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10" r:id="rId19"/>
    <p:sldId id="272" r:id="rId20"/>
    <p:sldId id="318" r:id="rId21"/>
    <p:sldId id="319" r:id="rId22"/>
    <p:sldId id="311" r:id="rId23"/>
    <p:sldId id="312" r:id="rId24"/>
    <p:sldId id="305" r:id="rId25"/>
    <p:sldId id="279" r:id="rId26"/>
    <p:sldId id="322" r:id="rId27"/>
    <p:sldId id="320" r:id="rId28"/>
    <p:sldId id="321" r:id="rId29"/>
    <p:sldId id="306" r:id="rId30"/>
    <p:sldId id="259" r:id="rId31"/>
    <p:sldId id="285" r:id="rId32"/>
    <p:sldId id="286"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extLst/>
  </p:cmAuthor>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9" autoAdjust="0"/>
    <p:restoredTop sz="74728" autoAdjust="0"/>
  </p:normalViewPr>
  <p:slideViewPr>
    <p:cSldViewPr snapToGrid="0">
      <p:cViewPr>
        <p:scale>
          <a:sx n="50" d="100"/>
          <a:sy n="50" d="100"/>
        </p:scale>
        <p:origin x="-1973" y="-403"/>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07.05.2020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Перед вами класс </a:t>
            </a:r>
            <a:r>
              <a:rPr lang="en-US" baseline="0" dirty="0" err="1" smtClean="0"/>
              <a:t>PNGImageEncoder</a:t>
            </a:r>
            <a:endParaRPr lang="en-US" baseline="0" dirty="0" smtClean="0"/>
          </a:p>
          <a:p>
            <a:r>
              <a:rPr lang="en-US" baseline="0" dirty="0" smtClean="0"/>
              <a:t>[T]</a:t>
            </a:r>
            <a:endParaRPr lang="ru-RU" baseline="0" dirty="0" smtClean="0"/>
          </a:p>
          <a:p>
            <a:r>
              <a:rPr lang="ru-RU" baseline="0" dirty="0" smtClean="0"/>
              <a:t>Можно сохранить </a:t>
            </a:r>
            <a:r>
              <a:rPr lang="en-US" baseline="0" dirty="0" smtClean="0"/>
              <a:t>Bitmap </a:t>
            </a:r>
            <a:r>
              <a:rPr lang="ru-RU" baseline="0" dirty="0" smtClean="0"/>
              <a:t>только в файл; нельзя, например, сохранить его в память, не изменив </a:t>
            </a:r>
            <a:r>
              <a:rPr lang="en-US" baseline="0" dirty="0" err="1" smtClean="0"/>
              <a:t>PNGImageEncoder</a:t>
            </a:r>
            <a:r>
              <a:rPr lang="en-US" baseline="0" dirty="0" smtClean="0"/>
              <a:t>.</a:t>
            </a:r>
            <a:r>
              <a:rPr lang="ru-RU" baseline="0" dirty="0" smtClean="0"/>
              <a:t> Это может потребоваться для того, чтобы узнать размер закодированного изображения или выполнить </a:t>
            </a:r>
            <a:r>
              <a:rPr lang="ru-RU" baseline="0" dirty="0" err="1" smtClean="0"/>
              <a:t>предпросмотр</a:t>
            </a:r>
            <a:r>
              <a:rPr lang="ru-RU" baseline="0" dirty="0" smtClean="0"/>
              <a:t> </a:t>
            </a:r>
            <a:r>
              <a:rPr lang="en-US" baseline="0" dirty="0" smtClean="0"/>
              <a:t>jpeg </a:t>
            </a:r>
            <a:r>
              <a:rPr lang="ru-RU" baseline="0" dirty="0" smtClean="0"/>
              <a:t>с выбранным качеством без сохранения в файл.</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a:t>
            </a:r>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изменили тип аргумента - теперь метод </a:t>
            </a:r>
            <a:r>
              <a:rPr lang="en-US" baseline="0" dirty="0" err="1" smtClean="0"/>
              <a:t>SaveBitmap</a:t>
            </a:r>
            <a:r>
              <a:rPr lang="en-US" baseline="0" dirty="0" smtClean="0"/>
              <a:t> </a:t>
            </a:r>
            <a:r>
              <a:rPr lang="ru-RU" baseline="0" dirty="0" smtClean="0"/>
              <a:t>принимает не путь к файлу для сохранения, а выходной поток</a:t>
            </a:r>
            <a:r>
              <a:rPr lang="en-US" baseline="0" dirty="0" smtClean="0"/>
              <a:t> </a:t>
            </a:r>
            <a:r>
              <a:rPr lang="en-US" baseline="0" dirty="0" err="1" smtClean="0"/>
              <a:t>OutputStream</a:t>
            </a:r>
            <a:r>
              <a:rPr lang="ru-RU" baseline="0" dirty="0" smtClean="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для</a:t>
            </a:r>
            <a:r>
              <a:rPr lang="ru-RU" baseline="0" dirty="0" smtClean="0"/>
              <a:t> изменения места хранения данных не нужно вносить изменения в класс </a:t>
            </a:r>
            <a:r>
              <a:rPr lang="en-US" baseline="0" dirty="0" err="1" smtClean="0"/>
              <a:t>PngImageEncoder</a:t>
            </a:r>
            <a:r>
              <a:rPr lang="en-US" baseline="0" dirty="0" smtClean="0"/>
              <a:t>.</a:t>
            </a:r>
            <a:r>
              <a:rPr lang="ru-RU" baseline="0" dirty="0" smtClean="0"/>
              <a:t> Код </a:t>
            </a:r>
            <a:r>
              <a:rPr lang="en-US" baseline="0" dirty="0" err="1" smtClean="0"/>
              <a:t>PngImageEncoder</a:t>
            </a:r>
            <a:r>
              <a:rPr lang="en-US" baseline="0" dirty="0" smtClean="0"/>
              <a:t> </a:t>
            </a:r>
            <a:r>
              <a:rPr lang="ru-RU" baseline="0" dirty="0" smtClean="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smtClean="0"/>
              <a:t>OutputStream</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OCP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открытости/закрытости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Барбара Лисков - американский учёный в области информатики, исследователь проблемы</a:t>
            </a:r>
            <a:r>
              <a:rPr lang="ru-RU" baseline="0" dirty="0" smtClean="0"/>
              <a:t> абстракции данных, </a:t>
            </a:r>
            <a:r>
              <a:rPr lang="ru-RU" dirty="0" smtClean="0"/>
              <a:t>создатель</a:t>
            </a:r>
            <a:r>
              <a:rPr lang="ru-RU" baseline="0" dirty="0" smtClean="0"/>
              <a:t> </a:t>
            </a:r>
            <a:r>
              <a:rPr lang="ru-RU" dirty="0" smtClean="0"/>
              <a:t>принципа,</a:t>
            </a:r>
            <a:r>
              <a:rPr lang="ru-RU" baseline="0" dirty="0" smtClean="0"/>
              <a:t> который мы сейчас будем обсуждать</a:t>
            </a: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прочитать</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вами – класс </a:t>
            </a:r>
            <a:r>
              <a:rPr lang="en-US" baseline="0" dirty="0" err="1" smtClean="0"/>
              <a:t>Rectange</a:t>
            </a:r>
            <a:r>
              <a:rPr lang="en-US" baseline="0" dirty="0" smtClean="0"/>
              <a:t>, </a:t>
            </a:r>
            <a:r>
              <a:rPr lang="ru-RU" baseline="0" dirty="0" smtClean="0"/>
              <a:t>предоставляющий методы для установки и получения ширины и высоты прямоугольника; и его наследник - квадрат.</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Класс </a:t>
            </a:r>
            <a:r>
              <a:rPr lang="en-US" dirty="0" smtClean="0"/>
              <a:t>Square </a:t>
            </a:r>
            <a:r>
              <a:rPr lang="ru-RU" dirty="0" smtClean="0"/>
              <a:t>требует</a:t>
            </a:r>
            <a:r>
              <a:rPr lang="ru-RU" baseline="0" dirty="0" smtClean="0"/>
              <a:t> равенства ширины и высоты, а </a:t>
            </a:r>
            <a:r>
              <a:rPr lang="en-US" baseline="0" dirty="0" smtClean="0"/>
              <a:t>Rectangle – </a:t>
            </a:r>
            <a:r>
              <a:rPr lang="ru-RU" baseline="0" dirty="0" smtClean="0"/>
              <a:t>нет. При изменении одной из сторон объекта </a:t>
            </a:r>
            <a:r>
              <a:rPr lang="en-US" baseline="0" dirty="0" smtClean="0"/>
              <a:t>Square </a:t>
            </a:r>
            <a:r>
              <a:rPr lang="ru-RU" baseline="0" dirty="0" smtClean="0"/>
              <a:t>изменится и другая сторона. Код, использующий </a:t>
            </a:r>
            <a:r>
              <a:rPr lang="en-US" baseline="0" dirty="0" smtClean="0"/>
              <a:t>Rectangle</a:t>
            </a:r>
            <a:r>
              <a:rPr lang="ru-RU" baseline="0" dirty="0" smtClean="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Проблема в том, что типы</a:t>
            </a:r>
            <a:r>
              <a:rPr lang="ru-RU" baseline="0" dirty="0" smtClean="0"/>
              <a:t> </a:t>
            </a:r>
            <a:r>
              <a:rPr lang="en-US" baseline="0" dirty="0" smtClean="0"/>
              <a:t>Square </a:t>
            </a:r>
            <a:r>
              <a:rPr lang="ru-RU" baseline="0" dirty="0" smtClean="0"/>
              <a:t>и </a:t>
            </a:r>
            <a:r>
              <a:rPr lang="en-US" baseline="0" dirty="0" smtClean="0"/>
              <a:t>Rectangle </a:t>
            </a:r>
            <a:r>
              <a:rPr lang="ru-RU" baseline="0" dirty="0" smtClean="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smtClean="0"/>
              <a:t> </a:t>
            </a:r>
            <a:r>
              <a:rPr lang="ru-RU" dirty="0" smtClean="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smtClean="0"/>
          </a:p>
          <a:p>
            <a:r>
              <a:rPr lang="en-US" dirty="0" smtClean="0"/>
              <a:t>[T] </a:t>
            </a:r>
            <a:r>
              <a:rPr lang="ru-RU" dirty="0" smtClean="0"/>
              <a:t>Рассмотрим пред- и пост-условия для интерфейса </a:t>
            </a:r>
            <a:r>
              <a:rPr lang="en-US" sz="1200" dirty="0" err="1" smtClean="0">
                <a:latin typeface="Consolas" panose="020B0609020204030204" pitchFamily="49" charset="0"/>
              </a:rPr>
              <a:t>IRectangle</a:t>
            </a:r>
            <a:r>
              <a:rPr lang="en-US" sz="1200" dirty="0" smtClean="0">
                <a:latin typeface="Consolas" panose="020B0609020204030204" pitchFamily="49" charset="0"/>
              </a:rPr>
              <a:t>:</a:t>
            </a:r>
            <a:r>
              <a:rPr lang="en-US" sz="1200" baseline="0" dirty="0" smtClean="0">
                <a:latin typeface="Consolas" panose="020B0609020204030204" pitchFamily="49" charset="0"/>
              </a:rPr>
              <a:t> …</a:t>
            </a:r>
          </a:p>
          <a:p>
            <a:r>
              <a:rPr lang="en-US" sz="1200" baseline="0" dirty="0" smtClean="0">
                <a:latin typeface="Consolas" panose="020B0609020204030204" pitchFamily="49" charset="0"/>
              </a:rPr>
              <a:t>[T] </a:t>
            </a:r>
            <a:r>
              <a:rPr lang="ru-RU" sz="1200" baseline="0" dirty="0" smtClean="0">
                <a:latin typeface="Consolas" panose="020B0609020204030204" pitchFamily="49" charset="0"/>
              </a:rPr>
              <a:t>Теперь </a:t>
            </a:r>
            <a:r>
              <a:rPr lang="ru-RU" dirty="0" smtClean="0"/>
              <a:t>рассмотрим пред- и пост-условия для</a:t>
            </a:r>
            <a:r>
              <a:rPr lang="en-US" dirty="0" smtClean="0"/>
              <a:t> </a:t>
            </a:r>
            <a:r>
              <a:rPr lang="ru-RU" dirty="0" smtClean="0"/>
              <a:t>класса </a:t>
            </a:r>
            <a:r>
              <a:rPr lang="en-US" dirty="0" smtClean="0"/>
              <a:t>Square:</a:t>
            </a:r>
            <a:r>
              <a:rPr lang="en-US" baseline="0" dirty="0" smtClean="0"/>
              <a:t> …</a:t>
            </a:r>
            <a:endParaRPr lang="ru-RU" baseline="0" dirty="0" smtClean="0"/>
          </a:p>
          <a:p>
            <a:r>
              <a:rPr lang="ru-RU" baseline="0" dirty="0" smtClean="0"/>
              <a:t>Как мы видим, постусловие у </a:t>
            </a:r>
            <a:r>
              <a:rPr lang="en-US" baseline="0" dirty="0" smtClean="0"/>
              <a:t>Square </a:t>
            </a:r>
            <a:r>
              <a:rPr lang="ru-RU" baseline="0" dirty="0" smtClean="0"/>
              <a:t>более слабое</a:t>
            </a:r>
            <a:r>
              <a:rPr lang="en-US" baseline="0" dirty="0" smtClean="0"/>
              <a:t> –</a:t>
            </a:r>
            <a:r>
              <a:rPr lang="ru-RU" baseline="0" dirty="0" smtClean="0"/>
              <a:t> оно противоречит постусловию </a:t>
            </a:r>
            <a:r>
              <a:rPr lang="en-US" sz="1200" dirty="0" err="1" smtClean="0">
                <a:latin typeface="Consolas" panose="020B0609020204030204" pitchFamily="49" charset="0"/>
              </a:rPr>
              <a:t>IRectangle</a:t>
            </a:r>
            <a:r>
              <a:rPr lang="ru-RU" sz="1200" dirty="0" smtClean="0">
                <a:latin typeface="Consolas" panose="020B0609020204030204" pitchFamily="49" charset="0"/>
              </a:rPr>
              <a:t>. Это позволяет сделать вывод об</a:t>
            </a:r>
            <a:r>
              <a:rPr lang="ru-RU" sz="1200" baseline="0" dirty="0" smtClean="0">
                <a:latin typeface="Consolas" panose="020B0609020204030204" pitchFamily="49" charset="0"/>
              </a:rPr>
              <a:t> ошибочности наследования.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LSP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Читать оба</a:t>
            </a:r>
            <a:r>
              <a:rPr lang="ru-RU" baseline="0" dirty="0" smtClean="0"/>
              <a:t> </a:t>
            </a:r>
            <a:r>
              <a:rPr lang="en-US" baseline="0" dirty="0" smtClean="0"/>
              <a:t>&gt;&gt;&gt;&gt;</a:t>
            </a:r>
            <a:r>
              <a:rPr lang="ru-RU" baseline="0" dirty="0" smtClean="0"/>
              <a:t> то есть если для клиента требуется реализовать интерфейс, то в этом интерфейсе не должно быть методов, не нужных клиенту</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То есть не копировать все</a:t>
            </a:r>
            <a:r>
              <a:rPr lang="ru-RU" baseline="0" dirty="0" smtClean="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t>То есть для каждого клиента должен быть реализован свой интерфейс, чтобы в каждом из них были только те методы, которые нужны клиенту</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ходе данного</a:t>
            </a:r>
            <a:r>
              <a:rPr lang="ru-RU" baseline="0" dirty="0" smtClean="0"/>
              <a:t> обсуждения мы узнаем, </a:t>
            </a:r>
            <a:r>
              <a:rPr lang="ru-RU" dirty="0" smtClean="0"/>
              <a:t>что такое принципы </a:t>
            </a:r>
            <a:r>
              <a:rPr lang="en-US" dirty="0" smtClean="0"/>
              <a:t>S.O.L.I.D.</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Разберем каждый принцип на примере или примерах</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Узнаем, для чего нужны </a:t>
            </a:r>
            <a:r>
              <a:rPr lang="ru-RU" baseline="0" dirty="0" smtClean="0"/>
              <a:t>принципы</a:t>
            </a: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также рассмотреть пример графа сцены, умеющего рисовать себя средствами </a:t>
            </a:r>
            <a:r>
              <a:rPr lang="en-US" dirty="0" smtClean="0"/>
              <a:t>SFML.</a:t>
            </a:r>
            <a:r>
              <a:rPr lang="en-US" baseline="0" dirty="0" smtClean="0"/>
              <a:t> </a:t>
            </a:r>
            <a:r>
              <a:rPr lang="ru-RU" baseline="0" dirty="0" smtClean="0"/>
              <a:t>Сейчас в метод </a:t>
            </a:r>
            <a:r>
              <a:rPr lang="en-US" baseline="0" dirty="0" smtClean="0"/>
              <a:t>Render </a:t>
            </a:r>
            <a:r>
              <a:rPr lang="ru-RU" baseline="0" dirty="0" smtClean="0"/>
              <a:t>передается окно, на котором нужно рисовать сцену.</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можно вместо передачи окна использовать </a:t>
            </a:r>
            <a:r>
              <a:rPr lang="en-US" dirty="0" err="1" smtClean="0"/>
              <a:t>RenderTarget</a:t>
            </a:r>
            <a:r>
              <a:rPr lang="en-US" dirty="0" smtClean="0"/>
              <a:t>. </a:t>
            </a:r>
            <a:r>
              <a:rPr lang="ru-RU" dirty="0" smtClean="0"/>
              <a:t>Таким образом нарисовать</a:t>
            </a:r>
            <a:r>
              <a:rPr lang="ru-RU" baseline="0" dirty="0" smtClean="0"/>
              <a:t> сцену можно будет не только в окне, но и на текстуре (</a:t>
            </a:r>
            <a:r>
              <a:rPr lang="en-US" baseline="0" dirty="0" err="1" smtClean="0"/>
              <a:t>RenderTexture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ISP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разделения интерфейса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smtClean="0"/>
              <a:t>Зачем</a:t>
            </a:r>
            <a:r>
              <a:rPr lang="ru-RU" baseline="0" dirty="0" smtClean="0"/>
              <a:t> нужно использовать принципы </a:t>
            </a:r>
            <a:r>
              <a:rPr lang="en-US" baseline="0" dirty="0" smtClean="0"/>
              <a:t>SOLID, </a:t>
            </a:r>
            <a:r>
              <a:rPr lang="ru-RU" baseline="0" dirty="0" smtClean="0"/>
              <a:t>как вы думаете?</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a:t>
            </a:r>
            <a:r>
              <a:rPr lang="ru-RU" baseline="0" dirty="0" smtClean="0"/>
              <a:t> можно не читать пункты</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 за счет </a:t>
            </a:r>
            <a:r>
              <a:rPr lang="en-US" dirty="0" smtClean="0"/>
              <a:t>SRP, DIP, ISP</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a:t>
            </a:r>
            <a:r>
              <a:rPr lang="en-US" baseline="0" dirty="0" smtClean="0"/>
              <a:t> </a:t>
            </a:r>
            <a:r>
              <a:rPr lang="ru-RU" dirty="0" smtClean="0"/>
              <a:t>за счет уменьшения связности</a:t>
            </a:r>
          </a:p>
          <a:p>
            <a:pPr marL="171450" indent="-171450">
              <a:buFont typeface="Arial" panose="020B0604020202020204" pitchFamily="34" charset="0"/>
              <a:buChar char="•"/>
            </a:pPr>
            <a:r>
              <a:rPr lang="ru-RU" dirty="0" smtClean="0"/>
              <a:t>… а именно - избавляет от скрытых ошибок</a:t>
            </a:r>
            <a:r>
              <a:rPr lang="en-US" dirty="0" smtClean="0"/>
              <a:t> </a:t>
            </a:r>
            <a:r>
              <a:rPr lang="ru-RU" dirty="0" smtClean="0"/>
              <a:t>за счет уменьшения связности</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r>
              <a:rPr lang="ru-RU" dirty="0" smtClean="0"/>
              <a:t>Стоит добавить, что некоторые принципы</a:t>
            </a:r>
            <a:r>
              <a:rPr lang="ru-RU" baseline="0" dirty="0" smtClean="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32</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же такое принципы </a:t>
            </a:r>
            <a:r>
              <a:rPr lang="en-US" dirty="0" smtClean="0"/>
              <a:t>S.O.L.I.D.</a:t>
            </a:r>
            <a:r>
              <a:rPr lang="ru-RU" dirty="0" smtClean="0"/>
              <a:t>?</a:t>
            </a:r>
            <a:endParaRPr lang="en-US" dirty="0" smtClean="0"/>
          </a:p>
          <a:p>
            <a:r>
              <a:rPr lang="en-US" dirty="0" smtClean="0"/>
              <a:t>[T]</a:t>
            </a:r>
            <a:r>
              <a:rPr lang="ru-RU" baseline="0" dirty="0" smtClean="0"/>
              <a:t> читать</a:t>
            </a:r>
          </a:p>
          <a:p>
            <a:r>
              <a:rPr lang="en-US" baseline="0" dirty="0" smtClean="0"/>
              <a:t>[T] </a:t>
            </a:r>
            <a:r>
              <a:rPr lang="ru-RU" baseline="0" dirty="0" smtClean="0"/>
              <a:t>Каждая буква в названии соответствует одному принципу.</a:t>
            </a:r>
            <a:endParaRPr lang="ru-RU" dirty="0" smtClean="0"/>
          </a:p>
          <a:p>
            <a:r>
              <a:rPr lang="ru-RU" dirty="0" smtClean="0"/>
              <a:t>Как вы думаете,</a:t>
            </a:r>
            <a:r>
              <a:rPr lang="ru-RU" baseline="0" dirty="0" smtClean="0"/>
              <a:t> что это за принципы? Первый принцип…</a:t>
            </a:r>
            <a:endParaRPr lang="en-US" dirty="0" smtClean="0"/>
          </a:p>
          <a:p>
            <a:r>
              <a:rPr lang="en-US" baseline="0" dirty="0" smtClean="0"/>
              <a:t>[TTTTT]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единственной ответственности. В</a:t>
            </a:r>
            <a:r>
              <a:rPr lang="ru-RU" baseline="0" dirty="0" smtClean="0"/>
              <a:t> чем он заключается, как вы думаете?</a:t>
            </a:r>
          </a:p>
          <a:p>
            <a:r>
              <a:rPr lang="ru-RU" baseline="0" dirty="0" smtClean="0"/>
              <a:t>…</a:t>
            </a:r>
            <a:endParaRPr lang="ru-RU" dirty="0" smtClean="0"/>
          </a:p>
          <a:p>
            <a:r>
              <a:rPr lang="ru-RU" dirty="0" smtClean="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smtClean="0"/>
              <a:t>…, то</a:t>
            </a:r>
            <a:r>
              <a:rPr lang="ru-RU" baseline="0" dirty="0" smtClean="0"/>
              <a:t> есть выполняет одну конкретную неделимую задачу</a:t>
            </a:r>
          </a:p>
          <a:p>
            <a:pPr marL="171450" indent="-171450">
              <a:buFont typeface="Arial" panose="020B0604020202020204" pitchFamily="34" charset="0"/>
              <a:buChar char="•"/>
            </a:pPr>
            <a:r>
              <a:rPr lang="ru-RU" baseline="0" dirty="0" smtClean="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smtClean="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smtClean="0"/>
              <a:t>Совет: </a:t>
            </a:r>
            <a:r>
              <a:rPr lang="ru-RU" dirty="0" smtClean="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нами класс </a:t>
            </a:r>
            <a:r>
              <a:rPr lang="en-US" baseline="0" dirty="0" smtClean="0"/>
              <a:t>Bitmap</a:t>
            </a:r>
            <a:r>
              <a:rPr lang="ru-RU" baseline="0" dirty="0" smtClean="0"/>
              <a:t>, предоставляющий операции над растровым изображением</a:t>
            </a:r>
            <a:r>
              <a:rPr lang="en-US" baseline="0" dirty="0" smtClean="0"/>
              <a:t>.</a:t>
            </a:r>
            <a:r>
              <a:rPr lang="ru-RU" baseline="0" dirty="0" smtClean="0"/>
              <a:t> Чем он нарушает п</a:t>
            </a:r>
            <a:r>
              <a:rPr lang="ru-RU" dirty="0" smtClean="0"/>
              <a:t>ринцип единственной ответственности</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smtClean="0"/>
              <a:t>Bitmap</a:t>
            </a:r>
            <a:r>
              <a:rPr lang="ru-RU" baseline="0" dirty="0" smtClean="0"/>
              <a:t>. Тем самым принцип нарушается.</a:t>
            </a:r>
          </a:p>
          <a:p>
            <a:r>
              <a:rPr lang="ru-RU" baseline="0" dirty="0" smtClean="0"/>
              <a:t>Сформулируем ответственность класса в виде предложения: Класс </a:t>
            </a:r>
            <a:r>
              <a:rPr lang="en-US" baseline="0" dirty="0" smtClean="0"/>
              <a:t>Bitmap</a:t>
            </a:r>
            <a:r>
              <a:rPr lang="ru-RU" baseline="0" dirty="0" smtClean="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выделили интерфейс </a:t>
            </a:r>
            <a:r>
              <a:rPr lang="en-US" baseline="0" dirty="0" err="1" smtClean="0"/>
              <a:t>IBitmap</a:t>
            </a:r>
            <a:r>
              <a:rPr lang="en-US" baseline="0" dirty="0" smtClean="0"/>
              <a:t> </a:t>
            </a:r>
            <a:r>
              <a:rPr lang="ru-RU" baseline="0" dirty="0" smtClean="0"/>
              <a:t>и реализовали его в </a:t>
            </a:r>
            <a:r>
              <a:rPr lang="en-US" baseline="0" dirty="0" smtClean="0"/>
              <a:t>Bitmap, </a:t>
            </a:r>
            <a:r>
              <a:rPr lang="ru-RU" baseline="0" dirty="0" smtClean="0"/>
              <a:t>а также перенесли методы рисования линии и сохранения файла из </a:t>
            </a:r>
            <a:r>
              <a:rPr lang="en-US" baseline="0" dirty="0" smtClean="0"/>
              <a:t>Bitmap </a:t>
            </a:r>
            <a:r>
              <a:rPr lang="ru-RU" baseline="0" dirty="0" smtClean="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Тем самым мы вынесли ответственность за сохранение файла и рисование линии и добились соблюдения </a:t>
            </a:r>
            <a:r>
              <a:rPr lang="ru-RU" dirty="0" smtClean="0"/>
              <a:t>принципа единственной ответственности.</a:t>
            </a:r>
            <a:endParaRPr lang="ru-RU" baseline="0" dirty="0" smtClean="0"/>
          </a:p>
          <a:p>
            <a:r>
              <a:rPr lang="ru-RU" baseline="0" dirty="0" smtClean="0"/>
              <a:t>Попробуем теперь сформулировать ответственность класса </a:t>
            </a:r>
            <a:r>
              <a:rPr lang="en-US" baseline="0" dirty="0" smtClean="0"/>
              <a:t>Bitmap</a:t>
            </a:r>
            <a:r>
              <a:rPr lang="ru-RU" baseline="0" dirty="0" smtClean="0"/>
              <a:t> в виде предложения. Класс </a:t>
            </a:r>
            <a:r>
              <a:rPr lang="en-US" baseline="0" dirty="0" smtClean="0"/>
              <a:t>Bitmap</a:t>
            </a:r>
            <a:r>
              <a:rPr lang="ru-RU" baseline="0" dirty="0" smtClean="0"/>
              <a:t> хранит в себе пиксели изображения. Предложение получилось простым, что подтверждает соблюдение принципа.</a:t>
            </a:r>
            <a:endParaRPr lang="ru-RU" dirty="0" smtClean="0"/>
          </a:p>
          <a:p>
            <a:endParaRPr lang="ru-RU" baseline="0" dirty="0" smtClean="0"/>
          </a:p>
          <a:p>
            <a:r>
              <a:rPr lang="ru-RU" baseline="0" dirty="0" smtClean="0"/>
              <a:t>Однако у данной реализации есть и минусы:</a:t>
            </a:r>
          </a:p>
          <a:p>
            <a:pPr marL="171450" indent="-171450">
              <a:buFont typeface="Arial" panose="020B0604020202020204" pitchFamily="34" charset="0"/>
              <a:buChar char="•"/>
            </a:pPr>
            <a:r>
              <a:rPr lang="en-US" baseline="0" dirty="0" smtClean="0"/>
              <a:t>Discoverability </a:t>
            </a:r>
            <a:r>
              <a:rPr lang="ru-RU" baseline="0" dirty="0" smtClean="0"/>
              <a:t>хуже</a:t>
            </a:r>
            <a:r>
              <a:rPr lang="en-US" baseline="0" dirty="0" smtClean="0"/>
              <a:t> (</a:t>
            </a:r>
            <a:r>
              <a:rPr lang="ru-RU" baseline="0" dirty="0" smtClean="0"/>
              <a:t>то есть найти и применить вынесенные в отдельные классы функции становится сложнее</a:t>
            </a:r>
            <a:r>
              <a:rPr lang="en-US" baseline="0" dirty="0" smtClean="0"/>
              <a:t>)</a:t>
            </a:r>
            <a:endParaRPr lang="ru-RU" baseline="0" dirty="0" smtClean="0"/>
          </a:p>
          <a:p>
            <a:pPr marL="171450" indent="-171450">
              <a:buFont typeface="Arial" panose="020B0604020202020204" pitchFamily="34" charset="0"/>
              <a:buChar char="•"/>
            </a:pPr>
            <a:r>
              <a:rPr lang="ru-RU" baseline="0" dirty="0" smtClean="0"/>
              <a:t>Код сохранения стал более громоздким (особенно, если в 90% случаев сохранение идет в один и тот же формат)</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smtClean="0"/>
              <a:t>энкодер</a:t>
            </a:r>
            <a:r>
              <a:rPr lang="ru-RU" baseline="0" dirty="0" smtClean="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smtClean="0"/>
              <a:t>энкодера</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smtClean="0"/>
              <a:t>Bitmap </a:t>
            </a:r>
            <a:r>
              <a:rPr lang="ru-RU" baseline="0" dirty="0" smtClean="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SRP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открытости/закрытости. В</a:t>
            </a:r>
            <a:r>
              <a:rPr lang="ru-RU" baseline="0" dirty="0" smtClean="0"/>
              <a:t> чем он заключается, как вы думаете?</a:t>
            </a:r>
          </a:p>
          <a:p>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a:t>
            </a:r>
            <a:r>
              <a:rPr lang="ru-RU" dirty="0" smtClean="0"/>
              <a:t>Программные сущности (классы, модули, функции и т.д.) должны быть открыты для расширения, но закрыты для изменения</a:t>
            </a:r>
          </a:p>
          <a:p>
            <a:r>
              <a:rPr lang="en-US" dirty="0" smtClean="0"/>
              <a:t>[T] </a:t>
            </a:r>
            <a:r>
              <a:rPr lang="ru-RU" dirty="0" smtClean="0"/>
              <a:t>Существуют</a:t>
            </a:r>
            <a:r>
              <a:rPr lang="ru-RU" baseline="0" dirty="0" smtClean="0"/>
              <a:t> следующие механизмы для реализации принципа в языке </a:t>
            </a:r>
            <a:r>
              <a:rPr lang="en-US" baseline="0" dirty="0" smtClean="0"/>
              <a:t>C++</a:t>
            </a:r>
            <a:r>
              <a:rPr lang="ru-RU" baseline="0" dirty="0" smtClean="0"/>
              <a:t>:</a:t>
            </a:r>
          </a:p>
          <a:p>
            <a:pPr marL="171450" indent="-171450">
              <a:buFont typeface="Arial" panose="020B0604020202020204" pitchFamily="34" charset="0"/>
              <a:buChar char="•"/>
            </a:pPr>
            <a:r>
              <a:rPr lang="ru-RU" baseline="0" dirty="0" smtClean="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smtClean="0"/>
              <a:t>Через композицию или агрегацию – </a:t>
            </a:r>
            <a:r>
              <a:rPr lang="ru-RU" baseline="0" dirty="0" smtClean="0"/>
              <a:t>например, с помощью </a:t>
            </a:r>
            <a:r>
              <a:rPr lang="ru-RU" dirty="0" smtClean="0"/>
              <a:t>внедрения зависимости</a:t>
            </a:r>
          </a:p>
          <a:p>
            <a:pPr marL="171450" indent="-171450">
              <a:buFont typeface="Arial" panose="020B0604020202020204" pitchFamily="34" charset="0"/>
              <a:buChar char="•"/>
            </a:pPr>
            <a:r>
              <a:rPr lang="ru-RU" dirty="0" smtClean="0"/>
              <a:t>За счет передачи зависимости параметром метода – передается</a:t>
            </a:r>
            <a:r>
              <a:rPr lang="ru-RU" baseline="0" dirty="0" smtClean="0"/>
              <a:t> интерфейс или лямбда функция</a:t>
            </a:r>
          </a:p>
          <a:p>
            <a:pPr marL="171450" indent="-171450">
              <a:buFont typeface="Arial" panose="020B0604020202020204" pitchFamily="34" charset="0"/>
              <a:buChar char="•"/>
            </a:pPr>
            <a:r>
              <a:rPr lang="ru-RU" baseline="0" dirty="0" smtClean="0"/>
              <a:t>За счет </a:t>
            </a:r>
            <a:r>
              <a:rPr lang="ru-RU" dirty="0" smtClean="0"/>
              <a:t>передачи зависимости параметром шаблона – в</a:t>
            </a:r>
            <a:r>
              <a:rPr lang="ru-RU" baseline="0" dirty="0" smtClean="0"/>
              <a:t> этом случае класс или функция с расширенным функционалом будет развернута на этапе компиляции (например, как компаратор для </a:t>
            </a:r>
            <a:r>
              <a:rPr lang="en-US" baseline="0" dirty="0" err="1" smtClean="0"/>
              <a:t>std</a:t>
            </a:r>
            <a:r>
              <a:rPr lang="en-US" baseline="0" dirty="0" smtClean="0"/>
              <a:t>::set</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5B8494-3BC4-476A-8180-C7D531D1BDE9}"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6BD083-5DC9-4DDD-99DA-87E972459BE3}"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EA1591-1064-4C12-A3F3-9E222C1602E4}"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ADD36C-E1EE-433A-85C1-8AB557831B59}"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C84D38-0A16-4A00-84F3-995FB60A1A24}"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111A698-E52A-4D93-9D0B-B26B973770CA}" type="datetime1">
              <a:rPr lang="ru-RU" smtClean="0"/>
              <a:t>07.05.2020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0BCB9B2-13AF-492A-A8D5-A78E42E45C90}" type="datetime1">
              <a:rPr lang="ru-RU" smtClean="0"/>
              <a:t>07.05.2020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07.05.2020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07.05.2020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Принципы </a:t>
            </a:r>
            <a:r>
              <a:rPr lang="en-US" dirty="0" smtClean="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r>
              <a:rPr lang="en-US" dirty="0" smtClean="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a:t>
            </a:r>
          </a:p>
          <a:p>
            <a:pPr marL="0" indent="0">
              <a:buNone/>
            </a:pPr>
            <a:endParaRPr lang="ru-RU" dirty="0" smtClean="0">
              <a:solidFill>
                <a:srgbClr val="000000"/>
              </a:solidFill>
              <a:latin typeface="Consolas" panose="020B0609020204030204" pitchFamily="49" charset="0"/>
            </a:endParaRPr>
          </a:p>
          <a:p>
            <a:pPr marL="0" indent="0">
              <a:buNone/>
            </a:pPr>
            <a:r>
              <a:rPr lang="en-US" dirty="0" err="1" smtClean="0">
                <a:solidFill>
                  <a:srgbClr val="2B91AF"/>
                </a:solidFill>
                <a:latin typeface="Consolas" panose="020B0609020204030204" pitchFamily="49" charset="0"/>
              </a:rPr>
              <a:t>PngImageEncoder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smtClean="0">
                <a:solidFill>
                  <a:srgbClr val="A31515"/>
                </a:solidFill>
                <a:latin typeface="Consolas" panose="020B0609020204030204" pitchFamily="49" charset="0"/>
              </a:rPr>
              <a:t>"image.png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endParaRPr lang="en-US" dirty="0" smtClean="0"/>
          </a:p>
          <a:p>
            <a:pPr marL="0" indent="0">
              <a:buNone/>
            </a:pPr>
            <a:endParaRPr lang="en-US" dirty="0" smtClean="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r>
              <a:rPr lang="en-US" dirty="0" smtClean="0">
                <a:solidFill>
                  <a:srgbClr val="000000"/>
                </a:solidFill>
                <a:latin typeface="Consolas" panose="020B0609020204030204" pitchFamily="49" charset="0"/>
              </a:rPr>
              <a:t>;</a:t>
            </a:r>
          </a:p>
          <a:p>
            <a:pPr marL="0" indent="0">
              <a:buNone/>
            </a:pPr>
            <a:r>
              <a:rPr lang="en-US" dirty="0" err="1" smtClean="0">
                <a:solidFill>
                  <a:srgbClr val="2B91AF"/>
                </a:solidFill>
                <a:latin typeface="Consolas" panose="020B0609020204030204" pitchFamily="49" charset="0"/>
              </a:rPr>
              <a:t>FileOutputStream</a:t>
            </a:r>
            <a:r>
              <a:rPr lang="en-US" dirty="0" smtClean="0">
                <a:solidFill>
                  <a:srgbClr val="2B91AF"/>
                </a:solidFill>
                <a:latin typeface="Consolas" panose="020B0609020204030204" pitchFamily="49" charset="0"/>
              </a:rPr>
              <a:t> </a:t>
            </a:r>
            <a:r>
              <a:rPr lang="en-US" dirty="0" smtClean="0">
                <a:solidFill>
                  <a:srgbClr val="000000"/>
                </a:solidFill>
                <a:latin typeface="Consolas" panose="020B0609020204030204" pitchFamily="49" charset="0"/>
              </a:rPr>
              <a:t>stream(</a:t>
            </a:r>
            <a:r>
              <a:rPr lang="en-US" dirty="0" smtClean="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encoder.SaveBitmap</a:t>
            </a:r>
            <a:r>
              <a:rPr lang="en-US" dirty="0" smtClean="0">
                <a:solidFill>
                  <a:srgbClr val="000000"/>
                </a:solidFill>
                <a:latin typeface="Consolas" panose="020B0609020204030204" pitchFamily="49" charset="0"/>
              </a:rPr>
              <a:t>(bitmap</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stream);</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Код закрыт для изменений</a:t>
            </a:r>
          </a:p>
          <a:p>
            <a:pPr lvl="1"/>
            <a:r>
              <a:rPr lang="ru-RU" dirty="0" smtClean="0"/>
              <a:t>Расширение выполняется за счет написания нового кода</a:t>
            </a:r>
          </a:p>
          <a:p>
            <a:r>
              <a:rPr lang="ru-RU" dirty="0" smtClean="0"/>
              <a:t>Облегчается тестирование</a:t>
            </a:r>
            <a:endParaRPr lang="ru-RU" dirty="0"/>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Чуть </a:t>
            </a:r>
            <a:r>
              <a:rPr lang="ru-RU" dirty="0"/>
              <a:t>более многословный </a:t>
            </a:r>
            <a:r>
              <a:rPr lang="ru-RU" dirty="0" smtClean="0"/>
              <a:t>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a:t>
            </a:r>
            <a:r>
              <a:rPr lang="ru-RU" dirty="0" smtClean="0"/>
              <a:t>Барбары Лисков</a:t>
            </a:r>
            <a:endParaRPr lang="ru-RU" dirty="0"/>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a:t>
            </a:r>
            <a:r>
              <a:rPr lang="ru-RU" dirty="0" smtClean="0"/>
              <a:t>этом</a:t>
            </a:r>
          </a:p>
          <a:p>
            <a:r>
              <a:rPr lang="en-US" dirty="0" smtClean="0"/>
              <a:t>Derived </a:t>
            </a:r>
            <a:r>
              <a:rPr lang="en-US" dirty="0"/>
              <a:t>classes must be substitutable for their base </a:t>
            </a:r>
            <a:r>
              <a:rPr lang="en-US" dirty="0" smtClean="0"/>
              <a:t>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a:t>
            </a:r>
            <a:r>
              <a:rPr lang="ru-RU" dirty="0" smtClean="0"/>
              <a:t>заменить</a:t>
            </a:r>
            <a:r>
              <a:rPr lang="en-US" dirty="0" smtClean="0"/>
              <a:t>:</a:t>
            </a:r>
          </a:p>
          <a:p>
            <a:pPr lvl="1"/>
            <a:r>
              <a:rPr lang="ru-RU" dirty="0" smtClean="0"/>
              <a:t>родительское </a:t>
            </a:r>
            <a:r>
              <a:rPr lang="ru-RU" dirty="0"/>
              <a:t>пред-условие на такое же или более </a:t>
            </a:r>
            <a:r>
              <a:rPr lang="ru-RU" dirty="0" smtClean="0"/>
              <a:t>слабое</a:t>
            </a:r>
            <a:endParaRPr lang="en-US" dirty="0" smtClean="0"/>
          </a:p>
          <a:p>
            <a:pPr lvl="1"/>
            <a:r>
              <a:rPr lang="ru-RU" dirty="0" smtClean="0"/>
              <a:t>родительское </a:t>
            </a:r>
            <a:r>
              <a:rPr lang="ru-RU" dirty="0"/>
              <a:t>пост-условие на такое же или более </a:t>
            </a:r>
            <a:r>
              <a:rPr lang="ru-RU" dirty="0" smtClean="0"/>
              <a:t>сильное</a:t>
            </a:r>
            <a:endParaRPr lang="ru-RU" dirty="0"/>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smtClean="0">
                <a:latin typeface="Consolas" panose="020B0609020204030204" pitchFamily="49" charset="0"/>
              </a:rPr>
              <a:t>Rectangle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smtClean="0">
                <a:latin typeface="Consolas" panose="020B0609020204030204" pitchFamily="49" charset="0"/>
              </a:rPr>
              <a:t>() == a &amp;&amp; </a:t>
            </a:r>
            <a:r>
              <a:rPr lang="en-US" sz="2000" dirty="0" err="1" smtClean="0">
                <a:latin typeface="Consolas" panose="020B0609020204030204" pitchFamily="49" charset="0"/>
              </a:rPr>
              <a:t>GetHeight</a:t>
            </a:r>
            <a:r>
              <a:rPr lang="en-US" sz="2000" dirty="0" smtClean="0">
                <a:latin typeface="Consolas" panose="020B0609020204030204" pitchFamily="49" charset="0"/>
              </a:rPr>
              <a:t>() == b</a:t>
            </a: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smtClean="0">
              <a:latin typeface="Consolas" panose="020B0609020204030204" pitchFamily="49" charset="0"/>
            </a:endParaRPr>
          </a:p>
          <a:p>
            <a:r>
              <a:rPr lang="en-US" sz="2000" dirty="0" smtClean="0">
                <a:latin typeface="Consolas" panose="020B0609020204030204" pitchFamily="49" charset="0"/>
              </a:rPr>
              <a:t>Square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a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smtClean="0">
                <a:latin typeface="Consolas" panose="020B0609020204030204" pitchFamily="49" charset="0"/>
              </a:rPr>
              <a:t>a</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a:t>
            </a:r>
            <a:r>
              <a:rPr lang="en-US" sz="2000" dirty="0" smtClean="0">
                <a:solidFill>
                  <a:srgbClr val="FF0000"/>
                </a:solidFill>
                <a:latin typeface="Consolas" panose="020B0609020204030204" pitchFamily="49" charset="0"/>
              </a:rPr>
              <a:t>c</a:t>
            </a:r>
            <a:endParaRPr lang="en-US" sz="2000" dirty="0">
              <a:solidFill>
                <a:srgbClr val="FF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Уменьшается вероятность скрытых ошибок</a:t>
            </a:r>
            <a:endParaRPr lang="en-US" dirty="0" smtClean="0"/>
          </a:p>
          <a:p>
            <a:r>
              <a:rPr lang="ru-RU" dirty="0" smtClean="0"/>
              <a:t>Упрощается расширяемость</a:t>
            </a:r>
          </a:p>
        </p:txBody>
      </p:sp>
      <p:sp>
        <p:nvSpPr>
          <p:cNvPr id="7" name="Текст 6"/>
          <p:cNvSpPr>
            <a:spLocks noGrp="1"/>
          </p:cNvSpPr>
          <p:nvPr>
            <p:ph type="body" sz="quarter" idx="3"/>
          </p:nvPr>
        </p:nvSpPr>
        <p:spPr/>
        <p:txBody>
          <a:bodyPr/>
          <a:lstStyle/>
          <a:p>
            <a:r>
              <a:rPr lang="ru-RU" dirty="0" smtClean="0"/>
              <a:t>Трудности</a:t>
            </a:r>
            <a:endParaRPr lang="ru-RU" dirty="0"/>
          </a:p>
        </p:txBody>
      </p:sp>
      <p:sp>
        <p:nvSpPr>
          <p:cNvPr id="8" name="Объект 7"/>
          <p:cNvSpPr>
            <a:spLocks noGrp="1"/>
          </p:cNvSpPr>
          <p:nvPr>
            <p:ph sz="quarter" idx="4"/>
          </p:nvPr>
        </p:nvSpPr>
        <p:spPr/>
        <p:txBody>
          <a:bodyPr/>
          <a:lstStyle/>
          <a:p>
            <a:r>
              <a:rPr lang="ru-RU" dirty="0" smtClean="0"/>
              <a:t>Требуется правильно спроектировать интерфейсы для подстановки</a:t>
            </a:r>
          </a:p>
          <a:p>
            <a:r>
              <a:rPr lang="ru-RU" dirty="0" smtClean="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72125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smtClean="0"/>
              <a:t>Клиенты не должны зависеть от методов, которые они не используют</a:t>
            </a:r>
          </a:p>
          <a:p>
            <a:r>
              <a:rPr lang="ru-RU" dirty="0" smtClean="0"/>
              <a:t>Несколько специализированных интерфейсов лучше, одного «толстого»</a:t>
            </a:r>
            <a:endParaRPr lang="en-US" dirty="0" smtClean="0"/>
          </a:p>
          <a:p>
            <a:r>
              <a:rPr lang="ru-RU" dirty="0" smtClean="0"/>
              <a:t>При </a:t>
            </a:r>
            <a:r>
              <a:rPr lang="ru-RU" dirty="0"/>
              <a:t>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smtClean="0"/>
              <a:t>Как этого добиться</a:t>
            </a:r>
            <a:r>
              <a:rPr lang="en-US" dirty="0" smtClean="0"/>
              <a:t>:</a:t>
            </a:r>
            <a:endParaRPr lang="ru-RU" dirty="0" smtClean="0"/>
          </a:p>
          <a:p>
            <a:r>
              <a:rPr lang="ru-RU" dirty="0" smtClean="0"/>
              <a:t>Не делать интерфейс «копией» класса</a:t>
            </a:r>
            <a:endParaRPr lang="en-US" dirty="0" smtClean="0"/>
          </a:p>
          <a:p>
            <a:r>
              <a:rPr lang="ru-RU" dirty="0"/>
              <a:t>Если клиенты интерфейса разделены, то и интерфейс должен быть разделён соответствующим </a:t>
            </a:r>
            <a:r>
              <a:rPr lang="ru-RU" dirty="0" smtClean="0"/>
              <a:t>образом</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Содержание</a:t>
            </a:r>
            <a:endParaRPr lang="ru-RU" dirty="0"/>
          </a:p>
        </p:txBody>
      </p:sp>
      <p:sp>
        <p:nvSpPr>
          <p:cNvPr id="3" name="Объект 2"/>
          <p:cNvSpPr>
            <a:spLocks noGrp="1"/>
          </p:cNvSpPr>
          <p:nvPr>
            <p:ph idx="1"/>
          </p:nvPr>
        </p:nvSpPr>
        <p:spPr/>
        <p:txBody>
          <a:bodyPr/>
          <a:lstStyle/>
          <a:p>
            <a:r>
              <a:rPr lang="ru-RU" dirty="0" smtClean="0"/>
              <a:t>Что такое принципы </a:t>
            </a:r>
            <a:r>
              <a:rPr lang="en-US" dirty="0" smtClean="0"/>
              <a:t>S.O.L.I.D.</a:t>
            </a:r>
            <a:endParaRPr lang="ru-RU" dirty="0" smtClean="0"/>
          </a:p>
          <a:p>
            <a:r>
              <a:rPr lang="ru-RU" dirty="0" smtClean="0"/>
              <a:t>Разбор каждого принципа на примере</a:t>
            </a:r>
            <a:endParaRPr lang="en-US" dirty="0" smtClean="0"/>
          </a:p>
          <a:p>
            <a:r>
              <a:rPr lang="ru-RU" dirty="0"/>
              <a:t>Для чего </a:t>
            </a:r>
            <a:r>
              <a:rPr lang="ru-RU" dirty="0" smtClean="0"/>
              <a:t>нужны принципы </a:t>
            </a:r>
            <a:r>
              <a:rPr lang="en-US" dirty="0" smtClean="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pic>
        <p:nvPicPr>
          <p:cNvPr id="6146" name="Picture 2" descr="g:\Users\Vivid\Downloads\SOLID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22</a:t>
            </a:fld>
            <a:endParaRPr lang="ru-RU"/>
          </a:p>
        </p:txBody>
      </p:sp>
    </p:spTree>
    <p:extLst>
      <p:ext uri="{BB962C8B-B14F-4D97-AF65-F5344CB8AC3E}">
        <p14:creationId xmlns:p14="http://schemas.microsoft.com/office/powerpoint/2010/main" val="777436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50224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7" name="Объект 6"/>
          <p:cNvSpPr>
            <a:spLocks noGrp="1"/>
          </p:cNvSpPr>
          <p:nvPr>
            <p:ph sz="half" idx="2"/>
          </p:nvPr>
        </p:nvSpPr>
        <p:spPr/>
        <p:txBody>
          <a:bodyPr/>
          <a:lstStyle/>
          <a:p>
            <a:r>
              <a:rPr lang="ru-RU" dirty="0" smtClean="0"/>
              <a:t>Легче реализовать требуемый интерфейс</a:t>
            </a:r>
          </a:p>
          <a:p>
            <a:r>
              <a:rPr lang="ru-RU" dirty="0" smtClean="0"/>
              <a:t>Уменьшение связности кода</a:t>
            </a:r>
            <a:endParaRPr lang="ru-RU" dirty="0"/>
          </a:p>
        </p:txBody>
      </p:sp>
      <p:sp>
        <p:nvSpPr>
          <p:cNvPr id="8" name="Текст 7"/>
          <p:cNvSpPr>
            <a:spLocks noGrp="1"/>
          </p:cNvSpPr>
          <p:nvPr>
            <p:ph type="body" sz="quarter" idx="3"/>
          </p:nvPr>
        </p:nvSpPr>
        <p:spPr/>
        <p:txBody>
          <a:bodyPr/>
          <a:lstStyle/>
          <a:p>
            <a:r>
              <a:rPr lang="ru-RU" dirty="0" smtClean="0"/>
              <a:t>Недостатки</a:t>
            </a:r>
            <a:endParaRPr lang="ru-RU" dirty="0"/>
          </a:p>
        </p:txBody>
      </p:sp>
      <p:sp>
        <p:nvSpPr>
          <p:cNvPr id="9" name="Объект 8"/>
          <p:cNvSpPr>
            <a:spLocks noGrp="1"/>
          </p:cNvSpPr>
          <p:nvPr>
            <p:ph sz="quarter" idx="4"/>
          </p:nvPr>
        </p:nvSpPr>
        <p:spPr/>
        <p:txBody>
          <a:bodyPr/>
          <a:lstStyle/>
          <a:p>
            <a:r>
              <a:rPr lang="ru-RU" dirty="0" smtClean="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3131671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smtClean="0"/>
              <a:t>Не нужно связывать код, отвечающий за бизнес логику, с низкоуровневыми библиотеками.</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Стабильные абстракции</a:t>
            </a:r>
            <a:endParaRPr lang="ru-RU" dirty="0"/>
          </a:p>
        </p:txBody>
      </p:sp>
      <p:sp>
        <p:nvSpPr>
          <p:cNvPr id="3" name="Объект 2"/>
          <p:cNvSpPr>
            <a:spLocks noGrp="1"/>
          </p:cNvSpPr>
          <p:nvPr>
            <p:ph idx="1"/>
          </p:nvPr>
        </p:nvSpPr>
        <p:spPr/>
        <p:txBody>
          <a:bodyPr>
            <a:normAutofit lnSpcReduction="10000"/>
          </a:bodyPr>
          <a:lstStyle/>
          <a:p>
            <a:r>
              <a:rPr lang="ru-RU" dirty="0" smtClean="0"/>
              <a:t>Не ссылайтесь на изменчивые конкретные классы</a:t>
            </a:r>
          </a:p>
          <a:p>
            <a:pPr lvl="1"/>
            <a:r>
              <a:rPr lang="ru-RU" dirty="0" smtClean="0"/>
              <a:t>Ссылайтесь на абстрактные интерфейсы</a:t>
            </a:r>
          </a:p>
          <a:p>
            <a:r>
              <a:rPr lang="ru-RU" dirty="0" smtClean="0"/>
              <a:t>Не наследуйте изменчивые конкретные классы</a:t>
            </a:r>
          </a:p>
          <a:p>
            <a:r>
              <a:rPr lang="ru-RU" dirty="0" smtClean="0"/>
              <a:t>Не переопределяйте конкретные функции</a:t>
            </a:r>
          </a:p>
          <a:p>
            <a:pPr lvl="1"/>
            <a:r>
              <a:rPr lang="ru-RU" dirty="0" smtClean="0"/>
              <a:t>Конкретные функции</a:t>
            </a:r>
          </a:p>
          <a:p>
            <a:r>
              <a:rPr lang="ru-RU" dirty="0" smtClean="0"/>
              <a:t>Не ссылайтесь на имена конкретных и изменчивых сущностей</a:t>
            </a:r>
          </a:p>
          <a:p>
            <a:endParaRPr lang="ru-RU" dirty="0"/>
          </a:p>
          <a:p>
            <a:r>
              <a:rPr lang="ru-RU" dirty="0" smtClean="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Создание изменчивых объектов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28</a:t>
            </a:fld>
            <a:endParaRPr lang="ru-RU"/>
          </a:p>
        </p:txBody>
      </p:sp>
      <p:pic>
        <p:nvPicPr>
          <p:cNvPr id="9218" name="Picture 2" descr="g:\Users\Vivid\Downloads\SOLID (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65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Итоги</a:t>
            </a:r>
            <a:endParaRPr lang="ru-RU" dirty="0"/>
          </a:p>
        </p:txBody>
      </p:sp>
      <p:sp>
        <p:nvSpPr>
          <p:cNvPr id="4" name="Текст 3"/>
          <p:cNvSpPr>
            <a:spLocks noGrp="1"/>
          </p:cNvSpPr>
          <p:nvPr>
            <p:ph type="body" idx="1"/>
          </p:nvPr>
        </p:nvSpPr>
        <p:spPr/>
        <p:txBody>
          <a:bodyPr/>
          <a:lstStyle/>
          <a:p>
            <a:r>
              <a:rPr lang="ru-RU" dirty="0" smtClean="0"/>
              <a:t>Достоинства</a:t>
            </a:r>
            <a:endParaRPr lang="ru-RU" dirty="0"/>
          </a:p>
        </p:txBody>
      </p:sp>
      <p:sp>
        <p:nvSpPr>
          <p:cNvPr id="5" name="Объект 4"/>
          <p:cNvSpPr>
            <a:spLocks noGrp="1"/>
          </p:cNvSpPr>
          <p:nvPr>
            <p:ph sz="half" idx="2"/>
          </p:nvPr>
        </p:nvSpPr>
        <p:spPr/>
        <p:txBody>
          <a:bodyPr/>
          <a:lstStyle/>
          <a:p>
            <a:r>
              <a:rPr lang="ru-RU" dirty="0" smtClean="0"/>
              <a:t>Уменьшается хрупкость</a:t>
            </a:r>
          </a:p>
          <a:p>
            <a:r>
              <a:rPr lang="ru-RU" dirty="0" smtClean="0"/>
              <a:t>Упрощается повторное использование кода</a:t>
            </a:r>
          </a:p>
          <a:p>
            <a:pPr lvl="1"/>
            <a:r>
              <a:rPr lang="ru-RU" dirty="0"/>
              <a:t>Ослабляются связи между </a:t>
            </a:r>
            <a:r>
              <a:rPr lang="ru-RU" dirty="0" smtClean="0"/>
              <a:t>классами</a:t>
            </a:r>
          </a:p>
          <a:p>
            <a:r>
              <a:rPr lang="ru-RU" dirty="0" smtClean="0"/>
              <a:t>Упрощается тестируемость</a:t>
            </a:r>
          </a:p>
        </p:txBody>
      </p:sp>
      <p:sp>
        <p:nvSpPr>
          <p:cNvPr id="6" name="Текст 5"/>
          <p:cNvSpPr>
            <a:spLocks noGrp="1"/>
          </p:cNvSpPr>
          <p:nvPr>
            <p:ph type="body" sz="quarter" idx="3"/>
          </p:nvPr>
        </p:nvSpPr>
        <p:spPr/>
        <p:txBody>
          <a:bodyPr/>
          <a:lstStyle/>
          <a:p>
            <a:r>
              <a:rPr lang="ru-RU" smtClean="0"/>
              <a:t>Трудности</a:t>
            </a:r>
            <a:endParaRPr lang="ru-RU" dirty="0"/>
          </a:p>
        </p:txBody>
      </p:sp>
      <p:sp>
        <p:nvSpPr>
          <p:cNvPr id="7" name="Объект 6"/>
          <p:cNvSpPr>
            <a:spLocks noGrp="1"/>
          </p:cNvSpPr>
          <p:nvPr>
            <p:ph sz="quarter" idx="4"/>
          </p:nvPr>
        </p:nvSpPr>
        <p:spPr/>
        <p:txBody>
          <a:bodyPr/>
          <a:lstStyle/>
          <a:p>
            <a:r>
              <a:rPr lang="ru-RU" dirty="0" smtClean="0"/>
              <a:t>Не все зависимости целесообразно инвертировать</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29</a:t>
            </a:fld>
            <a:endParaRPr lang="ru-RU"/>
          </a:p>
        </p:txBody>
      </p:sp>
    </p:spTree>
    <p:extLst>
      <p:ext uri="{BB962C8B-B14F-4D97-AF65-F5344CB8AC3E}">
        <p14:creationId xmlns:p14="http://schemas.microsoft.com/office/powerpoint/2010/main" val="121901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smtClean="0"/>
              <a:t>S.O.L.I.D.?</a:t>
            </a:r>
            <a:endParaRPr lang="ru-RU" dirty="0"/>
          </a:p>
        </p:txBody>
      </p:sp>
      <p:sp>
        <p:nvSpPr>
          <p:cNvPr id="3" name="Объект 2"/>
          <p:cNvSpPr>
            <a:spLocks noGrp="1"/>
          </p:cNvSpPr>
          <p:nvPr>
            <p:ph idx="1"/>
          </p:nvPr>
        </p:nvSpPr>
        <p:spPr/>
        <p:txBody>
          <a:bodyPr/>
          <a:lstStyle/>
          <a:p>
            <a:r>
              <a:rPr lang="ru-RU" dirty="0" smtClean="0"/>
              <a:t>Название пяти </a:t>
            </a:r>
            <a:r>
              <a:rPr lang="ru-RU" dirty="0"/>
              <a:t>основных принципов объектно-ориентированного программирования и </a:t>
            </a:r>
            <a:r>
              <a:rPr lang="ru-RU" dirty="0" smtClean="0"/>
              <a:t>проектирования</a:t>
            </a:r>
            <a:r>
              <a:rPr lang="ru-RU" dirty="0"/>
              <a:t>, </a:t>
            </a:r>
            <a:r>
              <a:rPr lang="ru-RU" dirty="0" smtClean="0"/>
              <a:t>названных </a:t>
            </a:r>
            <a:r>
              <a:rPr lang="ru-RU" dirty="0"/>
              <a:t>Робертом </a:t>
            </a:r>
            <a:r>
              <a:rPr lang="ru-RU" dirty="0" smtClean="0"/>
              <a:t>Мартином</a:t>
            </a:r>
            <a:endParaRPr lang="en-US" dirty="0" smtClean="0"/>
          </a:p>
          <a:p>
            <a:r>
              <a:rPr lang="ru-RU" dirty="0" smtClean="0"/>
              <a:t>Принципы:</a:t>
            </a:r>
            <a:endParaRPr lang="en-US" dirty="0" smtClean="0"/>
          </a:p>
          <a:p>
            <a:pPr marL="914400" lvl="1" indent="-457200">
              <a:buFont typeface="+mj-lt"/>
              <a:buAutoNum type="arabicPeriod"/>
            </a:pPr>
            <a:r>
              <a:rPr lang="en-US" dirty="0">
                <a:solidFill>
                  <a:srgbClr val="FF0000"/>
                </a:solidFill>
              </a:rPr>
              <a:t>S</a:t>
            </a:r>
            <a:r>
              <a:rPr lang="en-US" dirty="0"/>
              <a:t>ingle Responsibility </a:t>
            </a:r>
            <a:r>
              <a:rPr lang="en-US" dirty="0" smtClean="0"/>
              <a:t>Principle</a:t>
            </a:r>
          </a:p>
          <a:p>
            <a:pPr marL="914400" lvl="1" indent="-457200">
              <a:buFont typeface="+mj-lt"/>
              <a:buAutoNum type="arabicPeriod"/>
            </a:pPr>
            <a:r>
              <a:rPr lang="en-US" dirty="0">
                <a:solidFill>
                  <a:srgbClr val="FF0000"/>
                </a:solidFill>
              </a:rPr>
              <a:t>O</a:t>
            </a:r>
            <a:r>
              <a:rPr lang="en-US" dirty="0"/>
              <a:t>pen Closed </a:t>
            </a:r>
            <a:r>
              <a:rPr lang="en-US" dirty="0" smtClean="0"/>
              <a:t>Principle</a:t>
            </a:r>
          </a:p>
          <a:p>
            <a:pPr marL="914400" lvl="1" indent="-457200">
              <a:buFont typeface="+mj-lt"/>
              <a:buAutoNum type="arabicPeriod"/>
            </a:pPr>
            <a:r>
              <a:rPr lang="en-US" dirty="0" err="1">
                <a:solidFill>
                  <a:srgbClr val="FF0000"/>
                </a:solidFill>
              </a:rPr>
              <a:t>L</a:t>
            </a:r>
            <a:r>
              <a:rPr lang="en-US" dirty="0" err="1"/>
              <a:t>iskov</a:t>
            </a:r>
            <a:r>
              <a:rPr lang="en-US" dirty="0"/>
              <a:t> Substitution </a:t>
            </a:r>
            <a:r>
              <a:rPr lang="en-US" dirty="0" smtClean="0"/>
              <a:t>Principle</a:t>
            </a:r>
          </a:p>
          <a:p>
            <a:pPr marL="914400" lvl="1" indent="-457200">
              <a:buFont typeface="+mj-lt"/>
              <a:buAutoNum type="arabicPeriod"/>
            </a:pPr>
            <a:r>
              <a:rPr lang="en-US" dirty="0">
                <a:solidFill>
                  <a:srgbClr val="FF0000"/>
                </a:solidFill>
              </a:rPr>
              <a:t>I</a:t>
            </a:r>
            <a:r>
              <a:rPr lang="en-US" dirty="0"/>
              <a:t>nterface Segregation </a:t>
            </a:r>
            <a:r>
              <a:rPr lang="en-US" dirty="0" smtClean="0"/>
              <a:t>Principle</a:t>
            </a:r>
          </a:p>
          <a:p>
            <a:pPr marL="914400" lvl="1" indent="-457200">
              <a:buFont typeface="+mj-lt"/>
              <a:buAutoNum type="arabicPeriod"/>
            </a:pPr>
            <a:r>
              <a:rPr lang="en-US" dirty="0">
                <a:solidFill>
                  <a:srgbClr val="FF0000"/>
                </a:solidFill>
              </a:rPr>
              <a:t>D</a:t>
            </a:r>
            <a:r>
              <a:rPr lang="en-US" dirty="0"/>
              <a:t>ependency Inversion Principle</a:t>
            </a:r>
            <a:endParaRPr lang="ru-RU"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
        <p:nvSpPr>
          <p:cNvPr id="5" name="Прямоугольник 4"/>
          <p:cNvSpPr/>
          <p:nvPr/>
        </p:nvSpPr>
        <p:spPr>
          <a:xfrm>
            <a:off x="1981200" y="3586163"/>
            <a:ext cx="3567113"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062162" y="3938588"/>
            <a:ext cx="3567113"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981199" y="4333875"/>
            <a:ext cx="36814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924049" y="4719637"/>
            <a:ext cx="3781426"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028824" y="5105399"/>
            <a:ext cx="38719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5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использовать принципы </a:t>
            </a:r>
            <a:r>
              <a:rPr lang="en-US" dirty="0" smtClean="0"/>
              <a:t>S</a:t>
            </a:r>
            <a:r>
              <a:rPr lang="ru-RU" dirty="0"/>
              <a:t>.</a:t>
            </a:r>
            <a:r>
              <a:rPr lang="en-US" dirty="0" smtClean="0"/>
              <a:t>O</a:t>
            </a:r>
            <a:r>
              <a:rPr lang="ru-RU" dirty="0" smtClean="0"/>
              <a:t>.</a:t>
            </a:r>
            <a:r>
              <a:rPr lang="en-US" dirty="0" smtClean="0"/>
              <a:t>L</a:t>
            </a:r>
            <a:r>
              <a:rPr lang="ru-RU" dirty="0" smtClean="0"/>
              <a:t>.</a:t>
            </a:r>
            <a:r>
              <a:rPr lang="en-US" dirty="0" smtClean="0"/>
              <a:t>I</a:t>
            </a:r>
            <a:r>
              <a:rPr lang="ru-RU" dirty="0" smtClean="0"/>
              <a:t>.</a:t>
            </a:r>
            <a:r>
              <a:rPr lang="en-US" dirty="0" smtClean="0"/>
              <a:t>D</a:t>
            </a:r>
            <a:r>
              <a:rPr lang="ru-RU" dirty="0" smtClean="0"/>
              <a:t>.</a:t>
            </a:r>
            <a:r>
              <a:rPr lang="en-US" dirty="0" smtClean="0"/>
              <a:t>?</a:t>
            </a:r>
            <a:endParaRPr lang="ru-RU" dirty="0"/>
          </a:p>
        </p:txBody>
      </p:sp>
      <p:sp>
        <p:nvSpPr>
          <p:cNvPr id="3" name="Объект 2"/>
          <p:cNvSpPr>
            <a:spLocks noGrp="1"/>
          </p:cNvSpPr>
          <p:nvPr>
            <p:ph idx="1"/>
          </p:nvPr>
        </p:nvSpPr>
        <p:spPr/>
        <p:txBody>
          <a:bodyPr/>
          <a:lstStyle/>
          <a:p>
            <a:r>
              <a:rPr lang="ru-RU" dirty="0" smtClean="0"/>
              <a:t>Упрощает повторное использование кода</a:t>
            </a:r>
          </a:p>
          <a:p>
            <a:r>
              <a:rPr lang="ru-RU" dirty="0" smtClean="0"/>
              <a:t>Уменьшает связность модулей</a:t>
            </a:r>
            <a:endParaRPr lang="ru-RU" dirty="0"/>
          </a:p>
          <a:p>
            <a:r>
              <a:rPr lang="ru-RU" dirty="0" smtClean="0"/>
              <a:t>Упрощает написание тестов</a:t>
            </a:r>
          </a:p>
          <a:p>
            <a:r>
              <a:rPr lang="ru-RU" dirty="0" smtClean="0"/>
              <a:t>Упрощает внесение изменений в проект</a:t>
            </a:r>
          </a:p>
          <a:p>
            <a:r>
              <a:rPr lang="ru-RU" dirty="0" smtClean="0"/>
              <a:t>Уменьшает </a:t>
            </a:r>
            <a:r>
              <a:rPr lang="ru-RU" dirty="0"/>
              <a:t>вероятность </a:t>
            </a:r>
            <a:r>
              <a:rPr lang="ru-RU" dirty="0" smtClean="0"/>
              <a:t>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Источники и дополнительные материалы</a:t>
            </a:r>
            <a:endParaRPr lang="ru-RU" dirty="0"/>
          </a:p>
        </p:txBody>
      </p:sp>
      <p:sp>
        <p:nvSpPr>
          <p:cNvPr id="4" name="Объект 3"/>
          <p:cNvSpPr>
            <a:spLocks noGrp="1"/>
          </p:cNvSpPr>
          <p:nvPr>
            <p:ph idx="1"/>
          </p:nvPr>
        </p:nvSpPr>
        <p:spPr/>
        <p:txBody>
          <a:bodyPr/>
          <a:lstStyle/>
          <a:p>
            <a:r>
              <a:rPr lang="ru-RU" dirty="0" smtClean="0"/>
              <a:t>Книга Роберта Мартина «</a:t>
            </a:r>
            <a:r>
              <a:rPr lang="en-US" dirty="0" smtClean="0"/>
              <a:t>Clean </a:t>
            </a:r>
            <a:r>
              <a:rPr lang="en-US" dirty="0"/>
              <a:t>Architecture: A Craftsman's Guide to Software Structure and </a:t>
            </a:r>
            <a:r>
              <a:rPr lang="en-US" dirty="0" smtClean="0"/>
              <a:t>Design</a:t>
            </a:r>
            <a:r>
              <a:rPr lang="ru-RU" dirty="0" smtClean="0"/>
              <a:t>»</a:t>
            </a:r>
            <a:endParaRPr lang="en-US" dirty="0" smtClean="0"/>
          </a:p>
          <a:p>
            <a:r>
              <a:rPr lang="ru-RU" dirty="0"/>
              <a:t>Принципы проектирования классов (</a:t>
            </a:r>
            <a:r>
              <a:rPr lang="en-US" dirty="0"/>
              <a:t>S.O.L.I.D.)</a:t>
            </a:r>
            <a:r>
              <a:rPr lang="ru-RU" dirty="0" smtClean="0"/>
              <a:t> </a:t>
            </a:r>
            <a:r>
              <a:rPr lang="en-US" dirty="0" smtClean="0">
                <a:hlinkClick r:id="rId3"/>
              </a:rPr>
              <a:t>https</a:t>
            </a:r>
            <a:r>
              <a:rPr lang="en-US" dirty="0">
                <a:hlinkClick r:id="rId3"/>
              </a:rPr>
              <a:t>://</a:t>
            </a:r>
            <a:r>
              <a:rPr lang="en-US" dirty="0" smtClean="0">
                <a:hlinkClick r:id="rId3"/>
              </a:rPr>
              <a:t>blog.byndyu.ru/2009/10/solid.html</a:t>
            </a:r>
            <a:endParaRPr lang="ru-RU" dirty="0" smtClean="0"/>
          </a:p>
        </p:txBody>
      </p:sp>
      <p:sp>
        <p:nvSpPr>
          <p:cNvPr id="2" name="Номер слайда 1"/>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237111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Спасибо за внимание</a:t>
            </a:r>
            <a:r>
              <a:rPr lang="en-US" dirty="0" smtClean="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32</a:t>
            </a:fld>
            <a:endParaRPr lang="ru-RU" dirty="0"/>
          </a:p>
        </p:txBody>
      </p:sp>
    </p:spTree>
    <p:extLst>
      <p:ext uri="{BB962C8B-B14F-4D97-AF65-F5344CB8AC3E}">
        <p14:creationId xmlns:p14="http://schemas.microsoft.com/office/powerpoint/2010/main" val="448580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Принцип </a:t>
            </a:r>
            <a:r>
              <a:rPr lang="ru-RU" dirty="0"/>
              <a:t>единственной ответственности</a:t>
            </a:r>
          </a:p>
        </p:txBody>
      </p:sp>
      <p:sp>
        <p:nvSpPr>
          <p:cNvPr id="3" name="Объект 2"/>
          <p:cNvSpPr>
            <a:spLocks noGrp="1"/>
          </p:cNvSpPr>
          <p:nvPr>
            <p:ph idx="1"/>
          </p:nvPr>
        </p:nvSpPr>
        <p:spPr/>
        <p:txBody>
          <a:bodyPr>
            <a:normAutofit/>
          </a:bodyPr>
          <a:lstStyle/>
          <a:p>
            <a:r>
              <a:rPr lang="ru-RU" dirty="0" smtClean="0"/>
              <a:t>Каждый объект имеет одну ответственность</a:t>
            </a:r>
          </a:p>
          <a:p>
            <a:r>
              <a:rPr lang="ru-RU" dirty="0" smtClean="0"/>
              <a:t>Ответственность должна быть полностью инкапсулирована в класс</a:t>
            </a:r>
          </a:p>
          <a:p>
            <a:r>
              <a:rPr lang="ru-RU" dirty="0" smtClean="0"/>
              <a:t>Эта ответственность – единственная причина для изменений в классе</a:t>
            </a:r>
            <a:endParaRPr lang="en-US" dirty="0" smtClean="0"/>
          </a:p>
          <a:p>
            <a:endParaRPr lang="en-US" dirty="0"/>
          </a:p>
          <a:p>
            <a:pPr marL="0" indent="0">
              <a:buNone/>
            </a:pPr>
            <a:r>
              <a:rPr lang="ru-RU" i="1" dirty="0" smtClean="0"/>
              <a:t>Совет: </a:t>
            </a:r>
            <a:r>
              <a:rPr lang="ru-RU" dirty="0" smtClean="0"/>
              <a:t>если сомневаетесь, попробуйте сформулировать всё, что умеет делать класс, одним предложением.</a:t>
            </a:r>
            <a:endParaRPr lang="ru-RU" i="1" dirty="0" smtClean="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smtClean="0">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Облегчается тестирование</a:t>
            </a:r>
          </a:p>
          <a:p>
            <a:r>
              <a:rPr lang="ru-RU" dirty="0" smtClean="0"/>
              <a:t>Упрощается расширяемость</a:t>
            </a:r>
          </a:p>
          <a:p>
            <a:pPr lvl="1"/>
            <a:r>
              <a:rPr lang="ru-RU" dirty="0" smtClean="0"/>
              <a:t>Новые графические примитивы</a:t>
            </a:r>
          </a:p>
          <a:p>
            <a:pPr lvl="1"/>
            <a:r>
              <a:rPr lang="ru-RU" dirty="0" smtClean="0"/>
              <a:t>Новые форматы </a:t>
            </a:r>
            <a:r>
              <a:rPr lang="ru-RU" dirty="0"/>
              <a:t>х</a:t>
            </a:r>
            <a:r>
              <a:rPr lang="ru-RU" dirty="0" smtClean="0"/>
              <a:t>ранения изображения</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Увеличилось </a:t>
            </a:r>
            <a:r>
              <a:rPr lang="ru-RU" dirty="0"/>
              <a:t>количество </a:t>
            </a:r>
            <a:r>
              <a:rPr lang="ru-RU" dirty="0" smtClean="0"/>
              <a:t>классов</a:t>
            </a:r>
          </a:p>
          <a:p>
            <a:r>
              <a:rPr lang="ru-RU" dirty="0" smtClean="0"/>
              <a:t>Хуже </a:t>
            </a:r>
            <a:r>
              <a:rPr lang="en-US" dirty="0" smtClean="0"/>
              <a:t>Discoverability</a:t>
            </a:r>
          </a:p>
          <a:p>
            <a:r>
              <a:rPr lang="ru-RU" dirty="0" smtClean="0"/>
              <a:t>Чуть более многословный код</a:t>
            </a:r>
            <a:endParaRPr lang="en-US"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smtClean="0"/>
              <a:t>Программные </a:t>
            </a:r>
            <a:r>
              <a:rPr lang="ru-RU" dirty="0"/>
              <a:t>сущности (классы, модули, функции и т.д.) должны быть открыты для расширения, но закрыты для </a:t>
            </a:r>
            <a:r>
              <a:rPr lang="ru-RU" dirty="0" smtClean="0"/>
              <a:t>изменения</a:t>
            </a:r>
          </a:p>
          <a:p>
            <a:pPr marL="901700" indent="0">
              <a:buNone/>
            </a:pPr>
            <a:r>
              <a:rPr lang="ru-RU" dirty="0"/>
              <a:t>	</a:t>
            </a:r>
            <a:r>
              <a:rPr lang="ru-RU" dirty="0" smtClean="0"/>
              <a:t>Должна иметься возможность расширять поведение программных сущностей без их изменения</a:t>
            </a:r>
          </a:p>
          <a:p>
            <a:endParaRPr lang="ru-RU" dirty="0"/>
          </a:p>
          <a:p>
            <a:pPr marL="0" indent="0">
              <a:buNone/>
            </a:pPr>
            <a:r>
              <a:rPr lang="ru-RU" dirty="0" smtClean="0"/>
              <a:t>Механизмы реализации в </a:t>
            </a:r>
            <a:r>
              <a:rPr lang="ru-RU" dirty="0"/>
              <a:t>С</a:t>
            </a:r>
            <a:r>
              <a:rPr lang="ru-RU" dirty="0" smtClean="0"/>
              <a:t>++:</a:t>
            </a:r>
          </a:p>
          <a:p>
            <a:r>
              <a:rPr lang="ru-RU" dirty="0"/>
              <a:t>Н</a:t>
            </a:r>
            <a:r>
              <a:rPr lang="ru-RU" dirty="0" smtClean="0"/>
              <a:t>аследование</a:t>
            </a:r>
            <a:endParaRPr lang="ru-RU" dirty="0"/>
          </a:p>
          <a:p>
            <a:r>
              <a:rPr lang="ru-RU" dirty="0" smtClean="0"/>
              <a:t>Композиция / агрегация</a:t>
            </a:r>
          </a:p>
          <a:p>
            <a:r>
              <a:rPr lang="ru-RU" dirty="0"/>
              <a:t>П</a:t>
            </a:r>
            <a:r>
              <a:rPr lang="ru-RU" dirty="0" smtClean="0"/>
              <a:t>ередача зависимости через параметр метода</a:t>
            </a:r>
            <a:endParaRPr lang="ru-RU" dirty="0"/>
          </a:p>
          <a:p>
            <a:r>
              <a:rPr lang="ru-RU" dirty="0"/>
              <a:t>П</a:t>
            </a:r>
            <a:r>
              <a:rPr lang="ru-RU" dirty="0" smtClean="0"/>
              <a:t>ередача </a:t>
            </a:r>
            <a:r>
              <a:rPr lang="ru-RU" dirty="0"/>
              <a:t>зависимости через </a:t>
            </a:r>
            <a:r>
              <a:rPr lang="ru-RU" dirty="0" smtClean="0"/>
              <a:t>параметр шаблона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TotalTime>
  <Words>2078</Words>
  <Application>Microsoft Office PowerPoint</Application>
  <PresentationFormat>Произвольный</PresentationFormat>
  <Paragraphs>316</Paragraphs>
  <Slides>32</Slides>
  <Notes>27</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Тема Office</vt:lpstr>
      <vt:lpstr>Принципы S.O.L.I.D.</vt:lpstr>
      <vt:lpstr>Содержание</vt:lpstr>
      <vt:lpstr>Что такое принципы S.O.L.I.D.?</vt:lpstr>
      <vt:lpstr>Принцип единственной ответственности</vt:lpstr>
      <vt:lpstr>Презентация PowerPoint</vt:lpstr>
      <vt:lpstr>Презентация PowerPoint</vt:lpstr>
      <vt:lpstr>Презентация PowerPoint</vt:lpstr>
      <vt:lpstr>Итоги</vt:lpstr>
      <vt:lpstr>Принцип открытости/закрытости</vt:lpstr>
      <vt:lpstr>Презентация PowerPoint</vt:lpstr>
      <vt:lpstr>Презентация PowerPoint</vt:lpstr>
      <vt:lpstr>Презентация PowerPoint</vt:lpstr>
      <vt:lpstr>Итоги</vt:lpstr>
      <vt:lpstr>Принцип замещения Барбары Лисков</vt:lpstr>
      <vt:lpstr>Презентация PowerPoint</vt:lpstr>
      <vt:lpstr>Презентация PowerPoint</vt:lpstr>
      <vt:lpstr>Проектирование по контракту</vt:lpstr>
      <vt:lpstr>Итоги</vt:lpstr>
      <vt:lpstr>Принцип разделения интерфейса</vt:lpstr>
      <vt:lpstr>Презентация PowerPoint</vt:lpstr>
      <vt:lpstr>Презентация PowerPoint</vt:lpstr>
      <vt:lpstr>Презентация PowerPoint</vt:lpstr>
      <vt:lpstr>Презентация PowerPoint</vt:lpstr>
      <vt:lpstr>Итоги</vt:lpstr>
      <vt:lpstr>Принцип инверсии зависимости</vt:lpstr>
      <vt:lpstr>Стабильные абстракции</vt:lpstr>
      <vt:lpstr>Создание изменчивых объектов</vt:lpstr>
      <vt:lpstr>Презентация PowerPoint</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Ilya</cp:lastModifiedBy>
  <cp:revision>1058</cp:revision>
  <dcterms:created xsi:type="dcterms:W3CDTF">2018-05-09T17:46:14Z</dcterms:created>
  <dcterms:modified xsi:type="dcterms:W3CDTF">2020-05-07T11:58:48Z</dcterms:modified>
</cp:coreProperties>
</file>