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76" r:id="rId3"/>
    <p:sldId id="277" r:id="rId4"/>
    <p:sldId id="278" r:id="rId5"/>
    <p:sldId id="258" r:id="rId6"/>
    <p:sldId id="269" r:id="rId7"/>
    <p:sldId id="259" r:id="rId8"/>
    <p:sldId id="260" r:id="rId9"/>
    <p:sldId id="279" r:id="rId10"/>
    <p:sldId id="271" r:id="rId11"/>
    <p:sldId id="275" r:id="rId12"/>
    <p:sldId id="272" r:id="rId13"/>
    <p:sldId id="273" r:id="rId14"/>
    <p:sldId id="274" r:id="rId15"/>
    <p:sldId id="261" r:id="rId16"/>
    <p:sldId id="262" r:id="rId17"/>
    <p:sldId id="268" r:id="rId18"/>
  </p:sldIdLst>
  <p:sldSz cx="9144000" cy="6858000" type="screen4x3"/>
  <p:notesSz cx="6858000" cy="9144000"/>
  <p:custDataLst>
    <p:tags r:id="rId20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EE4C"/>
    <a:srgbClr val="FFFFFF"/>
    <a:srgbClr val="ED0378"/>
    <a:srgbClr val="DEEBF7"/>
    <a:srgbClr val="AFB1FB"/>
    <a:srgbClr val="CA266C"/>
    <a:srgbClr val="FAFA00"/>
    <a:srgbClr val="FFFF00"/>
    <a:srgbClr val="5DFFFF"/>
    <a:srgbClr val="F3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61" autoAdjust="0"/>
    <p:restoredTop sz="94591" autoAdjust="0"/>
  </p:normalViewPr>
  <p:slideViewPr>
    <p:cSldViewPr>
      <p:cViewPr varScale="1">
        <p:scale>
          <a:sx n="122" d="100"/>
          <a:sy n="122" d="100"/>
        </p:scale>
        <p:origin x="1020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138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632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7900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493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1473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5714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0657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6981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556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346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174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258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659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884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322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373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902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Прототип </a:t>
            </a:r>
            <a:r>
              <a:rPr lang="en-US" dirty="0"/>
              <a:t>(Prototype)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1</a:t>
            </a:r>
            <a:r>
              <a:rPr lang="en-US" dirty="0"/>
              <a:t>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5085184"/>
            <a:ext cx="5040560" cy="864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984" y="0"/>
            <a:ext cx="7882384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Clone()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CRectangle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CRectangle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m_width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m_height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{}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GetWidth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m_width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GetHeight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m_height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Clone()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CRectangle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&gt;(*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m_width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m_height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3" name="Line Callout 1 2"/>
          <p:cNvSpPr/>
          <p:nvPr/>
        </p:nvSpPr>
        <p:spPr>
          <a:xfrm>
            <a:off x="5508104" y="3861048"/>
            <a:ext cx="3456384" cy="936104"/>
          </a:xfrm>
          <a:prstGeom prst="borderCallout1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Возвращаем свою копию при помощи конструктора копирования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606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3772" y="3953624"/>
            <a:ext cx="5040560" cy="864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5"/>
          <p:cNvSpPr/>
          <p:nvPr/>
        </p:nvSpPr>
        <p:spPr>
          <a:xfrm>
            <a:off x="0" y="1556792"/>
            <a:ext cx="846043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CCircle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CCircle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{}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GetRadius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1600" dirty="0" smtClean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Clone()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CCircle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&gt;(*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Line Callout 1 3"/>
          <p:cNvSpPr/>
          <p:nvPr/>
        </p:nvSpPr>
        <p:spPr>
          <a:xfrm>
            <a:off x="5508104" y="2960948"/>
            <a:ext cx="3456384" cy="936104"/>
          </a:xfrm>
          <a:prstGeom prst="borderCallout1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Создаём свою копию при помощи конструктора копирования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311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8450" y="5373216"/>
            <a:ext cx="5011621" cy="8738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Rectangle 3"/>
          <p:cNvSpPr/>
          <p:nvPr/>
        </p:nvSpPr>
        <p:spPr>
          <a:xfrm>
            <a:off x="208450" y="1484784"/>
            <a:ext cx="4795598" cy="12961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5024" y="0"/>
            <a:ext cx="6588224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en-US" sz="1600" dirty="0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shared_ptr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CShapeGroup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CShapeGroup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CShapeGroup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CShapeGroup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&amp;&amp;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 :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.m_shapes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m_shapes.push_back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(shape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Clone());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 lvl="0"/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m_shapes.push_back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(move(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 lvl="0"/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GetShapeCount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m_shapes.size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();}</a:t>
            </a:r>
          </a:p>
          <a:p>
            <a:pPr lvl="0"/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m_shapes.at(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 lvl="0"/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Clone()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CShapeGroup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&gt;(*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m_shapes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Line Callout 1 4"/>
          <p:cNvSpPr/>
          <p:nvPr/>
        </p:nvSpPr>
        <p:spPr>
          <a:xfrm>
            <a:off x="5508104" y="538950"/>
            <a:ext cx="3456384" cy="936104"/>
          </a:xfrm>
          <a:prstGeom prst="borderCallout1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Копия группы содержит копию всех фигур, находящихся внутри группы</a:t>
            </a:r>
            <a:endParaRPr lang="ru-RU" dirty="0"/>
          </a:p>
        </p:txBody>
      </p:sp>
      <p:sp>
        <p:nvSpPr>
          <p:cNvPr id="7" name="Line Callout 1 6"/>
          <p:cNvSpPr/>
          <p:nvPr/>
        </p:nvSpPr>
        <p:spPr>
          <a:xfrm>
            <a:off x="5486429" y="4437112"/>
            <a:ext cx="3456384" cy="936104"/>
          </a:xfrm>
          <a:prstGeom prst="borderCallout1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Создаём копию при помощи конструктора копирования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754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5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5274" y="0"/>
            <a:ext cx="9159273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CShapeRegistry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RegisterShapePrototype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prototype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ru-RU" sz="1600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m_prototypes.emplace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prototype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.Clone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ru-RU" sz="1600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m_prototypes.at(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Clone();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unordered_map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m_prototypes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CShapeRegistry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registry;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registry.RegisterShapePrototype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"circle"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CCircle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(42));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registry.RegisterShapePrototype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"rectangle"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CRectangle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(40, 30));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CShapeGroup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group;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group.AddShape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CCircle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&gt;(10));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group.AddShape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CRectangle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&gt;(32, 32));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registry.RegisterShapePrototype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"group"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group);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someShape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registry.CreateShape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"group"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0;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1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440" y="1700808"/>
            <a:ext cx="903205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CloneType</a:t>
            </a:r>
            <a:r>
              <a:rPr lang="en-US" sz="1600" dirty="0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BaseClass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CloneInterface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CPrototypeImpl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BaseClass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CloneInterface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Clone()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CloneType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&gt;(*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static_cast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CloneType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*&gt;(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CPrototypeImpl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CPoint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Обобщенная реализация прототипа</a:t>
            </a:r>
          </a:p>
        </p:txBody>
      </p:sp>
    </p:spTree>
    <p:extLst>
      <p:ext uri="{BB962C8B-B14F-4D97-AF65-F5344CB8AC3E}">
        <p14:creationId xmlns:p14="http://schemas.microsoft.com/office/powerpoint/2010/main" val="71526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Преимущества использования паттерна «Прототип»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Добавление и удаление продуктов во время выполнения</a:t>
            </a:r>
          </a:p>
          <a:p>
            <a:pPr lvl="1"/>
            <a:r>
              <a:rPr lang="ru-RU" dirty="0"/>
              <a:t>Клиенту просто сообщается о новом экземпляре-прототипе</a:t>
            </a:r>
          </a:p>
          <a:p>
            <a:r>
              <a:rPr lang="ru-RU" dirty="0"/>
              <a:t>Спецификация новых объектов путем изменения значений</a:t>
            </a:r>
          </a:p>
          <a:p>
            <a:pPr lvl="1"/>
            <a:r>
              <a:rPr lang="ru-RU" dirty="0" smtClean="0"/>
              <a:t>Клонированный </a:t>
            </a:r>
            <a:r>
              <a:rPr lang="ru-RU" dirty="0"/>
              <a:t>и слегка модифицированный экземпляр прототипа может быть также зарегистрирован в роли прототипа</a:t>
            </a:r>
          </a:p>
          <a:p>
            <a:r>
              <a:rPr lang="ru-RU" dirty="0"/>
              <a:t>Иногда копирование объекта может оказаться эффективнее создания нового объекта</a:t>
            </a:r>
          </a:p>
        </p:txBody>
      </p:sp>
    </p:spTree>
    <p:extLst>
      <p:ext uri="{BB962C8B-B14F-4D97-AF65-F5344CB8AC3E}">
        <p14:creationId xmlns:p14="http://schemas.microsoft.com/office/powerpoint/2010/main" val="43105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Преимущества использования паттерна «Прототип»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Специфицирование новых объектов путем изменения структуры</a:t>
            </a:r>
          </a:p>
          <a:p>
            <a:r>
              <a:rPr lang="ru-RU" dirty="0"/>
              <a:t>Уменьшение числа подклассов</a:t>
            </a:r>
          </a:p>
          <a:p>
            <a:pPr lvl="1"/>
            <a:r>
              <a:rPr lang="ru-RU" dirty="0"/>
              <a:t>Фабричный метод часто порождает иерархию классов «Создатель», параллельную иерархии классов продуктов</a:t>
            </a:r>
          </a:p>
          <a:p>
            <a:pPr lvl="2"/>
            <a:r>
              <a:rPr lang="ru-RU" dirty="0"/>
              <a:t>Паттерн «прототип» может клонировать прототип, а не запрашивать фабричный метод</a:t>
            </a:r>
          </a:p>
          <a:p>
            <a:r>
              <a:rPr lang="ru-RU" dirty="0"/>
              <a:t>Динамическое конфигурирование приложения</a:t>
            </a:r>
          </a:p>
          <a:p>
            <a:pPr lvl="1"/>
            <a:r>
              <a:rPr lang="ru-RU" dirty="0"/>
              <a:t>Динамически загружаемые классы прототипов регистрируют свои экземпляры в «</a:t>
            </a:r>
            <a:r>
              <a:rPr lang="ru-RU" b="1" dirty="0"/>
              <a:t>диспетчере прототипов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419749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Недостатки паттерна прототип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Каждый подкласс класса </a:t>
            </a:r>
            <a:r>
              <a:rPr lang="en-US" dirty="0"/>
              <a:t>Prototype </a:t>
            </a:r>
            <a:r>
              <a:rPr lang="ru-RU" dirty="0"/>
              <a:t>должен реализовывать операцию </a:t>
            </a:r>
            <a:r>
              <a:rPr lang="en-US" dirty="0"/>
              <a:t>Clone</a:t>
            </a:r>
            <a:endParaRPr lang="ru-RU" dirty="0"/>
          </a:p>
          <a:p>
            <a:pPr lvl="1"/>
            <a:r>
              <a:rPr lang="ru-RU" dirty="0"/>
              <a:t>Для уже существующих классов реализация операции клонирования может быть проблематичной</a:t>
            </a:r>
          </a:p>
          <a:p>
            <a:pPr lvl="1"/>
            <a:r>
              <a:rPr lang="ru-RU" dirty="0"/>
              <a:t>В ряде случаев задача «глубокого» клонирования может быть нетривиальной</a:t>
            </a:r>
          </a:p>
          <a:p>
            <a:pPr lvl="2"/>
            <a:r>
              <a:rPr lang="ru-RU" dirty="0"/>
              <a:t>Во внутреннем представлении объекта содержатся другие объекты</a:t>
            </a:r>
          </a:p>
          <a:p>
            <a:pPr lvl="2"/>
            <a:r>
              <a:rPr lang="ru-RU" dirty="0"/>
              <a:t>Внутри объекта присутствуют круговые ссылки.</a:t>
            </a:r>
          </a:p>
        </p:txBody>
      </p:sp>
    </p:spTree>
    <p:extLst>
      <p:ext uri="{BB962C8B-B14F-4D97-AF65-F5344CB8AC3E}">
        <p14:creationId xmlns:p14="http://schemas.microsoft.com/office/powerpoint/2010/main" val="46020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– создать копию объекта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Решение, которое не работает</a:t>
            </a:r>
          </a:p>
          <a:p>
            <a:pPr lvl="1"/>
            <a:r>
              <a:rPr lang="ru-RU" dirty="0" smtClean="0"/>
              <a:t>Создать «пустой» объект такого же класса и поочерёдно скопировать значения полей из старого объекта в новый</a:t>
            </a:r>
          </a:p>
          <a:p>
            <a:r>
              <a:rPr lang="ru-RU" dirty="0" smtClean="0"/>
              <a:t>Проблема 1</a:t>
            </a:r>
          </a:p>
          <a:p>
            <a:pPr lvl="1"/>
            <a:r>
              <a:rPr lang="ru-RU" dirty="0" smtClean="0"/>
              <a:t>Часть состояния объекта может быть приватной</a:t>
            </a:r>
          </a:p>
          <a:p>
            <a:r>
              <a:rPr lang="ru-RU" dirty="0" smtClean="0"/>
              <a:t>Проблема 2</a:t>
            </a:r>
          </a:p>
          <a:p>
            <a:pPr lvl="1"/>
            <a:r>
              <a:rPr lang="ru-RU" dirty="0" smtClean="0"/>
              <a:t>Копирующий код зависит от классов копируемых объектов</a:t>
            </a:r>
          </a:p>
          <a:p>
            <a:pPr lvl="1"/>
            <a:r>
              <a:rPr lang="ru-RU" dirty="0" smtClean="0"/>
              <a:t>Нельзя скопировать объект, зная лишь интерфейс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263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06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Операция копирования должна выполняться самим объектом</a:t>
            </a:r>
          </a:p>
          <a:p>
            <a:pPr lvl="1"/>
            <a:r>
              <a:rPr lang="ru-RU" dirty="0" smtClean="0"/>
              <a:t>Решается доступ к приватным полям</a:t>
            </a:r>
          </a:p>
          <a:p>
            <a:r>
              <a:rPr lang="ru-RU" dirty="0" smtClean="0"/>
              <a:t>Чтобы копировать все объекты, нужен интерфейс, поддерживающий клонирование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036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Паттерн «Прототип»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Позволяет создавать новые экземпляры посредством копирования существующих экземпляров</a:t>
            </a:r>
          </a:p>
          <a:p>
            <a:pPr lvl="1"/>
            <a:r>
              <a:rPr lang="ru-RU" dirty="0"/>
              <a:t>Клиентский код может создавать новые экземпляры, не зная, экземпляр какого конкретного типа создается</a:t>
            </a:r>
          </a:p>
          <a:p>
            <a:r>
              <a:rPr lang="ru-RU" dirty="0"/>
              <a:t>Скрывает от клиента конкретные классы продуктов, уменьшая количество известных клиенту имен</a:t>
            </a:r>
          </a:p>
        </p:txBody>
      </p:sp>
    </p:spTree>
    <p:extLst>
      <p:ext uri="{BB962C8B-B14F-4D97-AF65-F5344CB8AC3E}">
        <p14:creationId xmlns:p14="http://schemas.microsoft.com/office/powerpoint/2010/main" val="87696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 «Прототип»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402" y="2636912"/>
            <a:ext cx="5871196" cy="3029918"/>
          </a:xfrm>
          <a:prstGeom prst="rect">
            <a:avLst/>
          </a:prstGeom>
        </p:spPr>
      </p:pic>
      <p:grpSp>
        <p:nvGrpSpPr>
          <p:cNvPr id="12" name="Группа 11"/>
          <p:cNvGrpSpPr/>
          <p:nvPr/>
        </p:nvGrpSpPr>
        <p:grpSpPr>
          <a:xfrm>
            <a:off x="1187624" y="1679881"/>
            <a:ext cx="2376264" cy="1248046"/>
            <a:chOff x="1187624" y="1679881"/>
            <a:chExt cx="2376264" cy="1248046"/>
          </a:xfrm>
        </p:grpSpPr>
        <p:sp>
          <p:nvSpPr>
            <p:cNvPr id="6" name="TextBox 5"/>
            <p:cNvSpPr txBox="1"/>
            <p:nvPr/>
          </p:nvSpPr>
          <p:spPr>
            <a:xfrm>
              <a:off x="1187624" y="1679881"/>
              <a:ext cx="237626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Создает новый объект, обращаясь к прототипу с запросом клонировать себя</a:t>
              </a:r>
            </a:p>
          </p:txBody>
        </p:sp>
        <p:sp>
          <p:nvSpPr>
            <p:cNvPr id="9" name="Полилиния 8"/>
            <p:cNvSpPr/>
            <p:nvPr/>
          </p:nvSpPr>
          <p:spPr>
            <a:xfrm>
              <a:off x="1205482" y="2429164"/>
              <a:ext cx="410882" cy="498763"/>
            </a:xfrm>
            <a:custGeom>
              <a:avLst/>
              <a:gdLst>
                <a:gd name="connsiteX0" fmla="*/ 300045 w 410882"/>
                <a:gd name="connsiteY0" fmla="*/ 0 h 498763"/>
                <a:gd name="connsiteX1" fmla="*/ 22954 w 410882"/>
                <a:gd name="connsiteY1" fmla="*/ 166254 h 498763"/>
                <a:gd name="connsiteX2" fmla="*/ 59900 w 410882"/>
                <a:gd name="connsiteY2" fmla="*/ 387927 h 498763"/>
                <a:gd name="connsiteX3" fmla="*/ 410882 w 410882"/>
                <a:gd name="connsiteY3" fmla="*/ 498763 h 498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882" h="498763">
                  <a:moveTo>
                    <a:pt x="300045" y="0"/>
                  </a:moveTo>
                  <a:cubicBezTo>
                    <a:pt x="181511" y="50800"/>
                    <a:pt x="62978" y="101600"/>
                    <a:pt x="22954" y="166254"/>
                  </a:cubicBezTo>
                  <a:cubicBezTo>
                    <a:pt x="-17070" y="230909"/>
                    <a:pt x="-4755" y="332509"/>
                    <a:pt x="59900" y="387927"/>
                  </a:cubicBezTo>
                  <a:cubicBezTo>
                    <a:pt x="124555" y="443345"/>
                    <a:pt x="267718" y="471054"/>
                    <a:pt x="410882" y="498763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5436096" y="1789065"/>
            <a:ext cx="2376264" cy="1074208"/>
            <a:chOff x="5436096" y="1789065"/>
            <a:chExt cx="2376264" cy="1074208"/>
          </a:xfrm>
        </p:grpSpPr>
        <p:sp>
          <p:nvSpPr>
            <p:cNvPr id="7" name="TextBox 6"/>
            <p:cNvSpPr txBox="1"/>
            <p:nvPr/>
          </p:nvSpPr>
          <p:spPr>
            <a:xfrm>
              <a:off x="5436096" y="1789065"/>
              <a:ext cx="23762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Объявляет интерфейс для клонирования самого себя</a:t>
              </a:r>
            </a:p>
          </p:txBody>
        </p:sp>
        <p:sp>
          <p:nvSpPr>
            <p:cNvPr id="10" name="Полилиния 9"/>
            <p:cNvSpPr/>
            <p:nvPr/>
          </p:nvSpPr>
          <p:spPr>
            <a:xfrm>
              <a:off x="6086764" y="2336800"/>
              <a:ext cx="296306" cy="526473"/>
            </a:xfrm>
            <a:custGeom>
              <a:avLst/>
              <a:gdLst>
                <a:gd name="connsiteX0" fmla="*/ 203200 w 296306"/>
                <a:gd name="connsiteY0" fmla="*/ 0 h 526473"/>
                <a:gd name="connsiteX1" fmla="*/ 286327 w 296306"/>
                <a:gd name="connsiteY1" fmla="*/ 240145 h 526473"/>
                <a:gd name="connsiteX2" fmla="*/ 0 w 296306"/>
                <a:gd name="connsiteY2" fmla="*/ 526473 h 526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6306" h="526473">
                  <a:moveTo>
                    <a:pt x="203200" y="0"/>
                  </a:moveTo>
                  <a:cubicBezTo>
                    <a:pt x="261697" y="76200"/>
                    <a:pt x="320194" y="152400"/>
                    <a:pt x="286327" y="240145"/>
                  </a:cubicBezTo>
                  <a:cubicBezTo>
                    <a:pt x="252460" y="327890"/>
                    <a:pt x="126230" y="427181"/>
                    <a:pt x="0" y="526473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6301757" y="3429000"/>
            <a:ext cx="2376264" cy="1032164"/>
            <a:chOff x="6301757" y="3429000"/>
            <a:chExt cx="2376264" cy="1032164"/>
          </a:xfrm>
        </p:grpSpPr>
        <p:sp>
          <p:nvSpPr>
            <p:cNvPr id="8" name="TextBox 7"/>
            <p:cNvSpPr txBox="1"/>
            <p:nvPr/>
          </p:nvSpPr>
          <p:spPr>
            <a:xfrm>
              <a:off x="6301757" y="3429000"/>
              <a:ext cx="23762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Реализует операцию клонирования самого себя</a:t>
              </a:r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7112000" y="3980873"/>
              <a:ext cx="637309" cy="480291"/>
            </a:xfrm>
            <a:custGeom>
              <a:avLst/>
              <a:gdLst>
                <a:gd name="connsiteX0" fmla="*/ 637309 w 637309"/>
                <a:gd name="connsiteY0" fmla="*/ 0 h 480291"/>
                <a:gd name="connsiteX1" fmla="*/ 304800 w 637309"/>
                <a:gd name="connsiteY1" fmla="*/ 323272 h 480291"/>
                <a:gd name="connsiteX2" fmla="*/ 0 w 637309"/>
                <a:gd name="connsiteY2" fmla="*/ 480291 h 48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7309" h="480291">
                  <a:moveTo>
                    <a:pt x="637309" y="0"/>
                  </a:moveTo>
                  <a:cubicBezTo>
                    <a:pt x="524163" y="121612"/>
                    <a:pt x="411018" y="243224"/>
                    <a:pt x="304800" y="323272"/>
                  </a:cubicBezTo>
                  <a:cubicBezTo>
                    <a:pt x="198582" y="403320"/>
                    <a:pt x="99291" y="441805"/>
                    <a:pt x="0" y="480291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43776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Отношения между участниками паттерна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Клиент</a:t>
            </a:r>
            <a:r>
              <a:rPr lang="ru-RU" dirty="0"/>
              <a:t> обращается к </a:t>
            </a:r>
            <a:r>
              <a:rPr lang="ru-RU" b="1" dirty="0"/>
              <a:t>прототипу</a:t>
            </a:r>
            <a:r>
              <a:rPr lang="ru-RU" dirty="0"/>
              <a:t>, чтобы тот создал свою копию</a:t>
            </a:r>
          </a:p>
        </p:txBody>
      </p:sp>
    </p:spTree>
    <p:extLst>
      <p:ext uri="{BB962C8B-B14F-4D97-AF65-F5344CB8AC3E}">
        <p14:creationId xmlns:p14="http://schemas.microsoft.com/office/powerpoint/2010/main" val="146923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Применимость паттерна «Прототип»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Система не должна зависеть от того, как в ней создаются, компонуются и представляются продукты</a:t>
            </a:r>
          </a:p>
          <a:p>
            <a:pPr lvl="1"/>
            <a:r>
              <a:rPr lang="ru-RU" dirty="0" err="1"/>
              <a:t>Инстанцируемые</a:t>
            </a:r>
            <a:r>
              <a:rPr lang="ru-RU" dirty="0"/>
              <a:t> классы определяются во время выполнения</a:t>
            </a:r>
          </a:p>
          <a:p>
            <a:pPr lvl="2"/>
            <a:r>
              <a:rPr lang="ru-RU" dirty="0"/>
              <a:t>Например, с помощью динамической загрузки</a:t>
            </a:r>
          </a:p>
          <a:p>
            <a:r>
              <a:rPr lang="ru-RU" dirty="0"/>
              <a:t>Избежание построения иерархий классов или фабрик, параллельных иерархии классов </a:t>
            </a:r>
            <a:r>
              <a:rPr lang="ru-RU" dirty="0" smtClean="0"/>
              <a:t>продуктов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29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Применимость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Код не должен зависеть от классов копируемых объектов</a:t>
            </a:r>
          </a:p>
          <a:p>
            <a:pPr lvl="1"/>
            <a:r>
              <a:rPr lang="ru-RU" dirty="0" smtClean="0"/>
              <a:t>Паттерн предоставляет общий интерфейс для работы с прототипами</a:t>
            </a:r>
          </a:p>
          <a:p>
            <a:r>
              <a:rPr lang="ru-RU" dirty="0" smtClean="0"/>
              <a:t>Есть много подклассов, отличающихся начальными значениями полей</a:t>
            </a:r>
          </a:p>
          <a:p>
            <a:pPr lvl="1"/>
            <a:r>
              <a:rPr lang="ru-RU" dirty="0" smtClean="0"/>
              <a:t>Паттерн предлагает использовать набор прототипов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861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  <p:tag name="ISPRING_RESOURCE_PATHS_HASH_PRESENTER" val="813a237fe57c449da5f0a53f5431dc9b56935deb"/>
  <p:tag name="ISPRING_PRESENTATION_COURSE_TITLE" val="prototype"/>
  <p:tag name="ISPRING_LMS_API_VERSION" val="Experience API"/>
  <p:tag name="ISPRING_ULTRA_SCORM_COURSE_ID" val="AC95B9CB-2D3D-4F76-8523-55D752332B54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CLOUDFOLDERID" val="1"/>
  <p:tag name="ISPRINGCLOUDFOLDERPATH" val="Repository/"/>
  <p:tag name="ISPRINGCLOUDFOLDERDOMAIN" val="https://pro.ispringcloud.com"/>
  <p:tag name="ISPRINGONLINEFOLDERID" val="0"/>
  <p:tag name="ISPRING_OUTPUT_FOLDER" val="[[&quot;ӹ\uFFFD\uFFFD{040CDB75-1F2E-450F-8275-E9D5176AD77C}&quot;,&quot;C:\\teaching\\ood\\ood\\lectures\\14.prototype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},&quot;advancedSettings&quot;:{&quot;enableTextAllocation&quot;:&quot;T_TRUE&quot;,&quot;viewingFromLocalDrive&quot;:&quot;T_TRUE&quot;,&quot;contentScale&quot;:75,&quot;contentScaleMode&quot;:&quot;SCAL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0&quot;},&quot;cloudSettings&quot;:{&quot;onlineDestinationPath&quot;:&quot;Repository/&quot;,&quot;onlineDestinationFolderId&quot;:&quot;1&quot;,&quot;onlineDestinationUrl&quot;:&quot;https://pro.ispringcloud.com&quot;},&quot;publishDestination&quot;:&quot;ISPRING_CLOUD&quot;,&quot;wordSettings&quot;:{&quot;printCopies&quot;:1}}"/>
  <p:tag name="ISPRING_SCORM_RATE_SLIDES" val="0"/>
  <p:tag name="ISPRING_SCORM_RATE_QUIZZES" val="0"/>
  <p:tag name="ISPRING_SCORM_PASSING_SCORE" val="0.000000"/>
  <p:tag name="ISPRING_CURRENT_PLAYER_ID" val="universal"/>
  <p:tag name="ISPRING_PRESENTATION_TITLE" val="prototype"/>
  <p:tag name="ISPRING_FIRST_PUBLI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7139</TotalTime>
  <Words>582</Words>
  <Application>Microsoft Office PowerPoint</Application>
  <PresentationFormat>On-screen Show (4:3)</PresentationFormat>
  <Paragraphs>195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Consolas</vt:lpstr>
      <vt:lpstr>Wingdings</vt:lpstr>
      <vt:lpstr>Wingdings 2</vt:lpstr>
      <vt:lpstr>Wingdings 3</vt:lpstr>
      <vt:lpstr>Модульная</vt:lpstr>
      <vt:lpstr>Прототип (Prototype)</vt:lpstr>
      <vt:lpstr>Задача – создать копию объекта</vt:lpstr>
      <vt:lpstr>PowerPoint Presentation</vt:lpstr>
      <vt:lpstr>Решение</vt:lpstr>
      <vt:lpstr>Паттерн «Прототип»</vt:lpstr>
      <vt:lpstr>Структура паттерна «Прототип»</vt:lpstr>
      <vt:lpstr>Отношения между участниками паттерна</vt:lpstr>
      <vt:lpstr>Применимость паттерна «Прототип»</vt:lpstr>
      <vt:lpstr>Применимость</vt:lpstr>
      <vt:lpstr>PowerPoint Presentation</vt:lpstr>
      <vt:lpstr>PowerPoint Presentation</vt:lpstr>
      <vt:lpstr>PowerPoint Presentation</vt:lpstr>
      <vt:lpstr>PowerPoint Presentation</vt:lpstr>
      <vt:lpstr>Обобщенная реализация прототипа</vt:lpstr>
      <vt:lpstr>Преимущества использования паттерна «Прототип»</vt:lpstr>
      <vt:lpstr>Преимущества использования паттерна «Прототип»</vt:lpstr>
      <vt:lpstr>Недостатки паттерна прототип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</dc:title>
  <dc:creator>Vivid</dc:creator>
  <cp:lastModifiedBy>Alexey Malov</cp:lastModifiedBy>
  <cp:revision>639</cp:revision>
  <dcterms:created xsi:type="dcterms:W3CDTF">2016-02-02T19:36:42Z</dcterms:created>
  <dcterms:modified xsi:type="dcterms:W3CDTF">2019-11-14T16:28:58Z</dcterms:modified>
</cp:coreProperties>
</file>