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61" r:id="rId5"/>
    <p:sldId id="287" r:id="rId6"/>
    <p:sldId id="288" r:id="rId7"/>
    <p:sldId id="298" r:id="rId8"/>
    <p:sldId id="303" r:id="rId9"/>
    <p:sldId id="264" r:id="rId10"/>
    <p:sldId id="290" r:id="rId11"/>
    <p:sldId id="289" r:id="rId12"/>
    <p:sldId id="304" r:id="rId13"/>
    <p:sldId id="309" r:id="rId14"/>
    <p:sldId id="265" r:id="rId15"/>
    <p:sldId id="292" r:id="rId16"/>
    <p:sldId id="317" r:id="rId17"/>
    <p:sldId id="313" r:id="rId18"/>
    <p:sldId id="310" r:id="rId19"/>
    <p:sldId id="272" r:id="rId20"/>
    <p:sldId id="318" r:id="rId21"/>
    <p:sldId id="319" r:id="rId22"/>
    <p:sldId id="311" r:id="rId23"/>
    <p:sldId id="312" r:id="rId24"/>
    <p:sldId id="305" r:id="rId25"/>
    <p:sldId id="279" r:id="rId26"/>
    <p:sldId id="322" r:id="rId27"/>
    <p:sldId id="320" r:id="rId28"/>
    <p:sldId id="321" r:id="rId29"/>
    <p:sldId id="306" r:id="rId30"/>
    <p:sldId id="259" r:id="rId31"/>
    <p:sldId id="285" r:id="rId32"/>
    <p:sldId id="286" r:id="rId3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Пользователь Windows" initials="ПW" lastIdx="154" clrIdx="0">
    <p:extLst/>
  </p:cmAuthor>
  <p:cmAuthor id="2" name="Алексей Малов" initials="АМ" lastIdx="2"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99" autoAdjust="0"/>
    <p:restoredTop sz="77610" autoAdjust="0"/>
  </p:normalViewPr>
  <p:slideViewPr>
    <p:cSldViewPr snapToGrid="0">
      <p:cViewPr>
        <p:scale>
          <a:sx n="50" d="100"/>
          <a:sy n="50" d="100"/>
        </p:scale>
        <p:origin x="-360" y="-840"/>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38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452FF6-3607-4C4E-A116-BCC07DF7B9AE}" type="datetimeFigureOut">
              <a:rPr lang="ru-RU" smtClean="0"/>
              <a:t>07.05.2020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F0A773-BC3A-474D-8036-883A816F0F99}" type="slidenum">
              <a:rPr lang="ru-RU" smtClean="0"/>
              <a:t>‹#›</a:t>
            </a:fld>
            <a:endParaRPr lang="ru-RU"/>
          </a:p>
        </p:txBody>
      </p:sp>
    </p:spTree>
    <p:extLst>
      <p:ext uri="{BB962C8B-B14F-4D97-AF65-F5344CB8AC3E}">
        <p14:creationId xmlns:p14="http://schemas.microsoft.com/office/powerpoint/2010/main" val="2416096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Привет всем! Сегодня я собираюсь поговорить на тему «Принципы </a:t>
            </a:r>
            <a:r>
              <a:rPr lang="en-US" dirty="0" smtClean="0"/>
              <a:t>SO’LID</a:t>
            </a:r>
            <a:r>
              <a:rPr lang="ru-RU" dirty="0" smtClean="0"/>
              <a:t>».</a:t>
            </a:r>
            <a:endParaRPr lang="en-US" dirty="0" smtClean="0"/>
          </a:p>
          <a:p>
            <a:endParaRPr lang="ru-RU" dirty="0" smtClean="0"/>
          </a:p>
          <a:p>
            <a:r>
              <a:rPr lang="en-US" dirty="0" smtClean="0"/>
              <a:t>S</a:t>
            </a:r>
            <a:r>
              <a:rPr lang="en-US" b="1" u="sng" dirty="0" smtClean="0"/>
              <a:t>O</a:t>
            </a:r>
            <a:r>
              <a:rPr lang="en-US" dirty="0" smtClean="0"/>
              <a:t>LID</a:t>
            </a:r>
            <a:endParaRPr lang="ru-RU" dirty="0" smtClean="0"/>
          </a:p>
          <a:p>
            <a:r>
              <a:rPr lang="ru-RU" dirty="0" smtClean="0"/>
              <a:t>Не говорить «ну»</a:t>
            </a:r>
          </a:p>
        </p:txBody>
      </p:sp>
      <p:sp>
        <p:nvSpPr>
          <p:cNvPr id="4" name="Номер слайда 3"/>
          <p:cNvSpPr>
            <a:spLocks noGrp="1"/>
          </p:cNvSpPr>
          <p:nvPr>
            <p:ph type="sldNum" sz="quarter" idx="10"/>
          </p:nvPr>
        </p:nvSpPr>
        <p:spPr/>
        <p:txBody>
          <a:bodyPr/>
          <a:lstStyle/>
          <a:p>
            <a:fld id="{9BF0A773-BC3A-474D-8036-883A816F0F99}" type="slidenum">
              <a:rPr lang="ru-RU" smtClean="0"/>
              <a:t>1</a:t>
            </a:fld>
            <a:endParaRPr lang="ru-RU"/>
          </a:p>
        </p:txBody>
      </p:sp>
    </p:spTree>
    <p:extLst>
      <p:ext uri="{BB962C8B-B14F-4D97-AF65-F5344CB8AC3E}">
        <p14:creationId xmlns:p14="http://schemas.microsoft.com/office/powerpoint/2010/main" val="2086401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smtClean="0"/>
              <a:t>Перед вами класс </a:t>
            </a:r>
            <a:r>
              <a:rPr lang="en-US" baseline="0" dirty="0" err="1" smtClean="0"/>
              <a:t>PNGImageEncoder</a:t>
            </a:r>
            <a:endParaRPr lang="en-US" baseline="0" dirty="0" smtClean="0"/>
          </a:p>
          <a:p>
            <a:r>
              <a:rPr lang="en-US" baseline="0" dirty="0" smtClean="0"/>
              <a:t>[T]</a:t>
            </a:r>
            <a:endParaRPr lang="ru-RU" baseline="0" dirty="0" smtClean="0"/>
          </a:p>
          <a:p>
            <a:r>
              <a:rPr lang="ru-RU" baseline="0" dirty="0" smtClean="0"/>
              <a:t>Можно сохранить </a:t>
            </a:r>
            <a:r>
              <a:rPr lang="en-US" baseline="0" dirty="0" smtClean="0"/>
              <a:t>Bitmap </a:t>
            </a:r>
            <a:r>
              <a:rPr lang="ru-RU" baseline="0" dirty="0" smtClean="0"/>
              <a:t>только в файл; нельзя, например, сохранить его в память, не изменив </a:t>
            </a:r>
            <a:r>
              <a:rPr lang="en-US" baseline="0" dirty="0" err="1" smtClean="0"/>
              <a:t>PNGImageEncoder</a:t>
            </a:r>
            <a:r>
              <a:rPr lang="en-US" baseline="0" dirty="0" smtClean="0"/>
              <a:t>.</a:t>
            </a:r>
            <a:r>
              <a:rPr lang="ru-RU" baseline="0" dirty="0" smtClean="0"/>
              <a:t> Это может потребоваться для того, чтобы узнать размер закодированного изображения или выполнить </a:t>
            </a:r>
            <a:r>
              <a:rPr lang="ru-RU" baseline="0" dirty="0" err="1" smtClean="0"/>
              <a:t>предпросмотр</a:t>
            </a:r>
            <a:r>
              <a:rPr lang="ru-RU" baseline="0" dirty="0" smtClean="0"/>
              <a:t> </a:t>
            </a:r>
            <a:r>
              <a:rPr lang="en-US" baseline="0" dirty="0" smtClean="0"/>
              <a:t>jpeg </a:t>
            </a:r>
            <a:r>
              <a:rPr lang="ru-RU" baseline="0" dirty="0" smtClean="0"/>
              <a:t>с выбранным качеством без сохранения в файл.</a:t>
            </a:r>
          </a:p>
          <a:p>
            <a:endParaRPr lang="ru-RU" baseline="0" dirty="0" smtClean="0"/>
          </a:p>
          <a:p>
            <a:r>
              <a:rPr lang="ru-RU" baseline="0" dirty="0" smtClean="0"/>
              <a:t>Как вы думаете, как можно исправить данное нарушение?</a:t>
            </a:r>
          </a:p>
          <a:p>
            <a:r>
              <a:rPr lang="ru-RU" baseline="0" dirty="0" smtClean="0"/>
              <a:t>…</a:t>
            </a:r>
          </a:p>
          <a:p>
            <a:r>
              <a:rPr lang="ru-RU" baseline="0" dirty="0" smtClean="0"/>
              <a:t>// Ответ на следующем слайде</a:t>
            </a:r>
          </a:p>
        </p:txBody>
      </p:sp>
      <p:sp>
        <p:nvSpPr>
          <p:cNvPr id="4" name="Номер слайда 3"/>
          <p:cNvSpPr>
            <a:spLocks noGrp="1"/>
          </p:cNvSpPr>
          <p:nvPr>
            <p:ph type="sldNum" sz="quarter" idx="10"/>
          </p:nvPr>
        </p:nvSpPr>
        <p:spPr/>
        <p:txBody>
          <a:bodyPr/>
          <a:lstStyle/>
          <a:p>
            <a:fld id="{9BF0A773-BC3A-474D-8036-883A816F0F99}" type="slidenum">
              <a:rPr lang="ru-RU" smtClean="0"/>
              <a:t>10</a:t>
            </a:fld>
            <a:endParaRPr lang="ru-RU"/>
          </a:p>
        </p:txBody>
      </p:sp>
    </p:spTree>
    <p:extLst>
      <p:ext uri="{BB962C8B-B14F-4D97-AF65-F5344CB8AC3E}">
        <p14:creationId xmlns:p14="http://schemas.microsoft.com/office/powerpoint/2010/main" val="2157386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Мы изменили тип аргумента - теперь метод </a:t>
            </a:r>
            <a:r>
              <a:rPr lang="en-US" baseline="0" dirty="0" err="1" smtClean="0"/>
              <a:t>SaveBitmap</a:t>
            </a:r>
            <a:r>
              <a:rPr lang="en-US" baseline="0" dirty="0" smtClean="0"/>
              <a:t> </a:t>
            </a:r>
            <a:r>
              <a:rPr lang="ru-RU" baseline="0" dirty="0" smtClean="0"/>
              <a:t>принимает не путь к файлу для сохранения, а выходной поток</a:t>
            </a:r>
            <a:r>
              <a:rPr lang="en-US" baseline="0" dirty="0" smtClean="0"/>
              <a:t> </a:t>
            </a:r>
            <a:r>
              <a:rPr lang="en-US" baseline="0" dirty="0" err="1" smtClean="0"/>
              <a:t>OutputStream</a:t>
            </a:r>
            <a:r>
              <a:rPr lang="ru-RU" baseline="0" dirty="0" smtClean="0"/>
              <a:t>. Поток и зависимость от него также показаны на слайде. Использование потока позволяет использовать метод как для сохранения данных в память, так и в файл.</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11</a:t>
            </a:fld>
            <a:endParaRPr lang="ru-RU"/>
          </a:p>
        </p:txBody>
      </p:sp>
    </p:spTree>
    <p:extLst>
      <p:ext uri="{BB962C8B-B14F-4D97-AF65-F5344CB8AC3E}">
        <p14:creationId xmlns:p14="http://schemas.microsoft.com/office/powerpoint/2010/main" val="2675340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Теперь, для</a:t>
            </a:r>
            <a:r>
              <a:rPr lang="ru-RU" baseline="0" dirty="0" smtClean="0"/>
              <a:t> изменения места хранения данных не нужно вносить изменения в класс </a:t>
            </a:r>
            <a:r>
              <a:rPr lang="en-US" baseline="0" dirty="0" err="1" smtClean="0"/>
              <a:t>PngImageEncoder</a:t>
            </a:r>
            <a:r>
              <a:rPr lang="en-US" baseline="0" dirty="0" smtClean="0"/>
              <a:t>.</a:t>
            </a:r>
            <a:r>
              <a:rPr lang="ru-RU" baseline="0" dirty="0" smtClean="0"/>
              <a:t> Код </a:t>
            </a:r>
            <a:r>
              <a:rPr lang="en-US" baseline="0" dirty="0" err="1" smtClean="0"/>
              <a:t>PngImageEncoder</a:t>
            </a:r>
            <a:r>
              <a:rPr lang="en-US" baseline="0" dirty="0" smtClean="0"/>
              <a:t> </a:t>
            </a:r>
            <a:r>
              <a:rPr lang="ru-RU" baseline="0" dirty="0" smtClean="0"/>
              <a:t>стал закрыт для внесения изменений и, при этом, открыт для расширения. Если понадобится добавить иной способ хранения сохраненного изображения (например, в оперативной памяти), мы просто должны будем добавить нужную реализацию интерфейса </a:t>
            </a:r>
            <a:r>
              <a:rPr lang="en-US" baseline="0" dirty="0" err="1" smtClean="0"/>
              <a:t>OutputStream</a:t>
            </a:r>
            <a:endParaRPr lang="ru-RU"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12</a:t>
            </a:fld>
            <a:endParaRPr lang="ru-RU"/>
          </a:p>
        </p:txBody>
      </p:sp>
    </p:spTree>
    <p:extLst>
      <p:ext uri="{BB962C8B-B14F-4D97-AF65-F5344CB8AC3E}">
        <p14:creationId xmlns:p14="http://schemas.microsoft.com/office/powerpoint/2010/main" val="750354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Подведем итоги.</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У применения </a:t>
            </a:r>
            <a:r>
              <a:rPr lang="en-US" baseline="0" dirty="0" smtClean="0"/>
              <a:t>OCP </a:t>
            </a:r>
            <a:r>
              <a:rPr lang="ru-RU" baseline="0" dirty="0" smtClean="0"/>
              <a:t>есть достоинства, а именно: …</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Также есть и недостатки: …</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Итак, </a:t>
            </a:r>
            <a:r>
              <a:rPr lang="ru-RU" dirty="0" smtClean="0"/>
              <a:t>принцип открытости/закрытости </a:t>
            </a:r>
            <a:r>
              <a:rPr lang="ru-RU" baseline="0" dirty="0" smtClean="0"/>
              <a:t>мы рассмотрели, идем дальше или есть вопросы?</a:t>
            </a:r>
            <a:endParaRPr lang="ru-RU"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13</a:t>
            </a:fld>
            <a:endParaRPr lang="ru-RU"/>
          </a:p>
        </p:txBody>
      </p:sp>
    </p:spTree>
    <p:extLst>
      <p:ext uri="{BB962C8B-B14F-4D97-AF65-F5344CB8AC3E}">
        <p14:creationId xmlns:p14="http://schemas.microsoft.com/office/powerpoint/2010/main" val="960940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 </a:t>
            </a:r>
            <a:r>
              <a:rPr lang="ru-RU" dirty="0" smtClean="0"/>
              <a:t>Барбара Лисков - американский учёный в области информатики, исследователь проблемы</a:t>
            </a:r>
            <a:r>
              <a:rPr lang="ru-RU" baseline="0" dirty="0" smtClean="0"/>
              <a:t> абстракции данных, </a:t>
            </a:r>
            <a:r>
              <a:rPr lang="ru-RU" dirty="0" smtClean="0"/>
              <a:t>создатель</a:t>
            </a:r>
            <a:r>
              <a:rPr lang="ru-RU" baseline="0" dirty="0" smtClean="0"/>
              <a:t> </a:t>
            </a:r>
            <a:r>
              <a:rPr lang="ru-RU" dirty="0" smtClean="0"/>
              <a:t>принципа,</a:t>
            </a:r>
            <a:r>
              <a:rPr lang="ru-RU" baseline="0" dirty="0" smtClean="0"/>
              <a:t> который мы сейчас будем обсуждать</a:t>
            </a:r>
            <a:r>
              <a:rPr lang="ru-RU" dirty="0"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В чем заключается принцип замещения Барбары Лисков, как вы думаете?</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[TT] </a:t>
            </a:r>
            <a:r>
              <a:rPr lang="ru-RU" dirty="0" smtClean="0"/>
              <a:t>прочитать</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 </a:t>
            </a:r>
            <a:r>
              <a:rPr lang="ru-RU" dirty="0" smtClean="0"/>
              <a:t>прочитать</a:t>
            </a:r>
            <a:endParaRPr lang="en-US"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14</a:t>
            </a:fld>
            <a:endParaRPr lang="ru-RU"/>
          </a:p>
        </p:txBody>
      </p:sp>
    </p:spTree>
    <p:extLst>
      <p:ext uri="{BB962C8B-B14F-4D97-AF65-F5344CB8AC3E}">
        <p14:creationId xmlns:p14="http://schemas.microsoft.com/office/powerpoint/2010/main" val="25076723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Перед вами – класс </a:t>
            </a:r>
            <a:r>
              <a:rPr lang="en-US" baseline="0" dirty="0" err="1" smtClean="0"/>
              <a:t>Rectange</a:t>
            </a:r>
            <a:r>
              <a:rPr lang="en-US" baseline="0" dirty="0" smtClean="0"/>
              <a:t>, </a:t>
            </a:r>
            <a:r>
              <a:rPr lang="ru-RU" baseline="0" dirty="0" smtClean="0"/>
              <a:t>предоставляющий методы для установки и получения ширины и высоты прямоугольника; и его наследник - квадрат.</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t>
            </a:r>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Класс </a:t>
            </a:r>
            <a:r>
              <a:rPr lang="en-US" dirty="0" smtClean="0"/>
              <a:t>Square </a:t>
            </a:r>
            <a:r>
              <a:rPr lang="ru-RU" dirty="0" smtClean="0"/>
              <a:t>требует</a:t>
            </a:r>
            <a:r>
              <a:rPr lang="ru-RU" baseline="0" dirty="0" smtClean="0"/>
              <a:t> равенства ширины и высоты, а </a:t>
            </a:r>
            <a:r>
              <a:rPr lang="en-US" baseline="0" dirty="0" smtClean="0"/>
              <a:t>Rectangle – </a:t>
            </a:r>
            <a:r>
              <a:rPr lang="ru-RU" baseline="0" dirty="0" smtClean="0"/>
              <a:t>нет. При изменении одной из сторон объекта </a:t>
            </a:r>
            <a:r>
              <a:rPr lang="en-US" baseline="0" dirty="0" smtClean="0"/>
              <a:t>Square </a:t>
            </a:r>
            <a:r>
              <a:rPr lang="ru-RU" baseline="0" dirty="0" smtClean="0"/>
              <a:t>изменится и другая сторона. Код, использующий </a:t>
            </a:r>
            <a:r>
              <a:rPr lang="en-US" baseline="0" dirty="0" smtClean="0"/>
              <a:t>Rectangle</a:t>
            </a:r>
            <a:r>
              <a:rPr lang="ru-RU" baseline="0" dirty="0" smtClean="0"/>
              <a:t> будет не готов к тому, что изменение одной стороны изменяет и другую.</a:t>
            </a:r>
          </a:p>
        </p:txBody>
      </p:sp>
      <p:sp>
        <p:nvSpPr>
          <p:cNvPr id="4" name="Номер слайда 3"/>
          <p:cNvSpPr>
            <a:spLocks noGrp="1"/>
          </p:cNvSpPr>
          <p:nvPr>
            <p:ph type="sldNum" sz="quarter" idx="10"/>
          </p:nvPr>
        </p:nvSpPr>
        <p:spPr/>
        <p:txBody>
          <a:bodyPr/>
          <a:lstStyle/>
          <a:p>
            <a:fld id="{9BF0A773-BC3A-474D-8036-883A816F0F99}" type="slidenum">
              <a:rPr lang="ru-RU" smtClean="0"/>
              <a:t>15</a:t>
            </a:fld>
            <a:endParaRPr lang="ru-RU"/>
          </a:p>
        </p:txBody>
      </p:sp>
    </p:spTree>
    <p:extLst>
      <p:ext uri="{BB962C8B-B14F-4D97-AF65-F5344CB8AC3E}">
        <p14:creationId xmlns:p14="http://schemas.microsoft.com/office/powerpoint/2010/main" val="1469228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Проблема в том, что типы</a:t>
            </a:r>
            <a:r>
              <a:rPr lang="ru-RU" baseline="0" dirty="0" smtClean="0"/>
              <a:t> </a:t>
            </a:r>
            <a:r>
              <a:rPr lang="en-US" baseline="0" dirty="0" smtClean="0"/>
              <a:t>Square </a:t>
            </a:r>
            <a:r>
              <a:rPr lang="ru-RU" baseline="0" dirty="0" smtClean="0"/>
              <a:t>и </a:t>
            </a:r>
            <a:r>
              <a:rPr lang="en-US" baseline="0" dirty="0" smtClean="0"/>
              <a:t>Rectangle </a:t>
            </a:r>
            <a:r>
              <a:rPr lang="ru-RU" baseline="0" dirty="0" smtClean="0"/>
              <a:t>не являются взаимозаменяемыми. Поэтому отношение наследования между ними неприменимо.</a:t>
            </a:r>
          </a:p>
        </p:txBody>
      </p:sp>
      <p:sp>
        <p:nvSpPr>
          <p:cNvPr id="4" name="Номер слайда 3"/>
          <p:cNvSpPr>
            <a:spLocks noGrp="1"/>
          </p:cNvSpPr>
          <p:nvPr>
            <p:ph type="sldNum" sz="quarter" idx="10"/>
          </p:nvPr>
        </p:nvSpPr>
        <p:spPr/>
        <p:txBody>
          <a:bodyPr/>
          <a:lstStyle/>
          <a:p>
            <a:fld id="{9BF0A773-BC3A-474D-8036-883A816F0F99}" type="slidenum">
              <a:rPr lang="ru-RU" smtClean="0"/>
              <a:t>16</a:t>
            </a:fld>
            <a:endParaRPr lang="ru-RU"/>
          </a:p>
        </p:txBody>
      </p:sp>
    </p:spTree>
    <p:extLst>
      <p:ext uri="{BB962C8B-B14F-4D97-AF65-F5344CB8AC3E}">
        <p14:creationId xmlns:p14="http://schemas.microsoft.com/office/powerpoint/2010/main" val="2780812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Есть формальный способ понять, что наследование является ошибочным. Это можно сделать с помощью проектирования по контракту. Бернард Мейер сформулировал следующий принцип:</a:t>
            </a:r>
            <a:r>
              <a:rPr lang="en-US" dirty="0" smtClean="0"/>
              <a:t> </a:t>
            </a:r>
            <a:r>
              <a:rPr lang="ru-RU" dirty="0" smtClean="0"/>
              <a:t>наследуемый объект может заменить родительское пред-условие на такое же или более слабое и родительское пост-условие на такое же или более сильное.</a:t>
            </a:r>
          </a:p>
          <a:p>
            <a:endParaRPr lang="ru-RU" dirty="0" smtClean="0"/>
          </a:p>
          <a:p>
            <a:r>
              <a:rPr lang="en-US" dirty="0" smtClean="0"/>
              <a:t>[T] </a:t>
            </a:r>
            <a:r>
              <a:rPr lang="ru-RU" dirty="0" smtClean="0"/>
              <a:t>Рассмотрим пред- и пост-условия для интерфейса </a:t>
            </a:r>
            <a:r>
              <a:rPr lang="en-US" sz="1200" dirty="0" err="1" smtClean="0">
                <a:latin typeface="Consolas" panose="020B0609020204030204" pitchFamily="49" charset="0"/>
              </a:rPr>
              <a:t>IRectangle</a:t>
            </a:r>
            <a:r>
              <a:rPr lang="en-US" sz="1200" dirty="0" smtClean="0">
                <a:latin typeface="Consolas" panose="020B0609020204030204" pitchFamily="49" charset="0"/>
              </a:rPr>
              <a:t>:</a:t>
            </a:r>
            <a:r>
              <a:rPr lang="en-US" sz="1200" baseline="0" dirty="0" smtClean="0">
                <a:latin typeface="Consolas" panose="020B0609020204030204" pitchFamily="49" charset="0"/>
              </a:rPr>
              <a:t> …</a:t>
            </a:r>
          </a:p>
          <a:p>
            <a:r>
              <a:rPr lang="en-US" sz="1200" baseline="0" dirty="0" smtClean="0">
                <a:latin typeface="Consolas" panose="020B0609020204030204" pitchFamily="49" charset="0"/>
              </a:rPr>
              <a:t>[T] </a:t>
            </a:r>
            <a:r>
              <a:rPr lang="ru-RU" sz="1200" baseline="0" dirty="0" smtClean="0">
                <a:latin typeface="Consolas" panose="020B0609020204030204" pitchFamily="49" charset="0"/>
              </a:rPr>
              <a:t>Теперь </a:t>
            </a:r>
            <a:r>
              <a:rPr lang="ru-RU" dirty="0" smtClean="0"/>
              <a:t>рассмотрим пред- и пост-условия для</a:t>
            </a:r>
            <a:r>
              <a:rPr lang="en-US" dirty="0" smtClean="0"/>
              <a:t> </a:t>
            </a:r>
            <a:r>
              <a:rPr lang="ru-RU" dirty="0" smtClean="0"/>
              <a:t>класса </a:t>
            </a:r>
            <a:r>
              <a:rPr lang="en-US" dirty="0" smtClean="0"/>
              <a:t>Square:</a:t>
            </a:r>
            <a:r>
              <a:rPr lang="en-US" baseline="0" dirty="0" smtClean="0"/>
              <a:t> …</a:t>
            </a:r>
            <a:endParaRPr lang="ru-RU" baseline="0" dirty="0" smtClean="0"/>
          </a:p>
          <a:p>
            <a:r>
              <a:rPr lang="ru-RU" baseline="0" dirty="0" smtClean="0"/>
              <a:t>Как мы видим, постусловие у </a:t>
            </a:r>
            <a:r>
              <a:rPr lang="en-US" baseline="0" dirty="0" smtClean="0"/>
              <a:t>Square </a:t>
            </a:r>
            <a:r>
              <a:rPr lang="ru-RU" baseline="0" dirty="0" smtClean="0"/>
              <a:t>более слабое</a:t>
            </a:r>
            <a:r>
              <a:rPr lang="en-US" baseline="0" dirty="0" smtClean="0"/>
              <a:t> –</a:t>
            </a:r>
            <a:r>
              <a:rPr lang="ru-RU" baseline="0" dirty="0" smtClean="0"/>
              <a:t> оно противоречит постусловию </a:t>
            </a:r>
            <a:r>
              <a:rPr lang="en-US" sz="1200" dirty="0" err="1" smtClean="0">
                <a:latin typeface="Consolas" panose="020B0609020204030204" pitchFamily="49" charset="0"/>
              </a:rPr>
              <a:t>IRectangle</a:t>
            </a:r>
            <a:r>
              <a:rPr lang="ru-RU" sz="1200" dirty="0" smtClean="0">
                <a:latin typeface="Consolas" panose="020B0609020204030204" pitchFamily="49" charset="0"/>
              </a:rPr>
              <a:t>. Это позволяет сделать вывод об</a:t>
            </a:r>
            <a:r>
              <a:rPr lang="ru-RU" sz="1200" baseline="0" dirty="0" smtClean="0">
                <a:latin typeface="Consolas" panose="020B0609020204030204" pitchFamily="49" charset="0"/>
              </a:rPr>
              <a:t> ошибочности наследования.</a:t>
            </a:r>
            <a:endParaRPr lang="en-US" baseline="0"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17</a:t>
            </a:fld>
            <a:endParaRPr lang="ru-RU"/>
          </a:p>
        </p:txBody>
      </p:sp>
    </p:spTree>
    <p:extLst>
      <p:ext uri="{BB962C8B-B14F-4D97-AF65-F5344CB8AC3E}">
        <p14:creationId xmlns:p14="http://schemas.microsoft.com/office/powerpoint/2010/main" val="37754646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Подведем итоги.</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У применения </a:t>
            </a:r>
            <a:r>
              <a:rPr lang="en-US" baseline="0" dirty="0" smtClean="0"/>
              <a:t>LSP </a:t>
            </a:r>
            <a:r>
              <a:rPr lang="ru-RU" baseline="0" dirty="0" smtClean="0"/>
              <a:t>есть достоинства, а именно: …</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Также есть и недостатки: …</a:t>
            </a:r>
            <a:endParaRPr lang="ru-RU"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18</a:t>
            </a:fld>
            <a:endParaRPr lang="ru-RU"/>
          </a:p>
        </p:txBody>
      </p:sp>
    </p:spTree>
    <p:extLst>
      <p:ext uri="{BB962C8B-B14F-4D97-AF65-F5344CB8AC3E}">
        <p14:creationId xmlns:p14="http://schemas.microsoft.com/office/powerpoint/2010/main" val="399527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Рассмотрим принцип разделения интерфейса. В чем он заключается, как вы думаете?</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[TT] </a:t>
            </a:r>
            <a:r>
              <a:rPr lang="ru-RU" dirty="0" smtClean="0"/>
              <a:t>Читать оба</a:t>
            </a:r>
            <a:r>
              <a:rPr lang="ru-RU" baseline="0" dirty="0" smtClean="0"/>
              <a:t> </a:t>
            </a:r>
            <a:r>
              <a:rPr lang="en-US" baseline="0" dirty="0" smtClean="0"/>
              <a:t>&gt;&gt;&gt;&gt;</a:t>
            </a:r>
            <a:r>
              <a:rPr lang="ru-RU" baseline="0" dirty="0" smtClean="0"/>
              <a:t> то есть если для клиента требуется реализовать интерфейс, то в этом интерфейсе не должно быть методов, не нужных клиенту</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t>
            </a:r>
            <a:endParaRPr lang="ru-RU"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smtClean="0"/>
              <a:t>То есть не копировать все</a:t>
            </a:r>
            <a:r>
              <a:rPr lang="ru-RU" baseline="0" dirty="0" smtClean="0"/>
              <a:t> методы подряд из класса в интерфейс</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baseline="0" dirty="0" smtClean="0"/>
              <a:t>То есть для каждого клиента должен быть реализован свой интерфейс, чтобы в каждом из них были только те методы, которые нужны клиенту</a:t>
            </a:r>
            <a:endParaRPr lang="en-US"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19</a:t>
            </a:fld>
            <a:endParaRPr lang="ru-RU"/>
          </a:p>
        </p:txBody>
      </p:sp>
    </p:spTree>
    <p:extLst>
      <p:ext uri="{BB962C8B-B14F-4D97-AF65-F5344CB8AC3E}">
        <p14:creationId xmlns:p14="http://schemas.microsoft.com/office/powerpoint/2010/main" val="2196027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В ходе данного</a:t>
            </a:r>
            <a:r>
              <a:rPr lang="ru-RU" baseline="0" dirty="0" smtClean="0"/>
              <a:t> обсуждения мы узнаем, </a:t>
            </a:r>
            <a:r>
              <a:rPr lang="ru-RU" dirty="0" smtClean="0"/>
              <a:t>что такое принципы </a:t>
            </a:r>
            <a:r>
              <a:rPr lang="en-US" dirty="0" smtClean="0"/>
              <a:t>S.O.L.I.D.</a:t>
            </a:r>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Разберем каждый принцип на примере или примерах</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Узнаем, для чего нужны принципы</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И рассмотрим практику применения принципов в нашей компании</a:t>
            </a:r>
          </a:p>
        </p:txBody>
      </p:sp>
      <p:sp>
        <p:nvSpPr>
          <p:cNvPr id="4" name="Номер слайда 3"/>
          <p:cNvSpPr>
            <a:spLocks noGrp="1"/>
          </p:cNvSpPr>
          <p:nvPr>
            <p:ph type="sldNum" sz="quarter" idx="10"/>
          </p:nvPr>
        </p:nvSpPr>
        <p:spPr/>
        <p:txBody>
          <a:bodyPr/>
          <a:lstStyle/>
          <a:p>
            <a:fld id="{9BF0A773-BC3A-474D-8036-883A816F0F99}" type="slidenum">
              <a:rPr lang="ru-RU" smtClean="0"/>
              <a:t>2</a:t>
            </a:fld>
            <a:endParaRPr lang="ru-RU"/>
          </a:p>
        </p:txBody>
      </p:sp>
    </p:spTree>
    <p:extLst>
      <p:ext uri="{BB962C8B-B14F-4D97-AF65-F5344CB8AC3E}">
        <p14:creationId xmlns:p14="http://schemas.microsoft.com/office/powerpoint/2010/main" val="2963994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Можно также рассмотреть пример графа сцены, умеющего рисовать себя средствами </a:t>
            </a:r>
            <a:r>
              <a:rPr lang="en-US" dirty="0" smtClean="0"/>
              <a:t>SFML.</a:t>
            </a:r>
            <a:r>
              <a:rPr lang="en-US" baseline="0" dirty="0" smtClean="0"/>
              <a:t> </a:t>
            </a:r>
            <a:r>
              <a:rPr lang="ru-RU" baseline="0" dirty="0" smtClean="0"/>
              <a:t>Сейчас в метод </a:t>
            </a:r>
            <a:r>
              <a:rPr lang="en-US" baseline="0" dirty="0" smtClean="0"/>
              <a:t>Render </a:t>
            </a:r>
            <a:r>
              <a:rPr lang="ru-RU" baseline="0" dirty="0" smtClean="0"/>
              <a:t>передается окно, на котором нужно рисовать сцену.</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22</a:t>
            </a:fld>
            <a:endParaRPr lang="ru-RU"/>
          </a:p>
        </p:txBody>
      </p:sp>
    </p:spTree>
    <p:extLst>
      <p:ext uri="{BB962C8B-B14F-4D97-AF65-F5344CB8AC3E}">
        <p14:creationId xmlns:p14="http://schemas.microsoft.com/office/powerpoint/2010/main" val="25162818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Но можно вместо передачи окна использовать </a:t>
            </a:r>
            <a:r>
              <a:rPr lang="en-US" dirty="0" err="1" smtClean="0"/>
              <a:t>RenderTarget</a:t>
            </a:r>
            <a:r>
              <a:rPr lang="en-US" dirty="0" smtClean="0"/>
              <a:t>. </a:t>
            </a:r>
            <a:r>
              <a:rPr lang="ru-RU" dirty="0" smtClean="0"/>
              <a:t>Таким образом нарисовать</a:t>
            </a:r>
            <a:r>
              <a:rPr lang="ru-RU" baseline="0" dirty="0" smtClean="0"/>
              <a:t> сцену можно будет не только в окне, но и на текстуре (</a:t>
            </a:r>
            <a:r>
              <a:rPr lang="en-US" baseline="0" dirty="0" err="1" smtClean="0"/>
              <a:t>RenderTexture</a:t>
            </a:r>
            <a:r>
              <a:rPr lang="ru-RU" baseline="0" dirty="0" smtClean="0"/>
              <a:t>).</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23</a:t>
            </a:fld>
            <a:endParaRPr lang="ru-RU"/>
          </a:p>
        </p:txBody>
      </p:sp>
    </p:spTree>
    <p:extLst>
      <p:ext uri="{BB962C8B-B14F-4D97-AF65-F5344CB8AC3E}">
        <p14:creationId xmlns:p14="http://schemas.microsoft.com/office/powerpoint/2010/main" val="31847538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Подведем итоги.</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У применения </a:t>
            </a:r>
            <a:r>
              <a:rPr lang="en-US" baseline="0" dirty="0" smtClean="0"/>
              <a:t>ISP </a:t>
            </a:r>
            <a:r>
              <a:rPr lang="ru-RU" baseline="0" dirty="0" smtClean="0"/>
              <a:t>есть достоинства, а именно: …</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Также есть и недостатки: …</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Если нельзя внести изменения в классы, можно сделать более узкий адаптер.</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Итак, </a:t>
            </a:r>
            <a:r>
              <a:rPr lang="ru-RU" dirty="0" smtClean="0"/>
              <a:t>принцип разделения интерфейса </a:t>
            </a:r>
            <a:r>
              <a:rPr lang="ru-RU" baseline="0" dirty="0" smtClean="0"/>
              <a:t>мы рассмотрели, идем дальше или есть вопросы?</a:t>
            </a:r>
            <a:endParaRPr lang="ru-RU"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24</a:t>
            </a:fld>
            <a:endParaRPr lang="ru-RU"/>
          </a:p>
        </p:txBody>
      </p:sp>
    </p:spTree>
    <p:extLst>
      <p:ext uri="{BB962C8B-B14F-4D97-AF65-F5344CB8AC3E}">
        <p14:creationId xmlns:p14="http://schemas.microsoft.com/office/powerpoint/2010/main" val="22242270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Рассмотрим принцип инверсии зависимости. В чем он заключается, как вы думаете?</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[TT]</a:t>
            </a:r>
            <a:endParaRPr lang="ru-RU"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25</a:t>
            </a:fld>
            <a:endParaRPr lang="ru-RU"/>
          </a:p>
        </p:txBody>
      </p:sp>
    </p:spTree>
    <p:extLst>
      <p:ext uri="{BB962C8B-B14F-4D97-AF65-F5344CB8AC3E}">
        <p14:creationId xmlns:p14="http://schemas.microsoft.com/office/powerpoint/2010/main" val="32106213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29</a:t>
            </a:fld>
            <a:endParaRPr lang="ru-RU"/>
          </a:p>
        </p:txBody>
      </p:sp>
    </p:spTree>
    <p:extLst>
      <p:ext uri="{BB962C8B-B14F-4D97-AF65-F5344CB8AC3E}">
        <p14:creationId xmlns:p14="http://schemas.microsoft.com/office/powerpoint/2010/main" val="33379970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Font typeface="Arial" panose="020B0604020202020204" pitchFamily="34" charset="0"/>
              <a:buNone/>
            </a:pPr>
            <a:r>
              <a:rPr lang="ru-RU" dirty="0" smtClean="0"/>
              <a:t>Зачем</a:t>
            </a:r>
            <a:r>
              <a:rPr lang="ru-RU" baseline="0" dirty="0" smtClean="0"/>
              <a:t> нужно использовать принципы </a:t>
            </a:r>
            <a:r>
              <a:rPr lang="en-US" baseline="0" dirty="0" smtClean="0"/>
              <a:t>SOLID, </a:t>
            </a:r>
            <a:r>
              <a:rPr lang="ru-RU" baseline="0" dirty="0" smtClean="0"/>
              <a:t>как вы думаете?</a:t>
            </a:r>
            <a:endParaRPr lang="ru-RU" dirty="0" smtClean="0"/>
          </a:p>
          <a:p>
            <a:pPr marL="0" indent="0">
              <a:buFont typeface="Arial" panose="020B0604020202020204" pitchFamily="34" charset="0"/>
              <a:buNone/>
            </a:pPr>
            <a:endParaRPr lang="ru-RU" dirty="0" smtClean="0"/>
          </a:p>
          <a:p>
            <a:pPr marL="0" indent="0">
              <a:buFont typeface="Arial" panose="020B0604020202020204" pitchFamily="34" charset="0"/>
              <a:buNone/>
            </a:pPr>
            <a:r>
              <a:rPr lang="ru-RU" dirty="0" smtClean="0"/>
              <a:t>//</a:t>
            </a:r>
            <a:r>
              <a:rPr lang="ru-RU" baseline="0" dirty="0" smtClean="0"/>
              <a:t> можно не читать пункты</a:t>
            </a:r>
            <a:endParaRPr lang="ru-RU" dirty="0" smtClean="0"/>
          </a:p>
          <a:p>
            <a:pPr marL="171450" indent="-171450">
              <a:buFont typeface="Arial" panose="020B0604020202020204" pitchFamily="34" charset="0"/>
              <a:buChar char="•"/>
            </a:pPr>
            <a:r>
              <a:rPr lang="ru-RU" dirty="0" smtClean="0"/>
              <a:t>… за счет уменьшения связности</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smtClean="0"/>
              <a:t>… за счет </a:t>
            </a:r>
            <a:r>
              <a:rPr lang="en-US" dirty="0" smtClean="0"/>
              <a:t>SRP, DIP, ISP</a:t>
            </a:r>
            <a:endParaRPr lang="ru-RU" dirty="0" smtClean="0"/>
          </a:p>
          <a:p>
            <a:pPr marL="171450" indent="-171450">
              <a:buFont typeface="Arial" panose="020B0604020202020204" pitchFamily="34" charset="0"/>
              <a:buChar char="•"/>
            </a:pPr>
            <a:r>
              <a:rPr lang="ru-RU" dirty="0" smtClean="0"/>
              <a:t>… за счет уменьшения связности</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smtClean="0"/>
              <a:t>…</a:t>
            </a:r>
            <a:r>
              <a:rPr lang="en-US" baseline="0" dirty="0" smtClean="0"/>
              <a:t> </a:t>
            </a:r>
            <a:r>
              <a:rPr lang="ru-RU" dirty="0" smtClean="0"/>
              <a:t>за счет уменьшения связности</a:t>
            </a:r>
          </a:p>
          <a:p>
            <a:pPr marL="171450" indent="-171450">
              <a:buFont typeface="Arial" panose="020B0604020202020204" pitchFamily="34" charset="0"/>
              <a:buChar char="•"/>
            </a:pPr>
            <a:r>
              <a:rPr lang="ru-RU" dirty="0" smtClean="0"/>
              <a:t>… а именно - избавляет от скрытых ошибок</a:t>
            </a:r>
            <a:r>
              <a:rPr lang="en-US" dirty="0" smtClean="0"/>
              <a:t> </a:t>
            </a:r>
            <a:r>
              <a:rPr lang="ru-RU" dirty="0" smtClean="0"/>
              <a:t>за счет уменьшения связности</a:t>
            </a:r>
          </a:p>
          <a:p>
            <a:pPr marL="171450" indent="-171450">
              <a:buFont typeface="Arial" panose="020B0604020202020204" pitchFamily="34" charset="0"/>
              <a:buChar char="•"/>
            </a:pPr>
            <a:endParaRPr lang="ru-RU" dirty="0" smtClean="0"/>
          </a:p>
          <a:p>
            <a:pPr marL="0" indent="0">
              <a:buFont typeface="Arial" panose="020B0604020202020204" pitchFamily="34" charset="0"/>
              <a:buNone/>
            </a:pPr>
            <a:r>
              <a:rPr lang="ru-RU" dirty="0" smtClean="0"/>
              <a:t>Стоит добавить, что некоторые принципы</a:t>
            </a:r>
            <a:r>
              <a:rPr lang="ru-RU" baseline="0" dirty="0" smtClean="0"/>
              <a:t> имеют свои недостатки, и имеют смысл не для каждого проекта.</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30</a:t>
            </a:fld>
            <a:endParaRPr lang="ru-RU"/>
          </a:p>
        </p:txBody>
      </p:sp>
    </p:spTree>
    <p:extLst>
      <p:ext uri="{BB962C8B-B14F-4D97-AF65-F5344CB8AC3E}">
        <p14:creationId xmlns:p14="http://schemas.microsoft.com/office/powerpoint/2010/main" val="1242156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В ходе подготовки обсуждения были использованы следующие материалы</a:t>
            </a:r>
          </a:p>
        </p:txBody>
      </p:sp>
      <p:sp>
        <p:nvSpPr>
          <p:cNvPr id="4" name="Номер слайда 3"/>
          <p:cNvSpPr>
            <a:spLocks noGrp="1"/>
          </p:cNvSpPr>
          <p:nvPr>
            <p:ph type="sldNum" sz="quarter" idx="10"/>
          </p:nvPr>
        </p:nvSpPr>
        <p:spPr/>
        <p:txBody>
          <a:bodyPr/>
          <a:lstStyle/>
          <a:p>
            <a:fld id="{9BF0A773-BC3A-474D-8036-883A816F0F99}" type="slidenum">
              <a:rPr lang="ru-RU" smtClean="0"/>
              <a:t>31</a:t>
            </a:fld>
            <a:endParaRPr lang="ru-RU"/>
          </a:p>
        </p:txBody>
      </p:sp>
    </p:spTree>
    <p:extLst>
      <p:ext uri="{BB962C8B-B14F-4D97-AF65-F5344CB8AC3E}">
        <p14:creationId xmlns:p14="http://schemas.microsoft.com/office/powerpoint/2010/main" val="40505035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smtClean="0"/>
          </a:p>
        </p:txBody>
      </p:sp>
      <p:sp>
        <p:nvSpPr>
          <p:cNvPr id="4" name="Номер слайда 3"/>
          <p:cNvSpPr>
            <a:spLocks noGrp="1"/>
          </p:cNvSpPr>
          <p:nvPr>
            <p:ph type="sldNum" sz="quarter" idx="10"/>
          </p:nvPr>
        </p:nvSpPr>
        <p:spPr/>
        <p:txBody>
          <a:bodyPr/>
          <a:lstStyle/>
          <a:p>
            <a:fld id="{A0B28B7E-B000-4596-AC62-77FFB0327B90}" type="slidenum">
              <a:rPr lang="ru-RU" smtClean="0"/>
              <a:t>32</a:t>
            </a:fld>
            <a:endParaRPr lang="ru-RU"/>
          </a:p>
        </p:txBody>
      </p:sp>
    </p:spTree>
    <p:extLst>
      <p:ext uri="{BB962C8B-B14F-4D97-AF65-F5344CB8AC3E}">
        <p14:creationId xmlns:p14="http://schemas.microsoft.com/office/powerpoint/2010/main" val="945403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Что же такое принципы </a:t>
            </a:r>
            <a:r>
              <a:rPr lang="en-US" dirty="0" smtClean="0"/>
              <a:t>S.O.L.I.D.</a:t>
            </a:r>
            <a:r>
              <a:rPr lang="ru-RU" dirty="0" smtClean="0"/>
              <a:t>?</a:t>
            </a:r>
            <a:endParaRPr lang="en-US" dirty="0" smtClean="0"/>
          </a:p>
          <a:p>
            <a:r>
              <a:rPr lang="en-US" dirty="0" smtClean="0"/>
              <a:t>[T]</a:t>
            </a:r>
            <a:r>
              <a:rPr lang="ru-RU" baseline="0" dirty="0" smtClean="0"/>
              <a:t> читать</a:t>
            </a:r>
          </a:p>
          <a:p>
            <a:r>
              <a:rPr lang="en-US" baseline="0" dirty="0" smtClean="0"/>
              <a:t>[T] </a:t>
            </a:r>
            <a:r>
              <a:rPr lang="ru-RU" baseline="0" dirty="0" smtClean="0"/>
              <a:t>Каждая буква в названии соответствует одному принципу.</a:t>
            </a:r>
            <a:endParaRPr lang="ru-RU" dirty="0" smtClean="0"/>
          </a:p>
          <a:p>
            <a:r>
              <a:rPr lang="ru-RU" dirty="0" smtClean="0"/>
              <a:t>Как вы думаете,</a:t>
            </a:r>
            <a:r>
              <a:rPr lang="ru-RU" baseline="0" dirty="0" smtClean="0"/>
              <a:t> что это за принципы? Первый принцип…</a:t>
            </a:r>
            <a:endParaRPr lang="en-US" dirty="0" smtClean="0"/>
          </a:p>
          <a:p>
            <a:r>
              <a:rPr lang="en-US" baseline="0" dirty="0" smtClean="0"/>
              <a:t>[TTTTT]</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3</a:t>
            </a:fld>
            <a:endParaRPr lang="ru-RU"/>
          </a:p>
        </p:txBody>
      </p:sp>
    </p:spTree>
    <p:extLst>
      <p:ext uri="{BB962C8B-B14F-4D97-AF65-F5344CB8AC3E}">
        <p14:creationId xmlns:p14="http://schemas.microsoft.com/office/powerpoint/2010/main" val="3443198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Рассмотрим принцип единственной ответственности. В</a:t>
            </a:r>
            <a:r>
              <a:rPr lang="ru-RU" baseline="0" dirty="0" smtClean="0"/>
              <a:t> чем он заключается, как вы думаете?</a:t>
            </a:r>
          </a:p>
          <a:p>
            <a:r>
              <a:rPr lang="ru-RU" baseline="0" dirty="0" smtClean="0"/>
              <a:t>…</a:t>
            </a:r>
            <a:endParaRPr lang="ru-RU" dirty="0" smtClean="0"/>
          </a:p>
          <a:p>
            <a:r>
              <a:rPr lang="ru-RU" dirty="0" smtClean="0"/>
              <a:t>Принцип единственной ответственности – это такой принцип, при котором…</a:t>
            </a:r>
          </a:p>
          <a:p>
            <a:pPr marL="171450" indent="-171450">
              <a:buFont typeface="Arial" panose="020B0604020202020204" pitchFamily="34" charset="0"/>
              <a:buChar char="•"/>
            </a:pPr>
            <a:r>
              <a:rPr lang="ru-RU" dirty="0" smtClean="0"/>
              <a:t>…, то</a:t>
            </a:r>
            <a:r>
              <a:rPr lang="ru-RU" baseline="0" dirty="0" smtClean="0"/>
              <a:t> есть выполняет одну конкретную неделимую задачу</a:t>
            </a:r>
          </a:p>
          <a:p>
            <a:pPr marL="171450" indent="-171450">
              <a:buFont typeface="Arial" panose="020B0604020202020204" pitchFamily="34" charset="0"/>
              <a:buChar char="•"/>
            </a:pPr>
            <a:r>
              <a:rPr lang="ru-RU" baseline="0" dirty="0" smtClean="0"/>
              <a:t>…, то есть задача решается полностью за счет данных и методов класса</a:t>
            </a:r>
          </a:p>
          <a:p>
            <a:pPr marL="171450" indent="-171450">
              <a:buFont typeface="Arial" panose="020B0604020202020204" pitchFamily="34" charset="0"/>
              <a:buChar char="•"/>
            </a:pPr>
            <a:r>
              <a:rPr lang="ru-RU" baseline="0" dirty="0" smtClean="0"/>
              <a:t>…, то есть раз реализация выполняет только одну задачу, значит и изменения нужны только в рамках этой задачи</a:t>
            </a:r>
          </a:p>
          <a:p>
            <a:pPr marL="171450" indent="-171450">
              <a:buFont typeface="Arial" panose="020B0604020202020204" pitchFamily="34" charset="0"/>
              <a:buChar char="•"/>
            </a:pPr>
            <a:endParaRPr lang="ru-RU" baseline="0" dirty="0" smtClean="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ru-RU" i="1" dirty="0" smtClean="0"/>
              <a:t>Совет: </a:t>
            </a:r>
            <a:r>
              <a:rPr lang="ru-RU" dirty="0" smtClean="0"/>
              <a:t>если сомневаетесь, попробуйте сформулировать всё, что умеет делать класс, одним предложением. Если предложение простое – всё в порядке. Если состоит из нескольких – скорее всего, принцип нарушается.</a:t>
            </a:r>
            <a:endParaRPr lang="ru-RU" i="1" dirty="0" smtClean="0"/>
          </a:p>
        </p:txBody>
      </p:sp>
      <p:sp>
        <p:nvSpPr>
          <p:cNvPr id="4" name="Номер слайда 3"/>
          <p:cNvSpPr>
            <a:spLocks noGrp="1"/>
          </p:cNvSpPr>
          <p:nvPr>
            <p:ph type="sldNum" sz="quarter" idx="10"/>
          </p:nvPr>
        </p:nvSpPr>
        <p:spPr/>
        <p:txBody>
          <a:bodyPr/>
          <a:lstStyle/>
          <a:p>
            <a:fld id="{A0B28B7E-B000-4596-AC62-77FFB0327B90}" type="slidenum">
              <a:rPr lang="ru-RU" smtClean="0"/>
              <a:t>4</a:t>
            </a:fld>
            <a:endParaRPr lang="ru-RU"/>
          </a:p>
        </p:txBody>
      </p:sp>
    </p:spTree>
    <p:extLst>
      <p:ext uri="{BB962C8B-B14F-4D97-AF65-F5344CB8AC3E}">
        <p14:creationId xmlns:p14="http://schemas.microsoft.com/office/powerpoint/2010/main" val="432884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Перед нами класс </a:t>
            </a:r>
            <a:r>
              <a:rPr lang="en-US" baseline="0" dirty="0" smtClean="0"/>
              <a:t>Bitmap</a:t>
            </a:r>
            <a:r>
              <a:rPr lang="ru-RU" baseline="0" dirty="0" smtClean="0"/>
              <a:t>, предоставляющий операции над растровым изображением</a:t>
            </a:r>
            <a:r>
              <a:rPr lang="en-US" baseline="0" dirty="0" smtClean="0"/>
              <a:t>.</a:t>
            </a:r>
            <a:r>
              <a:rPr lang="ru-RU" baseline="0" dirty="0" smtClean="0"/>
              <a:t> Чем он нарушает п</a:t>
            </a:r>
            <a:r>
              <a:rPr lang="ru-RU" dirty="0" smtClean="0"/>
              <a:t>ринцип единственной ответственности</a:t>
            </a:r>
            <a:r>
              <a:rPr lang="en-US" dirty="0" smtClean="0"/>
              <a:t>,</a:t>
            </a:r>
            <a:r>
              <a:rPr lang="en-US" baseline="0" dirty="0" smtClean="0"/>
              <a:t> </a:t>
            </a:r>
            <a:r>
              <a:rPr lang="ru-RU" baseline="0" dirty="0" smtClean="0"/>
              <a:t>как вы думаете</a:t>
            </a:r>
            <a:r>
              <a:rPr lang="ru-RU" dirty="0" smtClean="0"/>
              <a:t>?</a:t>
            </a:r>
            <a:endParaRPr lang="en-US" baseline="0" dirty="0" smtClean="0"/>
          </a:p>
          <a:p>
            <a:r>
              <a:rPr lang="en-US" baseline="0" dirty="0" smtClean="0"/>
              <a:t>[T]</a:t>
            </a: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Помимо основной ответственности – хранения пикселей – в классе присутствуют сохранение в файл и рисование линии. Каждая из этих функций вносит дополнительную ответственность в класс </a:t>
            </a:r>
            <a:r>
              <a:rPr lang="en-US" baseline="0" dirty="0" smtClean="0"/>
              <a:t>Bitmap</a:t>
            </a:r>
            <a:r>
              <a:rPr lang="ru-RU" baseline="0" dirty="0" smtClean="0"/>
              <a:t>. Тем самым принцип нарушается.</a:t>
            </a:r>
          </a:p>
          <a:p>
            <a:r>
              <a:rPr lang="ru-RU" baseline="0" dirty="0" smtClean="0"/>
              <a:t>Сформулируем ответственность класса в виде предложения: Класс </a:t>
            </a:r>
            <a:r>
              <a:rPr lang="en-US" baseline="0" dirty="0" smtClean="0"/>
              <a:t>Bitmap</a:t>
            </a:r>
            <a:r>
              <a:rPr lang="ru-RU" baseline="0" dirty="0" smtClean="0"/>
              <a:t> хранит в себе пиксели изображения, а также позволяет сохранить изображение в файл и нарисовать линию. Предложение получилось сложным, что может свидетельствовать о нарушении принципа.</a:t>
            </a:r>
          </a:p>
          <a:p>
            <a:endParaRPr lang="ru-RU" baseline="0"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5</a:t>
            </a:fld>
            <a:endParaRPr lang="ru-RU"/>
          </a:p>
        </p:txBody>
      </p:sp>
    </p:spTree>
    <p:extLst>
      <p:ext uri="{BB962C8B-B14F-4D97-AF65-F5344CB8AC3E}">
        <p14:creationId xmlns:p14="http://schemas.microsoft.com/office/powerpoint/2010/main" val="3276207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Мы выделили интерфейс </a:t>
            </a:r>
            <a:r>
              <a:rPr lang="en-US" baseline="0" dirty="0" err="1" smtClean="0"/>
              <a:t>IBitmap</a:t>
            </a:r>
            <a:r>
              <a:rPr lang="en-US" baseline="0" dirty="0" smtClean="0"/>
              <a:t> </a:t>
            </a:r>
            <a:r>
              <a:rPr lang="ru-RU" baseline="0" dirty="0" smtClean="0"/>
              <a:t>и реализовали его в </a:t>
            </a:r>
            <a:r>
              <a:rPr lang="en-US" baseline="0" dirty="0" smtClean="0"/>
              <a:t>Bitmap, </a:t>
            </a:r>
            <a:r>
              <a:rPr lang="ru-RU" baseline="0" dirty="0" smtClean="0"/>
              <a:t>а также перенесли методы рисования линии и сохранения файла из </a:t>
            </a:r>
            <a:r>
              <a:rPr lang="en-US" baseline="0" dirty="0" smtClean="0"/>
              <a:t>Bitmap </a:t>
            </a:r>
            <a:r>
              <a:rPr lang="ru-RU" baseline="0" dirty="0" smtClean="0"/>
              <a:t>в отдельные классы.</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Тем самым мы вынесли ответственность за сохранение файла и рисование линии и добились соблюдения </a:t>
            </a:r>
            <a:r>
              <a:rPr lang="ru-RU" dirty="0" smtClean="0"/>
              <a:t>принципа единственной ответственности.</a:t>
            </a:r>
            <a:endParaRPr lang="ru-RU" baseline="0" dirty="0" smtClean="0"/>
          </a:p>
          <a:p>
            <a:r>
              <a:rPr lang="ru-RU" baseline="0" dirty="0" smtClean="0"/>
              <a:t>Попробуем теперь сформулировать ответственность класса </a:t>
            </a:r>
            <a:r>
              <a:rPr lang="en-US" baseline="0" dirty="0" smtClean="0"/>
              <a:t>Bitmap</a:t>
            </a:r>
            <a:r>
              <a:rPr lang="ru-RU" baseline="0" dirty="0" smtClean="0"/>
              <a:t> в виде предложения. Класс </a:t>
            </a:r>
            <a:r>
              <a:rPr lang="en-US" baseline="0" dirty="0" smtClean="0"/>
              <a:t>Bitmap</a:t>
            </a:r>
            <a:r>
              <a:rPr lang="ru-RU" baseline="0" dirty="0" smtClean="0"/>
              <a:t> хранит в себе пиксели изображения. Предложение получилось простым, что подтверждает соблюдение принципа.</a:t>
            </a:r>
            <a:endParaRPr lang="ru-RU" dirty="0" smtClean="0"/>
          </a:p>
          <a:p>
            <a:endParaRPr lang="ru-RU" baseline="0" dirty="0" smtClean="0"/>
          </a:p>
          <a:p>
            <a:r>
              <a:rPr lang="ru-RU" baseline="0" dirty="0" smtClean="0"/>
              <a:t>Однако у данной реализации есть и минусы:</a:t>
            </a:r>
          </a:p>
          <a:p>
            <a:pPr marL="171450" indent="-171450">
              <a:buFont typeface="Arial" panose="020B0604020202020204" pitchFamily="34" charset="0"/>
              <a:buChar char="•"/>
            </a:pPr>
            <a:r>
              <a:rPr lang="en-US" baseline="0" dirty="0" smtClean="0"/>
              <a:t>Discoverability </a:t>
            </a:r>
            <a:r>
              <a:rPr lang="ru-RU" baseline="0" dirty="0" smtClean="0"/>
              <a:t>хуже</a:t>
            </a:r>
            <a:r>
              <a:rPr lang="en-US" baseline="0" dirty="0" smtClean="0"/>
              <a:t> (</a:t>
            </a:r>
            <a:r>
              <a:rPr lang="ru-RU" baseline="0" dirty="0" smtClean="0"/>
              <a:t>то есть найти и применить вынесенные в отдельные классы функции становится сложнее</a:t>
            </a:r>
            <a:r>
              <a:rPr lang="en-US" baseline="0" dirty="0" smtClean="0"/>
              <a:t>)</a:t>
            </a:r>
            <a:endParaRPr lang="ru-RU" baseline="0" dirty="0" smtClean="0"/>
          </a:p>
          <a:p>
            <a:pPr marL="171450" indent="-171450">
              <a:buFont typeface="Arial" panose="020B0604020202020204" pitchFamily="34" charset="0"/>
              <a:buChar char="•"/>
            </a:pPr>
            <a:r>
              <a:rPr lang="ru-RU" baseline="0" dirty="0" smtClean="0"/>
              <a:t>Код сохранения стал более громоздким (особенно, если в 90% случаев сохранение идет в один и тот же формат)</a:t>
            </a:r>
            <a:endParaRPr lang="en-US" baseline="0" dirty="0" smtClean="0"/>
          </a:p>
        </p:txBody>
      </p:sp>
      <p:sp>
        <p:nvSpPr>
          <p:cNvPr id="4" name="Номер слайда 3"/>
          <p:cNvSpPr>
            <a:spLocks noGrp="1"/>
          </p:cNvSpPr>
          <p:nvPr>
            <p:ph type="sldNum" sz="quarter" idx="10"/>
          </p:nvPr>
        </p:nvSpPr>
        <p:spPr/>
        <p:txBody>
          <a:bodyPr/>
          <a:lstStyle/>
          <a:p>
            <a:fld id="{9BF0A773-BC3A-474D-8036-883A816F0F99}" type="slidenum">
              <a:rPr lang="ru-RU" smtClean="0"/>
              <a:t>6</a:t>
            </a:fld>
            <a:endParaRPr lang="ru-RU"/>
          </a:p>
        </p:txBody>
      </p:sp>
    </p:spTree>
    <p:extLst>
      <p:ext uri="{BB962C8B-B14F-4D97-AF65-F5344CB8AC3E}">
        <p14:creationId xmlns:p14="http://schemas.microsoft.com/office/powerpoint/2010/main" val="16129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Сейчас мы видим, как меняется код сохранения и рисования после применения принципа единственной ответственности.</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Как мы видим, до начала использования принципа сохранение выполнялось в одну строку, а рисование – в две. Теперь же для сохранения требуется создать </a:t>
            </a:r>
            <a:r>
              <a:rPr lang="ru-RU" baseline="0" dirty="0" err="1" smtClean="0"/>
              <a:t>энкодер</a:t>
            </a:r>
            <a:r>
              <a:rPr lang="ru-RU" baseline="0" dirty="0" smtClean="0"/>
              <a:t>, а для рисования – объект графики; обе операции теперь занимают на одну строку кода больше. Для рисования это не является критичным, так как команд рисования обычно несколько. Для упрощения сохранения можно использовать функцию фасад, которая скроет создание </a:t>
            </a:r>
            <a:r>
              <a:rPr lang="ru-RU" baseline="0" dirty="0" err="1" smtClean="0"/>
              <a:t>энкодера</a:t>
            </a:r>
            <a:r>
              <a:rPr lang="ru-RU"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Вывод: при использовании принципа код становится чуть более многословным. Однако это дает много плюсов: расширить функционал теперь легче (например, добавить рисование окружности); менять интерфейс и реализации </a:t>
            </a:r>
            <a:r>
              <a:rPr lang="en-US" baseline="0" dirty="0" smtClean="0"/>
              <a:t>Bitmap </a:t>
            </a:r>
            <a:r>
              <a:rPr lang="ru-RU" baseline="0" dirty="0" smtClean="0"/>
              <a:t>для этого не придется.</a:t>
            </a:r>
          </a:p>
        </p:txBody>
      </p:sp>
      <p:sp>
        <p:nvSpPr>
          <p:cNvPr id="4" name="Номер слайда 3"/>
          <p:cNvSpPr>
            <a:spLocks noGrp="1"/>
          </p:cNvSpPr>
          <p:nvPr>
            <p:ph type="sldNum" sz="quarter" idx="10"/>
          </p:nvPr>
        </p:nvSpPr>
        <p:spPr/>
        <p:txBody>
          <a:bodyPr/>
          <a:lstStyle/>
          <a:p>
            <a:fld id="{9BF0A773-BC3A-474D-8036-883A816F0F99}" type="slidenum">
              <a:rPr lang="ru-RU" smtClean="0"/>
              <a:t>7</a:t>
            </a:fld>
            <a:endParaRPr lang="ru-RU"/>
          </a:p>
        </p:txBody>
      </p:sp>
    </p:spTree>
    <p:extLst>
      <p:ext uri="{BB962C8B-B14F-4D97-AF65-F5344CB8AC3E}">
        <p14:creationId xmlns:p14="http://schemas.microsoft.com/office/powerpoint/2010/main" val="2107933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Подведем итоги.</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У применения </a:t>
            </a:r>
            <a:r>
              <a:rPr lang="en-US" baseline="0" dirty="0" smtClean="0"/>
              <a:t>SRP </a:t>
            </a:r>
            <a:r>
              <a:rPr lang="ru-RU" baseline="0" dirty="0" smtClean="0"/>
              <a:t>есть достоинства, а именно: …</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Также есть и недостатки: …</a:t>
            </a:r>
          </a:p>
        </p:txBody>
      </p:sp>
      <p:sp>
        <p:nvSpPr>
          <p:cNvPr id="4" name="Номер слайда 3"/>
          <p:cNvSpPr>
            <a:spLocks noGrp="1"/>
          </p:cNvSpPr>
          <p:nvPr>
            <p:ph type="sldNum" sz="quarter" idx="10"/>
          </p:nvPr>
        </p:nvSpPr>
        <p:spPr/>
        <p:txBody>
          <a:bodyPr/>
          <a:lstStyle/>
          <a:p>
            <a:fld id="{9BF0A773-BC3A-474D-8036-883A816F0F99}" type="slidenum">
              <a:rPr lang="ru-RU" smtClean="0"/>
              <a:t>8</a:t>
            </a:fld>
            <a:endParaRPr lang="ru-RU"/>
          </a:p>
        </p:txBody>
      </p:sp>
    </p:spTree>
    <p:extLst>
      <p:ext uri="{BB962C8B-B14F-4D97-AF65-F5344CB8AC3E}">
        <p14:creationId xmlns:p14="http://schemas.microsoft.com/office/powerpoint/2010/main" val="1764649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Рассмотрим принцип открытости/закрытости. В</a:t>
            </a:r>
            <a:r>
              <a:rPr lang="ru-RU" baseline="0" dirty="0" smtClean="0"/>
              <a:t> чем он заключается, как вы думаете?</a:t>
            </a:r>
          </a:p>
          <a:p>
            <a:r>
              <a:rPr lang="ru-RU"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t>
            </a:r>
            <a:r>
              <a:rPr lang="en-US" baseline="0" dirty="0" smtClean="0"/>
              <a:t> </a:t>
            </a:r>
            <a:r>
              <a:rPr lang="ru-RU" dirty="0" smtClean="0"/>
              <a:t>Программные сущности (классы, модули, функции и т.д.) должны быть открыты для расширения, но закрыты для изменения</a:t>
            </a:r>
          </a:p>
          <a:p>
            <a:r>
              <a:rPr lang="en-US" dirty="0" smtClean="0"/>
              <a:t>[T] </a:t>
            </a:r>
            <a:r>
              <a:rPr lang="ru-RU" dirty="0" smtClean="0"/>
              <a:t>Существуют</a:t>
            </a:r>
            <a:r>
              <a:rPr lang="ru-RU" baseline="0" dirty="0" smtClean="0"/>
              <a:t> следующие механизмы для реализации принципа в языке </a:t>
            </a:r>
            <a:r>
              <a:rPr lang="en-US" baseline="0" dirty="0" smtClean="0"/>
              <a:t>C++</a:t>
            </a:r>
            <a:r>
              <a:rPr lang="ru-RU" baseline="0" dirty="0" smtClean="0"/>
              <a:t>:</a:t>
            </a:r>
          </a:p>
          <a:p>
            <a:pPr marL="171450" indent="-171450">
              <a:buFont typeface="Arial" panose="020B0604020202020204" pitchFamily="34" charset="0"/>
              <a:buChar char="•"/>
            </a:pPr>
            <a:r>
              <a:rPr lang="ru-RU" baseline="0" dirty="0" smtClean="0"/>
              <a:t>Через наследование – например, с использованием паттерна шаблонный метод</a:t>
            </a:r>
          </a:p>
          <a:p>
            <a:pPr marL="171450" indent="-171450">
              <a:buFont typeface="Arial" panose="020B0604020202020204" pitchFamily="34" charset="0"/>
              <a:buChar char="•"/>
            </a:pPr>
            <a:r>
              <a:rPr lang="ru-RU" dirty="0" smtClean="0"/>
              <a:t>Через композицию или агрегацию – </a:t>
            </a:r>
            <a:r>
              <a:rPr lang="ru-RU" baseline="0" dirty="0" smtClean="0"/>
              <a:t>например, с помощью </a:t>
            </a:r>
            <a:r>
              <a:rPr lang="ru-RU" dirty="0" smtClean="0"/>
              <a:t>внедрения зависимости</a:t>
            </a:r>
          </a:p>
          <a:p>
            <a:pPr marL="171450" indent="-171450">
              <a:buFont typeface="Arial" panose="020B0604020202020204" pitchFamily="34" charset="0"/>
              <a:buChar char="•"/>
            </a:pPr>
            <a:r>
              <a:rPr lang="ru-RU" dirty="0" smtClean="0"/>
              <a:t>За счет передачи зависимости параметром метода – передается</a:t>
            </a:r>
            <a:r>
              <a:rPr lang="ru-RU" baseline="0" dirty="0" smtClean="0"/>
              <a:t> интерфейс или лямбда функция</a:t>
            </a:r>
          </a:p>
          <a:p>
            <a:pPr marL="171450" indent="-171450">
              <a:buFont typeface="Arial" panose="020B0604020202020204" pitchFamily="34" charset="0"/>
              <a:buChar char="•"/>
            </a:pPr>
            <a:r>
              <a:rPr lang="ru-RU" baseline="0" dirty="0" smtClean="0"/>
              <a:t>За счет </a:t>
            </a:r>
            <a:r>
              <a:rPr lang="ru-RU" dirty="0" smtClean="0"/>
              <a:t>передачи зависимости параметром шаблона – в</a:t>
            </a:r>
            <a:r>
              <a:rPr lang="ru-RU" baseline="0" dirty="0" smtClean="0"/>
              <a:t> этом случае класс или функция с расширенным функционалом будет развернута на этапе компиляции (например, как компаратор для </a:t>
            </a:r>
            <a:r>
              <a:rPr lang="en-US" baseline="0" dirty="0" err="1" smtClean="0"/>
              <a:t>std</a:t>
            </a:r>
            <a:r>
              <a:rPr lang="en-US" baseline="0" dirty="0" smtClean="0"/>
              <a:t>::set</a:t>
            </a:r>
            <a:r>
              <a:rPr lang="ru-RU" baseline="0" dirty="0" smtClean="0"/>
              <a:t>)</a:t>
            </a:r>
          </a:p>
        </p:txBody>
      </p:sp>
      <p:sp>
        <p:nvSpPr>
          <p:cNvPr id="4" name="Номер слайда 3"/>
          <p:cNvSpPr>
            <a:spLocks noGrp="1"/>
          </p:cNvSpPr>
          <p:nvPr>
            <p:ph type="sldNum" sz="quarter" idx="10"/>
          </p:nvPr>
        </p:nvSpPr>
        <p:spPr/>
        <p:txBody>
          <a:bodyPr/>
          <a:lstStyle/>
          <a:p>
            <a:fld id="{9BF0A773-BC3A-474D-8036-883A816F0F99}" type="slidenum">
              <a:rPr lang="ru-RU" smtClean="0"/>
              <a:t>9</a:t>
            </a:fld>
            <a:endParaRPr lang="ru-RU"/>
          </a:p>
        </p:txBody>
      </p:sp>
    </p:spTree>
    <p:extLst>
      <p:ext uri="{BB962C8B-B14F-4D97-AF65-F5344CB8AC3E}">
        <p14:creationId xmlns:p14="http://schemas.microsoft.com/office/powerpoint/2010/main" val="26544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955B8494-3BC4-476A-8180-C7D531D1BDE9}" type="datetime1">
              <a:rPr lang="ru-RU" smtClean="0"/>
              <a:t>07.05.2020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218393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96BD083-5DC9-4DDD-99DA-87E972459BE3}" type="datetime1">
              <a:rPr lang="ru-RU" smtClean="0"/>
              <a:t>07.05.2020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079994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6EA1591-1064-4C12-A3F3-9E222C1602E4}" type="datetime1">
              <a:rPr lang="ru-RU" smtClean="0"/>
              <a:t>07.05.2020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480006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EADD36C-E1EE-433A-85C1-8AB557831B59}" type="datetime1">
              <a:rPr lang="ru-RU" smtClean="0"/>
              <a:t>07.05.2020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763837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F1E52A6F-751B-4577-A656-6A26D16D5D73}" type="datetime1">
              <a:rPr lang="ru-RU" smtClean="0"/>
              <a:t>07.05.2020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1637437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89C84D38-0A16-4A00-84F3-995FB60A1A24}" type="datetime1">
              <a:rPr lang="ru-RU" smtClean="0"/>
              <a:t>07.05.2020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3408572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111A698-E52A-4D93-9D0B-B26B973770CA}" type="datetime1">
              <a:rPr lang="ru-RU" smtClean="0"/>
              <a:t>07.05.2020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a:xfrm>
            <a:off x="9325303" y="6345839"/>
            <a:ext cx="2743200" cy="365125"/>
          </a:xfrm>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7761332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C0BCB9B2-13AF-492A-A8D5-A78E42E45C90}" type="datetime1">
              <a:rPr lang="ru-RU" smtClean="0"/>
              <a:t>07.05.2020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82298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68E88DF-F7A1-4621-9321-DD92F290BCA2}" type="datetime1">
              <a:rPr lang="ru-RU" smtClean="0"/>
              <a:t>07.05.2020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888838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178670F-7223-45BA-8607-F009D6E07C98}" type="datetime1">
              <a:rPr lang="ru-RU" smtClean="0"/>
              <a:t>07.05.2020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134138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0E94A463-41EE-4B69-9D4D-FCEF376903A8}" type="datetime1">
              <a:rPr lang="ru-RU" smtClean="0"/>
              <a:t>07.05.2020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1581634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98E17F-A256-4882-B4AC-587C535C0026}" type="datetime1">
              <a:rPr lang="ru-RU" smtClean="0"/>
              <a:t>07.05.2020</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8E6F4D-2E97-47CB-8591-066566E4FE4D}" type="slidenum">
              <a:rPr lang="ru-RU" smtClean="0"/>
              <a:t>‹#›</a:t>
            </a:fld>
            <a:endParaRPr lang="ru-RU"/>
          </a:p>
        </p:txBody>
      </p:sp>
    </p:spTree>
    <p:extLst>
      <p:ext uri="{BB962C8B-B14F-4D97-AF65-F5344CB8AC3E}">
        <p14:creationId xmlns:p14="http://schemas.microsoft.com/office/powerpoint/2010/main" val="2394535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blog.byndyu.ru/2009/10/solid.html"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Принципы </a:t>
            </a:r>
            <a:r>
              <a:rPr lang="en-US" dirty="0" smtClean="0"/>
              <a:t>S.O.L.I.D.</a:t>
            </a:r>
            <a:endParaRPr lang="ru-RU" dirty="0"/>
          </a:p>
        </p:txBody>
      </p:sp>
      <p:sp>
        <p:nvSpPr>
          <p:cNvPr id="3" name="Подзаголовок 2"/>
          <p:cNvSpPr>
            <a:spLocks noGrp="1"/>
          </p:cNvSpPr>
          <p:nvPr>
            <p:ph type="subTitle" idx="1"/>
          </p:nvPr>
        </p:nvSpPr>
        <p:spPr/>
        <p:txBody>
          <a:bodyPr/>
          <a:lstStyle/>
          <a:p>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1</a:t>
            </a:fld>
            <a:endParaRPr lang="ru-RU"/>
          </a:p>
        </p:txBody>
      </p:sp>
    </p:spTree>
    <p:extLst>
      <p:ext uri="{BB962C8B-B14F-4D97-AF65-F5344CB8AC3E}">
        <p14:creationId xmlns:p14="http://schemas.microsoft.com/office/powerpoint/2010/main" val="37331198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g:\Users\Vivid\Downloads\SOLID (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5975" y="1276350"/>
            <a:ext cx="8020050" cy="4305300"/>
          </a:xfrm>
          <a:prstGeom prst="rect">
            <a:avLst/>
          </a:prstGeom>
          <a:noFill/>
          <a:extLst>
            <a:ext uri="{909E8E84-426E-40DD-AFC4-6F175D3DCCD1}">
              <a14:hiddenFill xmlns:a14="http://schemas.microsoft.com/office/drawing/2010/main">
                <a:solidFill>
                  <a:srgbClr val="FFFFFF"/>
                </a:solidFill>
              </a14:hiddenFill>
            </a:ext>
          </a:extLst>
        </p:spPr>
      </p:pic>
      <p:sp>
        <p:nvSpPr>
          <p:cNvPr id="4" name="Номер слайда 3"/>
          <p:cNvSpPr>
            <a:spLocks noGrp="1"/>
          </p:cNvSpPr>
          <p:nvPr>
            <p:ph type="sldNum" sz="quarter" idx="12"/>
          </p:nvPr>
        </p:nvSpPr>
        <p:spPr/>
        <p:txBody>
          <a:bodyPr/>
          <a:lstStyle/>
          <a:p>
            <a:fld id="{CF8E6F4D-2E97-47CB-8591-066566E4FE4D}" type="slidenum">
              <a:rPr lang="ru-RU" smtClean="0"/>
              <a:t>10</a:t>
            </a:fld>
            <a:endParaRPr lang="ru-RU"/>
          </a:p>
        </p:txBody>
      </p:sp>
      <p:sp>
        <p:nvSpPr>
          <p:cNvPr id="6" name="Прямоугольник 5"/>
          <p:cNvSpPr/>
          <p:nvPr/>
        </p:nvSpPr>
        <p:spPr>
          <a:xfrm>
            <a:off x="4455580" y="5122304"/>
            <a:ext cx="689298" cy="4251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p:cNvSpPr/>
          <p:nvPr/>
        </p:nvSpPr>
        <p:spPr>
          <a:xfrm>
            <a:off x="8532599" y="5103391"/>
            <a:ext cx="633436" cy="4251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15965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g:\Users\Vivid\Downloads\SOLID (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 y="80191"/>
            <a:ext cx="10439400" cy="6697618"/>
          </a:xfrm>
          <a:prstGeom prst="rect">
            <a:avLst/>
          </a:prstGeom>
          <a:noFill/>
          <a:extLst>
            <a:ext uri="{909E8E84-426E-40DD-AFC4-6F175D3DCCD1}">
              <a14:hiddenFill xmlns:a14="http://schemas.microsoft.com/office/drawing/2010/main">
                <a:solidFill>
                  <a:srgbClr val="FFFFFF"/>
                </a:solidFill>
              </a14:hiddenFill>
            </a:ext>
          </a:extLst>
        </p:spPr>
      </p:pic>
      <p:sp>
        <p:nvSpPr>
          <p:cNvPr id="2" name="Номер слайда 1"/>
          <p:cNvSpPr>
            <a:spLocks noGrp="1"/>
          </p:cNvSpPr>
          <p:nvPr>
            <p:ph type="sldNum" sz="quarter" idx="12"/>
          </p:nvPr>
        </p:nvSpPr>
        <p:spPr/>
        <p:txBody>
          <a:bodyPr/>
          <a:lstStyle/>
          <a:p>
            <a:fld id="{CF8E6F4D-2E97-47CB-8591-066566E4FE4D}" type="slidenum">
              <a:rPr lang="ru-RU" smtClean="0"/>
              <a:t>11</a:t>
            </a:fld>
            <a:endParaRPr lang="ru-RU"/>
          </a:p>
        </p:txBody>
      </p:sp>
      <p:sp>
        <p:nvSpPr>
          <p:cNvPr id="4" name="Прямоугольник 3"/>
          <p:cNvSpPr/>
          <p:nvPr/>
        </p:nvSpPr>
        <p:spPr>
          <a:xfrm>
            <a:off x="8200045" y="3292206"/>
            <a:ext cx="734405" cy="32465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p:cNvSpPr/>
          <p:nvPr/>
        </p:nvSpPr>
        <p:spPr>
          <a:xfrm>
            <a:off x="4568963" y="3343274"/>
            <a:ext cx="803137" cy="27358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p:cNvSpPr/>
          <p:nvPr/>
        </p:nvSpPr>
        <p:spPr>
          <a:xfrm>
            <a:off x="677877" y="4375985"/>
            <a:ext cx="10834750" cy="24018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77136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a:spLocks noGrp="1"/>
          </p:cNvSpPr>
          <p:nvPr>
            <p:ph idx="1"/>
          </p:nvPr>
        </p:nvSpPr>
        <p:spPr>
          <a:xfrm>
            <a:off x="993289" y="129092"/>
            <a:ext cx="10205422" cy="6592383"/>
          </a:xfrm>
        </p:spPr>
        <p:txBody>
          <a:bodyPr>
            <a:noAutofit/>
          </a:bodyPr>
          <a:lstStyle/>
          <a:p>
            <a:pPr marL="0" indent="0">
              <a:buNone/>
            </a:pPr>
            <a:r>
              <a:rPr lang="en-US" dirty="0">
                <a:solidFill>
                  <a:srgbClr val="2B91AF"/>
                </a:solidFill>
                <a:latin typeface="Consolas" panose="020B0609020204030204" pitchFamily="49" charset="0"/>
              </a:rPr>
              <a:t>Bitmap</a:t>
            </a:r>
            <a:r>
              <a:rPr lang="en-US" dirty="0">
                <a:solidFill>
                  <a:srgbClr val="000000"/>
                </a:solidFill>
                <a:latin typeface="Consolas" panose="020B0609020204030204" pitchFamily="49" charset="0"/>
              </a:rPr>
              <a:t> bitmap(320, 240</a:t>
            </a:r>
            <a:r>
              <a:rPr lang="en-US" dirty="0" smtClean="0">
                <a:solidFill>
                  <a:srgbClr val="000000"/>
                </a:solidFill>
                <a:latin typeface="Consolas" panose="020B0609020204030204" pitchFamily="49" charset="0"/>
              </a:rPr>
              <a:t>);</a:t>
            </a:r>
          </a:p>
          <a:p>
            <a:pPr marL="0" indent="0">
              <a:buNone/>
            </a:pPr>
            <a:r>
              <a:rPr lang="en-US" dirty="0" smtClean="0">
                <a:solidFill>
                  <a:srgbClr val="000000"/>
                </a:solidFill>
                <a:latin typeface="Consolas" panose="020B0609020204030204" pitchFamily="49" charset="0"/>
              </a:rPr>
              <a:t>…</a:t>
            </a:r>
          </a:p>
          <a:p>
            <a:pPr marL="0" indent="0">
              <a:buNone/>
            </a:pPr>
            <a:endParaRPr lang="ru-RU" dirty="0" smtClean="0">
              <a:solidFill>
                <a:srgbClr val="000000"/>
              </a:solidFill>
              <a:latin typeface="Consolas" panose="020B0609020204030204" pitchFamily="49" charset="0"/>
            </a:endParaRPr>
          </a:p>
          <a:p>
            <a:pPr marL="0" indent="0">
              <a:buNone/>
            </a:pPr>
            <a:r>
              <a:rPr lang="en-US" dirty="0" err="1" smtClean="0">
                <a:solidFill>
                  <a:srgbClr val="2B91AF"/>
                </a:solidFill>
                <a:latin typeface="Consolas" panose="020B0609020204030204" pitchFamily="49" charset="0"/>
              </a:rPr>
              <a:t>PngImageEncoder</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encoder;</a:t>
            </a:r>
          </a:p>
          <a:p>
            <a:pPr marL="0" indent="0">
              <a:buNone/>
            </a:pPr>
            <a:r>
              <a:rPr lang="en-US" dirty="0" err="1">
                <a:solidFill>
                  <a:srgbClr val="000000"/>
                </a:solidFill>
                <a:latin typeface="Consolas" panose="020B0609020204030204" pitchFamily="49" charset="0"/>
              </a:rPr>
              <a:t>encoder.SaveBitmap</a:t>
            </a:r>
            <a:r>
              <a:rPr lang="en-US" dirty="0">
                <a:solidFill>
                  <a:srgbClr val="000000"/>
                </a:solidFill>
                <a:latin typeface="Consolas" panose="020B0609020204030204" pitchFamily="49" charset="0"/>
              </a:rPr>
              <a:t>(bitmap, </a:t>
            </a:r>
            <a:r>
              <a:rPr lang="en-US" dirty="0" smtClean="0">
                <a:solidFill>
                  <a:srgbClr val="A31515"/>
                </a:solidFill>
                <a:latin typeface="Consolas" panose="020B0609020204030204" pitchFamily="49" charset="0"/>
              </a:rPr>
              <a:t>"image.png</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pPr marL="0" indent="0">
              <a:buNone/>
            </a:pPr>
            <a:endParaRPr lang="en-US" dirty="0" smtClean="0"/>
          </a:p>
          <a:p>
            <a:pPr marL="0" indent="0">
              <a:buNone/>
            </a:pPr>
            <a:endParaRPr lang="en-US" dirty="0" smtClean="0"/>
          </a:p>
          <a:p>
            <a:pPr marL="0" indent="0">
              <a:buNone/>
            </a:pPr>
            <a:r>
              <a:rPr lang="en-US" dirty="0">
                <a:solidFill>
                  <a:srgbClr val="2B91AF"/>
                </a:solidFill>
                <a:latin typeface="Consolas" panose="020B0609020204030204" pitchFamily="49" charset="0"/>
              </a:rPr>
              <a:t>Bitmap</a:t>
            </a:r>
            <a:r>
              <a:rPr lang="en-US" dirty="0">
                <a:solidFill>
                  <a:srgbClr val="000000"/>
                </a:solidFill>
                <a:latin typeface="Consolas" panose="020B0609020204030204" pitchFamily="49" charset="0"/>
              </a:rPr>
              <a:t> bitmap(320, 240);</a:t>
            </a:r>
          </a:p>
          <a:p>
            <a:pPr marL="0" indent="0">
              <a:buNone/>
            </a:pP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pPr marL="0" indent="0">
              <a:buNone/>
            </a:pPr>
            <a:endParaRPr lang="ru-RU" dirty="0">
              <a:solidFill>
                <a:srgbClr val="000000"/>
              </a:solidFill>
              <a:latin typeface="Consolas" panose="020B0609020204030204" pitchFamily="49" charset="0"/>
            </a:endParaRPr>
          </a:p>
          <a:p>
            <a:pPr marL="0" indent="0">
              <a:buNone/>
            </a:pPr>
            <a:r>
              <a:rPr lang="en-US" dirty="0" err="1">
                <a:solidFill>
                  <a:srgbClr val="2B91AF"/>
                </a:solidFill>
                <a:latin typeface="Consolas" panose="020B0609020204030204" pitchFamily="49" charset="0"/>
              </a:rPr>
              <a:t>PngImageEncoder</a:t>
            </a:r>
            <a:r>
              <a:rPr lang="en-US" dirty="0">
                <a:solidFill>
                  <a:srgbClr val="000000"/>
                </a:solidFill>
                <a:latin typeface="Consolas" panose="020B0609020204030204" pitchFamily="49" charset="0"/>
              </a:rPr>
              <a:t> encoder</a:t>
            </a:r>
            <a:r>
              <a:rPr lang="en-US" dirty="0" smtClean="0">
                <a:solidFill>
                  <a:srgbClr val="000000"/>
                </a:solidFill>
                <a:latin typeface="Consolas" panose="020B0609020204030204" pitchFamily="49" charset="0"/>
              </a:rPr>
              <a:t>;</a:t>
            </a:r>
          </a:p>
          <a:p>
            <a:pPr marL="0" indent="0">
              <a:buNone/>
            </a:pPr>
            <a:r>
              <a:rPr lang="en-US" dirty="0" err="1" smtClean="0">
                <a:solidFill>
                  <a:srgbClr val="2B91AF"/>
                </a:solidFill>
                <a:latin typeface="Consolas" panose="020B0609020204030204" pitchFamily="49" charset="0"/>
              </a:rPr>
              <a:t>FileOutputStream</a:t>
            </a:r>
            <a:r>
              <a:rPr lang="en-US" dirty="0" smtClean="0">
                <a:solidFill>
                  <a:srgbClr val="2B91AF"/>
                </a:solidFill>
                <a:latin typeface="Consolas" panose="020B0609020204030204" pitchFamily="49" charset="0"/>
              </a:rPr>
              <a:t> </a:t>
            </a:r>
            <a:r>
              <a:rPr lang="en-US" dirty="0" smtClean="0">
                <a:solidFill>
                  <a:srgbClr val="000000"/>
                </a:solidFill>
                <a:latin typeface="Consolas" panose="020B0609020204030204" pitchFamily="49" charset="0"/>
              </a:rPr>
              <a:t>stream(</a:t>
            </a:r>
            <a:r>
              <a:rPr lang="en-US" dirty="0" smtClean="0">
                <a:solidFill>
                  <a:srgbClr val="A31515"/>
                </a:solidFill>
                <a:latin typeface="Consolas" panose="020B0609020204030204" pitchFamily="49" charset="0"/>
              </a:rPr>
              <a:t>"image.png")</a:t>
            </a:r>
            <a:endParaRPr lang="en-US" dirty="0">
              <a:solidFill>
                <a:srgbClr val="000000"/>
              </a:solidFill>
              <a:latin typeface="Consolas" panose="020B0609020204030204" pitchFamily="49" charset="0"/>
            </a:endParaRPr>
          </a:p>
          <a:p>
            <a:pPr marL="0" indent="0">
              <a:buNone/>
            </a:pPr>
            <a:r>
              <a:rPr lang="en-US" dirty="0" err="1" smtClean="0">
                <a:solidFill>
                  <a:srgbClr val="000000"/>
                </a:solidFill>
                <a:latin typeface="Consolas" panose="020B0609020204030204" pitchFamily="49" charset="0"/>
              </a:rPr>
              <a:t>encoder.SaveBitmap</a:t>
            </a:r>
            <a:r>
              <a:rPr lang="en-US" dirty="0" smtClean="0">
                <a:solidFill>
                  <a:srgbClr val="000000"/>
                </a:solidFill>
                <a:latin typeface="Consolas" panose="020B0609020204030204" pitchFamily="49" charset="0"/>
              </a:rPr>
              <a:t>(bitmap</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stream);</a:t>
            </a:r>
            <a:endParaRPr lang="en-US" dirty="0">
              <a:solidFill>
                <a:srgbClr val="000000"/>
              </a:solidFill>
              <a:latin typeface="Consolas" panose="020B0609020204030204" pitchFamily="49" charset="0"/>
            </a:endParaRPr>
          </a:p>
        </p:txBody>
      </p:sp>
      <p:sp>
        <p:nvSpPr>
          <p:cNvPr id="2" name="Номер слайда 1"/>
          <p:cNvSpPr>
            <a:spLocks noGrp="1"/>
          </p:cNvSpPr>
          <p:nvPr>
            <p:ph type="sldNum" sz="quarter" idx="12"/>
          </p:nvPr>
        </p:nvSpPr>
        <p:spPr/>
        <p:txBody>
          <a:bodyPr/>
          <a:lstStyle/>
          <a:p>
            <a:fld id="{CF8E6F4D-2E97-47CB-8591-066566E4FE4D}" type="slidenum">
              <a:rPr lang="ru-RU" smtClean="0"/>
              <a:t>12</a:t>
            </a:fld>
            <a:endParaRPr lang="ru-RU"/>
          </a:p>
        </p:txBody>
      </p:sp>
      <p:cxnSp>
        <p:nvCxnSpPr>
          <p:cNvPr id="8" name="Прямая соединительная линия 7"/>
          <p:cNvCxnSpPr/>
          <p:nvPr/>
        </p:nvCxnSpPr>
        <p:spPr>
          <a:xfrm>
            <a:off x="0" y="3068123"/>
            <a:ext cx="12192000" cy="115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735666" y="135863"/>
            <a:ext cx="2273379" cy="830997"/>
          </a:xfrm>
          <a:prstGeom prst="rect">
            <a:avLst/>
          </a:prstGeom>
          <a:noFill/>
        </p:spPr>
        <p:txBody>
          <a:bodyPr wrap="none" rtlCol="0">
            <a:spAutoFit/>
          </a:bodyPr>
          <a:lstStyle/>
          <a:p>
            <a:r>
              <a:rPr lang="ru-RU" sz="4800" dirty="0" smtClean="0">
                <a:solidFill>
                  <a:schemeClr val="bg1">
                    <a:lumMod val="65000"/>
                  </a:schemeClr>
                </a:solidFill>
              </a:rPr>
              <a:t>Без </a:t>
            </a:r>
            <a:r>
              <a:rPr lang="en-US" sz="4800" dirty="0" smtClean="0">
                <a:solidFill>
                  <a:schemeClr val="bg1">
                    <a:lumMod val="65000"/>
                  </a:schemeClr>
                </a:solidFill>
              </a:rPr>
              <a:t>OCP</a:t>
            </a:r>
            <a:endParaRPr lang="ru-RU" sz="4800" dirty="0">
              <a:solidFill>
                <a:schemeClr val="bg1">
                  <a:lumMod val="65000"/>
                </a:schemeClr>
              </a:solidFill>
            </a:endParaRPr>
          </a:p>
        </p:txBody>
      </p:sp>
      <p:sp>
        <p:nvSpPr>
          <p:cNvPr id="10" name="TextBox 9"/>
          <p:cNvSpPr txBox="1"/>
          <p:nvPr/>
        </p:nvSpPr>
        <p:spPr>
          <a:xfrm>
            <a:off x="10019397" y="3226209"/>
            <a:ext cx="1705916" cy="830997"/>
          </a:xfrm>
          <a:prstGeom prst="rect">
            <a:avLst/>
          </a:prstGeom>
          <a:noFill/>
        </p:spPr>
        <p:txBody>
          <a:bodyPr wrap="none" rtlCol="0">
            <a:spAutoFit/>
          </a:bodyPr>
          <a:lstStyle/>
          <a:p>
            <a:r>
              <a:rPr lang="ru-RU" sz="4800" dirty="0">
                <a:solidFill>
                  <a:schemeClr val="bg1">
                    <a:lumMod val="65000"/>
                  </a:schemeClr>
                </a:solidFill>
              </a:rPr>
              <a:t>С</a:t>
            </a:r>
            <a:r>
              <a:rPr lang="ru-RU" sz="4800" dirty="0" smtClean="0">
                <a:solidFill>
                  <a:schemeClr val="bg1">
                    <a:lumMod val="65000"/>
                  </a:schemeClr>
                </a:solidFill>
              </a:rPr>
              <a:t> </a:t>
            </a:r>
            <a:r>
              <a:rPr lang="en-US" sz="4800" dirty="0" smtClean="0">
                <a:solidFill>
                  <a:schemeClr val="bg1">
                    <a:lumMod val="65000"/>
                  </a:schemeClr>
                </a:solidFill>
              </a:rPr>
              <a:t>OCP</a:t>
            </a:r>
            <a:endParaRPr lang="ru-RU" sz="4800" dirty="0">
              <a:solidFill>
                <a:schemeClr val="bg1">
                  <a:lumMod val="65000"/>
                </a:schemeClr>
              </a:solidFill>
            </a:endParaRPr>
          </a:p>
        </p:txBody>
      </p:sp>
    </p:spTree>
    <p:extLst>
      <p:ext uri="{BB962C8B-B14F-4D97-AF65-F5344CB8AC3E}">
        <p14:creationId xmlns:p14="http://schemas.microsoft.com/office/powerpoint/2010/main" val="232898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fade">
                                      <p:cBhvr>
                                        <p:cTn id="7" dur="500"/>
                                        <p:tgtEl>
                                          <p:spTgt spid="4">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8" end="8"/>
                                            </p:txEl>
                                          </p:spTgt>
                                        </p:tgtEl>
                                        <p:attrNameLst>
                                          <p:attrName>style.visibility</p:attrName>
                                        </p:attrNameLst>
                                      </p:cBhvr>
                                      <p:to>
                                        <p:strVal val="visible"/>
                                      </p:to>
                                    </p:set>
                                    <p:animEffect transition="in" filter="fade">
                                      <p:cBhvr>
                                        <p:cTn id="10" dur="500"/>
                                        <p:tgtEl>
                                          <p:spTgt spid="4">
                                            <p:txEl>
                                              <p:pRg st="8" end="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10" end="10"/>
                                            </p:txEl>
                                          </p:spTgt>
                                        </p:tgtEl>
                                        <p:attrNameLst>
                                          <p:attrName>style.visibility</p:attrName>
                                        </p:attrNameLst>
                                      </p:cBhvr>
                                      <p:to>
                                        <p:strVal val="visible"/>
                                      </p:to>
                                    </p:set>
                                    <p:animEffect transition="in" filter="fade">
                                      <p:cBhvr>
                                        <p:cTn id="15" dur="500"/>
                                        <p:tgtEl>
                                          <p:spTgt spid="4">
                                            <p:txEl>
                                              <p:pRg st="10" end="1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11" end="11"/>
                                            </p:txEl>
                                          </p:spTgt>
                                        </p:tgtEl>
                                        <p:attrNameLst>
                                          <p:attrName>style.visibility</p:attrName>
                                        </p:attrNameLst>
                                      </p:cBhvr>
                                      <p:to>
                                        <p:strVal val="visible"/>
                                      </p:to>
                                    </p:set>
                                    <p:animEffect transition="in" filter="fade">
                                      <p:cBhvr>
                                        <p:cTn id="20" dur="500"/>
                                        <p:tgtEl>
                                          <p:spTgt spid="4">
                                            <p:txEl>
                                              <p:pRg st="11" end="1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12" end="12"/>
                                            </p:txEl>
                                          </p:spTgt>
                                        </p:tgtEl>
                                        <p:attrNameLst>
                                          <p:attrName>style.visibility</p:attrName>
                                        </p:attrNameLst>
                                      </p:cBhvr>
                                      <p:to>
                                        <p:strVal val="visible"/>
                                      </p:to>
                                    </p:set>
                                    <p:animEffect transition="in" filter="fade">
                                      <p:cBhvr>
                                        <p:cTn id="23"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Итоги</a:t>
            </a:r>
            <a:endParaRPr lang="ru-RU" dirty="0"/>
          </a:p>
        </p:txBody>
      </p:sp>
      <p:sp>
        <p:nvSpPr>
          <p:cNvPr id="6" name="Текст 5"/>
          <p:cNvSpPr>
            <a:spLocks noGrp="1"/>
          </p:cNvSpPr>
          <p:nvPr>
            <p:ph type="body" idx="1"/>
          </p:nvPr>
        </p:nvSpPr>
        <p:spPr/>
        <p:txBody>
          <a:bodyPr/>
          <a:lstStyle/>
          <a:p>
            <a:r>
              <a:rPr lang="ru-RU" dirty="0" smtClean="0"/>
              <a:t>Достоинства</a:t>
            </a:r>
            <a:endParaRPr lang="ru-RU" dirty="0"/>
          </a:p>
        </p:txBody>
      </p:sp>
      <p:sp>
        <p:nvSpPr>
          <p:cNvPr id="3" name="Объект 2"/>
          <p:cNvSpPr>
            <a:spLocks noGrp="1"/>
          </p:cNvSpPr>
          <p:nvPr>
            <p:ph sz="half" idx="2"/>
          </p:nvPr>
        </p:nvSpPr>
        <p:spPr/>
        <p:txBody>
          <a:bodyPr/>
          <a:lstStyle/>
          <a:p>
            <a:r>
              <a:rPr lang="ru-RU" dirty="0" smtClean="0"/>
              <a:t>Код закрыт для изменений</a:t>
            </a:r>
          </a:p>
          <a:p>
            <a:pPr lvl="1"/>
            <a:r>
              <a:rPr lang="ru-RU" dirty="0" smtClean="0"/>
              <a:t>Расширение выполняется за счет написания нового кода</a:t>
            </a:r>
          </a:p>
          <a:p>
            <a:r>
              <a:rPr lang="ru-RU" dirty="0" smtClean="0"/>
              <a:t>Облегчается тестирование</a:t>
            </a:r>
            <a:endParaRPr lang="ru-RU" dirty="0"/>
          </a:p>
        </p:txBody>
      </p:sp>
      <p:sp>
        <p:nvSpPr>
          <p:cNvPr id="7" name="Текст 6"/>
          <p:cNvSpPr>
            <a:spLocks noGrp="1"/>
          </p:cNvSpPr>
          <p:nvPr>
            <p:ph type="body" sz="quarter" idx="3"/>
          </p:nvPr>
        </p:nvSpPr>
        <p:spPr/>
        <p:txBody>
          <a:bodyPr/>
          <a:lstStyle/>
          <a:p>
            <a:r>
              <a:rPr lang="ru-RU" dirty="0" smtClean="0"/>
              <a:t>Недостатки</a:t>
            </a:r>
            <a:endParaRPr lang="ru-RU" dirty="0"/>
          </a:p>
        </p:txBody>
      </p:sp>
      <p:sp>
        <p:nvSpPr>
          <p:cNvPr id="8" name="Объект 7"/>
          <p:cNvSpPr>
            <a:spLocks noGrp="1"/>
          </p:cNvSpPr>
          <p:nvPr>
            <p:ph sz="quarter" idx="4"/>
          </p:nvPr>
        </p:nvSpPr>
        <p:spPr/>
        <p:txBody>
          <a:bodyPr/>
          <a:lstStyle/>
          <a:p>
            <a:r>
              <a:rPr lang="ru-RU" dirty="0" smtClean="0"/>
              <a:t>Чуть </a:t>
            </a:r>
            <a:r>
              <a:rPr lang="ru-RU" dirty="0"/>
              <a:t>более многословный </a:t>
            </a:r>
            <a:r>
              <a:rPr lang="ru-RU" dirty="0" smtClean="0"/>
              <a:t>код</a:t>
            </a:r>
            <a:endParaRPr lang="en-US" dirty="0"/>
          </a:p>
        </p:txBody>
      </p:sp>
      <p:sp>
        <p:nvSpPr>
          <p:cNvPr id="4" name="Номер слайда 3"/>
          <p:cNvSpPr>
            <a:spLocks noGrp="1"/>
          </p:cNvSpPr>
          <p:nvPr>
            <p:ph type="sldNum" sz="quarter" idx="12"/>
          </p:nvPr>
        </p:nvSpPr>
        <p:spPr/>
        <p:txBody>
          <a:bodyPr/>
          <a:lstStyle/>
          <a:p>
            <a:fld id="{CF8E6F4D-2E97-47CB-8591-066566E4FE4D}" type="slidenum">
              <a:rPr lang="ru-RU" smtClean="0"/>
              <a:t>13</a:t>
            </a:fld>
            <a:endParaRPr lang="ru-RU"/>
          </a:p>
        </p:txBody>
      </p:sp>
    </p:spTree>
    <p:extLst>
      <p:ext uri="{BB962C8B-B14F-4D97-AF65-F5344CB8AC3E}">
        <p14:creationId xmlns:p14="http://schemas.microsoft.com/office/powerpoint/2010/main" val="22292841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Принцип замещения </a:t>
            </a:r>
            <a:r>
              <a:rPr lang="ru-RU" dirty="0" smtClean="0"/>
              <a:t>Барбары Лисков</a:t>
            </a:r>
            <a:endParaRPr lang="ru-RU" dirty="0"/>
          </a:p>
        </p:txBody>
      </p:sp>
      <p:sp>
        <p:nvSpPr>
          <p:cNvPr id="3" name="Объект 2"/>
          <p:cNvSpPr>
            <a:spLocks noGrp="1"/>
          </p:cNvSpPr>
          <p:nvPr>
            <p:ph sz="half" idx="1"/>
          </p:nvPr>
        </p:nvSpPr>
        <p:spPr>
          <a:xfrm>
            <a:off x="838199" y="1825625"/>
            <a:ext cx="7111701" cy="4351338"/>
          </a:xfrm>
        </p:spPr>
        <p:txBody>
          <a:bodyPr>
            <a:normAutofit/>
          </a:bodyPr>
          <a:lstStyle/>
          <a:p>
            <a:r>
              <a:rPr lang="ru-RU" dirty="0"/>
              <a:t>Функции, которые используют ссылки на базовые классы, должны иметь возможность использовать объекты производных классов, не зная об </a:t>
            </a:r>
            <a:r>
              <a:rPr lang="ru-RU" dirty="0" smtClean="0"/>
              <a:t>этом</a:t>
            </a:r>
          </a:p>
          <a:p>
            <a:r>
              <a:rPr lang="en-US" dirty="0" smtClean="0"/>
              <a:t>Derived </a:t>
            </a:r>
            <a:r>
              <a:rPr lang="en-US" dirty="0"/>
              <a:t>classes must be substitutable for their base </a:t>
            </a:r>
            <a:r>
              <a:rPr lang="en-US" dirty="0" smtClean="0"/>
              <a:t>classes</a:t>
            </a:r>
          </a:p>
        </p:txBody>
      </p:sp>
      <p:sp>
        <p:nvSpPr>
          <p:cNvPr id="4" name="Номер слайда 3"/>
          <p:cNvSpPr>
            <a:spLocks noGrp="1"/>
          </p:cNvSpPr>
          <p:nvPr>
            <p:ph type="sldNum" sz="quarter" idx="12"/>
          </p:nvPr>
        </p:nvSpPr>
        <p:spPr/>
        <p:txBody>
          <a:bodyPr/>
          <a:lstStyle/>
          <a:p>
            <a:fld id="{CF8E6F4D-2E97-47CB-8591-066566E4FE4D}" type="slidenum">
              <a:rPr lang="ru-RU" smtClean="0"/>
              <a:t>14</a:t>
            </a:fld>
            <a:endParaRPr lang="ru-RU"/>
          </a:p>
        </p:txBody>
      </p:sp>
      <p:pic>
        <p:nvPicPr>
          <p:cNvPr id="1026" name="Picture 2" descr="https://upload.wikimedia.org/wikipedia/commons/thumb/3/38/Barbara_Liskov_MIT_computer_scientist_2010.jpg/548px-Barbara_Liskov_MIT_computer_scientist_2010.jp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8176741" y="1825625"/>
            <a:ext cx="310890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68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CF8E6F4D-2E97-47CB-8591-066566E4FE4D}" type="slidenum">
              <a:rPr lang="ru-RU" smtClean="0"/>
              <a:t>15</a:t>
            </a:fld>
            <a:endParaRPr lang="ru-RU"/>
          </a:p>
        </p:txBody>
      </p:sp>
      <p:pic>
        <p:nvPicPr>
          <p:cNvPr id="4102" name="Picture 6" descr="g:\Users\Vivid\Downloads\SOLID (1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215863"/>
            <a:ext cx="11068050" cy="6077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5058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CF8E6F4D-2E97-47CB-8591-066566E4FE4D}" type="slidenum">
              <a:rPr lang="ru-RU" smtClean="0"/>
              <a:t>16</a:t>
            </a:fld>
            <a:endParaRPr lang="ru-RU"/>
          </a:p>
        </p:txBody>
      </p:sp>
      <p:pic>
        <p:nvPicPr>
          <p:cNvPr id="5123" name="Picture 3" descr="g:\Users\Vivid\Downloads\SOLID (1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6286" y="334760"/>
            <a:ext cx="9579428" cy="6188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668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Проектирование по контракту</a:t>
            </a:r>
          </a:p>
        </p:txBody>
      </p:sp>
      <p:sp>
        <p:nvSpPr>
          <p:cNvPr id="4" name="Объект 3"/>
          <p:cNvSpPr>
            <a:spLocks noGrp="1"/>
          </p:cNvSpPr>
          <p:nvPr>
            <p:ph sz="half" idx="1"/>
          </p:nvPr>
        </p:nvSpPr>
        <p:spPr>
          <a:xfrm>
            <a:off x="505609" y="2030027"/>
            <a:ext cx="4604273" cy="3617739"/>
          </a:xfrm>
        </p:spPr>
        <p:txBody>
          <a:bodyPr>
            <a:normAutofit/>
          </a:bodyPr>
          <a:lstStyle/>
          <a:p>
            <a:r>
              <a:rPr lang="ru-RU" dirty="0"/>
              <a:t>Наследуемый объект может </a:t>
            </a:r>
            <a:r>
              <a:rPr lang="ru-RU" dirty="0" smtClean="0"/>
              <a:t>заменить</a:t>
            </a:r>
            <a:r>
              <a:rPr lang="en-US" dirty="0" smtClean="0"/>
              <a:t>:</a:t>
            </a:r>
          </a:p>
          <a:p>
            <a:pPr lvl="1"/>
            <a:r>
              <a:rPr lang="ru-RU" dirty="0" smtClean="0"/>
              <a:t>родительское </a:t>
            </a:r>
            <a:r>
              <a:rPr lang="ru-RU" dirty="0"/>
              <a:t>пред-условие на такое же или более </a:t>
            </a:r>
            <a:r>
              <a:rPr lang="ru-RU" dirty="0" smtClean="0"/>
              <a:t>слабое</a:t>
            </a:r>
            <a:endParaRPr lang="en-US" dirty="0" smtClean="0"/>
          </a:p>
          <a:p>
            <a:pPr lvl="1"/>
            <a:r>
              <a:rPr lang="ru-RU" dirty="0" smtClean="0"/>
              <a:t>родительское </a:t>
            </a:r>
            <a:r>
              <a:rPr lang="ru-RU" dirty="0"/>
              <a:t>пост-условие на такое же или более </a:t>
            </a:r>
            <a:r>
              <a:rPr lang="ru-RU" dirty="0" smtClean="0"/>
              <a:t>сильное</a:t>
            </a:r>
            <a:endParaRPr lang="ru-RU" dirty="0"/>
          </a:p>
        </p:txBody>
      </p:sp>
      <p:sp>
        <p:nvSpPr>
          <p:cNvPr id="11" name="Объект 10"/>
          <p:cNvSpPr>
            <a:spLocks noGrp="1"/>
          </p:cNvSpPr>
          <p:nvPr>
            <p:ph sz="half" idx="2"/>
          </p:nvPr>
        </p:nvSpPr>
        <p:spPr>
          <a:xfrm>
            <a:off x="5238975" y="2030027"/>
            <a:ext cx="6669740" cy="3617739"/>
          </a:xfrm>
        </p:spPr>
        <p:txBody>
          <a:bodyPr>
            <a:noAutofit/>
          </a:bodyPr>
          <a:lstStyle/>
          <a:p>
            <a:r>
              <a:rPr lang="en-US" sz="2000" dirty="0" smtClean="0">
                <a:latin typeface="Consolas" panose="020B0609020204030204" pitchFamily="49" charset="0"/>
              </a:rPr>
              <a:t>Rectangle</a:t>
            </a:r>
          </a:p>
          <a:p>
            <a:pPr marL="457200" lvl="1" indent="0">
              <a:buNone/>
            </a:pPr>
            <a:r>
              <a:rPr lang="en-US" sz="2000" dirty="0" smtClean="0">
                <a:solidFill>
                  <a:schemeClr val="bg1">
                    <a:lumMod val="50000"/>
                  </a:schemeClr>
                </a:solidFill>
                <a:latin typeface="Consolas" panose="020B0609020204030204" pitchFamily="49" charset="0"/>
              </a:rPr>
              <a:t>Pre:</a:t>
            </a:r>
            <a:r>
              <a:rPr lang="en-US" sz="2000" dirty="0" smtClean="0">
                <a:latin typeface="Consolas" panose="020B0609020204030204" pitchFamily="49" charset="0"/>
              </a:rPr>
              <a:t>  </a:t>
            </a:r>
            <a:r>
              <a:rPr lang="en-US" sz="2000" dirty="0" err="1" smtClean="0">
                <a:latin typeface="Consolas" panose="020B0609020204030204" pitchFamily="49" charset="0"/>
              </a:rPr>
              <a:t>GetWidth</a:t>
            </a:r>
            <a:r>
              <a:rPr lang="en-US" sz="2000" dirty="0" smtClean="0">
                <a:latin typeface="Consolas" panose="020B0609020204030204" pitchFamily="49" charset="0"/>
              </a:rPr>
              <a:t>() == a &amp;&amp; </a:t>
            </a:r>
            <a:r>
              <a:rPr lang="en-US" sz="2000" dirty="0" err="1" smtClean="0">
                <a:latin typeface="Consolas" panose="020B0609020204030204" pitchFamily="49" charset="0"/>
              </a:rPr>
              <a:t>GetHeight</a:t>
            </a:r>
            <a:r>
              <a:rPr lang="en-US" sz="2000" dirty="0" smtClean="0">
                <a:latin typeface="Consolas" panose="020B0609020204030204" pitchFamily="49" charset="0"/>
              </a:rPr>
              <a:t>() == b</a:t>
            </a:r>
          </a:p>
          <a:p>
            <a:pPr marL="457200" lvl="1" indent="0">
              <a:buNone/>
            </a:pPr>
            <a:r>
              <a:rPr lang="en-US" sz="2000" dirty="0" smtClean="0">
                <a:solidFill>
                  <a:schemeClr val="bg1">
                    <a:lumMod val="50000"/>
                  </a:schemeClr>
                </a:solidFill>
                <a:latin typeface="Consolas" panose="020B0609020204030204" pitchFamily="49" charset="0"/>
              </a:rPr>
              <a:t>Exec:</a:t>
            </a:r>
            <a:r>
              <a:rPr lang="en-US" sz="2000" dirty="0" smtClean="0">
                <a:latin typeface="Consolas" panose="020B0609020204030204" pitchFamily="49" charset="0"/>
              </a:rPr>
              <a:t> </a:t>
            </a:r>
            <a:r>
              <a:rPr lang="en-US" sz="2000" dirty="0" err="1" smtClean="0">
                <a:latin typeface="Consolas" panose="020B0609020204030204" pitchFamily="49" charset="0"/>
              </a:rPr>
              <a:t>SetWidth</a:t>
            </a:r>
            <a:r>
              <a:rPr lang="en-US" sz="2000" dirty="0" smtClean="0">
                <a:latin typeface="Consolas" panose="020B0609020204030204" pitchFamily="49" charset="0"/>
              </a:rPr>
              <a:t>(c)</a:t>
            </a:r>
          </a:p>
          <a:p>
            <a:pPr marL="457200" lvl="1" indent="0">
              <a:buNone/>
            </a:pPr>
            <a:r>
              <a:rPr lang="en-US" sz="2000" dirty="0" smtClean="0">
                <a:solidFill>
                  <a:schemeClr val="bg1">
                    <a:lumMod val="50000"/>
                  </a:schemeClr>
                </a:solidFill>
                <a:latin typeface="Consolas" panose="020B0609020204030204" pitchFamily="49" charset="0"/>
              </a:rPr>
              <a:t>Post:</a:t>
            </a:r>
            <a:r>
              <a:rPr lang="en-US" sz="2000" dirty="0" smtClean="0">
                <a:latin typeface="Consolas" panose="020B0609020204030204" pitchFamily="49" charset="0"/>
              </a:rPr>
              <a:t> </a:t>
            </a:r>
            <a:r>
              <a:rPr lang="en-US" sz="2000" dirty="0" err="1" smtClean="0">
                <a:latin typeface="Consolas" panose="020B0609020204030204" pitchFamily="49" charset="0"/>
              </a:rPr>
              <a:t>GetWidth</a:t>
            </a:r>
            <a:r>
              <a:rPr lang="en-US" sz="2000" dirty="0">
                <a:latin typeface="Consolas" panose="020B0609020204030204" pitchFamily="49" charset="0"/>
              </a:rPr>
              <a:t>() == </a:t>
            </a:r>
            <a:r>
              <a:rPr lang="en-US" sz="2000" dirty="0" smtClean="0">
                <a:latin typeface="Consolas" panose="020B0609020204030204" pitchFamily="49" charset="0"/>
              </a:rPr>
              <a:t>c </a:t>
            </a:r>
            <a:r>
              <a:rPr lang="en-US" sz="2000" dirty="0">
                <a:latin typeface="Consolas" panose="020B0609020204030204" pitchFamily="49" charset="0"/>
              </a:rPr>
              <a:t>&amp;&amp; </a:t>
            </a:r>
            <a:r>
              <a:rPr lang="en-US" sz="2000" dirty="0" err="1">
                <a:latin typeface="Consolas" panose="020B0609020204030204" pitchFamily="49" charset="0"/>
              </a:rPr>
              <a:t>GetHeight</a:t>
            </a:r>
            <a:r>
              <a:rPr lang="en-US" sz="2000" dirty="0">
                <a:latin typeface="Consolas" panose="020B0609020204030204" pitchFamily="49" charset="0"/>
              </a:rPr>
              <a:t>() == b</a:t>
            </a:r>
          </a:p>
          <a:p>
            <a:endParaRPr lang="en-US" sz="2000" dirty="0" smtClean="0">
              <a:latin typeface="Consolas" panose="020B0609020204030204" pitchFamily="49" charset="0"/>
            </a:endParaRPr>
          </a:p>
          <a:p>
            <a:r>
              <a:rPr lang="en-US" sz="2000" dirty="0" smtClean="0">
                <a:latin typeface="Consolas" panose="020B0609020204030204" pitchFamily="49" charset="0"/>
              </a:rPr>
              <a:t>Square</a:t>
            </a:r>
          </a:p>
          <a:p>
            <a:pPr marL="457200" lvl="1" indent="0">
              <a:buNone/>
            </a:pPr>
            <a:r>
              <a:rPr lang="en-US" sz="2000" dirty="0" smtClean="0">
                <a:solidFill>
                  <a:schemeClr val="bg1">
                    <a:lumMod val="50000"/>
                  </a:schemeClr>
                </a:solidFill>
                <a:latin typeface="Consolas" panose="020B0609020204030204" pitchFamily="49" charset="0"/>
              </a:rPr>
              <a:t>Pre:</a:t>
            </a:r>
            <a:r>
              <a:rPr lang="en-US" sz="2000" dirty="0" smtClean="0">
                <a:latin typeface="Consolas" panose="020B0609020204030204" pitchFamily="49" charset="0"/>
              </a:rPr>
              <a:t>  </a:t>
            </a:r>
            <a:r>
              <a:rPr lang="en-US" sz="2000" dirty="0" err="1" smtClean="0">
                <a:latin typeface="Consolas" panose="020B0609020204030204" pitchFamily="49" charset="0"/>
              </a:rPr>
              <a:t>GetWidth</a:t>
            </a:r>
            <a:r>
              <a:rPr lang="en-US" sz="2000" dirty="0">
                <a:latin typeface="Consolas" panose="020B0609020204030204" pitchFamily="49" charset="0"/>
              </a:rPr>
              <a:t>() == </a:t>
            </a:r>
            <a:r>
              <a:rPr lang="en-US" sz="2000" dirty="0" smtClean="0">
                <a:latin typeface="Consolas" panose="020B0609020204030204" pitchFamily="49" charset="0"/>
              </a:rPr>
              <a:t>a </a:t>
            </a:r>
            <a:r>
              <a:rPr lang="en-US" sz="2000" dirty="0">
                <a:latin typeface="Consolas" panose="020B0609020204030204" pitchFamily="49" charset="0"/>
              </a:rPr>
              <a:t>&amp;&amp; </a:t>
            </a:r>
            <a:r>
              <a:rPr lang="en-US" sz="2000" dirty="0" err="1">
                <a:latin typeface="Consolas" panose="020B0609020204030204" pitchFamily="49" charset="0"/>
              </a:rPr>
              <a:t>GetHeight</a:t>
            </a:r>
            <a:r>
              <a:rPr lang="en-US" sz="2000" dirty="0">
                <a:latin typeface="Consolas" panose="020B0609020204030204" pitchFamily="49" charset="0"/>
              </a:rPr>
              <a:t>() == </a:t>
            </a:r>
            <a:r>
              <a:rPr lang="en-US" sz="2000" dirty="0" smtClean="0">
                <a:latin typeface="Consolas" panose="020B0609020204030204" pitchFamily="49" charset="0"/>
              </a:rPr>
              <a:t>a</a:t>
            </a:r>
            <a:endParaRPr lang="en-US" sz="2000" dirty="0">
              <a:latin typeface="Consolas" panose="020B0609020204030204" pitchFamily="49" charset="0"/>
            </a:endParaRPr>
          </a:p>
          <a:p>
            <a:pPr marL="457200" lvl="1" indent="0">
              <a:buNone/>
            </a:pPr>
            <a:r>
              <a:rPr lang="en-US" sz="2000" dirty="0" smtClean="0">
                <a:solidFill>
                  <a:schemeClr val="bg1">
                    <a:lumMod val="50000"/>
                  </a:schemeClr>
                </a:solidFill>
                <a:latin typeface="Consolas" panose="020B0609020204030204" pitchFamily="49" charset="0"/>
              </a:rPr>
              <a:t>Exec:</a:t>
            </a:r>
            <a:r>
              <a:rPr lang="en-US" sz="2000" dirty="0" smtClean="0">
                <a:latin typeface="Consolas" panose="020B0609020204030204" pitchFamily="49" charset="0"/>
              </a:rPr>
              <a:t> </a:t>
            </a:r>
            <a:r>
              <a:rPr lang="en-US" sz="2000" dirty="0" err="1" smtClean="0">
                <a:latin typeface="Consolas" panose="020B0609020204030204" pitchFamily="49" charset="0"/>
              </a:rPr>
              <a:t>SetWidth</a:t>
            </a:r>
            <a:r>
              <a:rPr lang="en-US" sz="2000" dirty="0" smtClean="0">
                <a:latin typeface="Consolas" panose="020B0609020204030204" pitchFamily="49" charset="0"/>
              </a:rPr>
              <a:t>(c)</a:t>
            </a:r>
            <a:endParaRPr lang="en-US" sz="2000" dirty="0">
              <a:latin typeface="Consolas" panose="020B0609020204030204" pitchFamily="49" charset="0"/>
            </a:endParaRPr>
          </a:p>
          <a:p>
            <a:pPr marL="457200" lvl="1" indent="0">
              <a:buNone/>
            </a:pPr>
            <a:r>
              <a:rPr lang="en-US" sz="2000" dirty="0" smtClean="0">
                <a:solidFill>
                  <a:schemeClr val="bg1">
                    <a:lumMod val="50000"/>
                  </a:schemeClr>
                </a:solidFill>
                <a:latin typeface="Consolas" panose="020B0609020204030204" pitchFamily="49" charset="0"/>
              </a:rPr>
              <a:t>Post:</a:t>
            </a:r>
            <a:r>
              <a:rPr lang="en-US" sz="2000" dirty="0" smtClean="0">
                <a:latin typeface="Consolas" panose="020B0609020204030204" pitchFamily="49" charset="0"/>
              </a:rPr>
              <a:t> </a:t>
            </a:r>
            <a:r>
              <a:rPr lang="en-US" sz="2000" dirty="0" err="1" smtClean="0">
                <a:latin typeface="Consolas" panose="020B0609020204030204" pitchFamily="49" charset="0"/>
              </a:rPr>
              <a:t>GetWidth</a:t>
            </a:r>
            <a:r>
              <a:rPr lang="en-US" sz="2000" dirty="0">
                <a:latin typeface="Consolas" panose="020B0609020204030204" pitchFamily="49" charset="0"/>
              </a:rPr>
              <a:t>() == </a:t>
            </a:r>
            <a:r>
              <a:rPr lang="en-US" sz="2000" dirty="0" smtClean="0">
                <a:latin typeface="Consolas" panose="020B0609020204030204" pitchFamily="49" charset="0"/>
              </a:rPr>
              <a:t>c </a:t>
            </a:r>
            <a:r>
              <a:rPr lang="en-US" sz="2000" dirty="0">
                <a:latin typeface="Consolas" panose="020B0609020204030204" pitchFamily="49" charset="0"/>
              </a:rPr>
              <a:t>&amp;&amp; </a:t>
            </a:r>
            <a:r>
              <a:rPr lang="en-US" sz="2000" dirty="0" err="1">
                <a:solidFill>
                  <a:srgbClr val="FF0000"/>
                </a:solidFill>
                <a:latin typeface="Consolas" panose="020B0609020204030204" pitchFamily="49" charset="0"/>
              </a:rPr>
              <a:t>GetHeight</a:t>
            </a:r>
            <a:r>
              <a:rPr lang="en-US" sz="2000" dirty="0">
                <a:solidFill>
                  <a:srgbClr val="FF0000"/>
                </a:solidFill>
                <a:latin typeface="Consolas" panose="020B0609020204030204" pitchFamily="49" charset="0"/>
              </a:rPr>
              <a:t>() == </a:t>
            </a:r>
            <a:r>
              <a:rPr lang="en-US" sz="2000" dirty="0" smtClean="0">
                <a:solidFill>
                  <a:srgbClr val="FF0000"/>
                </a:solidFill>
                <a:latin typeface="Consolas" panose="020B0609020204030204" pitchFamily="49" charset="0"/>
              </a:rPr>
              <a:t>c</a:t>
            </a:r>
            <a:endParaRPr lang="en-US" sz="2000" dirty="0">
              <a:solidFill>
                <a:srgbClr val="FF0000"/>
              </a:solidFill>
              <a:latin typeface="Consolas" panose="020B0609020204030204" pitchFamily="49" charset="0"/>
            </a:endParaRPr>
          </a:p>
        </p:txBody>
      </p:sp>
      <p:sp>
        <p:nvSpPr>
          <p:cNvPr id="2" name="Номер слайда 1"/>
          <p:cNvSpPr>
            <a:spLocks noGrp="1"/>
          </p:cNvSpPr>
          <p:nvPr>
            <p:ph type="sldNum" sz="quarter" idx="12"/>
          </p:nvPr>
        </p:nvSpPr>
        <p:spPr/>
        <p:txBody>
          <a:bodyPr/>
          <a:lstStyle/>
          <a:p>
            <a:fld id="{CF8E6F4D-2E97-47CB-8591-066566E4FE4D}" type="slidenum">
              <a:rPr lang="ru-RU" smtClean="0"/>
              <a:t>17</a:t>
            </a:fld>
            <a:endParaRPr lang="ru-RU"/>
          </a:p>
        </p:txBody>
      </p:sp>
    </p:spTree>
    <p:extLst>
      <p:ext uri="{BB962C8B-B14F-4D97-AF65-F5344CB8AC3E}">
        <p14:creationId xmlns:p14="http://schemas.microsoft.com/office/powerpoint/2010/main" val="342617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Итоги</a:t>
            </a:r>
            <a:endParaRPr lang="ru-RU" dirty="0"/>
          </a:p>
        </p:txBody>
      </p:sp>
      <p:sp>
        <p:nvSpPr>
          <p:cNvPr id="6" name="Текст 5"/>
          <p:cNvSpPr>
            <a:spLocks noGrp="1"/>
          </p:cNvSpPr>
          <p:nvPr>
            <p:ph type="body" idx="1"/>
          </p:nvPr>
        </p:nvSpPr>
        <p:spPr/>
        <p:txBody>
          <a:bodyPr/>
          <a:lstStyle/>
          <a:p>
            <a:r>
              <a:rPr lang="ru-RU" dirty="0" smtClean="0"/>
              <a:t>Достоинства</a:t>
            </a:r>
            <a:endParaRPr lang="ru-RU" dirty="0"/>
          </a:p>
        </p:txBody>
      </p:sp>
      <p:sp>
        <p:nvSpPr>
          <p:cNvPr id="3" name="Объект 2"/>
          <p:cNvSpPr>
            <a:spLocks noGrp="1"/>
          </p:cNvSpPr>
          <p:nvPr>
            <p:ph sz="half" idx="2"/>
          </p:nvPr>
        </p:nvSpPr>
        <p:spPr/>
        <p:txBody>
          <a:bodyPr/>
          <a:lstStyle/>
          <a:p>
            <a:r>
              <a:rPr lang="ru-RU" dirty="0" smtClean="0"/>
              <a:t>Уменьшается вероятность скрытых ошибок</a:t>
            </a:r>
            <a:endParaRPr lang="en-US" dirty="0" smtClean="0"/>
          </a:p>
          <a:p>
            <a:r>
              <a:rPr lang="ru-RU" dirty="0" smtClean="0"/>
              <a:t>Упрощается расширяемость</a:t>
            </a:r>
          </a:p>
        </p:txBody>
      </p:sp>
      <p:sp>
        <p:nvSpPr>
          <p:cNvPr id="7" name="Текст 6"/>
          <p:cNvSpPr>
            <a:spLocks noGrp="1"/>
          </p:cNvSpPr>
          <p:nvPr>
            <p:ph type="body" sz="quarter" idx="3"/>
          </p:nvPr>
        </p:nvSpPr>
        <p:spPr/>
        <p:txBody>
          <a:bodyPr/>
          <a:lstStyle/>
          <a:p>
            <a:r>
              <a:rPr lang="ru-RU" dirty="0" smtClean="0"/>
              <a:t>Трудности</a:t>
            </a:r>
            <a:endParaRPr lang="ru-RU" dirty="0"/>
          </a:p>
        </p:txBody>
      </p:sp>
      <p:sp>
        <p:nvSpPr>
          <p:cNvPr id="8" name="Объект 7"/>
          <p:cNvSpPr>
            <a:spLocks noGrp="1"/>
          </p:cNvSpPr>
          <p:nvPr>
            <p:ph sz="quarter" idx="4"/>
          </p:nvPr>
        </p:nvSpPr>
        <p:spPr/>
        <p:txBody>
          <a:bodyPr/>
          <a:lstStyle/>
          <a:p>
            <a:r>
              <a:rPr lang="ru-RU" dirty="0" smtClean="0"/>
              <a:t>Требуется правильно спроектировать интерфейсы для подстановки</a:t>
            </a:r>
          </a:p>
          <a:p>
            <a:r>
              <a:rPr lang="ru-RU" dirty="0" smtClean="0"/>
              <a:t>Требуется описание контракта</a:t>
            </a:r>
          </a:p>
        </p:txBody>
      </p:sp>
      <p:sp>
        <p:nvSpPr>
          <p:cNvPr id="4" name="Номер слайда 3"/>
          <p:cNvSpPr>
            <a:spLocks noGrp="1"/>
          </p:cNvSpPr>
          <p:nvPr>
            <p:ph type="sldNum" sz="quarter" idx="12"/>
          </p:nvPr>
        </p:nvSpPr>
        <p:spPr/>
        <p:txBody>
          <a:bodyPr/>
          <a:lstStyle/>
          <a:p>
            <a:fld id="{CF8E6F4D-2E97-47CB-8591-066566E4FE4D}" type="slidenum">
              <a:rPr lang="ru-RU" smtClean="0"/>
              <a:t>18</a:t>
            </a:fld>
            <a:endParaRPr lang="ru-RU"/>
          </a:p>
        </p:txBody>
      </p:sp>
    </p:spTree>
    <p:extLst>
      <p:ext uri="{BB962C8B-B14F-4D97-AF65-F5344CB8AC3E}">
        <p14:creationId xmlns:p14="http://schemas.microsoft.com/office/powerpoint/2010/main" val="7212536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Принцип разделения интерфейса</a:t>
            </a:r>
          </a:p>
        </p:txBody>
      </p:sp>
      <p:sp>
        <p:nvSpPr>
          <p:cNvPr id="3" name="Объект 2"/>
          <p:cNvSpPr>
            <a:spLocks noGrp="1"/>
          </p:cNvSpPr>
          <p:nvPr>
            <p:ph idx="1"/>
          </p:nvPr>
        </p:nvSpPr>
        <p:spPr/>
        <p:txBody>
          <a:bodyPr>
            <a:normAutofit fontScale="92500" lnSpcReduction="10000"/>
          </a:bodyPr>
          <a:lstStyle/>
          <a:p>
            <a:r>
              <a:rPr lang="ru-RU" dirty="0" smtClean="0"/>
              <a:t>Клиенты не должны зависеть от методов, </a:t>
            </a:r>
            <a:r>
              <a:rPr lang="ru-RU" dirty="0" smtClean="0"/>
              <a:t>которые они </a:t>
            </a:r>
            <a:r>
              <a:rPr lang="ru-RU" dirty="0" smtClean="0"/>
              <a:t>не используют</a:t>
            </a:r>
            <a:endParaRPr lang="ru-RU" dirty="0" smtClean="0"/>
          </a:p>
          <a:p>
            <a:r>
              <a:rPr lang="ru-RU" dirty="0" smtClean="0"/>
              <a:t>Несколько специализированных интерфейсов лучше, </a:t>
            </a:r>
            <a:r>
              <a:rPr lang="ru-RU" dirty="0" smtClean="0"/>
              <a:t>одного </a:t>
            </a:r>
            <a:r>
              <a:rPr lang="ru-RU" dirty="0" smtClean="0"/>
              <a:t>«</a:t>
            </a:r>
            <a:r>
              <a:rPr lang="ru-RU" dirty="0" smtClean="0"/>
              <a:t>толстого»</a:t>
            </a:r>
            <a:endParaRPr lang="en-US" dirty="0" smtClean="0"/>
          </a:p>
          <a:p>
            <a:r>
              <a:rPr lang="ru-RU" dirty="0" smtClean="0"/>
              <a:t>При </a:t>
            </a:r>
            <a:r>
              <a:rPr lang="ru-RU" dirty="0"/>
              <a:t>изменении метода интерфейса не должны меняться клиенты, которые этот метод не используют</a:t>
            </a:r>
          </a:p>
          <a:p>
            <a:pPr marL="0" indent="0">
              <a:buNone/>
            </a:pPr>
            <a:endParaRPr lang="ru-RU" dirty="0"/>
          </a:p>
          <a:p>
            <a:pPr marL="0" indent="0">
              <a:buNone/>
            </a:pPr>
            <a:r>
              <a:rPr lang="ru-RU" dirty="0" smtClean="0"/>
              <a:t>Как этого добиться</a:t>
            </a:r>
            <a:r>
              <a:rPr lang="en-US" dirty="0" smtClean="0"/>
              <a:t>:</a:t>
            </a:r>
            <a:endParaRPr lang="ru-RU" dirty="0" smtClean="0"/>
          </a:p>
          <a:p>
            <a:r>
              <a:rPr lang="ru-RU" dirty="0" smtClean="0"/>
              <a:t>Не делать интерфейс «копией» класса</a:t>
            </a:r>
            <a:endParaRPr lang="en-US" dirty="0" smtClean="0"/>
          </a:p>
          <a:p>
            <a:r>
              <a:rPr lang="ru-RU" dirty="0"/>
              <a:t>Если клиенты интерфейса разделены, то и интерфейс должен быть разделён соответствующим </a:t>
            </a:r>
            <a:r>
              <a:rPr lang="ru-RU" dirty="0" smtClean="0"/>
              <a:t>образом</a:t>
            </a:r>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19</a:t>
            </a:fld>
            <a:endParaRPr lang="ru-RU"/>
          </a:p>
        </p:txBody>
      </p:sp>
    </p:spTree>
    <p:extLst>
      <p:ext uri="{BB962C8B-B14F-4D97-AF65-F5344CB8AC3E}">
        <p14:creationId xmlns:p14="http://schemas.microsoft.com/office/powerpoint/2010/main" val="2561558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Программа обсуждения</a:t>
            </a:r>
            <a:endParaRPr lang="ru-RU" dirty="0"/>
          </a:p>
        </p:txBody>
      </p:sp>
      <p:sp>
        <p:nvSpPr>
          <p:cNvPr id="3" name="Объект 2"/>
          <p:cNvSpPr>
            <a:spLocks noGrp="1"/>
          </p:cNvSpPr>
          <p:nvPr>
            <p:ph idx="1"/>
          </p:nvPr>
        </p:nvSpPr>
        <p:spPr/>
        <p:txBody>
          <a:bodyPr/>
          <a:lstStyle/>
          <a:p>
            <a:r>
              <a:rPr lang="ru-RU" dirty="0" smtClean="0"/>
              <a:t>Что такое принципы </a:t>
            </a:r>
            <a:r>
              <a:rPr lang="en-US" dirty="0" smtClean="0"/>
              <a:t>S.O.L.I.D.</a:t>
            </a:r>
            <a:endParaRPr lang="ru-RU" dirty="0" smtClean="0"/>
          </a:p>
          <a:p>
            <a:r>
              <a:rPr lang="ru-RU" dirty="0" smtClean="0"/>
              <a:t>Разбор каждого принципа на примере</a:t>
            </a:r>
            <a:endParaRPr lang="en-US" dirty="0" smtClean="0"/>
          </a:p>
          <a:p>
            <a:r>
              <a:rPr lang="ru-RU" dirty="0"/>
              <a:t>Для чего </a:t>
            </a:r>
            <a:r>
              <a:rPr lang="ru-RU" dirty="0" smtClean="0"/>
              <a:t>нужны принципы </a:t>
            </a:r>
            <a:r>
              <a:rPr lang="en-US" dirty="0" smtClean="0"/>
              <a:t>S.O.L.I.D.</a:t>
            </a:r>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2</a:t>
            </a:fld>
            <a:endParaRPr lang="ru-RU"/>
          </a:p>
        </p:txBody>
      </p:sp>
    </p:spTree>
    <p:extLst>
      <p:ext uri="{BB962C8B-B14F-4D97-AF65-F5344CB8AC3E}">
        <p14:creationId xmlns:p14="http://schemas.microsoft.com/office/powerpoint/2010/main" val="26733303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CF8E6F4D-2E97-47CB-8591-066566E4FE4D}" type="slidenum">
              <a:rPr lang="ru-RU" smtClean="0"/>
              <a:t>20</a:t>
            </a:fld>
            <a:endParaRPr lang="ru-RU"/>
          </a:p>
        </p:txBody>
      </p:sp>
      <p:pic>
        <p:nvPicPr>
          <p:cNvPr id="6146" name="Picture 2" descr="g:\Users\Vivid\Downloads\SOLID (1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8053" y="689429"/>
            <a:ext cx="7796582" cy="5043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6571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CF8E6F4D-2E97-47CB-8591-066566E4FE4D}" type="slidenum">
              <a:rPr lang="ru-RU" smtClean="0"/>
              <a:t>21</a:t>
            </a:fld>
            <a:endParaRPr lang="ru-RU"/>
          </a:p>
        </p:txBody>
      </p:sp>
      <p:pic>
        <p:nvPicPr>
          <p:cNvPr id="7170" name="Picture 2" descr="g:\Users\Vivid\Downloads\SOLID (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556" y="378499"/>
            <a:ext cx="10548938" cy="6101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64187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marL="0" indent="0">
              <a:buNone/>
            </a:pP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smtClean="0">
                <a:solidFill>
                  <a:srgbClr val="2B91AF"/>
                </a:solidFill>
                <a:latin typeface="Consolas" panose="020B0609020204030204" pitchFamily="49" charset="0"/>
              </a:rPr>
              <a:t>SceneGraph</a:t>
            </a:r>
            <a:endParaRPr lang="en-US" dirty="0">
              <a:solidFill>
                <a:srgbClr val="000000"/>
              </a:solidFill>
              <a:latin typeface="Consolas" panose="020B0609020204030204" pitchFamily="49" charset="0"/>
            </a:endParaRPr>
          </a:p>
          <a:p>
            <a:pPr marL="0" indent="0">
              <a:buNone/>
            </a:pPr>
            <a:r>
              <a:rPr lang="ru-RU" dirty="0">
                <a:solidFill>
                  <a:srgbClr val="000000"/>
                </a:solidFill>
                <a:latin typeface="Consolas" panose="020B0609020204030204" pitchFamily="49" charset="0"/>
              </a:rPr>
              <a:t>{</a:t>
            </a:r>
          </a:p>
          <a:p>
            <a:pPr marL="0"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a:t>
            </a:r>
          </a:p>
          <a:p>
            <a:pPr marL="0" indent="0">
              <a:buNone/>
            </a:pPr>
            <a:r>
              <a:rPr lang="ru-RU" dirty="0" smtClean="0">
                <a:solidFill>
                  <a:srgbClr val="0000FF"/>
                </a:solidFill>
                <a:latin typeface="Consolas" panose="020B0609020204030204" pitchFamily="49" charset="0"/>
              </a:rPr>
              <a:t>  </a:t>
            </a:r>
            <a:r>
              <a:rPr lang="en-US" dirty="0" smtClean="0">
                <a:solidFill>
                  <a:srgbClr val="0000FF"/>
                </a:solidFill>
                <a:latin typeface="Consolas" panose="020B0609020204030204" pitchFamily="49" charset="0"/>
              </a:rPr>
              <a:t>void</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Render(sf::</a:t>
            </a:r>
            <a:r>
              <a:rPr lang="en-US" dirty="0" err="1">
                <a:solidFill>
                  <a:srgbClr val="2B91AF"/>
                </a:solidFill>
                <a:latin typeface="Consolas" panose="020B0609020204030204" pitchFamily="49" charset="0"/>
              </a:rPr>
              <a:t>RenderWindow</a:t>
            </a:r>
            <a:r>
              <a:rPr lang="en-US" dirty="0">
                <a:solidFill>
                  <a:srgbClr val="000000"/>
                </a:solidFill>
                <a:latin typeface="Consolas" panose="020B0609020204030204" pitchFamily="49" charset="0"/>
              </a:rPr>
              <a:t> &amp;</a:t>
            </a:r>
            <a:r>
              <a:rPr lang="en-US" dirty="0">
                <a:solidFill>
                  <a:srgbClr val="808080"/>
                </a:solidFill>
                <a:latin typeface="Consolas" panose="020B0609020204030204" pitchFamily="49" charset="0"/>
              </a:rPr>
              <a:t>window</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pPr marL="0" indent="0">
              <a:buNone/>
            </a:pPr>
            <a:r>
              <a:rPr lang="ru-RU" dirty="0">
                <a:solidFill>
                  <a:srgbClr val="000000"/>
                </a:solidFill>
                <a:latin typeface="Consolas" panose="020B0609020204030204" pitchFamily="49" charset="0"/>
              </a:rPr>
              <a:t>};</a:t>
            </a:r>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22</a:t>
            </a:fld>
            <a:endParaRPr lang="ru-RU"/>
          </a:p>
        </p:txBody>
      </p:sp>
    </p:spTree>
    <p:extLst>
      <p:ext uri="{BB962C8B-B14F-4D97-AF65-F5344CB8AC3E}">
        <p14:creationId xmlns:p14="http://schemas.microsoft.com/office/powerpoint/2010/main" val="7774364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pPr marL="0" indent="0">
              <a:buNone/>
            </a:pP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smtClean="0">
                <a:solidFill>
                  <a:srgbClr val="2B91AF"/>
                </a:solidFill>
                <a:latin typeface="Consolas" panose="020B0609020204030204" pitchFamily="49" charset="0"/>
              </a:rPr>
              <a:t>SceneGraph</a:t>
            </a:r>
            <a:endParaRPr lang="en-US" dirty="0">
              <a:solidFill>
                <a:srgbClr val="000000"/>
              </a:solidFill>
              <a:latin typeface="Consolas" panose="020B0609020204030204" pitchFamily="49" charset="0"/>
            </a:endParaRPr>
          </a:p>
          <a:p>
            <a:pPr marL="0" indent="0">
              <a:buNone/>
            </a:pPr>
            <a:r>
              <a:rPr lang="ru-RU" dirty="0">
                <a:solidFill>
                  <a:srgbClr val="000000"/>
                </a:solidFill>
                <a:latin typeface="Consolas" panose="020B0609020204030204" pitchFamily="49" charset="0"/>
              </a:rPr>
              <a:t>{</a:t>
            </a:r>
          </a:p>
          <a:p>
            <a:pPr marL="0"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a:t>
            </a:r>
          </a:p>
          <a:p>
            <a:pPr marL="0" indent="0">
              <a:buNone/>
            </a:pPr>
            <a:r>
              <a:rPr lang="ru-RU" dirty="0" smtClean="0">
                <a:solidFill>
                  <a:srgbClr val="0000FF"/>
                </a:solidFill>
                <a:latin typeface="Consolas" panose="020B0609020204030204" pitchFamily="49" charset="0"/>
              </a:rPr>
              <a:t>  </a:t>
            </a:r>
            <a:r>
              <a:rPr lang="en-US" dirty="0" smtClean="0">
                <a:solidFill>
                  <a:srgbClr val="0000FF"/>
                </a:solidFill>
                <a:latin typeface="Consolas" panose="020B0609020204030204" pitchFamily="49" charset="0"/>
              </a:rPr>
              <a:t>void</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Render(sf::</a:t>
            </a:r>
            <a:r>
              <a:rPr lang="en-US" dirty="0" err="1">
                <a:solidFill>
                  <a:srgbClr val="2B91AF"/>
                </a:solidFill>
                <a:latin typeface="Consolas" panose="020B0609020204030204" pitchFamily="49" charset="0"/>
              </a:rPr>
              <a:t>RenderTarget</a:t>
            </a:r>
            <a:r>
              <a:rPr lang="en-US" dirty="0">
                <a:solidFill>
                  <a:srgbClr val="000000"/>
                </a:solidFill>
                <a:latin typeface="Consolas" panose="020B0609020204030204" pitchFamily="49" charset="0"/>
              </a:rPr>
              <a:t> &amp;</a:t>
            </a:r>
            <a:r>
              <a:rPr lang="en-US" dirty="0">
                <a:solidFill>
                  <a:srgbClr val="808080"/>
                </a:solidFill>
                <a:latin typeface="Consolas" panose="020B0609020204030204" pitchFamily="49" charset="0"/>
              </a:rPr>
              <a:t>target</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pPr marL="0" indent="0">
              <a:buNone/>
            </a:pPr>
            <a:r>
              <a:rPr lang="ru-RU" dirty="0">
                <a:solidFill>
                  <a:srgbClr val="000000"/>
                </a:solidFill>
                <a:latin typeface="Consolas" panose="020B0609020204030204" pitchFamily="49" charset="0"/>
              </a:rPr>
              <a:t>};</a:t>
            </a:r>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23</a:t>
            </a:fld>
            <a:endParaRPr lang="ru-RU"/>
          </a:p>
        </p:txBody>
      </p:sp>
    </p:spTree>
    <p:extLst>
      <p:ext uri="{BB962C8B-B14F-4D97-AF65-F5344CB8AC3E}">
        <p14:creationId xmlns:p14="http://schemas.microsoft.com/office/powerpoint/2010/main" val="5022417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Итоги</a:t>
            </a:r>
            <a:endParaRPr lang="ru-RU" dirty="0"/>
          </a:p>
        </p:txBody>
      </p:sp>
      <p:sp>
        <p:nvSpPr>
          <p:cNvPr id="6" name="Текст 5"/>
          <p:cNvSpPr>
            <a:spLocks noGrp="1"/>
          </p:cNvSpPr>
          <p:nvPr>
            <p:ph type="body" idx="1"/>
          </p:nvPr>
        </p:nvSpPr>
        <p:spPr/>
        <p:txBody>
          <a:bodyPr/>
          <a:lstStyle/>
          <a:p>
            <a:r>
              <a:rPr lang="ru-RU" dirty="0" smtClean="0"/>
              <a:t>Достоинства</a:t>
            </a:r>
            <a:endParaRPr lang="ru-RU" dirty="0"/>
          </a:p>
        </p:txBody>
      </p:sp>
      <p:sp>
        <p:nvSpPr>
          <p:cNvPr id="7" name="Объект 6"/>
          <p:cNvSpPr>
            <a:spLocks noGrp="1"/>
          </p:cNvSpPr>
          <p:nvPr>
            <p:ph sz="half" idx="2"/>
          </p:nvPr>
        </p:nvSpPr>
        <p:spPr/>
        <p:txBody>
          <a:bodyPr/>
          <a:lstStyle/>
          <a:p>
            <a:r>
              <a:rPr lang="ru-RU" dirty="0" smtClean="0"/>
              <a:t>Легче реализовать требуемый интерфейс</a:t>
            </a:r>
          </a:p>
          <a:p>
            <a:r>
              <a:rPr lang="ru-RU" dirty="0" smtClean="0"/>
              <a:t>Уменьшение связности кода</a:t>
            </a:r>
            <a:endParaRPr lang="ru-RU" dirty="0"/>
          </a:p>
        </p:txBody>
      </p:sp>
      <p:sp>
        <p:nvSpPr>
          <p:cNvPr id="8" name="Текст 7"/>
          <p:cNvSpPr>
            <a:spLocks noGrp="1"/>
          </p:cNvSpPr>
          <p:nvPr>
            <p:ph type="body" sz="quarter" idx="3"/>
          </p:nvPr>
        </p:nvSpPr>
        <p:spPr/>
        <p:txBody>
          <a:bodyPr/>
          <a:lstStyle/>
          <a:p>
            <a:r>
              <a:rPr lang="ru-RU" dirty="0" smtClean="0"/>
              <a:t>Недостатки</a:t>
            </a:r>
            <a:endParaRPr lang="ru-RU" dirty="0"/>
          </a:p>
        </p:txBody>
      </p:sp>
      <p:sp>
        <p:nvSpPr>
          <p:cNvPr id="9" name="Объект 8"/>
          <p:cNvSpPr>
            <a:spLocks noGrp="1"/>
          </p:cNvSpPr>
          <p:nvPr>
            <p:ph sz="quarter" idx="4"/>
          </p:nvPr>
        </p:nvSpPr>
        <p:spPr/>
        <p:txBody>
          <a:bodyPr/>
          <a:lstStyle/>
          <a:p>
            <a:r>
              <a:rPr lang="ru-RU" dirty="0" smtClean="0"/>
              <a:t>Большое количество интерфейсов и адаптеров</a:t>
            </a:r>
          </a:p>
        </p:txBody>
      </p:sp>
      <p:sp>
        <p:nvSpPr>
          <p:cNvPr id="4" name="Номер слайда 3"/>
          <p:cNvSpPr>
            <a:spLocks noGrp="1"/>
          </p:cNvSpPr>
          <p:nvPr>
            <p:ph type="sldNum" sz="quarter" idx="12"/>
          </p:nvPr>
        </p:nvSpPr>
        <p:spPr/>
        <p:txBody>
          <a:bodyPr/>
          <a:lstStyle/>
          <a:p>
            <a:fld id="{CF8E6F4D-2E97-47CB-8591-066566E4FE4D}" type="slidenum">
              <a:rPr lang="ru-RU" smtClean="0"/>
              <a:t>24</a:t>
            </a:fld>
            <a:endParaRPr lang="ru-RU"/>
          </a:p>
        </p:txBody>
      </p:sp>
    </p:spTree>
    <p:extLst>
      <p:ext uri="{BB962C8B-B14F-4D97-AF65-F5344CB8AC3E}">
        <p14:creationId xmlns:p14="http://schemas.microsoft.com/office/powerpoint/2010/main" val="31316711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Принцип инверсии зависимости</a:t>
            </a:r>
          </a:p>
        </p:txBody>
      </p:sp>
      <p:sp>
        <p:nvSpPr>
          <p:cNvPr id="4" name="Объект 3"/>
          <p:cNvSpPr>
            <a:spLocks noGrp="1"/>
          </p:cNvSpPr>
          <p:nvPr>
            <p:ph idx="1"/>
          </p:nvPr>
        </p:nvSpPr>
        <p:spPr/>
        <p:txBody>
          <a:bodyPr/>
          <a:lstStyle/>
          <a:p>
            <a:r>
              <a:rPr lang="ru-RU" dirty="0"/>
              <a:t>Модули верхнего уровня не должны зависеть от модулей нижнего уровня. Оба должны зависеть от абстракции.</a:t>
            </a:r>
          </a:p>
          <a:p>
            <a:r>
              <a:rPr lang="ru-RU" dirty="0" smtClean="0"/>
              <a:t>Не нужно связывать код, отвечающий за бизнес логику, с низкоуровневыми библиотеками.</a:t>
            </a:r>
            <a:endParaRPr lang="ru-RU" dirty="0"/>
          </a:p>
        </p:txBody>
      </p:sp>
      <p:sp>
        <p:nvSpPr>
          <p:cNvPr id="2" name="Номер слайда 1"/>
          <p:cNvSpPr>
            <a:spLocks noGrp="1"/>
          </p:cNvSpPr>
          <p:nvPr>
            <p:ph type="sldNum" sz="quarter" idx="12"/>
          </p:nvPr>
        </p:nvSpPr>
        <p:spPr/>
        <p:txBody>
          <a:bodyPr/>
          <a:lstStyle/>
          <a:p>
            <a:fld id="{CF8E6F4D-2E97-47CB-8591-066566E4FE4D}" type="slidenum">
              <a:rPr lang="ru-RU" smtClean="0"/>
              <a:t>25</a:t>
            </a:fld>
            <a:endParaRPr lang="ru-RU"/>
          </a:p>
        </p:txBody>
      </p:sp>
    </p:spTree>
    <p:extLst>
      <p:ext uri="{BB962C8B-B14F-4D97-AF65-F5344CB8AC3E}">
        <p14:creationId xmlns:p14="http://schemas.microsoft.com/office/powerpoint/2010/main" val="855615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Стабильные абстракции</a:t>
            </a:r>
            <a:endParaRPr lang="ru-RU" dirty="0"/>
          </a:p>
        </p:txBody>
      </p:sp>
      <p:sp>
        <p:nvSpPr>
          <p:cNvPr id="3" name="Объект 2"/>
          <p:cNvSpPr>
            <a:spLocks noGrp="1"/>
          </p:cNvSpPr>
          <p:nvPr>
            <p:ph idx="1"/>
          </p:nvPr>
        </p:nvSpPr>
        <p:spPr/>
        <p:txBody>
          <a:bodyPr>
            <a:normAutofit lnSpcReduction="10000"/>
          </a:bodyPr>
          <a:lstStyle/>
          <a:p>
            <a:r>
              <a:rPr lang="ru-RU" dirty="0" smtClean="0"/>
              <a:t>Не ссылайтесь на изменчивые конкретные классы</a:t>
            </a:r>
          </a:p>
          <a:p>
            <a:pPr lvl="1"/>
            <a:r>
              <a:rPr lang="ru-RU" dirty="0" smtClean="0"/>
              <a:t>Ссылайтесь на абстрактные интерфейсы</a:t>
            </a:r>
          </a:p>
          <a:p>
            <a:r>
              <a:rPr lang="ru-RU" dirty="0" smtClean="0"/>
              <a:t>Не наследуйте изменчивые конкретные классы</a:t>
            </a:r>
          </a:p>
          <a:p>
            <a:r>
              <a:rPr lang="ru-RU" dirty="0" smtClean="0"/>
              <a:t>Не переопределяйте конкретные функции</a:t>
            </a:r>
          </a:p>
          <a:p>
            <a:pPr lvl="1"/>
            <a:r>
              <a:rPr lang="ru-RU" dirty="0" smtClean="0"/>
              <a:t>Конкретные функции</a:t>
            </a:r>
          </a:p>
          <a:p>
            <a:r>
              <a:rPr lang="ru-RU" dirty="0" smtClean="0"/>
              <a:t>Не ссылайтесь на имена конкретных и изменчивых сущностей</a:t>
            </a:r>
          </a:p>
          <a:p>
            <a:endParaRPr lang="ru-RU" dirty="0"/>
          </a:p>
          <a:p>
            <a:r>
              <a:rPr lang="ru-RU" dirty="0" smtClean="0"/>
              <a:t>В стабильных архитектурах вместо зависимостей от переменчивых конкретных реализаций используются зависимости от стабильных абстрактных интерфейсов</a:t>
            </a:r>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26</a:t>
            </a:fld>
            <a:endParaRPr lang="ru-RU"/>
          </a:p>
        </p:txBody>
      </p:sp>
    </p:spTree>
    <p:extLst>
      <p:ext uri="{BB962C8B-B14F-4D97-AF65-F5344CB8AC3E}">
        <p14:creationId xmlns:p14="http://schemas.microsoft.com/office/powerpoint/2010/main" val="1412034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r>
              <a:rPr lang="ru-RU" dirty="0" smtClean="0"/>
              <a:t>Создание изменчивых объектов</a:t>
            </a:r>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27</a:t>
            </a:fld>
            <a:endParaRPr lang="ru-RU"/>
          </a:p>
        </p:txBody>
      </p:sp>
      <p:pic>
        <p:nvPicPr>
          <p:cNvPr id="8195" name="Picture 3" descr="g:\Users\Vivid\Downloads\SOLID (2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63" y="2628900"/>
            <a:ext cx="1134427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063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fade">
                                      <p:cBhvr>
                                        <p:cTn id="7" dur="5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CF8E6F4D-2E97-47CB-8591-066566E4FE4D}" type="slidenum">
              <a:rPr lang="ru-RU" smtClean="0"/>
              <a:t>28</a:t>
            </a:fld>
            <a:endParaRPr lang="ru-RU"/>
          </a:p>
        </p:txBody>
      </p:sp>
      <p:pic>
        <p:nvPicPr>
          <p:cNvPr id="9218" name="Picture 2" descr="g:\Users\Vivid\Downloads\SOLID (1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234779"/>
            <a:ext cx="10744200" cy="6388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1659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smtClean="0"/>
              <a:t>Итоги</a:t>
            </a:r>
            <a:endParaRPr lang="ru-RU" dirty="0"/>
          </a:p>
        </p:txBody>
      </p:sp>
      <p:sp>
        <p:nvSpPr>
          <p:cNvPr id="4" name="Текст 3"/>
          <p:cNvSpPr>
            <a:spLocks noGrp="1"/>
          </p:cNvSpPr>
          <p:nvPr>
            <p:ph type="body" idx="1"/>
          </p:nvPr>
        </p:nvSpPr>
        <p:spPr/>
        <p:txBody>
          <a:bodyPr/>
          <a:lstStyle/>
          <a:p>
            <a:r>
              <a:rPr lang="ru-RU" dirty="0" smtClean="0"/>
              <a:t>Достоинства</a:t>
            </a:r>
            <a:endParaRPr lang="ru-RU" dirty="0"/>
          </a:p>
        </p:txBody>
      </p:sp>
      <p:sp>
        <p:nvSpPr>
          <p:cNvPr id="5" name="Объект 4"/>
          <p:cNvSpPr>
            <a:spLocks noGrp="1"/>
          </p:cNvSpPr>
          <p:nvPr>
            <p:ph sz="half" idx="2"/>
          </p:nvPr>
        </p:nvSpPr>
        <p:spPr/>
        <p:txBody>
          <a:bodyPr/>
          <a:lstStyle/>
          <a:p>
            <a:r>
              <a:rPr lang="ru-RU" dirty="0" smtClean="0"/>
              <a:t>Уменьшается хрупкость</a:t>
            </a:r>
          </a:p>
          <a:p>
            <a:r>
              <a:rPr lang="ru-RU" dirty="0" smtClean="0"/>
              <a:t>Упрощается повторное использование кода</a:t>
            </a:r>
          </a:p>
          <a:p>
            <a:pPr lvl="1"/>
            <a:r>
              <a:rPr lang="ru-RU" dirty="0"/>
              <a:t>Ослабляются связи между </a:t>
            </a:r>
            <a:r>
              <a:rPr lang="ru-RU" dirty="0" smtClean="0"/>
              <a:t>классами</a:t>
            </a:r>
          </a:p>
          <a:p>
            <a:r>
              <a:rPr lang="ru-RU" dirty="0" smtClean="0"/>
              <a:t>Упрощается тестируемость</a:t>
            </a:r>
          </a:p>
        </p:txBody>
      </p:sp>
      <p:sp>
        <p:nvSpPr>
          <p:cNvPr id="6" name="Текст 5"/>
          <p:cNvSpPr>
            <a:spLocks noGrp="1"/>
          </p:cNvSpPr>
          <p:nvPr>
            <p:ph type="body" sz="quarter" idx="3"/>
          </p:nvPr>
        </p:nvSpPr>
        <p:spPr/>
        <p:txBody>
          <a:bodyPr/>
          <a:lstStyle/>
          <a:p>
            <a:r>
              <a:rPr lang="ru-RU" smtClean="0"/>
              <a:t>Трудности</a:t>
            </a:r>
            <a:endParaRPr lang="ru-RU" dirty="0"/>
          </a:p>
        </p:txBody>
      </p:sp>
      <p:sp>
        <p:nvSpPr>
          <p:cNvPr id="7" name="Объект 6"/>
          <p:cNvSpPr>
            <a:spLocks noGrp="1"/>
          </p:cNvSpPr>
          <p:nvPr>
            <p:ph sz="quarter" idx="4"/>
          </p:nvPr>
        </p:nvSpPr>
        <p:spPr/>
        <p:txBody>
          <a:bodyPr/>
          <a:lstStyle/>
          <a:p>
            <a:r>
              <a:rPr lang="ru-RU" dirty="0" smtClean="0"/>
              <a:t>Не все зависимости целесообразно инвертировать</a:t>
            </a:r>
            <a:endParaRPr lang="ru-RU" dirty="0"/>
          </a:p>
        </p:txBody>
      </p:sp>
      <p:sp>
        <p:nvSpPr>
          <p:cNvPr id="2" name="Номер слайда 1"/>
          <p:cNvSpPr>
            <a:spLocks noGrp="1"/>
          </p:cNvSpPr>
          <p:nvPr>
            <p:ph type="sldNum" sz="quarter" idx="12"/>
          </p:nvPr>
        </p:nvSpPr>
        <p:spPr/>
        <p:txBody>
          <a:bodyPr/>
          <a:lstStyle/>
          <a:p>
            <a:fld id="{CF8E6F4D-2E97-47CB-8591-066566E4FE4D}" type="slidenum">
              <a:rPr lang="ru-RU" smtClean="0"/>
              <a:t>29</a:t>
            </a:fld>
            <a:endParaRPr lang="ru-RU"/>
          </a:p>
        </p:txBody>
      </p:sp>
    </p:spTree>
    <p:extLst>
      <p:ext uri="{BB962C8B-B14F-4D97-AF65-F5344CB8AC3E}">
        <p14:creationId xmlns:p14="http://schemas.microsoft.com/office/powerpoint/2010/main" val="12190104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Что такое принципы </a:t>
            </a:r>
            <a:r>
              <a:rPr lang="en-US" dirty="0" smtClean="0"/>
              <a:t>S.O.L.I.D.?</a:t>
            </a:r>
            <a:endParaRPr lang="ru-RU" dirty="0"/>
          </a:p>
        </p:txBody>
      </p:sp>
      <p:sp>
        <p:nvSpPr>
          <p:cNvPr id="3" name="Объект 2"/>
          <p:cNvSpPr>
            <a:spLocks noGrp="1"/>
          </p:cNvSpPr>
          <p:nvPr>
            <p:ph idx="1"/>
          </p:nvPr>
        </p:nvSpPr>
        <p:spPr/>
        <p:txBody>
          <a:bodyPr/>
          <a:lstStyle/>
          <a:p>
            <a:r>
              <a:rPr lang="ru-RU" dirty="0" smtClean="0"/>
              <a:t>Название пяти </a:t>
            </a:r>
            <a:r>
              <a:rPr lang="ru-RU" dirty="0"/>
              <a:t>основных принципов объектно-ориентированного программирования и </a:t>
            </a:r>
            <a:r>
              <a:rPr lang="ru-RU" dirty="0" smtClean="0"/>
              <a:t>проектирования</a:t>
            </a:r>
            <a:r>
              <a:rPr lang="ru-RU" dirty="0"/>
              <a:t>, </a:t>
            </a:r>
            <a:r>
              <a:rPr lang="ru-RU" dirty="0" smtClean="0"/>
              <a:t>названных </a:t>
            </a:r>
            <a:r>
              <a:rPr lang="ru-RU" dirty="0"/>
              <a:t>Робертом </a:t>
            </a:r>
            <a:r>
              <a:rPr lang="ru-RU" dirty="0" smtClean="0"/>
              <a:t>Мартином</a:t>
            </a:r>
            <a:endParaRPr lang="en-US" dirty="0" smtClean="0"/>
          </a:p>
          <a:p>
            <a:r>
              <a:rPr lang="ru-RU" dirty="0" smtClean="0"/>
              <a:t>Принципы:</a:t>
            </a:r>
            <a:endParaRPr lang="en-US" dirty="0" smtClean="0"/>
          </a:p>
          <a:p>
            <a:pPr marL="914400" lvl="1" indent="-457200">
              <a:buFont typeface="+mj-lt"/>
              <a:buAutoNum type="arabicPeriod"/>
            </a:pPr>
            <a:r>
              <a:rPr lang="en-US" dirty="0">
                <a:solidFill>
                  <a:srgbClr val="FF0000"/>
                </a:solidFill>
              </a:rPr>
              <a:t>S</a:t>
            </a:r>
            <a:r>
              <a:rPr lang="en-US" dirty="0"/>
              <a:t>ingle Responsibility </a:t>
            </a:r>
            <a:r>
              <a:rPr lang="en-US" dirty="0" smtClean="0"/>
              <a:t>Principle</a:t>
            </a:r>
          </a:p>
          <a:p>
            <a:pPr marL="914400" lvl="1" indent="-457200">
              <a:buFont typeface="+mj-lt"/>
              <a:buAutoNum type="arabicPeriod"/>
            </a:pPr>
            <a:r>
              <a:rPr lang="en-US" dirty="0">
                <a:solidFill>
                  <a:srgbClr val="FF0000"/>
                </a:solidFill>
              </a:rPr>
              <a:t>O</a:t>
            </a:r>
            <a:r>
              <a:rPr lang="en-US" dirty="0"/>
              <a:t>pen Closed </a:t>
            </a:r>
            <a:r>
              <a:rPr lang="en-US" dirty="0" smtClean="0"/>
              <a:t>Principle</a:t>
            </a:r>
          </a:p>
          <a:p>
            <a:pPr marL="914400" lvl="1" indent="-457200">
              <a:buFont typeface="+mj-lt"/>
              <a:buAutoNum type="arabicPeriod"/>
            </a:pPr>
            <a:r>
              <a:rPr lang="en-US" dirty="0" err="1">
                <a:solidFill>
                  <a:srgbClr val="FF0000"/>
                </a:solidFill>
              </a:rPr>
              <a:t>L</a:t>
            </a:r>
            <a:r>
              <a:rPr lang="en-US" dirty="0" err="1"/>
              <a:t>iskov</a:t>
            </a:r>
            <a:r>
              <a:rPr lang="en-US" dirty="0"/>
              <a:t> Substitution </a:t>
            </a:r>
            <a:r>
              <a:rPr lang="en-US" dirty="0" smtClean="0"/>
              <a:t>Principle</a:t>
            </a:r>
          </a:p>
          <a:p>
            <a:pPr marL="914400" lvl="1" indent="-457200">
              <a:buFont typeface="+mj-lt"/>
              <a:buAutoNum type="arabicPeriod"/>
            </a:pPr>
            <a:r>
              <a:rPr lang="en-US" dirty="0">
                <a:solidFill>
                  <a:srgbClr val="FF0000"/>
                </a:solidFill>
              </a:rPr>
              <a:t>I</a:t>
            </a:r>
            <a:r>
              <a:rPr lang="en-US" dirty="0"/>
              <a:t>nterface Segregation </a:t>
            </a:r>
            <a:r>
              <a:rPr lang="en-US" dirty="0" smtClean="0"/>
              <a:t>Principle</a:t>
            </a:r>
          </a:p>
          <a:p>
            <a:pPr marL="914400" lvl="1" indent="-457200">
              <a:buFont typeface="+mj-lt"/>
              <a:buAutoNum type="arabicPeriod"/>
            </a:pPr>
            <a:r>
              <a:rPr lang="en-US" dirty="0">
                <a:solidFill>
                  <a:srgbClr val="FF0000"/>
                </a:solidFill>
              </a:rPr>
              <a:t>D</a:t>
            </a:r>
            <a:r>
              <a:rPr lang="en-US" dirty="0"/>
              <a:t>ependency Inversion Principle</a:t>
            </a:r>
            <a:endParaRPr lang="ru-RU" dirty="0" smtClean="0"/>
          </a:p>
        </p:txBody>
      </p:sp>
      <p:sp>
        <p:nvSpPr>
          <p:cNvPr id="4" name="Номер слайда 3"/>
          <p:cNvSpPr>
            <a:spLocks noGrp="1"/>
          </p:cNvSpPr>
          <p:nvPr>
            <p:ph type="sldNum" sz="quarter" idx="12"/>
          </p:nvPr>
        </p:nvSpPr>
        <p:spPr/>
        <p:txBody>
          <a:bodyPr/>
          <a:lstStyle/>
          <a:p>
            <a:fld id="{CF8E6F4D-2E97-47CB-8591-066566E4FE4D}" type="slidenum">
              <a:rPr lang="ru-RU" smtClean="0"/>
              <a:t>3</a:t>
            </a:fld>
            <a:endParaRPr lang="ru-RU"/>
          </a:p>
        </p:txBody>
      </p:sp>
      <p:sp>
        <p:nvSpPr>
          <p:cNvPr id="5" name="Прямоугольник 4"/>
          <p:cNvSpPr/>
          <p:nvPr/>
        </p:nvSpPr>
        <p:spPr>
          <a:xfrm>
            <a:off x="1981200" y="3586163"/>
            <a:ext cx="3567113" cy="3952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p:cNvSpPr/>
          <p:nvPr/>
        </p:nvSpPr>
        <p:spPr>
          <a:xfrm>
            <a:off x="2062162" y="3938588"/>
            <a:ext cx="3567113" cy="3857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p:cNvSpPr/>
          <p:nvPr/>
        </p:nvSpPr>
        <p:spPr>
          <a:xfrm>
            <a:off x="1981199" y="4333875"/>
            <a:ext cx="3681414" cy="3857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p:cNvSpPr/>
          <p:nvPr/>
        </p:nvSpPr>
        <p:spPr>
          <a:xfrm>
            <a:off x="1924049" y="4719637"/>
            <a:ext cx="3781426" cy="3857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8"/>
          <p:cNvSpPr/>
          <p:nvPr/>
        </p:nvSpPr>
        <p:spPr>
          <a:xfrm>
            <a:off x="2028824" y="5105399"/>
            <a:ext cx="3871914" cy="3857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35584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P spid="8" grpId="0" animBg="1"/>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Зачем использовать принципы </a:t>
            </a:r>
            <a:r>
              <a:rPr lang="en-US" dirty="0" smtClean="0"/>
              <a:t>S</a:t>
            </a:r>
            <a:r>
              <a:rPr lang="ru-RU" dirty="0"/>
              <a:t>.</a:t>
            </a:r>
            <a:r>
              <a:rPr lang="en-US" dirty="0" smtClean="0"/>
              <a:t>O</a:t>
            </a:r>
            <a:r>
              <a:rPr lang="ru-RU" dirty="0" smtClean="0"/>
              <a:t>.</a:t>
            </a:r>
            <a:r>
              <a:rPr lang="en-US" dirty="0" smtClean="0"/>
              <a:t>L</a:t>
            </a:r>
            <a:r>
              <a:rPr lang="ru-RU" dirty="0" smtClean="0"/>
              <a:t>.</a:t>
            </a:r>
            <a:r>
              <a:rPr lang="en-US" dirty="0" smtClean="0"/>
              <a:t>I</a:t>
            </a:r>
            <a:r>
              <a:rPr lang="ru-RU" dirty="0" smtClean="0"/>
              <a:t>.</a:t>
            </a:r>
            <a:r>
              <a:rPr lang="en-US" dirty="0" smtClean="0"/>
              <a:t>D</a:t>
            </a:r>
            <a:r>
              <a:rPr lang="ru-RU" dirty="0" smtClean="0"/>
              <a:t>.</a:t>
            </a:r>
            <a:r>
              <a:rPr lang="en-US" dirty="0" smtClean="0"/>
              <a:t>?</a:t>
            </a:r>
            <a:endParaRPr lang="ru-RU" dirty="0"/>
          </a:p>
        </p:txBody>
      </p:sp>
      <p:sp>
        <p:nvSpPr>
          <p:cNvPr id="3" name="Объект 2"/>
          <p:cNvSpPr>
            <a:spLocks noGrp="1"/>
          </p:cNvSpPr>
          <p:nvPr>
            <p:ph idx="1"/>
          </p:nvPr>
        </p:nvSpPr>
        <p:spPr/>
        <p:txBody>
          <a:bodyPr/>
          <a:lstStyle/>
          <a:p>
            <a:r>
              <a:rPr lang="ru-RU" dirty="0" smtClean="0"/>
              <a:t>Упрощает повторное использование кода</a:t>
            </a:r>
          </a:p>
          <a:p>
            <a:r>
              <a:rPr lang="ru-RU" dirty="0" smtClean="0"/>
              <a:t>Уменьшает связность модулей</a:t>
            </a:r>
            <a:endParaRPr lang="ru-RU" dirty="0"/>
          </a:p>
          <a:p>
            <a:r>
              <a:rPr lang="ru-RU" dirty="0" smtClean="0"/>
              <a:t>Упрощает написание тестов</a:t>
            </a:r>
          </a:p>
          <a:p>
            <a:r>
              <a:rPr lang="ru-RU" dirty="0" smtClean="0"/>
              <a:t>Упрощает внесение изменений в проект</a:t>
            </a:r>
          </a:p>
          <a:p>
            <a:r>
              <a:rPr lang="ru-RU" dirty="0" smtClean="0"/>
              <a:t>Уменьшает </a:t>
            </a:r>
            <a:r>
              <a:rPr lang="ru-RU" dirty="0"/>
              <a:t>вероятность </a:t>
            </a:r>
            <a:r>
              <a:rPr lang="ru-RU" dirty="0" smtClean="0"/>
              <a:t>ошибок</a:t>
            </a:r>
          </a:p>
        </p:txBody>
      </p:sp>
      <p:sp>
        <p:nvSpPr>
          <p:cNvPr id="4" name="Номер слайда 3"/>
          <p:cNvSpPr>
            <a:spLocks noGrp="1"/>
          </p:cNvSpPr>
          <p:nvPr>
            <p:ph type="sldNum" sz="quarter" idx="12"/>
          </p:nvPr>
        </p:nvSpPr>
        <p:spPr/>
        <p:txBody>
          <a:bodyPr/>
          <a:lstStyle/>
          <a:p>
            <a:fld id="{CF8E6F4D-2E97-47CB-8591-066566E4FE4D}" type="slidenum">
              <a:rPr lang="ru-RU" smtClean="0"/>
              <a:t>30</a:t>
            </a:fld>
            <a:endParaRPr lang="ru-RU"/>
          </a:p>
        </p:txBody>
      </p:sp>
    </p:spTree>
    <p:extLst>
      <p:ext uri="{BB962C8B-B14F-4D97-AF65-F5344CB8AC3E}">
        <p14:creationId xmlns:p14="http://schemas.microsoft.com/office/powerpoint/2010/main" val="153366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smtClean="0"/>
              <a:t>Источники и дополнительные материалы</a:t>
            </a:r>
            <a:endParaRPr lang="ru-RU" dirty="0"/>
          </a:p>
        </p:txBody>
      </p:sp>
      <p:sp>
        <p:nvSpPr>
          <p:cNvPr id="4" name="Объект 3"/>
          <p:cNvSpPr>
            <a:spLocks noGrp="1"/>
          </p:cNvSpPr>
          <p:nvPr>
            <p:ph idx="1"/>
          </p:nvPr>
        </p:nvSpPr>
        <p:spPr/>
        <p:txBody>
          <a:bodyPr/>
          <a:lstStyle/>
          <a:p>
            <a:r>
              <a:rPr lang="ru-RU" dirty="0" smtClean="0"/>
              <a:t>Книга Роберта Мартина «</a:t>
            </a:r>
            <a:r>
              <a:rPr lang="en-US" dirty="0" smtClean="0"/>
              <a:t>Clean </a:t>
            </a:r>
            <a:r>
              <a:rPr lang="en-US" dirty="0"/>
              <a:t>Architecture: A Craftsman's Guide to Software Structure and </a:t>
            </a:r>
            <a:r>
              <a:rPr lang="en-US" dirty="0" smtClean="0"/>
              <a:t>Design</a:t>
            </a:r>
            <a:r>
              <a:rPr lang="ru-RU" dirty="0" smtClean="0"/>
              <a:t>»</a:t>
            </a:r>
            <a:endParaRPr lang="en-US" dirty="0" smtClean="0"/>
          </a:p>
          <a:p>
            <a:r>
              <a:rPr lang="ru-RU" dirty="0"/>
              <a:t>Принципы проектирования классов (</a:t>
            </a:r>
            <a:r>
              <a:rPr lang="en-US" dirty="0"/>
              <a:t>S.O.L.I.D.)</a:t>
            </a:r>
            <a:r>
              <a:rPr lang="ru-RU" dirty="0" smtClean="0"/>
              <a:t> </a:t>
            </a:r>
            <a:r>
              <a:rPr lang="en-US" dirty="0" smtClean="0">
                <a:hlinkClick r:id="rId3"/>
              </a:rPr>
              <a:t>https</a:t>
            </a:r>
            <a:r>
              <a:rPr lang="en-US" dirty="0">
                <a:hlinkClick r:id="rId3"/>
              </a:rPr>
              <a:t>://</a:t>
            </a:r>
            <a:r>
              <a:rPr lang="en-US" dirty="0" smtClean="0">
                <a:hlinkClick r:id="rId3"/>
              </a:rPr>
              <a:t>blog.byndyu.ru/2009/10/solid.html</a:t>
            </a:r>
            <a:endParaRPr lang="ru-RU" dirty="0" smtClean="0"/>
          </a:p>
        </p:txBody>
      </p:sp>
      <p:sp>
        <p:nvSpPr>
          <p:cNvPr id="2" name="Номер слайда 1"/>
          <p:cNvSpPr>
            <a:spLocks noGrp="1"/>
          </p:cNvSpPr>
          <p:nvPr>
            <p:ph type="sldNum" sz="quarter" idx="12"/>
          </p:nvPr>
        </p:nvSpPr>
        <p:spPr/>
        <p:txBody>
          <a:bodyPr/>
          <a:lstStyle/>
          <a:p>
            <a:fld id="{CF8E6F4D-2E97-47CB-8591-066566E4FE4D}" type="slidenum">
              <a:rPr lang="ru-RU" smtClean="0"/>
              <a:t>31</a:t>
            </a:fld>
            <a:endParaRPr lang="ru-RU"/>
          </a:p>
        </p:txBody>
      </p:sp>
    </p:spTree>
    <p:extLst>
      <p:ext uri="{BB962C8B-B14F-4D97-AF65-F5344CB8AC3E}">
        <p14:creationId xmlns:p14="http://schemas.microsoft.com/office/powerpoint/2010/main" val="23711153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Спасибо за внимание</a:t>
            </a:r>
            <a:r>
              <a:rPr lang="en-US" dirty="0" smtClean="0"/>
              <a:t>!</a:t>
            </a:r>
            <a:endParaRPr lang="ru-RU" dirty="0"/>
          </a:p>
        </p:txBody>
      </p:sp>
      <p:sp>
        <p:nvSpPr>
          <p:cNvPr id="6" name="Текст 5"/>
          <p:cNvSpPr>
            <a:spLocks noGrp="1"/>
          </p:cNvSpPr>
          <p:nvPr>
            <p:ph type="body" idx="1"/>
          </p:nvPr>
        </p:nvSpPr>
        <p:spPr/>
        <p:txBody>
          <a:bodyPr/>
          <a:lstStyle/>
          <a:p>
            <a:endParaRPr lang="ru-RU" dirty="0"/>
          </a:p>
        </p:txBody>
      </p:sp>
      <p:sp>
        <p:nvSpPr>
          <p:cNvPr id="4" name="Номер слайда 3"/>
          <p:cNvSpPr>
            <a:spLocks noGrp="1"/>
          </p:cNvSpPr>
          <p:nvPr>
            <p:ph type="sldNum" sz="quarter" idx="12"/>
          </p:nvPr>
        </p:nvSpPr>
        <p:spPr/>
        <p:txBody>
          <a:bodyPr/>
          <a:lstStyle/>
          <a:p>
            <a:fld id="{101F0F8D-F427-43AD-B726-FB6E0A046F58}" type="slidenum">
              <a:rPr lang="ru-RU" smtClean="0"/>
              <a:t>32</a:t>
            </a:fld>
            <a:endParaRPr lang="ru-RU" dirty="0"/>
          </a:p>
        </p:txBody>
      </p:sp>
    </p:spTree>
    <p:extLst>
      <p:ext uri="{BB962C8B-B14F-4D97-AF65-F5344CB8AC3E}">
        <p14:creationId xmlns:p14="http://schemas.microsoft.com/office/powerpoint/2010/main" val="4485806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Принцип </a:t>
            </a:r>
            <a:r>
              <a:rPr lang="ru-RU" dirty="0"/>
              <a:t>единственной ответственности</a:t>
            </a:r>
          </a:p>
        </p:txBody>
      </p:sp>
      <p:sp>
        <p:nvSpPr>
          <p:cNvPr id="3" name="Объект 2"/>
          <p:cNvSpPr>
            <a:spLocks noGrp="1"/>
          </p:cNvSpPr>
          <p:nvPr>
            <p:ph idx="1"/>
          </p:nvPr>
        </p:nvSpPr>
        <p:spPr/>
        <p:txBody>
          <a:bodyPr>
            <a:normAutofit/>
          </a:bodyPr>
          <a:lstStyle/>
          <a:p>
            <a:r>
              <a:rPr lang="ru-RU" dirty="0" smtClean="0"/>
              <a:t>Каждый объект имеет одну ответственность</a:t>
            </a:r>
          </a:p>
          <a:p>
            <a:r>
              <a:rPr lang="ru-RU" dirty="0" smtClean="0"/>
              <a:t>Ответственность должна быть полностью инкапсулирована в класс</a:t>
            </a:r>
          </a:p>
          <a:p>
            <a:r>
              <a:rPr lang="ru-RU" dirty="0" smtClean="0"/>
              <a:t>Эта ответственность – единственная причина для изменений в классе</a:t>
            </a:r>
            <a:endParaRPr lang="en-US" dirty="0" smtClean="0"/>
          </a:p>
          <a:p>
            <a:endParaRPr lang="en-US" dirty="0"/>
          </a:p>
          <a:p>
            <a:pPr marL="0" indent="0">
              <a:buNone/>
            </a:pPr>
            <a:r>
              <a:rPr lang="ru-RU" i="1" dirty="0" smtClean="0"/>
              <a:t>Совет: </a:t>
            </a:r>
            <a:r>
              <a:rPr lang="ru-RU" dirty="0" smtClean="0"/>
              <a:t>если сомневаетесь, попробуйте сформулировать всё, что умеет делать класс, одним предложением.</a:t>
            </a:r>
            <a:endParaRPr lang="ru-RU" i="1" dirty="0" smtClean="0"/>
          </a:p>
        </p:txBody>
      </p:sp>
      <p:sp>
        <p:nvSpPr>
          <p:cNvPr id="2" name="Номер слайда 1"/>
          <p:cNvSpPr>
            <a:spLocks noGrp="1"/>
          </p:cNvSpPr>
          <p:nvPr>
            <p:ph type="sldNum" sz="quarter" idx="12"/>
          </p:nvPr>
        </p:nvSpPr>
        <p:spPr/>
        <p:txBody>
          <a:bodyPr/>
          <a:lstStyle/>
          <a:p>
            <a:fld id="{101F0F8D-F427-43AD-B726-FB6E0A046F58}" type="slidenum">
              <a:rPr lang="ru-RU" smtClean="0"/>
              <a:t>4</a:t>
            </a:fld>
            <a:endParaRPr lang="ru-RU"/>
          </a:p>
        </p:txBody>
      </p:sp>
    </p:spTree>
    <p:extLst>
      <p:ext uri="{BB962C8B-B14F-4D97-AF65-F5344CB8AC3E}">
        <p14:creationId xmlns:p14="http://schemas.microsoft.com/office/powerpoint/2010/main" val="2534546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3"/>
          <a:stretch>
            <a:fillRect/>
          </a:stretch>
        </p:blipFill>
        <p:spPr>
          <a:xfrm>
            <a:off x="2585421" y="659543"/>
            <a:ext cx="7021158" cy="5538914"/>
          </a:xfrm>
          <a:prstGeom prst="rect">
            <a:avLst/>
          </a:prstGeom>
        </p:spPr>
      </p:pic>
      <p:sp>
        <p:nvSpPr>
          <p:cNvPr id="4" name="Номер слайда 3"/>
          <p:cNvSpPr>
            <a:spLocks noGrp="1"/>
          </p:cNvSpPr>
          <p:nvPr>
            <p:ph type="sldNum" sz="quarter" idx="12"/>
          </p:nvPr>
        </p:nvSpPr>
        <p:spPr/>
        <p:txBody>
          <a:bodyPr/>
          <a:lstStyle/>
          <a:p>
            <a:fld id="{CF8E6F4D-2E97-47CB-8591-066566E4FE4D}" type="slidenum">
              <a:rPr lang="ru-RU" smtClean="0"/>
              <a:t>5</a:t>
            </a:fld>
            <a:endParaRPr lang="ru-RU"/>
          </a:p>
        </p:txBody>
      </p:sp>
      <p:sp>
        <p:nvSpPr>
          <p:cNvPr id="7" name="Прямоугольник 6"/>
          <p:cNvSpPr/>
          <p:nvPr/>
        </p:nvSpPr>
        <p:spPr>
          <a:xfrm>
            <a:off x="3205778" y="4733365"/>
            <a:ext cx="6056555" cy="12048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847124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CF8E6F4D-2E97-47CB-8591-066566E4FE4D}" type="slidenum">
              <a:rPr lang="ru-RU" smtClean="0"/>
              <a:t>6</a:t>
            </a:fld>
            <a:endParaRPr lang="ru-RU"/>
          </a:p>
        </p:txBody>
      </p:sp>
      <p:pic>
        <p:nvPicPr>
          <p:cNvPr id="1026" name="Picture 2" descr="g:\Users\Vivid\Downloads\SOLI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795" y="1927493"/>
            <a:ext cx="11418409" cy="1944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6595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a:spLocks noGrp="1"/>
          </p:cNvSpPr>
          <p:nvPr>
            <p:ph idx="1"/>
          </p:nvPr>
        </p:nvSpPr>
        <p:spPr>
          <a:xfrm>
            <a:off x="838200" y="333488"/>
            <a:ext cx="10515600" cy="6033620"/>
          </a:xfrm>
        </p:spPr>
        <p:txBody>
          <a:bodyPr>
            <a:normAutofit fontScale="92500" lnSpcReduction="10000"/>
          </a:bodyPr>
          <a:lstStyle/>
          <a:p>
            <a:pPr marL="0" indent="0">
              <a:buNone/>
            </a:pPr>
            <a:r>
              <a:rPr lang="en-US" dirty="0">
                <a:solidFill>
                  <a:srgbClr val="2B91AF"/>
                </a:solidFill>
                <a:latin typeface="Consolas" panose="020B0609020204030204" pitchFamily="49" charset="0"/>
              </a:rPr>
              <a:t>Bitmap</a:t>
            </a:r>
            <a:r>
              <a:rPr lang="en-US" dirty="0">
                <a:solidFill>
                  <a:srgbClr val="000000"/>
                </a:solidFill>
                <a:latin typeface="Consolas" panose="020B0609020204030204" pitchFamily="49" charset="0"/>
              </a:rPr>
              <a:t> bitmap(320, 240);</a:t>
            </a:r>
          </a:p>
          <a:p>
            <a:pPr marL="0" indent="0">
              <a:buNone/>
            </a:pPr>
            <a:r>
              <a:rPr lang="en-US" dirty="0" err="1">
                <a:solidFill>
                  <a:srgbClr val="000000"/>
                </a:solidFill>
                <a:latin typeface="Consolas" panose="020B0609020204030204" pitchFamily="49" charset="0"/>
              </a:rPr>
              <a:t>bitmap.DrawLine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(10, 10), </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(310, 230));</a:t>
            </a:r>
          </a:p>
          <a:p>
            <a:pPr marL="0" indent="0">
              <a:buNone/>
            </a:pPr>
            <a:r>
              <a:rPr lang="en-US" dirty="0" err="1">
                <a:solidFill>
                  <a:srgbClr val="000000"/>
                </a:solidFill>
                <a:latin typeface="Consolas" panose="020B0609020204030204" pitchFamily="49" charset="0"/>
              </a:rPr>
              <a:t>bitmap.DrawLine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(10, 230), </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(310, 10));</a:t>
            </a:r>
          </a:p>
          <a:p>
            <a:pPr marL="0" indent="0">
              <a:buNone/>
            </a:pPr>
            <a:r>
              <a:rPr lang="en-US" dirty="0" err="1" smtClean="0">
                <a:solidFill>
                  <a:srgbClr val="000000"/>
                </a:solidFill>
                <a:latin typeface="Consolas" panose="020B0609020204030204" pitchFamily="49" charset="0"/>
              </a:rPr>
              <a:t>bitmap.Save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"image.png"</a:t>
            </a:r>
            <a:r>
              <a:rPr lang="en-US" dirty="0">
                <a:solidFill>
                  <a:srgbClr val="000000"/>
                </a:solidFill>
                <a:latin typeface="Consolas" panose="020B0609020204030204" pitchFamily="49" charset="0"/>
              </a:rPr>
              <a:t>);</a:t>
            </a:r>
          </a:p>
          <a:p>
            <a:pPr marL="0" indent="0">
              <a:buNone/>
            </a:pPr>
            <a:endParaRPr lang="en-US" dirty="0" smtClean="0">
              <a:solidFill>
                <a:srgbClr val="000000"/>
              </a:solidFill>
              <a:latin typeface="Consolas" panose="020B0609020204030204" pitchFamily="49" charset="0"/>
            </a:endParaRPr>
          </a:p>
          <a:p>
            <a:pPr marL="0" indent="0">
              <a:buNone/>
            </a:pPr>
            <a:r>
              <a:rPr lang="en-US" dirty="0">
                <a:solidFill>
                  <a:srgbClr val="2B91AF"/>
                </a:solidFill>
                <a:latin typeface="Consolas" panose="020B0609020204030204" pitchFamily="49" charset="0"/>
              </a:rPr>
              <a:t>Bitmap</a:t>
            </a:r>
            <a:r>
              <a:rPr lang="en-US" dirty="0">
                <a:solidFill>
                  <a:srgbClr val="000000"/>
                </a:solidFill>
                <a:latin typeface="Consolas" panose="020B0609020204030204" pitchFamily="49" charset="0"/>
              </a:rPr>
              <a:t> bitmap(320, 240);</a:t>
            </a:r>
          </a:p>
          <a:p>
            <a:pPr marL="0" indent="0">
              <a:buNone/>
            </a:pPr>
            <a:endParaRPr lang="ru-RU" dirty="0">
              <a:solidFill>
                <a:srgbClr val="000000"/>
              </a:solidFill>
              <a:latin typeface="Consolas" panose="020B0609020204030204" pitchFamily="49" charset="0"/>
            </a:endParaRPr>
          </a:p>
          <a:p>
            <a:pPr marL="0" indent="0">
              <a:buNone/>
            </a:pPr>
            <a:r>
              <a:rPr lang="en-US" dirty="0" err="1">
                <a:solidFill>
                  <a:srgbClr val="2B91AF"/>
                </a:solidFill>
                <a:latin typeface="Consolas" panose="020B0609020204030204" pitchFamily="49" charset="0"/>
              </a:rPr>
              <a:t>BitmapGraphics</a:t>
            </a:r>
            <a:r>
              <a:rPr lang="en-US" dirty="0">
                <a:solidFill>
                  <a:srgbClr val="000000"/>
                </a:solidFill>
                <a:latin typeface="Consolas" panose="020B0609020204030204" pitchFamily="49" charset="0"/>
              </a:rPr>
              <a:t> graphics(bitmap);</a:t>
            </a:r>
          </a:p>
          <a:p>
            <a:pPr marL="0" indent="0">
              <a:buNone/>
            </a:pPr>
            <a:r>
              <a:rPr lang="en-US" dirty="0" err="1">
                <a:solidFill>
                  <a:srgbClr val="000000"/>
                </a:solidFill>
                <a:latin typeface="Consolas" panose="020B0609020204030204" pitchFamily="49" charset="0"/>
              </a:rPr>
              <a:t>graphics.DrawLine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(10, 10), </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(310, 230));</a:t>
            </a:r>
          </a:p>
          <a:p>
            <a:pPr marL="0" indent="0">
              <a:buNone/>
            </a:pPr>
            <a:r>
              <a:rPr lang="en-US" dirty="0" err="1">
                <a:solidFill>
                  <a:srgbClr val="000000"/>
                </a:solidFill>
                <a:latin typeface="Consolas" panose="020B0609020204030204" pitchFamily="49" charset="0"/>
              </a:rPr>
              <a:t>graphics.DrawLine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(10, 230), </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(310, 10));</a:t>
            </a:r>
          </a:p>
          <a:p>
            <a:pPr marL="0" indent="0">
              <a:buNone/>
            </a:pPr>
            <a:endParaRPr lang="ru-RU" dirty="0">
              <a:solidFill>
                <a:srgbClr val="000000"/>
              </a:solidFill>
              <a:latin typeface="Consolas" panose="020B0609020204030204" pitchFamily="49" charset="0"/>
            </a:endParaRPr>
          </a:p>
          <a:p>
            <a:pPr marL="0" indent="0">
              <a:buNone/>
            </a:pPr>
            <a:r>
              <a:rPr lang="en-US" dirty="0" err="1">
                <a:solidFill>
                  <a:srgbClr val="2B91AF"/>
                </a:solidFill>
                <a:latin typeface="Consolas" panose="020B0609020204030204" pitchFamily="49" charset="0"/>
              </a:rPr>
              <a:t>PngImageEncoder</a:t>
            </a:r>
            <a:r>
              <a:rPr lang="en-US" dirty="0">
                <a:solidFill>
                  <a:srgbClr val="000000"/>
                </a:solidFill>
                <a:latin typeface="Consolas" panose="020B0609020204030204" pitchFamily="49" charset="0"/>
              </a:rPr>
              <a:t> encoder;</a:t>
            </a:r>
          </a:p>
          <a:p>
            <a:pPr marL="0" indent="0">
              <a:buNone/>
            </a:pPr>
            <a:r>
              <a:rPr lang="en-US" dirty="0" err="1">
                <a:solidFill>
                  <a:srgbClr val="000000"/>
                </a:solidFill>
                <a:latin typeface="Consolas" panose="020B0609020204030204" pitchFamily="49" charset="0"/>
              </a:rPr>
              <a:t>encoder.SaveBitmap</a:t>
            </a:r>
            <a:r>
              <a:rPr lang="en-US" dirty="0">
                <a:solidFill>
                  <a:srgbClr val="000000"/>
                </a:solidFill>
                <a:latin typeface="Consolas" panose="020B0609020204030204" pitchFamily="49" charset="0"/>
              </a:rPr>
              <a:t>(bitmap, </a:t>
            </a:r>
            <a:r>
              <a:rPr lang="en-US" dirty="0">
                <a:solidFill>
                  <a:srgbClr val="A31515"/>
                </a:solidFill>
                <a:latin typeface="Consolas" panose="020B0609020204030204" pitchFamily="49" charset="0"/>
              </a:rPr>
              <a:t>"image.png</a:t>
            </a:r>
            <a:r>
              <a:rPr lang="en-US" dirty="0" smtClean="0">
                <a:solidFill>
                  <a:srgbClr val="A31515"/>
                </a:solidFill>
                <a:latin typeface="Consolas" panose="020B0609020204030204" pitchFamily="49" charset="0"/>
              </a:rPr>
              <a:t>"</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p:txBody>
      </p:sp>
      <p:sp>
        <p:nvSpPr>
          <p:cNvPr id="2" name="Номер слайда 1"/>
          <p:cNvSpPr>
            <a:spLocks noGrp="1"/>
          </p:cNvSpPr>
          <p:nvPr>
            <p:ph type="sldNum" sz="quarter" idx="12"/>
          </p:nvPr>
        </p:nvSpPr>
        <p:spPr/>
        <p:txBody>
          <a:bodyPr/>
          <a:lstStyle/>
          <a:p>
            <a:fld id="{CF8E6F4D-2E97-47CB-8591-066566E4FE4D}" type="slidenum">
              <a:rPr lang="ru-RU" smtClean="0"/>
              <a:t>7</a:t>
            </a:fld>
            <a:endParaRPr lang="ru-RU"/>
          </a:p>
        </p:txBody>
      </p:sp>
      <p:cxnSp>
        <p:nvCxnSpPr>
          <p:cNvPr id="6" name="Прямая соединительная линия 5"/>
          <p:cNvCxnSpPr/>
          <p:nvPr/>
        </p:nvCxnSpPr>
        <p:spPr>
          <a:xfrm>
            <a:off x="0" y="2280623"/>
            <a:ext cx="12192000" cy="115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821730" y="135863"/>
            <a:ext cx="2154757" cy="830997"/>
          </a:xfrm>
          <a:prstGeom prst="rect">
            <a:avLst/>
          </a:prstGeom>
          <a:noFill/>
        </p:spPr>
        <p:txBody>
          <a:bodyPr wrap="none" rtlCol="0">
            <a:spAutoFit/>
          </a:bodyPr>
          <a:lstStyle/>
          <a:p>
            <a:r>
              <a:rPr lang="ru-RU" sz="4800" dirty="0" smtClean="0">
                <a:solidFill>
                  <a:schemeClr val="bg1">
                    <a:lumMod val="65000"/>
                  </a:schemeClr>
                </a:solidFill>
              </a:rPr>
              <a:t>Без </a:t>
            </a:r>
            <a:r>
              <a:rPr lang="en-US" sz="4800" dirty="0" smtClean="0">
                <a:solidFill>
                  <a:schemeClr val="bg1">
                    <a:lumMod val="65000"/>
                  </a:schemeClr>
                </a:solidFill>
              </a:rPr>
              <a:t>SRP</a:t>
            </a:r>
            <a:endParaRPr lang="ru-RU" sz="4800" dirty="0">
              <a:solidFill>
                <a:schemeClr val="bg1">
                  <a:lumMod val="65000"/>
                </a:schemeClr>
              </a:solidFill>
            </a:endParaRPr>
          </a:p>
        </p:txBody>
      </p:sp>
      <p:sp>
        <p:nvSpPr>
          <p:cNvPr id="11" name="TextBox 10"/>
          <p:cNvSpPr txBox="1"/>
          <p:nvPr/>
        </p:nvSpPr>
        <p:spPr>
          <a:xfrm>
            <a:off x="10389193" y="2505911"/>
            <a:ext cx="1587294" cy="830997"/>
          </a:xfrm>
          <a:prstGeom prst="rect">
            <a:avLst/>
          </a:prstGeom>
          <a:noFill/>
        </p:spPr>
        <p:txBody>
          <a:bodyPr wrap="none" rtlCol="0">
            <a:spAutoFit/>
          </a:bodyPr>
          <a:lstStyle/>
          <a:p>
            <a:r>
              <a:rPr lang="ru-RU" sz="4800" dirty="0">
                <a:solidFill>
                  <a:schemeClr val="bg1">
                    <a:lumMod val="65000"/>
                  </a:schemeClr>
                </a:solidFill>
              </a:rPr>
              <a:t>С</a:t>
            </a:r>
            <a:r>
              <a:rPr lang="ru-RU" sz="4800" dirty="0" smtClean="0">
                <a:solidFill>
                  <a:schemeClr val="bg1">
                    <a:lumMod val="65000"/>
                  </a:schemeClr>
                </a:solidFill>
              </a:rPr>
              <a:t> </a:t>
            </a:r>
            <a:r>
              <a:rPr lang="en-US" sz="4800" dirty="0" smtClean="0">
                <a:solidFill>
                  <a:schemeClr val="bg1">
                    <a:lumMod val="65000"/>
                  </a:schemeClr>
                </a:solidFill>
              </a:rPr>
              <a:t>SRP</a:t>
            </a:r>
            <a:endParaRPr lang="ru-RU" sz="4800" dirty="0">
              <a:solidFill>
                <a:schemeClr val="bg1">
                  <a:lumMod val="65000"/>
                </a:schemeClr>
              </a:solidFill>
            </a:endParaRPr>
          </a:p>
        </p:txBody>
      </p:sp>
    </p:spTree>
    <p:extLst>
      <p:ext uri="{BB962C8B-B14F-4D97-AF65-F5344CB8AC3E}">
        <p14:creationId xmlns:p14="http://schemas.microsoft.com/office/powerpoint/2010/main" val="311099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fade">
                                      <p:cBhvr>
                                        <p:cTn id="7" dur="500"/>
                                        <p:tgtEl>
                                          <p:spTgt spid="4">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animEffect transition="in" filter="fade">
                                      <p:cBhvr>
                                        <p:cTn id="13" dur="500"/>
                                        <p:tgtEl>
                                          <p:spTgt spid="4">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9" end="9"/>
                                            </p:txEl>
                                          </p:spTgt>
                                        </p:tgtEl>
                                        <p:attrNameLst>
                                          <p:attrName>style.visibility</p:attrName>
                                        </p:attrNameLst>
                                      </p:cBhvr>
                                      <p:to>
                                        <p:strVal val="visible"/>
                                      </p:to>
                                    </p:set>
                                    <p:animEffect transition="in" filter="fade">
                                      <p:cBhvr>
                                        <p:cTn id="16" dur="500"/>
                                        <p:tgtEl>
                                          <p:spTgt spid="4">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animEffect transition="in" filter="fade">
                                      <p:cBhvr>
                                        <p:cTn id="19" dur="500"/>
                                        <p:tgtEl>
                                          <p:spTgt spid="4">
                                            <p:txEl>
                                              <p:pRg st="11" end="1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12" end="12"/>
                                            </p:txEl>
                                          </p:spTgt>
                                        </p:tgtEl>
                                        <p:attrNameLst>
                                          <p:attrName>style.visibility</p:attrName>
                                        </p:attrNameLst>
                                      </p:cBhvr>
                                      <p:to>
                                        <p:strVal val="visible"/>
                                      </p:to>
                                    </p:set>
                                    <p:animEffect transition="in" filter="fade">
                                      <p:cBhvr>
                                        <p:cTn id="22"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smtClean="0"/>
              <a:t>Итоги</a:t>
            </a:r>
            <a:endParaRPr lang="ru-RU" dirty="0"/>
          </a:p>
        </p:txBody>
      </p:sp>
      <p:sp>
        <p:nvSpPr>
          <p:cNvPr id="6" name="Текст 5"/>
          <p:cNvSpPr>
            <a:spLocks noGrp="1"/>
          </p:cNvSpPr>
          <p:nvPr>
            <p:ph type="body" idx="1"/>
          </p:nvPr>
        </p:nvSpPr>
        <p:spPr/>
        <p:txBody>
          <a:bodyPr/>
          <a:lstStyle/>
          <a:p>
            <a:r>
              <a:rPr lang="ru-RU" dirty="0" smtClean="0"/>
              <a:t>Достоинства</a:t>
            </a:r>
            <a:endParaRPr lang="ru-RU" dirty="0"/>
          </a:p>
        </p:txBody>
      </p:sp>
      <p:sp>
        <p:nvSpPr>
          <p:cNvPr id="3" name="Объект 2"/>
          <p:cNvSpPr>
            <a:spLocks noGrp="1"/>
          </p:cNvSpPr>
          <p:nvPr>
            <p:ph sz="half" idx="2"/>
          </p:nvPr>
        </p:nvSpPr>
        <p:spPr/>
        <p:txBody>
          <a:bodyPr/>
          <a:lstStyle/>
          <a:p>
            <a:r>
              <a:rPr lang="ru-RU" dirty="0" smtClean="0"/>
              <a:t>Облегчается тестирование</a:t>
            </a:r>
          </a:p>
          <a:p>
            <a:r>
              <a:rPr lang="ru-RU" dirty="0" smtClean="0"/>
              <a:t>Упрощается расширяемость</a:t>
            </a:r>
          </a:p>
          <a:p>
            <a:pPr lvl="1"/>
            <a:r>
              <a:rPr lang="ru-RU" dirty="0" smtClean="0"/>
              <a:t>Новые графические примитивы</a:t>
            </a:r>
          </a:p>
          <a:p>
            <a:pPr lvl="1"/>
            <a:r>
              <a:rPr lang="ru-RU" dirty="0" smtClean="0"/>
              <a:t>Новые форматы </a:t>
            </a:r>
            <a:r>
              <a:rPr lang="ru-RU" dirty="0"/>
              <a:t>х</a:t>
            </a:r>
            <a:r>
              <a:rPr lang="ru-RU" dirty="0" smtClean="0"/>
              <a:t>ранения изображения</a:t>
            </a:r>
          </a:p>
        </p:txBody>
      </p:sp>
      <p:sp>
        <p:nvSpPr>
          <p:cNvPr id="7" name="Текст 6"/>
          <p:cNvSpPr>
            <a:spLocks noGrp="1"/>
          </p:cNvSpPr>
          <p:nvPr>
            <p:ph type="body" sz="quarter" idx="3"/>
          </p:nvPr>
        </p:nvSpPr>
        <p:spPr/>
        <p:txBody>
          <a:bodyPr/>
          <a:lstStyle/>
          <a:p>
            <a:r>
              <a:rPr lang="ru-RU" dirty="0" smtClean="0"/>
              <a:t>Недостатки</a:t>
            </a:r>
            <a:endParaRPr lang="ru-RU" dirty="0"/>
          </a:p>
        </p:txBody>
      </p:sp>
      <p:sp>
        <p:nvSpPr>
          <p:cNvPr id="8" name="Объект 7"/>
          <p:cNvSpPr>
            <a:spLocks noGrp="1"/>
          </p:cNvSpPr>
          <p:nvPr>
            <p:ph sz="quarter" idx="4"/>
          </p:nvPr>
        </p:nvSpPr>
        <p:spPr/>
        <p:txBody>
          <a:bodyPr/>
          <a:lstStyle/>
          <a:p>
            <a:r>
              <a:rPr lang="ru-RU" dirty="0" smtClean="0"/>
              <a:t>Увеличилось </a:t>
            </a:r>
            <a:r>
              <a:rPr lang="ru-RU" dirty="0"/>
              <a:t>количество </a:t>
            </a:r>
            <a:r>
              <a:rPr lang="ru-RU" dirty="0" smtClean="0"/>
              <a:t>классов</a:t>
            </a:r>
          </a:p>
          <a:p>
            <a:r>
              <a:rPr lang="ru-RU" dirty="0" smtClean="0"/>
              <a:t>Хуже </a:t>
            </a:r>
            <a:r>
              <a:rPr lang="en-US" dirty="0" smtClean="0"/>
              <a:t>Discoverability</a:t>
            </a:r>
          </a:p>
          <a:p>
            <a:r>
              <a:rPr lang="ru-RU" dirty="0" smtClean="0"/>
              <a:t>Чуть более многословный код</a:t>
            </a:r>
            <a:endParaRPr lang="en-US" dirty="0" smtClean="0"/>
          </a:p>
        </p:txBody>
      </p:sp>
      <p:sp>
        <p:nvSpPr>
          <p:cNvPr id="4" name="Номер слайда 3"/>
          <p:cNvSpPr>
            <a:spLocks noGrp="1"/>
          </p:cNvSpPr>
          <p:nvPr>
            <p:ph type="sldNum" sz="quarter" idx="12"/>
          </p:nvPr>
        </p:nvSpPr>
        <p:spPr/>
        <p:txBody>
          <a:bodyPr/>
          <a:lstStyle/>
          <a:p>
            <a:fld id="{CF8E6F4D-2E97-47CB-8591-066566E4FE4D}" type="slidenum">
              <a:rPr lang="ru-RU" smtClean="0"/>
              <a:t>8</a:t>
            </a:fld>
            <a:endParaRPr lang="ru-RU"/>
          </a:p>
        </p:txBody>
      </p:sp>
    </p:spTree>
    <p:extLst>
      <p:ext uri="{BB962C8B-B14F-4D97-AF65-F5344CB8AC3E}">
        <p14:creationId xmlns:p14="http://schemas.microsoft.com/office/powerpoint/2010/main" val="10434004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Принцип открытости/закрытости</a:t>
            </a:r>
          </a:p>
        </p:txBody>
      </p:sp>
      <p:sp>
        <p:nvSpPr>
          <p:cNvPr id="3" name="Объект 2"/>
          <p:cNvSpPr>
            <a:spLocks noGrp="1"/>
          </p:cNvSpPr>
          <p:nvPr>
            <p:ph idx="1"/>
          </p:nvPr>
        </p:nvSpPr>
        <p:spPr/>
        <p:txBody>
          <a:bodyPr>
            <a:normAutofit fontScale="92500" lnSpcReduction="10000"/>
          </a:bodyPr>
          <a:lstStyle/>
          <a:p>
            <a:pPr marL="0" indent="0">
              <a:buNone/>
            </a:pPr>
            <a:r>
              <a:rPr lang="ru-RU" dirty="0" smtClean="0"/>
              <a:t>Программные </a:t>
            </a:r>
            <a:r>
              <a:rPr lang="ru-RU" dirty="0"/>
              <a:t>сущности (классы, модули, функции и т.д.) должны быть открыты для расширения, но закрыты для </a:t>
            </a:r>
            <a:r>
              <a:rPr lang="ru-RU" dirty="0" smtClean="0"/>
              <a:t>изменения</a:t>
            </a:r>
          </a:p>
          <a:p>
            <a:pPr marL="901700" indent="0">
              <a:buNone/>
            </a:pPr>
            <a:r>
              <a:rPr lang="ru-RU" dirty="0"/>
              <a:t>	</a:t>
            </a:r>
            <a:r>
              <a:rPr lang="ru-RU" dirty="0" smtClean="0"/>
              <a:t>Должна иметься возможность расширять поведение программных сущностей без их изменения</a:t>
            </a:r>
          </a:p>
          <a:p>
            <a:endParaRPr lang="ru-RU" dirty="0"/>
          </a:p>
          <a:p>
            <a:pPr marL="0" indent="0">
              <a:buNone/>
            </a:pPr>
            <a:r>
              <a:rPr lang="ru-RU" dirty="0" smtClean="0"/>
              <a:t>Механизмы реализации в </a:t>
            </a:r>
            <a:r>
              <a:rPr lang="ru-RU" dirty="0"/>
              <a:t>С</a:t>
            </a:r>
            <a:r>
              <a:rPr lang="ru-RU" dirty="0" smtClean="0"/>
              <a:t>++:</a:t>
            </a:r>
          </a:p>
          <a:p>
            <a:r>
              <a:rPr lang="ru-RU" dirty="0"/>
              <a:t>Н</a:t>
            </a:r>
            <a:r>
              <a:rPr lang="ru-RU" dirty="0" smtClean="0"/>
              <a:t>аследование</a:t>
            </a:r>
            <a:endParaRPr lang="ru-RU" dirty="0"/>
          </a:p>
          <a:p>
            <a:r>
              <a:rPr lang="ru-RU" dirty="0" smtClean="0"/>
              <a:t>Композиция / агрегация</a:t>
            </a:r>
          </a:p>
          <a:p>
            <a:r>
              <a:rPr lang="ru-RU" dirty="0"/>
              <a:t>П</a:t>
            </a:r>
            <a:r>
              <a:rPr lang="ru-RU" dirty="0" smtClean="0"/>
              <a:t>ередача зависимости через параметр метода</a:t>
            </a:r>
            <a:endParaRPr lang="ru-RU" dirty="0"/>
          </a:p>
          <a:p>
            <a:r>
              <a:rPr lang="ru-RU" dirty="0"/>
              <a:t>П</a:t>
            </a:r>
            <a:r>
              <a:rPr lang="ru-RU" dirty="0" smtClean="0"/>
              <a:t>ередача </a:t>
            </a:r>
            <a:r>
              <a:rPr lang="ru-RU" dirty="0"/>
              <a:t>зависимости через </a:t>
            </a:r>
            <a:r>
              <a:rPr lang="ru-RU" dirty="0" smtClean="0"/>
              <a:t>параметр шаблона</a:t>
            </a:r>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9</a:t>
            </a:fld>
            <a:endParaRPr lang="ru-RU"/>
          </a:p>
        </p:txBody>
      </p:sp>
    </p:spTree>
    <p:extLst>
      <p:ext uri="{BB962C8B-B14F-4D97-AF65-F5344CB8AC3E}">
        <p14:creationId xmlns:p14="http://schemas.microsoft.com/office/powerpoint/2010/main" val="99233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2060</TotalTime>
  <Words>2106</Words>
  <Application>Microsoft Office PowerPoint</Application>
  <PresentationFormat>Произвольный</PresentationFormat>
  <Paragraphs>321</Paragraphs>
  <Slides>32</Slides>
  <Notes>27</Notes>
  <HiddenSlides>0</HiddenSlides>
  <MMClips>0</MMClips>
  <ScaleCrop>false</ScaleCrop>
  <HeadingPairs>
    <vt:vector size="4" baseType="variant">
      <vt:variant>
        <vt:lpstr>Тема</vt:lpstr>
      </vt:variant>
      <vt:variant>
        <vt:i4>1</vt:i4>
      </vt:variant>
      <vt:variant>
        <vt:lpstr>Заголовки слайдов</vt:lpstr>
      </vt:variant>
      <vt:variant>
        <vt:i4>32</vt:i4>
      </vt:variant>
    </vt:vector>
  </HeadingPairs>
  <TitlesOfParts>
    <vt:vector size="33" baseType="lpstr">
      <vt:lpstr>Тема Office</vt:lpstr>
      <vt:lpstr>Принципы S.O.L.I.D.</vt:lpstr>
      <vt:lpstr>Программа обсуждения</vt:lpstr>
      <vt:lpstr>Что такое принципы S.O.L.I.D.?</vt:lpstr>
      <vt:lpstr>Принцип единственной ответственности</vt:lpstr>
      <vt:lpstr>Презентация PowerPoint</vt:lpstr>
      <vt:lpstr>Презентация PowerPoint</vt:lpstr>
      <vt:lpstr>Презентация PowerPoint</vt:lpstr>
      <vt:lpstr>Итоги</vt:lpstr>
      <vt:lpstr>Принцип открытости/закрытости</vt:lpstr>
      <vt:lpstr>Презентация PowerPoint</vt:lpstr>
      <vt:lpstr>Презентация PowerPoint</vt:lpstr>
      <vt:lpstr>Презентация PowerPoint</vt:lpstr>
      <vt:lpstr>Итоги</vt:lpstr>
      <vt:lpstr>Принцип замещения Барбары Лисков</vt:lpstr>
      <vt:lpstr>Презентация PowerPoint</vt:lpstr>
      <vt:lpstr>Презентация PowerPoint</vt:lpstr>
      <vt:lpstr>Проектирование по контракту</vt:lpstr>
      <vt:lpstr>Итоги</vt:lpstr>
      <vt:lpstr>Принцип разделения интерфейса</vt:lpstr>
      <vt:lpstr>Презентация PowerPoint</vt:lpstr>
      <vt:lpstr>Презентация PowerPoint</vt:lpstr>
      <vt:lpstr>Презентация PowerPoint</vt:lpstr>
      <vt:lpstr>Презентация PowerPoint</vt:lpstr>
      <vt:lpstr>Итоги</vt:lpstr>
      <vt:lpstr>Принцип инверсии зависимости</vt:lpstr>
      <vt:lpstr>Стабильные абстракции</vt:lpstr>
      <vt:lpstr>Создание изменчивых объектов</vt:lpstr>
      <vt:lpstr>Презентация PowerPoint</vt:lpstr>
      <vt:lpstr>Итоги</vt:lpstr>
      <vt:lpstr>Зачем использовать принципы S.O.L.I.D.?</vt:lpstr>
      <vt:lpstr>Источники и дополнительные материалы</vt:lpstr>
      <vt:lpstr>Спасибо за внимание!</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Пользователь Windows</dc:creator>
  <cp:lastModifiedBy>Алексей Малов</cp:lastModifiedBy>
  <cp:revision>1055</cp:revision>
  <dcterms:created xsi:type="dcterms:W3CDTF">2018-05-09T17:46:14Z</dcterms:created>
  <dcterms:modified xsi:type="dcterms:W3CDTF">2020-05-07T10:01:46Z</dcterms:modified>
</cp:coreProperties>
</file>