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68"/>
  </p:notesMasterIdLst>
  <p:sldIdLst>
    <p:sldId id="256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8" r:id="rId19"/>
    <p:sldId id="285" r:id="rId20"/>
    <p:sldId id="286" r:id="rId21"/>
    <p:sldId id="287" r:id="rId22"/>
    <p:sldId id="291" r:id="rId23"/>
    <p:sldId id="289" r:id="rId24"/>
    <p:sldId id="292" r:id="rId25"/>
    <p:sldId id="290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2" r:id="rId36"/>
    <p:sldId id="303" r:id="rId37"/>
    <p:sldId id="304" r:id="rId38"/>
    <p:sldId id="305" r:id="rId39"/>
    <p:sldId id="275" r:id="rId40"/>
    <p:sldId id="276" r:id="rId41"/>
    <p:sldId id="277" r:id="rId42"/>
    <p:sldId id="267" r:id="rId43"/>
    <p:sldId id="314" r:id="rId44"/>
    <p:sldId id="306" r:id="rId45"/>
    <p:sldId id="307" r:id="rId46"/>
    <p:sldId id="308" r:id="rId47"/>
    <p:sldId id="309" r:id="rId48"/>
    <p:sldId id="310" r:id="rId49"/>
    <p:sldId id="311" r:id="rId50"/>
    <p:sldId id="313" r:id="rId51"/>
    <p:sldId id="312" r:id="rId52"/>
    <p:sldId id="263" r:id="rId53"/>
    <p:sldId id="315" r:id="rId54"/>
    <p:sldId id="257" r:id="rId55"/>
    <p:sldId id="258" r:id="rId56"/>
    <p:sldId id="259" r:id="rId57"/>
    <p:sldId id="260" r:id="rId58"/>
    <p:sldId id="261" r:id="rId59"/>
    <p:sldId id="272" r:id="rId60"/>
    <p:sldId id="271" r:id="rId61"/>
    <p:sldId id="273" r:id="rId62"/>
    <p:sldId id="274" r:id="rId63"/>
    <p:sldId id="268" r:id="rId64"/>
    <p:sldId id="269" r:id="rId65"/>
    <p:sldId id="270" r:id="rId66"/>
    <p:sldId id="266" r:id="rId67"/>
  </p:sldIdLst>
  <p:sldSz cx="9144000" cy="6858000" type="screen4x3"/>
  <p:notesSz cx="6858000" cy="9144000"/>
  <p:custDataLst>
    <p:tags r:id="rId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1163" autoAdjust="0"/>
  </p:normalViewPr>
  <p:slideViewPr>
    <p:cSldViewPr>
      <p:cViewPr varScale="1">
        <p:scale>
          <a:sx n="107" d="100"/>
          <a:sy n="107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customXml" Target="../customXml/item7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Паттерны разработки </a:t>
            </a:r>
            <a:r>
              <a:rPr lang="en-US" dirty="0"/>
              <a:t>GUI</a:t>
            </a:r>
            <a:r>
              <a:rPr lang="ru-RU" dirty="0"/>
              <a:t> 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25624" y="1556792"/>
            <a:ext cx="6966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 языках со статической типизацией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/>
              <a:t>Вводится интерфейс </a:t>
            </a:r>
            <a:r>
              <a:rPr lang="en-US" dirty="0" err="1"/>
              <a:t>IDocumentListener</a:t>
            </a:r>
            <a:r>
              <a:rPr lang="ru-RU" dirty="0"/>
              <a:t>, который должны реализовать классы представлений</a:t>
            </a:r>
            <a:endParaRPr lang="en-US" dirty="0"/>
          </a:p>
          <a:p>
            <a:pPr lvl="1"/>
            <a:r>
              <a:rPr lang="ru-RU" dirty="0"/>
              <a:t>Используется механизм сигналов/слотов</a:t>
            </a:r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Дальнейшее разделение представления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MVC </a:t>
            </a:r>
            <a:r>
              <a:rPr lang="ru-RU" b="1" dirty="0"/>
              <a:t>модель</a:t>
            </a:r>
            <a:r>
              <a:rPr lang="ru-RU" dirty="0"/>
              <a:t> является аналогом документа из </a:t>
            </a:r>
            <a:r>
              <a:rPr lang="en-US" dirty="0"/>
              <a:t>Document-View</a:t>
            </a:r>
            <a:endParaRPr lang="ru-RU" dirty="0"/>
          </a:p>
          <a:p>
            <a:pPr lvl="1"/>
            <a:r>
              <a:rPr lang="ru-RU" dirty="0"/>
              <a:t>Отвечает за хранение состояния и доставку оповещений о его изменении</a:t>
            </a:r>
            <a:endParaRPr lang="en-US" dirty="0"/>
          </a:p>
          <a:p>
            <a:r>
              <a:rPr lang="en-US" dirty="0"/>
              <a:t>View </a:t>
            </a:r>
            <a:r>
              <a:rPr lang="ru-RU" dirty="0"/>
              <a:t>из </a:t>
            </a:r>
            <a:r>
              <a:rPr lang="en-US" dirty="0"/>
              <a:t>Document</a:t>
            </a:r>
            <a:r>
              <a:rPr lang="ru-RU" dirty="0"/>
              <a:t>-</a:t>
            </a:r>
            <a:r>
              <a:rPr lang="en-US" dirty="0"/>
              <a:t>View </a:t>
            </a:r>
            <a:r>
              <a:rPr lang="ru-RU" dirty="0"/>
              <a:t>разделяется на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en-US" dirty="0"/>
              <a:t>Controller</a:t>
            </a:r>
            <a:endParaRPr lang="ru-RU" dirty="0"/>
          </a:p>
          <a:p>
            <a:pPr lvl="1"/>
            <a:r>
              <a:rPr lang="en-US" dirty="0"/>
              <a:t>View</a:t>
            </a:r>
            <a:r>
              <a:rPr lang="ru-RU" dirty="0"/>
              <a:t> отвечает за визуальное представление</a:t>
            </a:r>
          </a:p>
          <a:p>
            <a:pPr lvl="2"/>
            <a:r>
              <a:rPr lang="ru-RU" dirty="0"/>
              <a:t>Создаёт контроллер</a:t>
            </a:r>
          </a:p>
          <a:p>
            <a:pPr lvl="1"/>
            <a:r>
              <a:rPr lang="en-US" dirty="0"/>
              <a:t>Controller </a:t>
            </a:r>
            <a:r>
              <a:rPr lang="ru-RU" dirty="0"/>
              <a:t>выполняет модификацию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0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953126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99592" y="2413338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приложения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4" y="1700807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</a:t>
            </a:r>
            <a:r>
              <a:rPr lang="ru-RU" dirty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/>
              <a:t>Представление</a:t>
            </a:r>
            <a:r>
              <a:rPr lang="ru-RU" dirty="0"/>
              <a:t> отображает модель пользователю</a:t>
            </a:r>
          </a:p>
          <a:p>
            <a:r>
              <a:rPr lang="ru-RU" b="1" dirty="0"/>
              <a:t>Контроллер</a:t>
            </a:r>
            <a:r>
              <a:rPr lang="ru-RU" dirty="0"/>
              <a:t> связывает действия пользователя над </a:t>
            </a:r>
            <a:r>
              <a:rPr lang="en-US" dirty="0"/>
              <a:t>UI</a:t>
            </a:r>
            <a:r>
              <a:rPr lang="ru-RU" dirty="0"/>
              <a:t> с операциями над моделью (логика приложения)</a:t>
            </a:r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/>
              <a:t>Ограничение свободы взаимодействия между</a:t>
            </a:r>
            <a:r>
              <a:rPr lang="en-US" dirty="0"/>
              <a:t> Model,</a:t>
            </a:r>
            <a:r>
              <a:rPr lang="ru-RU" dirty="0"/>
              <a:t> </a:t>
            </a:r>
            <a:r>
              <a:rPr lang="en-US" dirty="0"/>
              <a:t>View, Controller</a:t>
            </a:r>
            <a:r>
              <a:rPr lang="ru-RU" dirty="0"/>
              <a:t> уменьшает сложности и побочные эффекты</a:t>
            </a:r>
          </a:p>
          <a:p>
            <a:r>
              <a:rPr lang="ru-RU" dirty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/>
              <a:t>Облегчается независимое тестирование компонентов за счёт замены зависимостей </a:t>
            </a:r>
            <a:r>
              <a:rPr lang="en-US" dirty="0"/>
              <a:t>mock-</a:t>
            </a:r>
            <a:r>
              <a:rPr lang="ru-RU" dirty="0" err="1"/>
              <a:t>ами</a:t>
            </a:r>
            <a:endParaRPr lang="ru-RU" dirty="0"/>
          </a:p>
          <a:p>
            <a:r>
              <a:rPr lang="ru-RU" dirty="0"/>
              <a:t>Поддержка со стороны </a:t>
            </a:r>
            <a:r>
              <a:rPr lang="en-US" dirty="0"/>
              <a:t>UI Framework-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Сложные приложения могут быть составлены из нескольких </a:t>
            </a:r>
            <a:r>
              <a:rPr lang="en-US" dirty="0"/>
              <a:t>MVC-</a:t>
            </a:r>
            <a:r>
              <a:rPr lang="ru-RU" dirty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Сервисы, предоставляемые моделью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Получение текущего состояния</a:t>
            </a:r>
          </a:p>
          <a:p>
            <a:r>
              <a:rPr lang="ru-RU" dirty="0"/>
              <a:t>Изменение текущего состояния</a:t>
            </a:r>
          </a:p>
          <a:p>
            <a:pPr lvl="1"/>
            <a:r>
              <a:rPr lang="ru-RU" dirty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/>
              <a:t>Уведомление об изменении</a:t>
            </a:r>
          </a:p>
          <a:p>
            <a:pPr lvl="1"/>
            <a:r>
              <a:rPr lang="ru-RU" dirty="0"/>
              <a:t>При изменении состояния, заинтересованные объекты получают уведомление и синхронизируют своё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модели обеспечивают функционирование </a:t>
            </a:r>
            <a:r>
              <a:rPr lang="ru-RU" b="1" dirty="0"/>
              <a:t>ядра</a:t>
            </a:r>
            <a:r>
              <a:rPr lang="ru-RU" dirty="0"/>
              <a:t> приложения</a:t>
            </a:r>
          </a:p>
          <a:p>
            <a:pPr lvl="1"/>
            <a:r>
              <a:rPr lang="ru-RU" dirty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/>
          </a:p>
          <a:p>
            <a:r>
              <a:rPr lang="ru-RU" dirty="0"/>
              <a:t>Объекты модели должны быть полностью независимы от </a:t>
            </a:r>
            <a:r>
              <a:rPr lang="en-US" dirty="0"/>
              <a:t>UI</a:t>
            </a:r>
          </a:p>
          <a:p>
            <a:pPr lvl="1"/>
            <a:r>
              <a:rPr lang="ru-RU" dirty="0"/>
              <a:t>Допускается слабая связь через интерфейсы уведомлений</a:t>
            </a:r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Модификация состояния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предоставляет методы для изменения своего состояния</a:t>
            </a:r>
          </a:p>
          <a:p>
            <a:r>
              <a:rPr lang="ru-RU" dirty="0"/>
              <a:t>Обычно состояние модели модифицируют Контроллеры</a:t>
            </a:r>
          </a:p>
          <a:p>
            <a:pPr lvl="1"/>
            <a:r>
              <a:rPr lang="ru-RU" dirty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Обеспечение целостности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обеспечивать целостность данных</a:t>
            </a:r>
          </a:p>
          <a:p>
            <a:r>
              <a:rPr lang="ru-RU" dirty="0"/>
              <a:t>Целостность не всегда должна подразумевать </a:t>
            </a:r>
            <a:r>
              <a:rPr lang="ru-RU" dirty="0" err="1"/>
              <a:t>валидность</a:t>
            </a:r>
            <a:r>
              <a:rPr lang="ru-RU" dirty="0"/>
              <a:t> данных</a:t>
            </a:r>
            <a:endParaRPr lang="en-US" dirty="0"/>
          </a:p>
          <a:p>
            <a:pPr lvl="1"/>
            <a:r>
              <a:rPr lang="ru-RU" dirty="0"/>
              <a:t>Модель может содержат код для определения </a:t>
            </a:r>
            <a:r>
              <a:rPr lang="ru-RU" dirty="0" err="1"/>
              <a:t>валидности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Модель может проходить через серию </a:t>
            </a:r>
            <a:r>
              <a:rPr lang="ru-RU" dirty="0" err="1"/>
              <a:t>невалидных</a:t>
            </a:r>
            <a:r>
              <a:rPr lang="ru-RU" dirty="0"/>
              <a:t> состояний к валидному в процессе работы с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SmartUI</a:t>
            </a:r>
            <a:r>
              <a:rPr lang="en-US" dirty="0"/>
              <a:t> (</a:t>
            </a:r>
            <a:r>
              <a:rPr lang="ru-RU" dirty="0"/>
              <a:t>автономный </a:t>
            </a:r>
            <a:r>
              <a:rPr lang="en-US" dirty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Единственный класс несёт ответственность за всё, что ожидается от </a:t>
            </a:r>
            <a:r>
              <a:rPr lang="en-US" dirty="0"/>
              <a:t>GUI-</a:t>
            </a:r>
            <a:r>
              <a:rPr lang="ru-RU" dirty="0"/>
              <a:t>приложения</a:t>
            </a:r>
          </a:p>
          <a:p>
            <a:pPr lvl="1"/>
            <a:r>
              <a:rPr lang="ru-RU" dirty="0"/>
              <a:t>Получает события о действиях пользователя</a:t>
            </a:r>
          </a:p>
          <a:p>
            <a:pPr lvl="1"/>
            <a:r>
              <a:rPr lang="ru-RU" dirty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/>
              <a:t>Хранит состояние приложения</a:t>
            </a:r>
          </a:p>
          <a:p>
            <a:pPr lvl="1"/>
            <a:r>
              <a:rPr lang="ru-RU" dirty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Вариации стратегии уведомления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Пассивная модель</a:t>
            </a:r>
          </a:p>
          <a:p>
            <a:pPr lvl="1"/>
            <a:r>
              <a:rPr lang="ru-RU" dirty="0"/>
              <a:t>Не имеет механизмов уведомления о своём изменении</a:t>
            </a:r>
          </a:p>
          <a:p>
            <a:pPr lvl="2"/>
            <a:r>
              <a:rPr lang="ru-RU" dirty="0"/>
              <a:t>Эту задачу выполняет Контроллер</a:t>
            </a:r>
          </a:p>
          <a:p>
            <a:pPr lvl="1"/>
            <a:r>
              <a:rPr lang="ru-RU" dirty="0"/>
              <a:t>Хранит лишь данные</a:t>
            </a:r>
          </a:p>
          <a:p>
            <a:r>
              <a:rPr lang="ru-RU" dirty="0"/>
              <a:t>Активная модель</a:t>
            </a:r>
          </a:p>
          <a:p>
            <a:pPr lvl="1"/>
            <a:r>
              <a:rPr lang="ru-RU" dirty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/>
              <a:t>Традиционный подход к построению модели</a:t>
            </a:r>
          </a:p>
          <a:p>
            <a:r>
              <a:rPr lang="ru-RU" dirty="0"/>
              <a:t>Ленивая модель</a:t>
            </a:r>
          </a:p>
          <a:p>
            <a:pPr lvl="1"/>
            <a:r>
              <a:rPr lang="ru-RU" dirty="0"/>
              <a:t>Переходное решение между Пассивной и Активной моделью</a:t>
            </a:r>
          </a:p>
          <a:p>
            <a:pPr lvl="1"/>
            <a:r>
              <a:rPr lang="ru-RU" dirty="0"/>
              <a:t>Методы, меняющие состояние, не уведомляют об изменениях. Для уведомления модель предоставляет отдельный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5" y="1774825"/>
            <a:ext cx="5313650" cy="4625975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и недостатки пассивной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Трудности с синхронизацией нескольких </a:t>
            </a:r>
            <a:r>
              <a:rPr lang="en-US" dirty="0"/>
              <a:t>View</a:t>
            </a:r>
            <a:r>
              <a:rPr lang="ru-RU" dirty="0"/>
              <a:t>, при изменении модели со стороны разных контроллеров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/>
              <a:t>Лучший контроль над обновлением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Активная модель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98" y="1774825"/>
            <a:ext cx="568640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модель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17567"/>
            <a:ext cx="5917635" cy="5151794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A97EF9-EE8B-4242-BEC7-383C3F7D9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View</a:t>
            </a:r>
            <a:r>
              <a:rPr lang="ru-RU" dirty="0"/>
              <a:t> в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состояния модели</a:t>
            </a:r>
          </a:p>
          <a:p>
            <a:r>
              <a:rPr lang="ru-RU" dirty="0"/>
              <a:t>Взаимодействие с пользователем</a:t>
            </a:r>
          </a:p>
          <a:p>
            <a:r>
              <a:rPr lang="ru-RU" dirty="0"/>
              <a:t>Реакция на изменение модели</a:t>
            </a:r>
          </a:p>
          <a:p>
            <a:pPr lvl="1"/>
            <a:r>
              <a:rPr lang="ru-RU" dirty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в </a:t>
            </a:r>
            <a:r>
              <a:rPr lang="en-US" dirty="0"/>
              <a:t>MVC </a:t>
            </a:r>
            <a:r>
              <a:rPr lang="ru-RU" dirty="0"/>
              <a:t>имеет сильную зависимость от модели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доступа к данным </a:t>
            </a:r>
            <a:r>
              <a:rPr lang="en-US" dirty="0"/>
              <a:t>View</a:t>
            </a:r>
            <a:r>
              <a:rPr lang="ru-RU" dirty="0"/>
              <a:t> полагается на интерфейсы модели и её существование</a:t>
            </a:r>
          </a:p>
          <a:p>
            <a:r>
              <a:rPr lang="en-US" dirty="0"/>
              <a:t>View </a:t>
            </a:r>
            <a:r>
              <a:rPr lang="ru-RU" dirty="0"/>
              <a:t>также отвечает за чисто визуальные аспекты</a:t>
            </a:r>
          </a:p>
          <a:p>
            <a:pPr lvl="1"/>
            <a:r>
              <a:rPr lang="ru-RU" dirty="0"/>
              <a:t>Позиционирование элементов, </a:t>
            </a:r>
            <a:r>
              <a:rPr lang="ru-RU" dirty="0" err="1"/>
              <a:t>скролл</a:t>
            </a:r>
            <a:endParaRPr lang="ru-RU" dirty="0"/>
          </a:p>
          <a:p>
            <a:r>
              <a:rPr lang="ru-RU"/>
              <a:t>Операции, </a:t>
            </a:r>
            <a:r>
              <a:rPr lang="ru-RU" dirty="0"/>
              <a:t>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и </a:t>
            </a:r>
            <a:r>
              <a:rPr lang="en-US" dirty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Часто </a:t>
            </a:r>
            <a:r>
              <a:rPr lang="en-US" dirty="0"/>
              <a:t>View</a:t>
            </a:r>
            <a:r>
              <a:rPr lang="ru-RU" dirty="0"/>
              <a:t> состоит из </a:t>
            </a:r>
            <a:r>
              <a:rPr lang="ru-RU" dirty="0" err="1"/>
              <a:t>виджетов</a:t>
            </a:r>
            <a:r>
              <a:rPr lang="ru-RU" dirty="0"/>
              <a:t> (кнопки, меню, </a:t>
            </a:r>
            <a:r>
              <a:rPr lang="ru-RU" dirty="0" err="1"/>
              <a:t>чекбоксы</a:t>
            </a:r>
            <a:r>
              <a:rPr lang="ru-RU" dirty="0"/>
              <a:t> и т.п.),</a:t>
            </a:r>
          </a:p>
          <a:p>
            <a:pPr lvl="1"/>
            <a:r>
              <a:rPr lang="ru-RU" dirty="0" err="1"/>
              <a:t>Виджет</a:t>
            </a:r>
            <a:r>
              <a:rPr lang="ru-RU" dirty="0"/>
              <a:t> - строительный блоки, предоставляемый библиотекой </a:t>
            </a:r>
            <a:r>
              <a:rPr lang="ru-RU" dirty="0" err="1"/>
              <a:t>виджетов</a:t>
            </a:r>
            <a:endParaRPr lang="ru-RU" dirty="0"/>
          </a:p>
          <a:p>
            <a:pPr lvl="1"/>
            <a:r>
              <a:rPr lang="ru-RU" dirty="0" err="1"/>
              <a:t>Виджеты</a:t>
            </a:r>
            <a:r>
              <a:rPr lang="ru-RU" dirty="0"/>
              <a:t> не имеют зависимостей от модели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отвечает</a:t>
            </a:r>
            <a:r>
              <a:rPr lang="en-US" dirty="0"/>
              <a:t> </a:t>
            </a:r>
            <a:r>
              <a:rPr lang="ru-RU" dirty="0"/>
              <a:t>за обновление состояния </a:t>
            </a:r>
            <a:r>
              <a:rPr lang="ru-RU" dirty="0" err="1"/>
              <a:t>виджетов</a:t>
            </a:r>
            <a:r>
              <a:rPr lang="ru-RU" dirty="0"/>
              <a:t> при изменении модели</a:t>
            </a:r>
            <a:endParaRPr lang="en-US" dirty="0"/>
          </a:p>
          <a:p>
            <a:pPr lvl="1"/>
            <a:r>
              <a:rPr lang="ru-RU" dirty="0"/>
              <a:t>Интерпретирует уведомления, поступающие от </a:t>
            </a:r>
            <a:r>
              <a:rPr lang="ru-RU" dirty="0" err="1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представления происходит в следующих случаях:</a:t>
            </a:r>
          </a:p>
          <a:p>
            <a:pPr lvl="1"/>
            <a:r>
              <a:rPr lang="ru-RU" dirty="0"/>
              <a:t>Поступает уведомление об изменении модели</a:t>
            </a:r>
          </a:p>
          <a:p>
            <a:pPr lvl="1"/>
            <a:r>
              <a:rPr lang="en-US" dirty="0"/>
              <a:t>View</a:t>
            </a:r>
            <a:r>
              <a:rPr lang="ru-RU" dirty="0"/>
              <a:t> получает уведомление от ОС</a:t>
            </a:r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05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86" y="1484784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https://stefanoborini.gitbooks.io/modelviewcontroller/01_from_smartui_to_traditional_mvc/01_smart_ui.html</a:t>
            </a:r>
            <a:r>
              <a:rPr lang="ru-R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– это не только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</a:t>
            </a:r>
            <a:r>
              <a:rPr lang="ru-RU" dirty="0"/>
              <a:t>это частный, хоть и самый распространённый вариант представления</a:t>
            </a:r>
          </a:p>
          <a:p>
            <a:r>
              <a:rPr lang="ru-RU" dirty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/>
              <a:t>Звуки</a:t>
            </a:r>
          </a:p>
          <a:p>
            <a:pPr lvl="1"/>
            <a:r>
              <a:rPr lang="ru-RU" dirty="0"/>
              <a:t>Вибрация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73368EA-62D4-4933-8A64-3373659F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Контроллеры связаны с представлением в отношении 1 к 1</a:t>
            </a:r>
          </a:p>
          <a:p>
            <a:r>
              <a:rPr lang="ru-RU" dirty="0"/>
              <a:t>Обычно запросы на изменение направляются Модели</a:t>
            </a:r>
          </a:p>
          <a:p>
            <a:pPr lvl="1"/>
            <a:r>
              <a:rPr lang="ru-RU" dirty="0"/>
              <a:t>Контроллер может также модифицировать и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Приложение для вычисления корней </a:t>
            </a:r>
            <a:r>
              <a:rPr lang="ru-RU"/>
              <a:t>квадратного уравнения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021614F-5619-4686-ABB8-F17F992C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9498"/>
            <a:ext cx="6120680" cy="6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1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= </a:t>
            </a:r>
            <a:r>
              <a:rPr lang="en-US" dirty="0" err="1"/>
              <a:t>SupervisingController</a:t>
            </a:r>
            <a:r>
              <a:rPr lang="en-US" dirty="0"/>
              <a:t> + </a:t>
            </a:r>
            <a:r>
              <a:rPr lang="en-US" dirty="0" err="1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Model-View-Presenter</a:t>
            </a:r>
            <a:r>
              <a:rPr lang="en-US" dirty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визуальное состояние и обновляет его при изменении </a:t>
            </a:r>
            <a:r>
              <a:rPr lang="en-US" dirty="0"/>
              <a:t>Domain Model</a:t>
            </a:r>
            <a:endParaRPr lang="ru-RU" dirty="0"/>
          </a:p>
          <a:p>
            <a:r>
              <a:rPr lang="ru-RU" dirty="0"/>
              <a:t>Конвертирует бизнес-правила в визуальное представление</a:t>
            </a:r>
          </a:p>
          <a:p>
            <a:r>
              <a:rPr lang="ru-RU" dirty="0"/>
              <a:t>Обрабатывает состояние </a:t>
            </a:r>
            <a:r>
              <a:rPr lang="en-US" dirty="0"/>
              <a:t>Selection </a:t>
            </a:r>
            <a:r>
              <a:rPr lang="ru-RU" dirty="0"/>
              <a:t>и применяет действия к выделенной части модели</a:t>
            </a:r>
          </a:p>
          <a:p>
            <a:r>
              <a:rPr lang="ru-RU" dirty="0"/>
              <a:t>Обрабатывает события от </a:t>
            </a:r>
            <a:r>
              <a:rPr lang="en-US" dirty="0"/>
              <a:t>View </a:t>
            </a:r>
            <a:r>
              <a:rPr lang="ru-RU" dirty="0"/>
              <a:t>и модифицирует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</a:t>
            </a:r>
            <a:r>
              <a:rPr lang="en-US" dirty="0" err="1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Подход к реализации </a:t>
            </a:r>
            <a:r>
              <a:rPr lang="en-US" dirty="0"/>
              <a:t>MVP</a:t>
            </a:r>
            <a:r>
              <a:rPr lang="ru-RU" dirty="0"/>
              <a:t>, при котором программист изначально фокусируется на разработке </a:t>
            </a:r>
            <a:r>
              <a:rPr lang="en-US" dirty="0"/>
              <a:t>Presenter</a:t>
            </a:r>
          </a:p>
          <a:p>
            <a:pPr lvl="1"/>
            <a:r>
              <a:rPr lang="en-US" dirty="0"/>
              <a:t>Presenter</a:t>
            </a:r>
            <a:r>
              <a:rPr lang="ru-RU" dirty="0"/>
              <a:t> не имеет состояния (использует</a:t>
            </a:r>
            <a:r>
              <a:rPr lang="en-US" dirty="0"/>
              <a:t> View </a:t>
            </a:r>
            <a:r>
              <a:rPr lang="ru-RU" dirty="0"/>
              <a:t>и </a:t>
            </a:r>
            <a:r>
              <a:rPr lang="en-US" dirty="0"/>
              <a:t>Model)</a:t>
            </a:r>
          </a:p>
          <a:p>
            <a:pPr lvl="2"/>
            <a:r>
              <a:rPr lang="ru-RU" dirty="0"/>
              <a:t>В этом случае </a:t>
            </a:r>
            <a:r>
              <a:rPr lang="en-US" dirty="0"/>
              <a:t>Presenter </a:t>
            </a:r>
            <a:r>
              <a:rPr lang="ru-RU" dirty="0"/>
              <a:t>может вообще не иметь публичных методов</a:t>
            </a:r>
          </a:p>
          <a:p>
            <a:r>
              <a:rPr lang="ru-RU" dirty="0"/>
              <a:t>Учитываются пожелания пользователей</a:t>
            </a:r>
            <a:endParaRPr lang="en-US" dirty="0"/>
          </a:p>
          <a:p>
            <a:pPr lvl="1"/>
            <a:r>
              <a:rPr lang="ru-RU" dirty="0"/>
              <a:t>В процессе разработки формируются интерфейсы модели и </a:t>
            </a:r>
            <a:r>
              <a:rPr lang="en-US" dirty="0"/>
              <a:t>View</a:t>
            </a:r>
          </a:p>
          <a:p>
            <a:r>
              <a:rPr lang="ru-RU" dirty="0"/>
              <a:t>Требуется тщательное тестирование</a:t>
            </a:r>
          </a:p>
          <a:p>
            <a:pPr lvl="2"/>
            <a:r>
              <a:rPr lang="ru-RU" dirty="0"/>
              <a:t>При тестировании вместо </a:t>
            </a:r>
            <a:r>
              <a:rPr lang="en-US" dirty="0"/>
              <a:t>model </a:t>
            </a:r>
            <a:r>
              <a:rPr lang="ru-RU" dirty="0"/>
              <a:t>и </a:t>
            </a:r>
            <a:r>
              <a:rPr lang="en-US" dirty="0"/>
              <a:t>view </a:t>
            </a:r>
            <a:r>
              <a:rPr lang="ru-RU" dirty="0"/>
              <a:t>передаются </a:t>
            </a:r>
            <a:r>
              <a:rPr lang="en-US" dirty="0"/>
              <a:t>mock-</a:t>
            </a:r>
            <a:r>
              <a:rPr lang="ru-RU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</a:t>
            </a:r>
            <a:r>
              <a:rPr lang="en-US" dirty="0" err="1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Модель</a:t>
            </a:r>
            <a:endParaRPr lang="ru-RU" dirty="0"/>
          </a:p>
          <a:p>
            <a:pPr lvl="1"/>
            <a:r>
              <a:rPr lang="ru-RU" dirty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/>
              <a:t>Представление</a:t>
            </a:r>
          </a:p>
          <a:p>
            <a:pPr lvl="1"/>
            <a:r>
              <a:rPr lang="ru-RU" dirty="0"/>
              <a:t>Формирует </a:t>
            </a:r>
            <a:r>
              <a:rPr lang="en-US" dirty="0"/>
              <a:t>UI</a:t>
            </a:r>
            <a:r>
              <a:rPr lang="ru-RU" dirty="0"/>
              <a:t>, шлет события в ответ на действия пользователя</a:t>
            </a:r>
          </a:p>
          <a:p>
            <a:r>
              <a:rPr lang="ru-RU" dirty="0"/>
              <a:t>Модель представления</a:t>
            </a:r>
          </a:p>
          <a:p>
            <a:pPr lvl="1"/>
            <a:r>
              <a:rPr lang="ru-RU" dirty="0"/>
              <a:t>Извлекает данные из модели и превращает в формат, требуемый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Уведомляет </a:t>
            </a:r>
            <a:r>
              <a:rPr lang="en-US" dirty="0"/>
              <a:t>View </a:t>
            </a:r>
            <a:r>
              <a:rPr lang="ru-RU" dirty="0"/>
              <a:t>об изменения в модели</a:t>
            </a:r>
          </a:p>
          <a:p>
            <a:pPr lvl="1"/>
            <a:r>
              <a:rPr lang="ru-RU" dirty="0"/>
              <a:t>Обновляет модель в ответ на события от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Model-View-Controller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Everything you wanted to know about MVC and MVP but were afraid to ask</a:t>
            </a:r>
            <a:endParaRPr lang="en-US" dirty="0"/>
          </a:p>
          <a:p>
            <a:r>
              <a:rPr lang="en-US" dirty="0">
                <a:hlinkClick r:id="rId4"/>
              </a:rPr>
              <a:t>Supervising Controller</a:t>
            </a:r>
            <a:endParaRPr lang="en-US" dirty="0"/>
          </a:p>
          <a:p>
            <a:r>
              <a:rPr lang="en-US" dirty="0">
                <a:hlinkClick r:id="rId5"/>
              </a:rPr>
              <a:t>Passive View</a:t>
            </a:r>
            <a:endParaRPr lang="en-US" dirty="0"/>
          </a:p>
          <a:p>
            <a:r>
              <a:rPr lang="en-US" dirty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Подходит лишь для простых приложений</a:t>
            </a:r>
          </a:p>
          <a:p>
            <a:r>
              <a:rPr lang="ru-RU" dirty="0"/>
              <a:t>Доступ 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автоматического тестирования</a:t>
            </a:r>
          </a:p>
          <a:p>
            <a:r>
              <a:rPr lang="ru-RU" dirty="0"/>
              <a:t>Нарушение принципа единственной ответственности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Document</a:t>
            </a:r>
            <a:endParaRPr lang="ru-RU" dirty="0"/>
          </a:p>
          <a:p>
            <a:pPr lvl="1"/>
            <a:r>
              <a:rPr lang="ru-RU" dirty="0"/>
              <a:t>Отвечает за бизнес-логику</a:t>
            </a:r>
          </a:p>
          <a:p>
            <a:pPr lvl="1"/>
            <a:r>
              <a:rPr lang="ru-RU" dirty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Обрабатывает события пользователя</a:t>
            </a:r>
          </a:p>
          <a:p>
            <a:pPr lvl="1"/>
            <a:r>
              <a:rPr lang="ru-RU" dirty="0"/>
              <a:t>Выполняет визуальное представление состояния документа</a:t>
            </a:r>
          </a:p>
          <a:p>
            <a:pPr lvl="1"/>
            <a:r>
              <a:rPr lang="ru-RU" dirty="0"/>
              <a:t>Выполняет операции над документом</a:t>
            </a:r>
          </a:p>
          <a:p>
            <a:pPr lvl="1"/>
            <a:r>
              <a:rPr lang="ru-RU" dirty="0"/>
              <a:t>Обновляет визуальное состояние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отделяется от визуального представления</a:t>
            </a:r>
          </a:p>
          <a:p>
            <a:pPr lvl="1"/>
            <a:r>
              <a:rPr lang="ru-RU" dirty="0"/>
              <a:t>Можно модифицировать их независимо друг от друга</a:t>
            </a:r>
          </a:p>
          <a:p>
            <a:r>
              <a:rPr lang="ru-RU" dirty="0"/>
              <a:t>Появляется возможность тестирования </a:t>
            </a:r>
            <a:r>
              <a:rPr lang="en-US" dirty="0"/>
              <a:t>Document</a:t>
            </a:r>
            <a:endParaRPr lang="ru-RU" dirty="0"/>
          </a:p>
          <a:p>
            <a:r>
              <a:rPr lang="ru-RU" dirty="0"/>
              <a:t>Можно иметь несколько представлений одного документа</a:t>
            </a:r>
          </a:p>
          <a:p>
            <a:r>
              <a:rPr lang="ru-RU" dirty="0"/>
              <a:t>Стоимость – более сложное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7840</TotalTime>
  <Words>1765</Words>
  <Application>Microsoft Office PowerPoint</Application>
  <PresentationFormat>On-screen Show (4:3)</PresentationFormat>
  <Paragraphs>303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Wingdings 3</vt:lpstr>
      <vt:lpstr>Модульная</vt:lpstr>
      <vt:lpstr>Паттерны разработки GUI приложений</vt:lpstr>
      <vt:lpstr>Smart UI</vt:lpstr>
      <vt:lpstr>SmartUI (автономный View)</vt:lpstr>
      <vt:lpstr>Пример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Document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PowerPoint Presentation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Модель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Представление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Контроллер</vt:lpstr>
      <vt:lpstr>Контроллер</vt:lpstr>
      <vt:lpstr>Пример</vt:lpstr>
      <vt:lpstr>PowerPoint Presentation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683</cp:revision>
  <dcterms:created xsi:type="dcterms:W3CDTF">2016-02-02T19:36:42Z</dcterms:created>
  <dcterms:modified xsi:type="dcterms:W3CDTF">2020-11-19T15:14:37Z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