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256" r:id="rId2"/>
    <p:sldId id="257" r:id="rId3"/>
    <p:sldId id="259" r:id="rId4"/>
    <p:sldId id="258" r:id="rId5"/>
    <p:sldId id="306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79" r:id="rId28"/>
    <p:sldId id="284" r:id="rId29"/>
    <p:sldId id="282" r:id="rId30"/>
    <p:sldId id="283" r:id="rId31"/>
    <p:sldId id="285" r:id="rId32"/>
    <p:sldId id="287" r:id="rId33"/>
    <p:sldId id="289" r:id="rId34"/>
    <p:sldId id="290" r:id="rId35"/>
    <p:sldId id="286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10" r:id="rId53"/>
    <p:sldId id="309" r:id="rId54"/>
    <p:sldId id="311" r:id="rId55"/>
    <p:sldId id="308" r:id="rId56"/>
    <p:sldId id="312" r:id="rId57"/>
  </p:sldIdLst>
  <p:sldSz cx="9144000" cy="6858000" type="screen4x3"/>
  <p:notesSz cx="6858000" cy="9144000"/>
  <p:custDataLst>
    <p:tags r:id="rId5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0581" autoAdjust="0"/>
  </p:normalViewPr>
  <p:slideViewPr>
    <p:cSldViewPr>
      <p:cViewPr varScale="1">
        <p:scale>
          <a:sx n="89" d="100"/>
          <a:sy n="89" d="100"/>
        </p:scale>
        <p:origin x="15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Создание экземпляров часто</a:t>
            </a:r>
            <a:r>
              <a:rPr lang="ru-RU" baseline="0" dirty="0" smtClean="0"/>
              <a:t> создаёт проблемы сильного связывания.</a:t>
            </a:r>
          </a:p>
          <a:p>
            <a:r>
              <a:rPr lang="ru-RU" baseline="0" dirty="0" smtClean="0"/>
              <a:t>Всякий раз, когда вы используете оператора </a:t>
            </a:r>
            <a:r>
              <a:rPr lang="en-US" baseline="0" dirty="0" smtClean="0"/>
              <a:t>new</a:t>
            </a:r>
            <a:r>
              <a:rPr lang="ru-RU" baseline="0" dirty="0" smtClean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 smtClean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 smtClean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</a:t>
            </a:r>
            <a:r>
              <a:rPr lang="ru-RU" baseline="0" dirty="0" smtClean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 smtClean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4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Фабрика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564243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78969"/>
            <a:ext cx="88204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сделать статическим. Тогда не требовалось бы создавать экземпляр класса фабрики для его вызова</a:t>
            </a:r>
          </a:p>
          <a:p>
            <a:pPr lvl="1"/>
            <a:r>
              <a:rPr lang="ru-RU" dirty="0"/>
              <a:t>Теряется возможность </a:t>
            </a:r>
            <a:r>
              <a:rPr lang="ru-RU" dirty="0" err="1"/>
              <a:t>субклассирования</a:t>
            </a:r>
            <a:r>
              <a:rPr lang="ru-RU" dirty="0"/>
              <a:t>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3" y="2329578"/>
            <a:ext cx="8859837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приложения, использующая простую фабрику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410" y="3246293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8680" y="1665064"/>
            <a:ext cx="330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83299" y="6142189"/>
            <a:ext cx="3419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</a:t>
            </a:r>
            <a:r>
              <a:rPr lang="ru-RU" sz="1200" dirty="0" err="1"/>
              <a:t>субклассах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053" y="5085184"/>
            <a:ext cx="308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</a:t>
            </a:r>
            <a:r>
              <a:rPr lang="en-US" sz="1200" dirty="0" err="1"/>
              <a:t>Cpizza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243" y="2253027"/>
            <a:ext cx="308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Метод </a:t>
            </a:r>
            <a:r>
              <a:rPr lang="en-US" sz="1200" dirty="0"/>
              <a:t>Create</a:t>
            </a:r>
            <a:r>
              <a:rPr lang="ru-RU" sz="1200" dirty="0"/>
              <a:t> иногда объявляется статическим</a:t>
            </a:r>
          </a:p>
        </p:txBody>
      </p:sp>
    </p:spTree>
    <p:extLst>
      <p:ext uri="{BB962C8B-B14F-4D97-AF65-F5344CB8AC3E}">
        <p14:creationId xmlns:p14="http://schemas.microsoft.com/office/powerpoint/2010/main" val="295183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CPizzaStore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CPizzaStore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Решение, основанное на расширении</a:t>
            </a:r>
            <a:r>
              <a:rPr lang="en-US" dirty="0"/>
              <a:t> </a:t>
            </a:r>
            <a:r>
              <a:rPr lang="en-US" dirty="0" err="1"/>
              <a:t>CSimplePizzaFactory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8" y="2276872"/>
            <a:ext cx="8993183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536576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996952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0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pPr>
              <a:spcAft>
                <a:spcPts val="0"/>
              </a:spcAft>
            </a:pPr>
            <a:endParaRPr lang="ru-RU" sz="20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6523"/>
            <a:ext cx="8063722" cy="352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Альтернативная реализация – паттерн «Фабричный метод»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1916832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CPizzaStore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0032" y="5510407"/>
            <a:ext cx="4104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2852936"/>
            <a:ext cx="6131807" cy="37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237" y="3397607"/>
            <a:ext cx="2894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582" y="3340775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2310885" y="2049362"/>
            <a:ext cx="224704" cy="2551933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5355399" y="1813160"/>
            <a:ext cx="224704" cy="3024337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65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 smtClean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250" y="2060848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4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6105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1595021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CAbstractPizzaStore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864" y="3459653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451" y="4582060"/>
            <a:ext cx="2664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возвращает некий тип </a:t>
            </a:r>
            <a:r>
              <a:rPr lang="en-US" sz="1600" dirty="0"/>
              <a:t>Product</a:t>
            </a:r>
            <a:r>
              <a:rPr lang="ru-RU" sz="1600" dirty="0"/>
              <a:t>, обычно используемый методами родительского класса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881064" y="3813596"/>
            <a:ext cx="144016" cy="76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63341" y="2113163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изолирует клиента из суперкласса от информации о конкретном типе создаваемого продукта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825280" y="3141900"/>
            <a:ext cx="432048" cy="3177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7368" y="4705170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может быть </a:t>
            </a:r>
            <a:r>
              <a:rPr lang="ru-RU" sz="1600" dirty="0" err="1"/>
              <a:t>параметризован</a:t>
            </a:r>
            <a:r>
              <a:rPr lang="ru-RU" sz="1600" dirty="0"/>
              <a:t> для выбора для выбора между несколькими разновидностями продуктов и/или параметрами их создания</a:t>
            </a:r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5769496" y="3813596"/>
            <a:ext cx="144016" cy="7684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97488" y="2136214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Фабричный метод объявлен чисто виртуальным, чтобы </a:t>
            </a:r>
            <a:r>
              <a:rPr lang="ru-RU" sz="1600" dirty="0" err="1"/>
              <a:t>субклассы</a:t>
            </a:r>
            <a:r>
              <a:rPr lang="ru-RU" sz="1600" dirty="0"/>
              <a:t> предоставили реализацию создания объектов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7857728" y="2983023"/>
            <a:ext cx="576064" cy="4766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083672" cy="2540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3969" y="5445224"/>
            <a:ext cx="2304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CNYPizzaStore</a:t>
            </a:r>
            <a:r>
              <a:rPr lang="en-US" sz="1400" dirty="0"/>
              <a:t> </a:t>
            </a:r>
            <a:r>
              <a:rPr lang="ru-RU" sz="1400" dirty="0"/>
              <a:t>инкапсулирует сведения о том, как готовить нью-йоркскую пиццу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0273" y="5413052"/>
            <a:ext cx="2123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CChicagoPizzaStore</a:t>
            </a:r>
            <a:r>
              <a:rPr lang="en-US" sz="1400" dirty="0"/>
              <a:t> </a:t>
            </a:r>
            <a:r>
              <a:rPr lang="ru-RU" sz="1400" dirty="0"/>
              <a:t>инкапсулирует сведения о том, как готовить чикагскую пиццу</a:t>
            </a:r>
          </a:p>
        </p:txBody>
      </p:sp>
      <p:sp>
        <p:nvSpPr>
          <p:cNvPr id="10" name="Полилиния 9"/>
          <p:cNvSpPr/>
          <p:nvPr/>
        </p:nvSpPr>
        <p:spPr>
          <a:xfrm>
            <a:off x="977900" y="5308600"/>
            <a:ext cx="3378200" cy="1090408"/>
          </a:xfrm>
          <a:custGeom>
            <a:avLst/>
            <a:gdLst>
              <a:gd name="connsiteX0" fmla="*/ 3378200 w 3378200"/>
              <a:gd name="connsiteY0" fmla="*/ 635000 h 1090408"/>
              <a:gd name="connsiteX1" fmla="*/ 1371600 w 3378200"/>
              <a:gd name="connsiteY1" fmla="*/ 1066800 h 1090408"/>
              <a:gd name="connsiteX2" fmla="*/ 0 w 3378200"/>
              <a:gd name="connsiteY2" fmla="*/ 0 h 109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200" h="1090408">
                <a:moveTo>
                  <a:pt x="3378200" y="635000"/>
                </a:moveTo>
                <a:cubicBezTo>
                  <a:pt x="2656416" y="903816"/>
                  <a:pt x="1934633" y="1172633"/>
                  <a:pt x="1371600" y="1066800"/>
                </a:cubicBezTo>
                <a:cubicBezTo>
                  <a:pt x="808567" y="960967"/>
                  <a:pt x="404283" y="480483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009900" y="5321300"/>
            <a:ext cx="3949700" cy="1383682"/>
          </a:xfrm>
          <a:custGeom>
            <a:avLst/>
            <a:gdLst>
              <a:gd name="connsiteX0" fmla="*/ 3949700 w 3949700"/>
              <a:gd name="connsiteY0" fmla="*/ 800100 h 1383682"/>
              <a:gd name="connsiteX1" fmla="*/ 1981200 w 3949700"/>
              <a:gd name="connsiteY1" fmla="*/ 1371600 h 1383682"/>
              <a:gd name="connsiteX2" fmla="*/ 558800 w 3949700"/>
              <a:gd name="connsiteY2" fmla="*/ 1092200 h 1383682"/>
              <a:gd name="connsiteX3" fmla="*/ 0 w 3949700"/>
              <a:gd name="connsiteY3" fmla="*/ 0 h 138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1383682">
                <a:moveTo>
                  <a:pt x="3949700" y="800100"/>
                </a:moveTo>
                <a:cubicBezTo>
                  <a:pt x="3248025" y="1061508"/>
                  <a:pt x="2546350" y="1322917"/>
                  <a:pt x="1981200" y="1371600"/>
                </a:cubicBezTo>
                <a:cubicBezTo>
                  <a:pt x="1416050" y="1420283"/>
                  <a:pt x="889000" y="1320800"/>
                  <a:pt x="558800" y="1092200"/>
                </a:cubicBezTo>
                <a:cubicBezTo>
                  <a:pt x="228600" y="863600"/>
                  <a:pt x="114300" y="431800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8039100" y="4953000"/>
            <a:ext cx="114300" cy="444500"/>
          </a:xfrm>
          <a:custGeom>
            <a:avLst/>
            <a:gdLst>
              <a:gd name="connsiteX0" fmla="*/ 0 w 114300"/>
              <a:gd name="connsiteY0" fmla="*/ 444500 h 444500"/>
              <a:gd name="connsiteX1" fmla="*/ 88900 w 114300"/>
              <a:gd name="connsiteY1" fmla="*/ 190500 h 444500"/>
              <a:gd name="connsiteX2" fmla="*/ 114300 w 11430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444500">
                <a:moveTo>
                  <a:pt x="0" y="444500"/>
                </a:moveTo>
                <a:cubicBezTo>
                  <a:pt x="34925" y="354541"/>
                  <a:pt x="69850" y="264583"/>
                  <a:pt x="88900" y="190500"/>
                </a:cubicBezTo>
                <a:cubicBezTo>
                  <a:pt x="107950" y="116417"/>
                  <a:pt x="111125" y="58208"/>
                  <a:pt x="1143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5486400" y="5016500"/>
            <a:ext cx="355600" cy="419100"/>
          </a:xfrm>
          <a:custGeom>
            <a:avLst/>
            <a:gdLst>
              <a:gd name="connsiteX0" fmla="*/ 0 w 355600"/>
              <a:gd name="connsiteY0" fmla="*/ 419100 h 419100"/>
              <a:gd name="connsiteX1" fmla="*/ 241300 w 355600"/>
              <a:gd name="connsiteY1" fmla="*/ 254000 h 419100"/>
              <a:gd name="connsiteX2" fmla="*/ 355600 w 355600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419100">
                <a:moveTo>
                  <a:pt x="0" y="419100"/>
                </a:moveTo>
                <a:cubicBezTo>
                  <a:pt x="91016" y="371475"/>
                  <a:pt x="182033" y="323850"/>
                  <a:pt x="241300" y="254000"/>
                </a:cubicBezTo>
                <a:cubicBezTo>
                  <a:pt x="300567" y="184150"/>
                  <a:pt x="328083" y="92075"/>
                  <a:pt x="35560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072904" y="1785218"/>
            <a:ext cx="2998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Обе иерархии содержат абстрактные классы, расширяемые конкретными классами со специализированными реализациями для Нью-Йорка и </a:t>
            </a:r>
            <a:r>
              <a:rPr lang="ru-RU" sz="1400" dirty="0" err="1"/>
              <a:t>Чигаго</a:t>
            </a:r>
            <a:endParaRPr lang="ru-RU" sz="1400" dirty="0"/>
          </a:p>
        </p:txBody>
      </p:sp>
      <p:sp>
        <p:nvSpPr>
          <p:cNvPr id="15" name="Полилиния 14"/>
          <p:cNvSpPr/>
          <p:nvPr/>
        </p:nvSpPr>
        <p:spPr>
          <a:xfrm>
            <a:off x="5917704" y="1938318"/>
            <a:ext cx="457200" cy="711200"/>
          </a:xfrm>
          <a:custGeom>
            <a:avLst/>
            <a:gdLst>
              <a:gd name="connsiteX0" fmla="*/ 0 w 457200"/>
              <a:gd name="connsiteY0" fmla="*/ 0 h 711200"/>
              <a:gd name="connsiteX1" fmla="*/ 330200 w 457200"/>
              <a:gd name="connsiteY1" fmla="*/ 228600 h 711200"/>
              <a:gd name="connsiteX2" fmla="*/ 457200 w 457200"/>
              <a:gd name="connsiteY2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711200">
                <a:moveTo>
                  <a:pt x="0" y="0"/>
                </a:moveTo>
                <a:cubicBezTo>
                  <a:pt x="127000" y="55033"/>
                  <a:pt x="254000" y="110067"/>
                  <a:pt x="330200" y="228600"/>
                </a:cubicBezTo>
                <a:cubicBezTo>
                  <a:pt x="406400" y="347133"/>
                  <a:pt x="431800" y="529166"/>
                  <a:pt x="457200" y="7112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2387600" y="2019300"/>
            <a:ext cx="457200" cy="622300"/>
          </a:xfrm>
          <a:custGeom>
            <a:avLst/>
            <a:gdLst>
              <a:gd name="connsiteX0" fmla="*/ 457200 w 457200"/>
              <a:gd name="connsiteY0" fmla="*/ 0 h 622300"/>
              <a:gd name="connsiteX1" fmla="*/ 139700 w 457200"/>
              <a:gd name="connsiteY1" fmla="*/ 279400 h 622300"/>
              <a:gd name="connsiteX2" fmla="*/ 0 w 4572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622300">
                <a:moveTo>
                  <a:pt x="457200" y="0"/>
                </a:moveTo>
                <a:cubicBezTo>
                  <a:pt x="336550" y="87842"/>
                  <a:pt x="215900" y="175684"/>
                  <a:pt x="139700" y="279400"/>
                </a:cubicBezTo>
                <a:cubicBezTo>
                  <a:pt x="63500" y="383116"/>
                  <a:pt x="31750" y="502708"/>
                  <a:pt x="0" y="6223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Паттерн 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класс создаваемого экземпляра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62501"/>
            <a:ext cx="5268281" cy="213141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-35396" y="2944936"/>
            <a:ext cx="2232248" cy="2222696"/>
            <a:chOff x="-35396" y="2944936"/>
            <a:chExt cx="2232248" cy="2222696"/>
          </a:xfrm>
        </p:grpSpPr>
        <p:sp>
          <p:nvSpPr>
            <p:cNvPr id="4" name="TextBox 3"/>
            <p:cNvSpPr txBox="1"/>
            <p:nvPr/>
          </p:nvSpPr>
          <p:spPr>
            <a:xfrm>
              <a:off x="-35396" y="3327991"/>
              <a:ext cx="22322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181100" y="2944936"/>
              <a:ext cx="901700" cy="382464"/>
            </a:xfrm>
            <a:custGeom>
              <a:avLst/>
              <a:gdLst>
                <a:gd name="connsiteX0" fmla="*/ 0 w 901700"/>
                <a:gd name="connsiteY0" fmla="*/ 382464 h 382464"/>
                <a:gd name="connsiteX1" fmla="*/ 546100 w 901700"/>
                <a:gd name="connsiteY1" fmla="*/ 26864 h 382464"/>
                <a:gd name="connsiteX2" fmla="*/ 901700 w 901700"/>
                <a:gd name="connsiteY2" fmla="*/ 52264 h 3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82464">
                  <a:moveTo>
                    <a:pt x="0" y="382464"/>
                  </a:moveTo>
                  <a:cubicBezTo>
                    <a:pt x="197908" y="232180"/>
                    <a:pt x="395817" y="81897"/>
                    <a:pt x="546100" y="26864"/>
                  </a:cubicBezTo>
                  <a:cubicBezTo>
                    <a:pt x="696383" y="-28169"/>
                    <a:pt x="799041" y="12047"/>
                    <a:pt x="901700" y="5226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365920" y="4742884"/>
              <a:ext cx="685800" cy="424748"/>
            </a:xfrm>
            <a:custGeom>
              <a:avLst/>
              <a:gdLst>
                <a:gd name="connsiteX0" fmla="*/ 0 w 685800"/>
                <a:gd name="connsiteY0" fmla="*/ 0 h 424748"/>
                <a:gd name="connsiteX1" fmla="*/ 165100 w 685800"/>
                <a:gd name="connsiteY1" fmla="*/ 330200 h 424748"/>
                <a:gd name="connsiteX2" fmla="*/ 685800 w 685800"/>
                <a:gd name="connsiteY2" fmla="*/ 419100 h 4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424748">
                  <a:moveTo>
                    <a:pt x="0" y="0"/>
                  </a:moveTo>
                  <a:cubicBezTo>
                    <a:pt x="25400" y="130175"/>
                    <a:pt x="50800" y="260350"/>
                    <a:pt x="165100" y="330200"/>
                  </a:cubicBezTo>
                  <a:cubicBezTo>
                    <a:pt x="279400" y="400050"/>
                    <a:pt x="524933" y="440267"/>
                    <a:pt x="685800" y="4191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70212" y="5232400"/>
            <a:ext cx="3574876" cy="1418019"/>
            <a:chOff x="2170212" y="5232400"/>
            <a:chExt cx="3574876" cy="1418019"/>
          </a:xfrm>
        </p:grpSpPr>
        <p:sp>
          <p:nvSpPr>
            <p:cNvPr id="5" name="TextBox 4"/>
            <p:cNvSpPr txBox="1"/>
            <p:nvPr/>
          </p:nvSpPr>
          <p:spPr>
            <a:xfrm>
              <a:off x="2170212" y="5696312"/>
              <a:ext cx="35748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ru-RU" sz="1400" dirty="0"/>
                <a:t> отвечает за создание конкретных продуктов. Это единственный класс, который располагает информацией об их создании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124200" y="5321300"/>
              <a:ext cx="292100" cy="330200"/>
            </a:xfrm>
            <a:custGeom>
              <a:avLst/>
              <a:gdLst>
                <a:gd name="connsiteX0" fmla="*/ 292100 w 292100"/>
                <a:gd name="connsiteY0" fmla="*/ 330200 h 330200"/>
                <a:gd name="connsiteX1" fmla="*/ 101600 w 292100"/>
                <a:gd name="connsiteY1" fmla="*/ 215900 h 330200"/>
                <a:gd name="connsiteX2" fmla="*/ 0 w 292100"/>
                <a:gd name="connsiteY2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330200">
                  <a:moveTo>
                    <a:pt x="292100" y="330200"/>
                  </a:moveTo>
                  <a:cubicBezTo>
                    <a:pt x="221191" y="300566"/>
                    <a:pt x="150283" y="270933"/>
                    <a:pt x="101600" y="215900"/>
                  </a:cubicBezTo>
                  <a:cubicBezTo>
                    <a:pt x="52917" y="160867"/>
                    <a:pt x="26458" y="8043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57800" y="5232400"/>
              <a:ext cx="304800" cy="419100"/>
            </a:xfrm>
            <a:custGeom>
              <a:avLst/>
              <a:gdLst>
                <a:gd name="connsiteX0" fmla="*/ 0 w 304800"/>
                <a:gd name="connsiteY0" fmla="*/ 419100 h 419100"/>
                <a:gd name="connsiteX1" fmla="*/ 228600 w 304800"/>
                <a:gd name="connsiteY1" fmla="*/ 165100 h 419100"/>
                <a:gd name="connsiteX2" fmla="*/ 304800 w 3048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19100">
                  <a:moveTo>
                    <a:pt x="0" y="419100"/>
                  </a:moveTo>
                  <a:cubicBezTo>
                    <a:pt x="88900" y="327025"/>
                    <a:pt x="177800" y="234950"/>
                    <a:pt x="228600" y="165100"/>
                  </a:cubicBezTo>
                  <a:cubicBezTo>
                    <a:pt x="279400" y="95250"/>
                    <a:pt x="292100" y="47625"/>
                    <a:pt x="3048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62458" y="2072532"/>
            <a:ext cx="3424367" cy="835768"/>
            <a:chOff x="4762458" y="2072532"/>
            <a:chExt cx="3424367" cy="835768"/>
          </a:xfrm>
        </p:grpSpPr>
        <p:sp>
          <p:nvSpPr>
            <p:cNvPr id="7" name="TextBox 6"/>
            <p:cNvSpPr txBox="1"/>
            <p:nvPr/>
          </p:nvSpPr>
          <p:spPr>
            <a:xfrm>
              <a:off x="4917425" y="2072532"/>
              <a:ext cx="326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/>
                <a:t>Creator </a:t>
              </a:r>
              <a:r>
                <a:rPr lang="ru-RU" sz="1400" dirty="0"/>
                <a:t>содержит реализации всех методов, выполняющих операции с продуктами, кроме фабричного метода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4762458" y="2387600"/>
              <a:ext cx="165142" cy="520700"/>
            </a:xfrm>
            <a:custGeom>
              <a:avLst/>
              <a:gdLst>
                <a:gd name="connsiteX0" fmla="*/ 152442 w 165142"/>
                <a:gd name="connsiteY0" fmla="*/ 0 h 520700"/>
                <a:gd name="connsiteX1" fmla="*/ 42 w 165142"/>
                <a:gd name="connsiteY1" fmla="*/ 228600 h 520700"/>
                <a:gd name="connsiteX2" fmla="*/ 165142 w 165142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42" h="520700">
                  <a:moveTo>
                    <a:pt x="152442" y="0"/>
                  </a:moveTo>
                  <a:cubicBezTo>
                    <a:pt x="75183" y="70908"/>
                    <a:pt x="-2075" y="141817"/>
                    <a:pt x="42" y="228600"/>
                  </a:cubicBezTo>
                  <a:cubicBezTo>
                    <a:pt x="2159" y="315383"/>
                    <a:pt x="116459" y="450850"/>
                    <a:pt x="165142" y="520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13501" y="2971224"/>
            <a:ext cx="2637047" cy="1169551"/>
            <a:chOff x="6513501" y="2971224"/>
            <a:chExt cx="2637047" cy="1169551"/>
          </a:xfrm>
        </p:grpSpPr>
        <p:sp>
          <p:nvSpPr>
            <p:cNvPr id="8" name="TextBox 7"/>
            <p:cNvSpPr txBox="1"/>
            <p:nvPr/>
          </p:nvSpPr>
          <p:spPr>
            <a:xfrm>
              <a:off x="7326549" y="2971224"/>
              <a:ext cx="182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Абстрактный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 должен быть реализован всеми </a:t>
              </a:r>
              <a:r>
                <a:rPr lang="ru-RU" sz="1400" dirty="0" err="1"/>
                <a:t>субклассами</a:t>
              </a:r>
              <a:r>
                <a:rPr lang="ru-RU" sz="1400" dirty="0"/>
                <a:t> </a:t>
              </a:r>
              <a:r>
                <a:rPr lang="en-US" sz="1400" dirty="0"/>
                <a:t>Creator</a:t>
              </a:r>
              <a:endParaRPr lang="ru-RU" sz="14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513501" y="3374506"/>
              <a:ext cx="927100" cy="266700"/>
            </a:xfrm>
            <a:custGeom>
              <a:avLst/>
              <a:gdLst>
                <a:gd name="connsiteX0" fmla="*/ 927100 w 927100"/>
                <a:gd name="connsiteY0" fmla="*/ 0 h 266700"/>
                <a:gd name="connsiteX1" fmla="*/ 431800 w 927100"/>
                <a:gd name="connsiteY1" fmla="*/ 101600 h 266700"/>
                <a:gd name="connsiteX2" fmla="*/ 0 w 9271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266700">
                  <a:moveTo>
                    <a:pt x="927100" y="0"/>
                  </a:moveTo>
                  <a:cubicBezTo>
                    <a:pt x="756708" y="28575"/>
                    <a:pt x="586316" y="57150"/>
                    <a:pt x="431800" y="101600"/>
                  </a:cubicBezTo>
                  <a:cubicBezTo>
                    <a:pt x="277284" y="146050"/>
                    <a:pt x="138642" y="206375"/>
                    <a:pt x="0" y="266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11010" y="4749800"/>
            <a:ext cx="2018939" cy="1652151"/>
            <a:chOff x="7111010" y="4749800"/>
            <a:chExt cx="2018939" cy="1652151"/>
          </a:xfrm>
        </p:grpSpPr>
        <p:sp>
          <p:nvSpPr>
            <p:cNvPr id="6" name="TextBox 5"/>
            <p:cNvSpPr txBox="1"/>
            <p:nvPr/>
          </p:nvSpPr>
          <p:spPr>
            <a:xfrm>
              <a:off x="7111010" y="5232400"/>
              <a:ext cx="20189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en-US" sz="1400" dirty="0"/>
                <a:t> </a:t>
              </a:r>
              <a:r>
                <a:rPr lang="ru-RU" sz="1400" dirty="0"/>
                <a:t>реализует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, непосредственно производящий продукт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416800" y="4749800"/>
              <a:ext cx="901700" cy="419100"/>
            </a:xfrm>
            <a:custGeom>
              <a:avLst/>
              <a:gdLst>
                <a:gd name="connsiteX0" fmla="*/ 901700 w 901700"/>
                <a:gd name="connsiteY0" fmla="*/ 419100 h 419100"/>
                <a:gd name="connsiteX1" fmla="*/ 533400 w 901700"/>
                <a:gd name="connsiteY1" fmla="*/ 101600 h 419100"/>
                <a:gd name="connsiteX2" fmla="*/ 0 w 9017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419100">
                  <a:moveTo>
                    <a:pt x="901700" y="419100"/>
                  </a:moveTo>
                  <a:cubicBezTo>
                    <a:pt x="792691" y="295275"/>
                    <a:pt x="683683" y="171450"/>
                    <a:pt x="533400" y="101600"/>
                  </a:cubicBezTo>
                  <a:cubicBezTo>
                    <a:pt x="383117" y="31750"/>
                    <a:pt x="97367" y="1905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</a:t>
            </a:r>
            <a:r>
              <a:rPr lang="ru-RU" dirty="0">
                <a:solidFill>
                  <a:srgbClr val="FF0000"/>
                </a:solidFill>
              </a:rPr>
              <a:t>никаких предположений о конкретном типе</a:t>
            </a:r>
            <a:r>
              <a:rPr lang="ru-RU" dirty="0"/>
              <a:t>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</a:t>
            </a:r>
            <a:r>
              <a:rPr lang="ru-RU" dirty="0" err="1"/>
              <a:t>Product</a:t>
            </a:r>
            <a:r>
              <a:rPr lang="ru-RU" dirty="0"/>
              <a:t>, поэтому он может работать с любыми определенными пользователем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написанный для интерфейса будет работать с любыми классами, реализующими данный интерфейс</a:t>
            </a:r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3192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5877272"/>
            <a:ext cx="6048672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Подсчитайте количество конкретных объектов пиццы, от которых зависит 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</a:t>
            </a:r>
            <a:r>
              <a:rPr lang="ru-RU" dirty="0" smtClean="0"/>
              <a:t>всех </a:t>
            </a:r>
            <a:r>
              <a:rPr lang="ru-RU" dirty="0"/>
              <a:t>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2" y="2481191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9872" y="1538789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0272" y="1788694"/>
            <a:ext cx="2123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665071"/>
            <a:ext cx="2555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1720" y="63027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</a:t>
            </a:r>
            <a:r>
              <a:rPr lang="en-US" dirty="0"/>
              <a:t>I</a:t>
            </a:r>
            <a:r>
              <a:rPr lang="en-US" dirty="0" smtClean="0"/>
              <a:t>nversion Principle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CDependentPizzaStore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CDependentPizzaStore</a:t>
            </a:r>
            <a:r>
              <a:rPr lang="ru-RU" dirty="0"/>
              <a:t> зависит от всех классов пиццы</a:t>
            </a:r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7744" y="285293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6136" y="1772816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3833351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Ссылки на конкретные классы не должны храниться в переменных</a:t>
            </a:r>
          </a:p>
          <a:p>
            <a:r>
              <a:rPr lang="ru-RU" dirty="0"/>
              <a:t>В архитектуре не должно быть классов, производных от конкретных классов</a:t>
            </a:r>
          </a:p>
          <a:p>
            <a:pPr lvl="1"/>
            <a:r>
              <a:rPr lang="ru-RU" dirty="0"/>
              <a:t>Наследование от конкретного класса создает сильную зависимость от него</a:t>
            </a:r>
          </a:p>
          <a:p>
            <a:pPr lvl="1"/>
            <a:r>
              <a:rPr lang="ru-RU" dirty="0"/>
              <a:t>Определяйте классы производными от абстракций (интерфейсов и абстрактных классов)</a:t>
            </a:r>
          </a:p>
          <a:p>
            <a:r>
              <a:rPr lang="ru-RU" dirty="0"/>
              <a:t>Методы не должны переопределять методы, реализованные в каких-либо из его базовых классах</a:t>
            </a:r>
          </a:p>
          <a:p>
            <a:pPr lvl="1"/>
            <a:r>
              <a:rPr lang="ru-RU" dirty="0"/>
              <a:t>Переопределение реализованного метода свидетельствует о том,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916832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2120" y="1693307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Решение – создать фабрику по производству ингредиентов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2730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3808" y="2951832"/>
            <a:ext cx="3959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</a:t>
            </a:r>
            <a:r>
              <a:rPr lang="ru-RU" sz="1600" dirty="0" smtClean="0"/>
              <a:t>использу</a:t>
            </a:r>
            <a:r>
              <a:rPr lang="ru-RU" sz="1600" dirty="0"/>
              <a:t>ю</a:t>
            </a:r>
            <a:r>
              <a:rPr lang="ru-RU" sz="1600" dirty="0" smtClean="0"/>
              <a:t>тся </a:t>
            </a:r>
            <a:r>
              <a:rPr lang="ru-RU" sz="1600" dirty="0"/>
              <a:t>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36" y="137053"/>
            <a:ext cx="2603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7744" y="6196280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4008" y="1711598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61844" y="4653136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064" y="6022203"/>
            <a:ext cx="3892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92056" y="833807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5983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0"/>
              </a:spcAft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4143"/>
          <a:stretch/>
        </p:blipFill>
        <p:spPr>
          <a:xfrm>
            <a:off x="107504" y="43025"/>
            <a:ext cx="9014792" cy="68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создания конкретных экземпляров класса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перестаёт быть </a:t>
            </a:r>
            <a:r>
              <a:rPr lang="ru-RU" b="1" dirty="0" smtClean="0"/>
              <a:t>закрытым для изменения</a:t>
            </a:r>
          </a:p>
          <a:p>
            <a:pPr lvl="1"/>
            <a:r>
              <a:rPr lang="ru-RU" dirty="0" smtClean="0"/>
              <a:t>При добавлении новых конкретных классов, требуется</a:t>
            </a:r>
          </a:p>
          <a:p>
            <a:pPr lvl="1"/>
            <a:r>
              <a:rPr lang="ru-RU" dirty="0" smtClean="0"/>
              <a:t>При изменении способа их конструирования</a:t>
            </a:r>
          </a:p>
          <a:p>
            <a:endParaRPr lang="ru-RU" dirty="0" smtClean="0"/>
          </a:p>
          <a:p>
            <a:r>
              <a:rPr lang="ru-RU" dirty="0" smtClean="0"/>
              <a:t>«Определить аспекты, которые будут изменяться, и отделить их от тех, которые останутся неизменными»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Сырная пицца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7504" y="1503634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i="1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Пицца из мидий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0" y="142004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895" y="18864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88640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CChicagoPizzaIngredientFactory</a:t>
            </a:r>
            <a:r>
              <a:rPr lang="en-US" sz="17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>
              <a:spcAft>
                <a:spcPts val="0"/>
              </a:spcAft>
            </a:pP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CNYPizzaIngredientFactory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>
              <a:spcAft>
                <a:spcPts val="0"/>
              </a:spcAft>
            </a:pP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Лаваш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8030" y="14847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: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60" y="1700808"/>
            <a:ext cx="9144000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Пиццерия «У Ашота»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7" y="1914154"/>
            <a:ext cx="8853226" cy="34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177281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пиццы передаётся при вызове </a:t>
            </a:r>
            <a:r>
              <a:rPr lang="en-US" dirty="0" err="1" smtClean="0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4679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990581"/>
            <a:ext cx="92170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spcAft>
                <a:spcPts val="0"/>
              </a:spcAft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CPeperoniPizza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2397882" y="4581128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788566" y="4828510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7696" y="199058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102399" y="2708920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7308304" y="2564904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Инк</a:t>
            </a:r>
            <a:r>
              <a:rPr lang="ru-RU" dirty="0"/>
              <a:t>а</a:t>
            </a:r>
            <a:r>
              <a:rPr lang="ru-RU" dirty="0" smtClean="0"/>
              <a:t>псуляция </a:t>
            </a:r>
            <a:r>
              <a:rPr lang="ru-RU" dirty="0"/>
              <a:t>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r>
              <a:rPr lang="ru-RU" dirty="0"/>
              <a:t>Единственная задача этого объекта – создание объектов пиццы</a:t>
            </a:r>
          </a:p>
          <a:p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2650</TotalTime>
  <Words>2075</Words>
  <Application>Microsoft Office PowerPoint</Application>
  <PresentationFormat>On-screen Show (4:3)</PresentationFormat>
  <Paragraphs>626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Фабрика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Инкапсуляция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Архитектура приложения, использующая простую фабрику</vt:lpstr>
      <vt:lpstr>Расширение бизнеса</vt:lpstr>
      <vt:lpstr>Решение, основанное на расширении CSimplePizzaFactory</vt:lpstr>
      <vt:lpstr>Фабрика пиццы для Нью-Йоркских филиалов Pizza Store</vt:lpstr>
      <vt:lpstr>Заказ пиццы в Нью-Йорком филиале</vt:lpstr>
      <vt:lpstr>Альтернативная реализация – паттерн «Фабричный метод»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CDependentPizzaStore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Решение – создать фабрику по производству ингредиентов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PowerPoint Presentation</vt:lpstr>
      <vt:lpstr>PowerPoint Presentation</vt:lpstr>
      <vt:lpstr>PowerPoint Presentation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Лаваш</vt:lpstr>
      <vt:lpstr>Пиццерия «У Ашота»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208</cp:revision>
  <dcterms:created xsi:type="dcterms:W3CDTF">2016-02-02T19:36:42Z</dcterms:created>
  <dcterms:modified xsi:type="dcterms:W3CDTF">2019-09-26T15:06:40Z</dcterms:modified>
</cp:coreProperties>
</file>