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46"/>
  </p:notesMasterIdLst>
  <p:sldIdLst>
    <p:sldId id="256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8" r:id="rId19"/>
    <p:sldId id="285" r:id="rId20"/>
    <p:sldId id="286" r:id="rId21"/>
    <p:sldId id="287" r:id="rId22"/>
    <p:sldId id="289" r:id="rId23"/>
    <p:sldId id="290" r:id="rId24"/>
    <p:sldId id="262" r:id="rId25"/>
    <p:sldId id="275" r:id="rId26"/>
    <p:sldId id="276" r:id="rId27"/>
    <p:sldId id="277" r:id="rId28"/>
    <p:sldId id="267" r:id="rId29"/>
    <p:sldId id="263" r:id="rId30"/>
    <p:sldId id="264" r:id="rId31"/>
    <p:sldId id="265" r:id="rId32"/>
    <p:sldId id="257" r:id="rId33"/>
    <p:sldId id="258" r:id="rId34"/>
    <p:sldId id="259" r:id="rId35"/>
    <p:sldId id="260" r:id="rId36"/>
    <p:sldId id="261" r:id="rId37"/>
    <p:sldId id="272" r:id="rId38"/>
    <p:sldId id="271" r:id="rId39"/>
    <p:sldId id="273" r:id="rId40"/>
    <p:sldId id="274" r:id="rId41"/>
    <p:sldId id="268" r:id="rId42"/>
    <p:sldId id="269" r:id="rId43"/>
    <p:sldId id="270" r:id="rId44"/>
    <p:sldId id="266" r:id="rId45"/>
  </p:sldIdLst>
  <p:sldSz cx="9144000" cy="6858000" type="screen4x3"/>
  <p:notesSz cx="6858000" cy="9144000"/>
  <p:custDataLst>
    <p:tags r:id="rId4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1163" autoAdjust="0"/>
  </p:normalViewPr>
  <p:slideViewPr>
    <p:cSldViewPr>
      <p:cViewPr varScale="1">
        <p:scale>
          <a:sx n="101" d="100"/>
          <a:sy n="101" d="100"/>
        </p:scale>
        <p:origin x="214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://forthescience.org/books/modelviewcontroller/01_from_smartui_to_traditional_mvc/03_traditional_mvc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s://stefanoborini.gitbooks.io/modelview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oborini.gitbooks.io/modelviewcontroller/01_from_smartui_to_traditional_mvc/01_smart_u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MV*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25624" y="1556792"/>
            <a:ext cx="6966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CounterDocument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object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0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set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listeners.add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listener.notify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unregister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listeners.remove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!=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for</a:t>
            </a:r>
            <a:r>
              <a:rPr lang="ru-RU" sz="1600" dirty="0">
                <a:latin typeface="Consolas" panose="020B0609020204030204" pitchFamily="49" charset="0"/>
              </a:rPr>
              <a:t> l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l.notify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incrementValue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0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504" y="1411421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QtGui.QPushButton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self.setText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unicode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document.incrementValue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QtGui.QProgressBar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self.setRange</a:t>
            </a:r>
            <a:r>
              <a:rPr lang="ru-RU" sz="1600" dirty="0">
                <a:latin typeface="Consolas" panose="020B0609020204030204" pitchFamily="49" charset="0"/>
              </a:rPr>
              <a:t>(0,100)</a:t>
            </a: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0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457200" y="2060848"/>
            <a:ext cx="6030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CounterDocument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counter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ProgressBarView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counter.show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3602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Традиционный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0" y="1628800"/>
            <a:ext cx="5535179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(Model)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данными, логикой приложения</a:t>
            </a:r>
          </a:p>
          <a:p>
            <a:r>
              <a:rPr lang="ru-RU" dirty="0"/>
              <a:t>Виды</a:t>
            </a:r>
          </a:p>
          <a:p>
            <a:pPr lvl="1"/>
            <a:r>
              <a:rPr lang="ru-RU" dirty="0"/>
              <a:t>Пассивная модель</a:t>
            </a:r>
          </a:p>
          <a:p>
            <a:pPr lvl="2"/>
            <a:r>
              <a:rPr lang="ru-RU" dirty="0"/>
              <a:t>Лишь хранит данные</a:t>
            </a:r>
          </a:p>
          <a:p>
            <a:pPr lvl="2"/>
            <a:r>
              <a:rPr lang="ru-RU" dirty="0"/>
              <a:t>Не имеет способов воздействия на контроллер/представление</a:t>
            </a:r>
          </a:p>
          <a:p>
            <a:pPr lvl="1"/>
            <a:r>
              <a:rPr lang="ru-RU" dirty="0"/>
              <a:t>Активная модель</a:t>
            </a:r>
          </a:p>
          <a:p>
            <a:pPr lvl="2"/>
            <a:r>
              <a:rPr lang="ru-RU" dirty="0"/>
              <a:t>Оповещает представления о произошедших в ней изменениях</a:t>
            </a:r>
          </a:p>
          <a:p>
            <a:pPr lvl="2"/>
            <a:r>
              <a:rPr lang="ru-RU" dirty="0"/>
              <a:t>Классическое понимание модели в </a:t>
            </a:r>
            <a:r>
              <a:rPr lang="en-US" dirty="0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Пассивная модель</a:t>
            </a:r>
          </a:p>
          <a:p>
            <a:pPr lvl="1"/>
            <a:r>
              <a:rPr lang="ru-RU" dirty="0" smtClean="0"/>
              <a:t>Не имеет механизмов уведомления о своём изменении</a:t>
            </a:r>
          </a:p>
          <a:p>
            <a:pPr lvl="2"/>
            <a:r>
              <a:rPr lang="ru-RU" dirty="0" smtClean="0"/>
              <a:t>Эту задачу выполняет Контроллер</a:t>
            </a:r>
          </a:p>
          <a:p>
            <a:pPr lvl="1"/>
            <a:r>
              <a:rPr lang="ru-RU" dirty="0" smtClean="0"/>
              <a:t>Хранит лишь данные</a:t>
            </a:r>
          </a:p>
          <a:p>
            <a:r>
              <a:rPr lang="ru-RU" dirty="0" smtClean="0"/>
              <a:t>Активная модель</a:t>
            </a:r>
          </a:p>
          <a:p>
            <a:pPr lvl="1"/>
            <a:r>
              <a:rPr lang="ru-RU" dirty="0" smtClean="0"/>
              <a:t>Имеет возможности для уведомления слушателей об изменении</a:t>
            </a:r>
          </a:p>
          <a:p>
            <a:pPr lvl="1"/>
            <a:r>
              <a:rPr lang="ru-RU" dirty="0" smtClean="0"/>
              <a:t>Традиционный подход к построению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2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75" y="1774825"/>
            <a:ext cx="5313650" cy="4625975"/>
          </a:xfrm>
        </p:spPr>
      </p:pic>
    </p:spTree>
    <p:extLst>
      <p:ext uri="{BB962C8B-B14F-4D97-AF65-F5344CB8AC3E}">
        <p14:creationId xmlns:p14="http://schemas.microsoft.com/office/powerpoint/2010/main" val="366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и недостатки пассивной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Трудности с синхронизацией нескольких </a:t>
            </a:r>
            <a:r>
              <a:rPr lang="en-US" dirty="0" smtClean="0"/>
              <a:t>View</a:t>
            </a:r>
            <a:r>
              <a:rPr lang="ru-RU" dirty="0" smtClean="0"/>
              <a:t>, когда изменении модели со стороны разных контроллеров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Любой объект может играть выступать в роли пассивной модели без внесения изменений</a:t>
            </a:r>
          </a:p>
          <a:p>
            <a:pPr lvl="1"/>
            <a:r>
              <a:rPr lang="ru-RU" dirty="0" smtClean="0"/>
              <a:t>Лучший контроль над обновлением </a:t>
            </a:r>
            <a:r>
              <a:rPr lang="en-US" dirty="0" smtClean="0"/>
              <a:t>View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613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Активная модель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98" y="1774825"/>
            <a:ext cx="5686404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UI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Приложение для вычисления корней </a:t>
            </a:r>
            <a:r>
              <a:rPr lang="ru-RU" smtClean="0"/>
              <a:t>квадратного уравнения</a:t>
            </a:r>
            <a:endParaRPr lang="ru-RU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6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Traditional MVC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696" y="1988840"/>
            <a:ext cx="5673695" cy="44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MVP = </a:t>
            </a:r>
            <a:r>
              <a:rPr lang="en-US" dirty="0" err="1" smtClean="0"/>
              <a:t>SupervisingController</a:t>
            </a:r>
            <a:r>
              <a:rPr lang="en-US" dirty="0" smtClean="0"/>
              <a:t> + </a:t>
            </a:r>
            <a:r>
              <a:rPr lang="en-US" dirty="0" err="1" smtClean="0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Model-View-Presenter</a:t>
            </a:r>
            <a:r>
              <a:rPr lang="en-US" dirty="0" smtClean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9512" y="1844824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SmartUI</a:t>
            </a:r>
            <a:r>
              <a:rPr lang="en-US" dirty="0" smtClean="0"/>
              <a:t> (</a:t>
            </a:r>
            <a:r>
              <a:rPr lang="ru-RU" dirty="0" err="1" smtClean="0"/>
              <a:t>автоновный</a:t>
            </a:r>
            <a:r>
              <a:rPr lang="ru-RU" dirty="0" smtClean="0"/>
              <a:t> </a:t>
            </a:r>
            <a:r>
              <a:rPr lang="en-US" dirty="0" smtClean="0"/>
              <a:t>View)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Единственный класс несёт ответственность за всё, что ожидается от </a:t>
            </a:r>
            <a:r>
              <a:rPr lang="en-US" dirty="0" smtClean="0"/>
              <a:t>GUI-</a:t>
            </a:r>
            <a:r>
              <a:rPr lang="ru-RU" dirty="0" smtClean="0"/>
              <a:t>приложения</a:t>
            </a:r>
          </a:p>
          <a:p>
            <a:pPr lvl="1"/>
            <a:r>
              <a:rPr lang="ru-RU" dirty="0" smtClean="0"/>
              <a:t>Получает события о действиях пользователя</a:t>
            </a:r>
          </a:p>
          <a:p>
            <a:pPr lvl="1"/>
            <a:r>
              <a:rPr lang="ru-RU" dirty="0" smtClean="0"/>
              <a:t>Изменяет состояние приложения в зависимости от действий пользователя</a:t>
            </a:r>
          </a:p>
          <a:p>
            <a:pPr lvl="1"/>
            <a:r>
              <a:rPr lang="ru-RU" dirty="0" smtClean="0"/>
              <a:t>Хранит состояние приложения</a:t>
            </a:r>
          </a:p>
          <a:p>
            <a:pPr lvl="1"/>
            <a:r>
              <a:rPr lang="ru-RU" dirty="0" smtClean="0"/>
              <a:t>Отвечает за визуальное представление состояния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808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 визуальное состояние и обновляет его при изменении </a:t>
            </a:r>
            <a:r>
              <a:rPr lang="en-US" dirty="0" smtClean="0"/>
              <a:t>Domain Model</a:t>
            </a:r>
            <a:endParaRPr lang="ru-RU" dirty="0" smtClean="0"/>
          </a:p>
          <a:p>
            <a:r>
              <a:rPr lang="ru-RU" dirty="0" smtClean="0"/>
              <a:t>Конвертирует бизнес-правила в визуальное представление</a:t>
            </a:r>
          </a:p>
          <a:p>
            <a:r>
              <a:rPr lang="ru-RU" dirty="0" smtClean="0"/>
              <a:t>Обрабатывает состояние </a:t>
            </a:r>
            <a:r>
              <a:rPr lang="en-US" dirty="0" smtClean="0"/>
              <a:t>Selection </a:t>
            </a:r>
            <a:r>
              <a:rPr lang="ru-RU" dirty="0" smtClean="0"/>
              <a:t>и применяет действия к выделенной части модели</a:t>
            </a:r>
          </a:p>
          <a:p>
            <a:r>
              <a:rPr lang="ru-RU" dirty="0" smtClean="0"/>
              <a:t>Обрабатывает события от </a:t>
            </a:r>
            <a:r>
              <a:rPr lang="en-US" dirty="0" smtClean="0"/>
              <a:t>View </a:t>
            </a:r>
            <a:r>
              <a:rPr lang="ru-RU" dirty="0" smtClean="0"/>
              <a:t>и модифицирует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Подход к реализации </a:t>
            </a:r>
            <a:r>
              <a:rPr lang="en-US" dirty="0" smtClean="0"/>
              <a:t>MVP</a:t>
            </a:r>
            <a:r>
              <a:rPr lang="ru-RU" dirty="0" smtClean="0"/>
              <a:t>, при котором программист изначально фокусируется на разработке </a:t>
            </a:r>
            <a:r>
              <a:rPr lang="en-US" dirty="0" smtClean="0"/>
              <a:t>Presenter</a:t>
            </a:r>
          </a:p>
          <a:p>
            <a:pPr lvl="1"/>
            <a:r>
              <a:rPr lang="en-US" dirty="0" smtClean="0"/>
              <a:t>Presenter</a:t>
            </a:r>
            <a:r>
              <a:rPr lang="ru-RU" dirty="0" smtClean="0"/>
              <a:t> не имеет состояния (использует</a:t>
            </a:r>
            <a:r>
              <a:rPr lang="en-US" dirty="0" smtClean="0"/>
              <a:t> View </a:t>
            </a:r>
            <a:r>
              <a:rPr lang="ru-RU" dirty="0" smtClean="0"/>
              <a:t>и </a:t>
            </a:r>
            <a:r>
              <a:rPr lang="en-US" dirty="0" smtClean="0"/>
              <a:t>Model)</a:t>
            </a:r>
          </a:p>
          <a:p>
            <a:pPr lvl="2"/>
            <a:r>
              <a:rPr lang="ru-RU" dirty="0" smtClean="0"/>
              <a:t>В этом случае </a:t>
            </a:r>
            <a:r>
              <a:rPr lang="en-US" dirty="0" smtClean="0"/>
              <a:t>Presenter </a:t>
            </a:r>
            <a:r>
              <a:rPr lang="ru-RU" dirty="0" smtClean="0"/>
              <a:t>может вообще не иметь публичных методов</a:t>
            </a:r>
          </a:p>
          <a:p>
            <a:pPr lvl="1"/>
            <a:r>
              <a:rPr lang="ru-RU" dirty="0" smtClean="0"/>
              <a:t>Учитываются пожелания пользователей</a:t>
            </a:r>
            <a:endParaRPr lang="en-US" dirty="0" smtClean="0"/>
          </a:p>
          <a:p>
            <a:pPr lvl="1"/>
            <a:r>
              <a:rPr lang="ru-RU" dirty="0" smtClean="0"/>
              <a:t>В процессе разработки формируются интерфейсы модели и </a:t>
            </a:r>
            <a:r>
              <a:rPr lang="en-US" dirty="0" smtClean="0"/>
              <a:t>View</a:t>
            </a:r>
          </a:p>
          <a:p>
            <a:pPr lvl="1"/>
            <a:r>
              <a:rPr lang="ru-RU" dirty="0" smtClean="0"/>
              <a:t>Требуется тщательное тестирование</a:t>
            </a:r>
          </a:p>
          <a:p>
            <a:pPr lvl="2"/>
            <a:r>
              <a:rPr lang="ru-RU" dirty="0" smtClean="0"/>
              <a:t>При тестировании вместо </a:t>
            </a:r>
            <a:r>
              <a:rPr lang="en-US" dirty="0" smtClean="0"/>
              <a:t>model </a:t>
            </a:r>
            <a:r>
              <a:rPr lang="ru-RU" dirty="0" smtClean="0"/>
              <a:t>и </a:t>
            </a:r>
            <a:r>
              <a:rPr lang="en-US" dirty="0" smtClean="0"/>
              <a:t>view </a:t>
            </a:r>
            <a:r>
              <a:rPr lang="ru-RU" dirty="0" smtClean="0"/>
              <a:t>передаются </a:t>
            </a:r>
            <a:r>
              <a:rPr lang="en-US" dirty="0" smtClean="0"/>
              <a:t>mock-</a:t>
            </a:r>
            <a:r>
              <a:rPr lang="ru-RU" dirty="0" smtClean="0"/>
              <a:t>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</a:t>
            </a:r>
            <a:r>
              <a:rPr lang="en-US" dirty="0" err="1" smtClean="0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Модель</a:t>
            </a:r>
            <a:endParaRPr lang="ru-RU" dirty="0"/>
          </a:p>
          <a:p>
            <a:pPr lvl="1"/>
            <a:r>
              <a:rPr lang="ru-RU" dirty="0" smtClean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 smtClean="0"/>
              <a:t>Представление</a:t>
            </a:r>
          </a:p>
          <a:p>
            <a:pPr lvl="1"/>
            <a:r>
              <a:rPr lang="ru-RU" dirty="0" smtClean="0"/>
              <a:t>Формирует </a:t>
            </a:r>
            <a:r>
              <a:rPr lang="en-US" dirty="0" smtClean="0"/>
              <a:t>UI</a:t>
            </a:r>
            <a:r>
              <a:rPr lang="ru-RU" dirty="0" smtClean="0"/>
              <a:t>, шлет события в ответ на действия пользователя</a:t>
            </a:r>
          </a:p>
          <a:p>
            <a:r>
              <a:rPr lang="ru-RU" dirty="0" smtClean="0"/>
              <a:t>Модель представления</a:t>
            </a:r>
          </a:p>
          <a:p>
            <a:pPr lvl="1"/>
            <a:r>
              <a:rPr lang="ru-RU" dirty="0" smtClean="0"/>
              <a:t>Извлекает данные из модели и превращает в формат, требуемый </a:t>
            </a:r>
            <a:r>
              <a:rPr lang="en-US" dirty="0" smtClean="0"/>
              <a:t>View</a:t>
            </a:r>
            <a:r>
              <a:rPr lang="ru-RU" dirty="0" smtClean="0"/>
              <a:t>, уведомляет </a:t>
            </a:r>
            <a:r>
              <a:rPr lang="en-US" dirty="0" smtClean="0"/>
              <a:t>View </a:t>
            </a:r>
            <a:r>
              <a:rPr lang="ru-RU" dirty="0" smtClean="0"/>
              <a:t>об изменения в модели, обновляет модель в ответ на события от </a:t>
            </a:r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240432" cy="3168351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Model-View-Controller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Everything you wanted to know about MVC and MVP but were afraid to ask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Supervising Controller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Passive View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05" y="3212976"/>
            <a:ext cx="1612979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86" y="1484784"/>
            <a:ext cx="6781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PyQt4 import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QtGui.QPushButton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_update(self):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self.setText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QtGui.QApplication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counter.show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6584740"/>
            <a:ext cx="658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3"/>
              </a:rPr>
              <a:t>https://</a:t>
            </a:r>
            <a:r>
              <a:rPr lang="ru-RU" sz="1100" dirty="0" smtClean="0">
                <a:hlinkClick r:id="rId3"/>
              </a:rPr>
              <a:t>stefanoborini.gitbooks.io/modelviewcontroller/01_from_smartui_to_traditional_mvc/01_smart_ui.html</a:t>
            </a:r>
            <a:r>
              <a:rPr lang="ru-RU" sz="1100" dirty="0" smtClean="0"/>
              <a:t> 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863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Простота, часто используется новичками</a:t>
            </a:r>
          </a:p>
        </p:txBody>
      </p:sp>
    </p:spTree>
    <p:extLst>
      <p:ext uri="{BB962C8B-B14F-4D97-AF65-F5344CB8AC3E}">
        <p14:creationId xmlns:p14="http://schemas.microsoft.com/office/powerpoint/2010/main" val="10143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Подходит лишь для простых приложений</a:t>
            </a:r>
            <a:endParaRPr lang="ru-RU" dirty="0"/>
          </a:p>
          <a:p>
            <a:r>
              <a:rPr lang="ru-RU" dirty="0" smtClean="0"/>
              <a:t>Доступ </a:t>
            </a:r>
            <a:r>
              <a:rPr lang="ru-RU" dirty="0"/>
              <a:t>и изменение состояния снаружи затруднён</a:t>
            </a:r>
          </a:p>
          <a:p>
            <a:pPr lvl="1"/>
            <a:r>
              <a:rPr lang="ru-RU" dirty="0"/>
              <a:t>Помимо модификации состояния, нужно помнить об обновлении визуального представления</a:t>
            </a:r>
          </a:p>
          <a:p>
            <a:r>
              <a:rPr lang="ru-RU" dirty="0"/>
              <a:t>Трудно иметь несколько визуальных представлений одного и того же состояния</a:t>
            </a:r>
          </a:p>
          <a:p>
            <a:r>
              <a:rPr lang="ru-RU" dirty="0"/>
              <a:t>Трудность </a:t>
            </a:r>
            <a:r>
              <a:rPr lang="ru-RU" dirty="0" smtClean="0"/>
              <a:t>автоматического тестирования</a:t>
            </a:r>
          </a:p>
          <a:p>
            <a:r>
              <a:rPr lang="ru-RU" dirty="0" smtClean="0"/>
              <a:t>Нарушение принципа единственной ответственности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0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Document-View (Model Delegate)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Document</a:t>
            </a:r>
            <a:endParaRPr lang="ru-RU" dirty="0" smtClean="0"/>
          </a:p>
          <a:p>
            <a:pPr lvl="1"/>
            <a:r>
              <a:rPr lang="ru-RU" dirty="0" smtClean="0"/>
              <a:t>Отвечает за бизнес-логику</a:t>
            </a:r>
          </a:p>
          <a:p>
            <a:pPr lvl="1"/>
            <a:r>
              <a:rPr lang="ru-RU" dirty="0" smtClean="0"/>
              <a:t>Хранит состояние приложения и предоставляет интерфейс для его получения и модификации</a:t>
            </a:r>
          </a:p>
          <a:p>
            <a:pPr lvl="1"/>
            <a:r>
              <a:rPr lang="ru-RU" dirty="0" smtClean="0"/>
              <a:t>Предоставляет механизм для информирования заинтересованных объектов об изменении состояния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ru-RU" dirty="0" smtClean="0"/>
              <a:t>Обрабатывает события пользователя</a:t>
            </a:r>
          </a:p>
          <a:p>
            <a:pPr lvl="1"/>
            <a:r>
              <a:rPr lang="ru-RU" dirty="0" smtClean="0"/>
              <a:t>Выполняет визуальное представление состояния документа</a:t>
            </a:r>
          </a:p>
          <a:p>
            <a:pPr lvl="1"/>
            <a:r>
              <a:rPr lang="ru-RU" dirty="0" smtClean="0"/>
              <a:t>Выполняет операции над документом</a:t>
            </a:r>
          </a:p>
          <a:p>
            <a:pPr lvl="1"/>
            <a:r>
              <a:rPr lang="ru-RU" dirty="0" smtClean="0"/>
              <a:t>Обновляет визуальное состояние при изменении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24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Состояние отделяется от визуального представления</a:t>
            </a:r>
          </a:p>
          <a:p>
            <a:pPr lvl="1"/>
            <a:r>
              <a:rPr lang="ru-RU" dirty="0" smtClean="0"/>
              <a:t>Можно модифицировать их независимо друг от друга</a:t>
            </a:r>
          </a:p>
          <a:p>
            <a:r>
              <a:rPr lang="ru-RU" dirty="0" smtClean="0"/>
              <a:t>Появляется возможность тестирования </a:t>
            </a:r>
            <a:r>
              <a:rPr lang="en-US" dirty="0" smtClean="0"/>
              <a:t>Document</a:t>
            </a:r>
            <a:endParaRPr lang="ru-RU" dirty="0" smtClean="0"/>
          </a:p>
          <a:p>
            <a:r>
              <a:rPr lang="ru-RU" dirty="0" smtClean="0"/>
              <a:t>Можно иметь несколько представлений одного документа</a:t>
            </a:r>
          </a:p>
          <a:p>
            <a:r>
              <a:rPr lang="ru-RU" dirty="0" smtClean="0"/>
              <a:t>Цена – более сложное 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7596</TotalTime>
  <Words>844</Words>
  <Application>Microsoft Office PowerPoint</Application>
  <PresentationFormat>On-screen Show (4:3)</PresentationFormat>
  <Paragraphs>197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MV*</vt:lpstr>
      <vt:lpstr>Smart UI</vt:lpstr>
      <vt:lpstr>SmartUI (автоновный View)</vt:lpstr>
      <vt:lpstr>Пример</vt:lpstr>
      <vt:lpstr>Достоинства</vt:lpstr>
      <vt:lpstr>Недостатки</vt:lpstr>
      <vt:lpstr>Document-View (Model Delegate)</vt:lpstr>
      <vt:lpstr>Document-View</vt:lpstr>
      <vt:lpstr>Достоинства Document-View</vt:lpstr>
      <vt:lpstr>Document</vt:lpstr>
      <vt:lpstr>View</vt:lpstr>
      <vt:lpstr>Приложение</vt:lpstr>
      <vt:lpstr>Традиционный MVC</vt:lpstr>
      <vt:lpstr>PowerPoint Presentation</vt:lpstr>
      <vt:lpstr>Модель (Model)</vt:lpstr>
      <vt:lpstr>Виды модели</vt:lpstr>
      <vt:lpstr>Passive Model</vt:lpstr>
      <vt:lpstr>Достоинства и недостатки пассивной модели</vt:lpstr>
      <vt:lpstr>Активная модель</vt:lpstr>
      <vt:lpstr>Пример</vt:lpstr>
      <vt:lpstr>Model-View-Controller</vt:lpstr>
      <vt:lpstr>Traditional MVC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663</cp:revision>
  <dcterms:created xsi:type="dcterms:W3CDTF">2016-02-02T19:36:42Z</dcterms:created>
  <dcterms:modified xsi:type="dcterms:W3CDTF">2018-11-29T15:49:44Z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