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58" r:id="rId6"/>
    <p:sldId id="269" r:id="rId7"/>
    <p:sldId id="259" r:id="rId8"/>
    <p:sldId id="260" r:id="rId9"/>
    <p:sldId id="279" r:id="rId10"/>
    <p:sldId id="271" r:id="rId11"/>
    <p:sldId id="275" r:id="rId12"/>
    <p:sldId id="272" r:id="rId13"/>
    <p:sldId id="273" r:id="rId14"/>
    <p:sldId id="274" r:id="rId15"/>
    <p:sldId id="261" r:id="rId16"/>
    <p:sldId id="262" r:id="rId17"/>
    <p:sldId id="268" r:id="rId18"/>
  </p:sldIdLst>
  <p:sldSz cx="9144000" cy="6858000" type="screen4x3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591" autoAdjust="0"/>
  </p:normalViewPr>
  <p:slideViewPr>
    <p:cSldViewPr>
      <p:cViewPr>
        <p:scale>
          <a:sx n="75" d="100"/>
          <a:sy n="75" d="100"/>
        </p:scale>
        <p:origin x="1668" y="7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Прототип </a:t>
            </a:r>
            <a:r>
              <a:rPr lang="en-US" dirty="0"/>
              <a:t>(Prototype)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508518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4" y="0"/>
            <a:ext cx="78823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5508104" y="3861048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Возвращаем свою копию при помощи конструктора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772" y="395362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5"/>
          <p:cNvSpPr/>
          <p:nvPr/>
        </p:nvSpPr>
        <p:spPr>
          <a:xfrm>
            <a:off x="0" y="1556792"/>
            <a:ext cx="84604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508104" y="2960948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Создаём свою копию при помощи конструктора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450" y="5373216"/>
            <a:ext cx="5011621" cy="873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08450" y="1484784"/>
            <a:ext cx="4795598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024" y="0"/>
            <a:ext cx="658822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&amp;&amp;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: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.m_shapes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508104" y="538950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Копия группы содержит копию всех фигур, находящихся внутри группы</a:t>
            </a:r>
            <a:endParaRPr lang="ru-RU" dirty="0"/>
          </a:p>
        </p:txBody>
      </p:sp>
      <p:sp>
        <p:nvSpPr>
          <p:cNvPr id="7" name="Line Callout 1 6"/>
          <p:cNvSpPr/>
          <p:nvPr/>
        </p:nvSpPr>
        <p:spPr>
          <a:xfrm>
            <a:off x="5486429" y="4437112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Создаём копию при помощи конструктора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274" y="0"/>
            <a:ext cx="915927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m_prototypes.emplace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m_prototypes.at(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registry;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"rectangle"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(40, 30));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&gt;(32, 32));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group);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40" y="1700808"/>
            <a:ext cx="90320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static_cast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CPrototypeImpl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Обобщенная реализация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7152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и удаление продуктов во время выполнения</a:t>
            </a:r>
          </a:p>
          <a:p>
            <a:pPr lvl="1"/>
            <a:r>
              <a:rPr lang="ru-RU" dirty="0"/>
              <a:t>Клиенту просто сообщается о новом экземпляре-прототипе</a:t>
            </a:r>
          </a:p>
          <a:p>
            <a:r>
              <a:rPr lang="ru-RU" dirty="0"/>
              <a:t>Спецификация новых объектов путем изменения значений</a:t>
            </a:r>
          </a:p>
          <a:p>
            <a:pPr lvl="1"/>
            <a:r>
              <a:rPr lang="ru-RU" dirty="0" smtClean="0"/>
              <a:t>Клонированный </a:t>
            </a:r>
            <a:r>
              <a:rPr lang="ru-RU" dirty="0"/>
              <a:t>и слегка модифицированный экземпляр прототипа может быть также зарегистрирован в роли прототипа</a:t>
            </a:r>
          </a:p>
          <a:p>
            <a:r>
              <a:rPr lang="ru-RU" dirty="0"/>
              <a:t>Иногда копирование объекта может оказаться эффективнее создания нового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43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Специфицирование новых объектов путем изменения структуры</a:t>
            </a:r>
          </a:p>
          <a:p>
            <a:r>
              <a:rPr lang="ru-RU" dirty="0"/>
              <a:t>Уменьшение числа подклассов</a:t>
            </a:r>
          </a:p>
          <a:p>
            <a:pPr lvl="1"/>
            <a:r>
              <a:rPr lang="ru-RU" dirty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2"/>
            <a:r>
              <a:rPr lang="ru-RU" dirty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/>
              <a:t>Динамическое конфигурирование приложения</a:t>
            </a:r>
          </a:p>
          <a:p>
            <a:pPr lvl="1"/>
            <a:r>
              <a:rPr lang="ru-RU" dirty="0"/>
              <a:t>Динамически загружаемые классы прототипов регистрируют свои экземпляры в «</a:t>
            </a:r>
            <a:r>
              <a:rPr lang="ru-RU" b="1" dirty="0"/>
              <a:t>диспетчере прототипов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974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прототип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подкласс класса </a:t>
            </a:r>
            <a:r>
              <a:rPr lang="en-US" dirty="0"/>
              <a:t>Prototype </a:t>
            </a:r>
            <a:r>
              <a:rPr lang="ru-RU" dirty="0"/>
              <a:t>должен реализовывать операцию </a:t>
            </a:r>
            <a:r>
              <a:rPr lang="en-US" dirty="0"/>
              <a:t>Clone</a:t>
            </a:r>
            <a:endParaRPr lang="ru-RU" dirty="0"/>
          </a:p>
          <a:p>
            <a:pPr lvl="1"/>
            <a:r>
              <a:rPr lang="ru-RU" dirty="0"/>
              <a:t>Для уже существующих классов реализация операции клонирования может быть проблематичной</a:t>
            </a:r>
          </a:p>
          <a:p>
            <a:pPr lvl="1"/>
            <a:r>
              <a:rPr lang="ru-RU" dirty="0"/>
              <a:t>В ряде случаев задача «глубокого» клонирования может быть нетривиальной</a:t>
            </a:r>
          </a:p>
          <a:p>
            <a:pPr lvl="2"/>
            <a:r>
              <a:rPr lang="ru-RU" dirty="0"/>
              <a:t>Во внутреннем представлении объекта содержатся другие объекты</a:t>
            </a:r>
          </a:p>
          <a:p>
            <a:pPr lvl="2"/>
            <a:r>
              <a:rPr lang="ru-RU" dirty="0"/>
              <a:t>Внутри объекта присутствуют круговые ссылки.</a:t>
            </a:r>
          </a:p>
        </p:txBody>
      </p:sp>
    </p:spTree>
    <p:extLst>
      <p:ext uri="{BB962C8B-B14F-4D97-AF65-F5344CB8AC3E}">
        <p14:creationId xmlns:p14="http://schemas.microsoft.com/office/powerpoint/2010/main" val="4602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– создать копию объекта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Решение, которое не работает</a:t>
            </a:r>
          </a:p>
          <a:p>
            <a:pPr lvl="1"/>
            <a:r>
              <a:rPr lang="ru-RU" dirty="0" smtClean="0"/>
              <a:t>Создать «пустой» объект такого же класса и поочерёдно скопировать значения полей из старого объекта в новый</a:t>
            </a:r>
          </a:p>
          <a:p>
            <a:r>
              <a:rPr lang="ru-RU" dirty="0" smtClean="0"/>
              <a:t>Проблема 1</a:t>
            </a:r>
          </a:p>
          <a:p>
            <a:pPr lvl="1"/>
            <a:r>
              <a:rPr lang="ru-RU" dirty="0" smtClean="0"/>
              <a:t>Часть состояния объекта может быть приватной</a:t>
            </a:r>
          </a:p>
          <a:p>
            <a:r>
              <a:rPr lang="ru-RU" dirty="0" smtClean="0"/>
              <a:t>Проблема 2</a:t>
            </a:r>
          </a:p>
          <a:p>
            <a:pPr lvl="1"/>
            <a:r>
              <a:rPr lang="ru-RU" dirty="0" smtClean="0"/>
              <a:t>Копирующий код зависит от классов копируемых объектов</a:t>
            </a:r>
          </a:p>
          <a:p>
            <a:pPr lvl="1"/>
            <a:r>
              <a:rPr lang="ru-RU" dirty="0" smtClean="0"/>
              <a:t>Нельзя скопировать объект, зная лишь 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6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Операция копирования должна выполняться самим объектом</a:t>
            </a:r>
          </a:p>
          <a:p>
            <a:pPr lvl="1"/>
            <a:r>
              <a:rPr lang="ru-RU" dirty="0" smtClean="0"/>
              <a:t>Решается доступ к приватным полям</a:t>
            </a:r>
          </a:p>
          <a:p>
            <a:r>
              <a:rPr lang="ru-RU" dirty="0" smtClean="0"/>
              <a:t>Чтобы копировать все объекты, нужен интерфейс, поддерживающий клонирование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«Прототип»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новые экземпляры посредством копирования существующих экземпляров</a:t>
            </a:r>
          </a:p>
          <a:p>
            <a:pPr lvl="1"/>
            <a:r>
              <a:rPr lang="ru-RU" dirty="0"/>
              <a:t>Клиентский код может создавать новые экземпляры, не зная, экземпляр какого конкретного типа создается</a:t>
            </a:r>
          </a:p>
          <a:p>
            <a:r>
              <a:rPr lang="ru-RU" dirty="0"/>
              <a:t>Скрывает от клиента конкретные классы продуктов, уменьшая количество известных клиенту имен</a:t>
            </a:r>
          </a:p>
        </p:txBody>
      </p:sp>
    </p:spTree>
    <p:extLst>
      <p:ext uri="{BB962C8B-B14F-4D97-AF65-F5344CB8AC3E}">
        <p14:creationId xmlns:p14="http://schemas.microsoft.com/office/powerpoint/2010/main" val="8769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«Прототип»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02" y="2636912"/>
            <a:ext cx="5871196" cy="3029918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187624" y="1679881"/>
            <a:ext cx="2376264" cy="1248046"/>
            <a:chOff x="1187624" y="1679881"/>
            <a:chExt cx="2376264" cy="1248046"/>
          </a:xfrm>
        </p:grpSpPr>
        <p:sp>
          <p:nvSpPr>
            <p:cNvPr id="6" name="TextBox 5"/>
            <p:cNvSpPr txBox="1"/>
            <p:nvPr/>
          </p:nvSpPr>
          <p:spPr>
            <a:xfrm>
              <a:off x="1187624" y="1679881"/>
              <a:ext cx="2376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Создает новый объект, обращаясь к прототипу с запросом клонировать себя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205482" y="2429164"/>
              <a:ext cx="410882" cy="498763"/>
            </a:xfrm>
            <a:custGeom>
              <a:avLst/>
              <a:gdLst>
                <a:gd name="connsiteX0" fmla="*/ 300045 w 410882"/>
                <a:gd name="connsiteY0" fmla="*/ 0 h 498763"/>
                <a:gd name="connsiteX1" fmla="*/ 22954 w 410882"/>
                <a:gd name="connsiteY1" fmla="*/ 166254 h 498763"/>
                <a:gd name="connsiteX2" fmla="*/ 59900 w 410882"/>
                <a:gd name="connsiteY2" fmla="*/ 387927 h 498763"/>
                <a:gd name="connsiteX3" fmla="*/ 410882 w 410882"/>
                <a:gd name="connsiteY3" fmla="*/ 498763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882" h="498763">
                  <a:moveTo>
                    <a:pt x="300045" y="0"/>
                  </a:moveTo>
                  <a:cubicBezTo>
                    <a:pt x="181511" y="50800"/>
                    <a:pt x="62978" y="101600"/>
                    <a:pt x="22954" y="166254"/>
                  </a:cubicBezTo>
                  <a:cubicBezTo>
                    <a:pt x="-17070" y="230909"/>
                    <a:pt x="-4755" y="332509"/>
                    <a:pt x="59900" y="387927"/>
                  </a:cubicBezTo>
                  <a:cubicBezTo>
                    <a:pt x="124555" y="443345"/>
                    <a:pt x="267718" y="471054"/>
                    <a:pt x="410882" y="4987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436096" y="1789065"/>
            <a:ext cx="2376264" cy="1074208"/>
            <a:chOff x="5436096" y="1789065"/>
            <a:chExt cx="2376264" cy="1074208"/>
          </a:xfrm>
        </p:grpSpPr>
        <p:sp>
          <p:nvSpPr>
            <p:cNvPr id="7" name="TextBox 6"/>
            <p:cNvSpPr txBox="1"/>
            <p:nvPr/>
          </p:nvSpPr>
          <p:spPr>
            <a:xfrm>
              <a:off x="5436096" y="1789065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Объявляет интерфейс для клонирования самого себя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086764" y="2336800"/>
              <a:ext cx="296306" cy="526473"/>
            </a:xfrm>
            <a:custGeom>
              <a:avLst/>
              <a:gdLst>
                <a:gd name="connsiteX0" fmla="*/ 203200 w 296306"/>
                <a:gd name="connsiteY0" fmla="*/ 0 h 526473"/>
                <a:gd name="connsiteX1" fmla="*/ 286327 w 296306"/>
                <a:gd name="connsiteY1" fmla="*/ 240145 h 526473"/>
                <a:gd name="connsiteX2" fmla="*/ 0 w 296306"/>
                <a:gd name="connsiteY2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06" h="526473">
                  <a:moveTo>
                    <a:pt x="203200" y="0"/>
                  </a:moveTo>
                  <a:cubicBezTo>
                    <a:pt x="261697" y="76200"/>
                    <a:pt x="320194" y="152400"/>
                    <a:pt x="286327" y="240145"/>
                  </a:cubicBezTo>
                  <a:cubicBezTo>
                    <a:pt x="252460" y="327890"/>
                    <a:pt x="126230" y="427181"/>
                    <a:pt x="0" y="52647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01757" y="3429000"/>
            <a:ext cx="2376264" cy="1032164"/>
            <a:chOff x="6301757" y="3429000"/>
            <a:chExt cx="2376264" cy="1032164"/>
          </a:xfrm>
        </p:grpSpPr>
        <p:sp>
          <p:nvSpPr>
            <p:cNvPr id="8" name="TextBox 7"/>
            <p:cNvSpPr txBox="1"/>
            <p:nvPr/>
          </p:nvSpPr>
          <p:spPr>
            <a:xfrm>
              <a:off x="6301757" y="34290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Реализует операцию клонирования самого себя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12000" y="3980873"/>
              <a:ext cx="637309" cy="480291"/>
            </a:xfrm>
            <a:custGeom>
              <a:avLst/>
              <a:gdLst>
                <a:gd name="connsiteX0" fmla="*/ 637309 w 637309"/>
                <a:gd name="connsiteY0" fmla="*/ 0 h 480291"/>
                <a:gd name="connsiteX1" fmla="*/ 304800 w 637309"/>
                <a:gd name="connsiteY1" fmla="*/ 323272 h 480291"/>
                <a:gd name="connsiteX2" fmla="*/ 0 w 637309"/>
                <a:gd name="connsiteY2" fmla="*/ 480291 h 48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09" h="480291">
                  <a:moveTo>
                    <a:pt x="637309" y="0"/>
                  </a:moveTo>
                  <a:cubicBezTo>
                    <a:pt x="524163" y="121612"/>
                    <a:pt x="411018" y="243224"/>
                    <a:pt x="304800" y="323272"/>
                  </a:cubicBezTo>
                  <a:cubicBezTo>
                    <a:pt x="198582" y="403320"/>
                    <a:pt x="99291" y="441805"/>
                    <a:pt x="0" y="48029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7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</a:t>
            </a:r>
            <a:r>
              <a:rPr lang="ru-RU" dirty="0"/>
              <a:t> обращается к </a:t>
            </a:r>
            <a:r>
              <a:rPr lang="ru-RU" b="1" dirty="0"/>
              <a:t>прототипу</a:t>
            </a:r>
            <a:r>
              <a:rPr lang="ru-RU" dirty="0"/>
              <a:t>, чтобы тот создал свою копию</a:t>
            </a:r>
          </a:p>
        </p:txBody>
      </p:sp>
    </p:spTree>
    <p:extLst>
      <p:ext uri="{BB962C8B-B14F-4D97-AF65-F5344CB8AC3E}">
        <p14:creationId xmlns:p14="http://schemas.microsoft.com/office/powerpoint/2010/main" val="14692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Применимость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во время выполнения</a:t>
            </a:r>
          </a:p>
          <a:p>
            <a:pPr lvl="2"/>
            <a:r>
              <a:rPr lang="ru-RU" dirty="0"/>
              <a:t>Например, с помощью динамической загрузки</a:t>
            </a:r>
          </a:p>
          <a:p>
            <a:r>
              <a:rPr lang="ru-RU" dirty="0"/>
              <a:t>Избежание построения иерархий классов или фабрик, параллельных иерархии классов </a:t>
            </a:r>
            <a:r>
              <a:rPr lang="ru-RU" dirty="0" smtClean="0"/>
              <a:t>продуктов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не должен зависеть от классов копируемых объектов</a:t>
            </a:r>
          </a:p>
          <a:p>
            <a:pPr lvl="1"/>
            <a:r>
              <a:rPr lang="ru-RU" dirty="0" smtClean="0"/>
              <a:t>Паттерн предоставляет общий интерфейс для работы с прототипами</a:t>
            </a:r>
          </a:p>
          <a:p>
            <a:r>
              <a:rPr lang="ru-RU" dirty="0" smtClean="0"/>
              <a:t>Есть много подклассов, отличающихся начальными значениями полей</a:t>
            </a:r>
          </a:p>
          <a:p>
            <a:pPr lvl="1"/>
            <a:r>
              <a:rPr lang="ru-RU" dirty="0" smtClean="0"/>
              <a:t>Паттерн предлагает использовать набор прототипов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6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7105</TotalTime>
  <Words>566</Words>
  <Application>Microsoft Office PowerPoint</Application>
  <PresentationFormat>On-screen Show (4:3)</PresentationFormat>
  <Paragraphs>179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Прототип (Prototype)</vt:lpstr>
      <vt:lpstr>Задача – создать копию объекта</vt:lpstr>
      <vt:lpstr>PowerPoint Presentation</vt:lpstr>
      <vt:lpstr>Решение</vt:lpstr>
      <vt:lpstr>Паттерн «Прототип»</vt:lpstr>
      <vt:lpstr>Структура паттерна «Прототип»</vt:lpstr>
      <vt:lpstr>Отношения между участниками паттерна</vt:lpstr>
      <vt:lpstr>Применимость паттерна «Прототип»</vt:lpstr>
      <vt:lpstr>Применимость</vt:lpstr>
      <vt:lpstr>PowerPoint Presentation</vt:lpstr>
      <vt:lpstr>PowerPoint Presentation</vt:lpstr>
      <vt:lpstr>PowerPoint Presentation</vt:lpstr>
      <vt:lpstr>PowerPoint Presentation</vt:lpstr>
      <vt:lpstr>Обобщенная реализация прототипа</vt:lpstr>
      <vt:lpstr>Преимущества использования паттерна «Прототип»</vt:lpstr>
      <vt:lpstr>Преимущества использования паттерна «Прототип»</vt:lpstr>
      <vt:lpstr>Недостатки паттерна прототип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636</cp:revision>
  <dcterms:created xsi:type="dcterms:W3CDTF">2016-02-02T19:36:42Z</dcterms:created>
  <dcterms:modified xsi:type="dcterms:W3CDTF">2019-11-14T15:15:26Z</dcterms:modified>
</cp:coreProperties>
</file>