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67" r:id="rId3"/>
    <p:sldId id="265" r:id="rId4"/>
    <p:sldId id="264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84" r:id="rId24"/>
    <p:sldId id="283" r:id="rId25"/>
    <p:sldId id="287" r:id="rId26"/>
    <p:sldId id="288" r:id="rId27"/>
    <p:sldId id="278" r:id="rId28"/>
    <p:sldId id="279" r:id="rId29"/>
    <p:sldId id="280" r:id="rId30"/>
    <p:sldId id="282" r:id="rId31"/>
    <p:sldId id="281" r:id="rId32"/>
    <p:sldId id="285" r:id="rId33"/>
    <p:sldId id="286" r:id="rId34"/>
    <p:sldId id="289" r:id="rId35"/>
  </p:sldIdLst>
  <p:sldSz cx="9144000" cy="6858000" type="screen4x3"/>
  <p:notesSz cx="6858000" cy="9144000"/>
  <p:custDataLst>
    <p:tags r:id="rId3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370" autoAdjust="0"/>
  </p:normalViewPr>
  <p:slideViewPr>
    <p:cSldViewPr>
      <p:cViewPr varScale="1">
        <p:scale>
          <a:sx n="107" d="100"/>
          <a:sy n="107" d="100"/>
        </p:scale>
        <p:origin x="105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8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r>
              <a:rPr lang="en-US" dirty="0"/>
              <a:t> (State)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11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2132856"/>
            <a:ext cx="6120680" cy="115212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3438314"/>
            <a:ext cx="6948264" cy="323104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32856"/>
            <a:ext cx="71287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методы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6623720" y="1381310"/>
            <a:ext cx="2412776" cy="1128205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Наполнение автомата резинкой. Для простоты считаем, что эта операция выполняется только в состоянии </a:t>
            </a:r>
            <a:r>
              <a:rPr lang="en-US" sz="1400" b="1" dirty="0" err="1"/>
              <a:t>SoldOut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623720" y="2777319"/>
            <a:ext cx="2471786" cy="592597"/>
          </a:xfrm>
          <a:prstGeom prst="borderCallout1">
            <a:avLst>
              <a:gd name="adj1" fmla="val 86361"/>
              <a:gd name="adj2" fmla="val -543"/>
              <a:gd name="adj3" fmla="val 146781"/>
              <a:gd name="adj4" fmla="val -1395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Строковое представление текущего состояния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559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2" y="-23123"/>
            <a:ext cx="341987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m(5)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0032" y="0"/>
            <a:ext cx="4176464" cy="694036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5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returned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haven't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Нарушение принципа открытости/закрытости</a:t>
            </a:r>
          </a:p>
          <a:p>
            <a:r>
              <a:rPr lang="ru-RU" dirty="0" smtClean="0"/>
              <a:t>Архитектуру </a:t>
            </a:r>
            <a:r>
              <a:rPr lang="ru-RU" dirty="0"/>
              <a:t>трудно назвать объектно-ориентированной</a:t>
            </a:r>
          </a:p>
          <a:p>
            <a:r>
              <a:rPr lang="ru-RU" dirty="0"/>
              <a:t>Переходы между состояниями не очевидны</a:t>
            </a:r>
          </a:p>
          <a:p>
            <a:r>
              <a:rPr lang="ru-RU" dirty="0"/>
              <a:t>Переменные аспекты архитектуры не инкапсулированы</a:t>
            </a:r>
          </a:p>
          <a:p>
            <a:r>
              <a:rPr lang="ru-RU" dirty="0"/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50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00B050"/>
                </a:solidFill>
              </a:rPr>
              <a:t>Нарушение принципа открытости/закрытости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Архитектуру </a:t>
            </a:r>
            <a:r>
              <a:rPr lang="ru-RU" dirty="0">
                <a:solidFill>
                  <a:srgbClr val="00B050"/>
                </a:solidFill>
              </a:rPr>
              <a:t>трудно назвать объектно-ориентированной</a:t>
            </a:r>
          </a:p>
          <a:p>
            <a:r>
              <a:rPr lang="ru-RU" dirty="0">
                <a:solidFill>
                  <a:srgbClr val="00B050"/>
                </a:solidFill>
              </a:rPr>
              <a:t>Переходы между состояниями не очевидны</a:t>
            </a:r>
          </a:p>
          <a:p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инкапсулированы</a:t>
            </a:r>
          </a:p>
          <a:p>
            <a:r>
              <a:rPr lang="ru-RU" dirty="0">
                <a:solidFill>
                  <a:srgbClr val="00B050"/>
                </a:solidFill>
              </a:rPr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91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Переход к паттерну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интерфейс </a:t>
            </a:r>
            <a:r>
              <a:rPr lang="en-US" dirty="0"/>
              <a:t>State</a:t>
            </a:r>
            <a:r>
              <a:rPr lang="ru-RU" dirty="0"/>
              <a:t>, содержащий методы для каждого возможного действия</a:t>
            </a:r>
          </a:p>
          <a:p>
            <a:r>
              <a:rPr lang="ru-RU" dirty="0"/>
              <a:t>Реализовать </a:t>
            </a:r>
            <a:r>
              <a:rPr lang="en-US" dirty="0"/>
              <a:t>State </a:t>
            </a:r>
            <a:r>
              <a:rPr lang="ru-RU" dirty="0"/>
              <a:t>для каждого состояния автомата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09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9" y="19843"/>
            <a:ext cx="7077706" cy="672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1984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всех состояний. Методы соответствуют действиям, которым могут выполняться автоматом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08" y="1196752"/>
            <a:ext cx="3235548" cy="792088"/>
            <a:chOff x="40308" y="1196752"/>
            <a:chExt cx="3235548" cy="792088"/>
          </a:xfrm>
        </p:grpSpPr>
        <p:sp>
          <p:nvSpPr>
            <p:cNvPr id="8" name="TextBox 7"/>
            <p:cNvSpPr txBox="1"/>
            <p:nvPr/>
          </p:nvSpPr>
          <p:spPr>
            <a:xfrm>
              <a:off x="40308" y="1196752"/>
              <a:ext cx="2155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Для каждого состояния создается свой класс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1628800"/>
              <a:ext cx="432048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19846" y="1563549"/>
              <a:ext cx="1456010" cy="221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699792" y="5877272"/>
            <a:ext cx="26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</a:t>
            </a:r>
            <a:r>
              <a:rPr lang="en-US" sz="1400" dirty="0" err="1"/>
              <a:t>enum</a:t>
            </a:r>
            <a:r>
              <a:rPr lang="ru-RU" sz="1400" dirty="0"/>
              <a:t> класс хранит объекты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3739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79512" y="4020797"/>
            <a:ext cx="4427984" cy="272812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4320480" cy="21602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1388"/>
            <a:ext cx="44279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 «Состояние» и «Контекст»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4932040" y="1556791"/>
            <a:ext cx="3672408" cy="895562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состояние автомата должно реализовывать данный интерфейс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32040" y="3933056"/>
            <a:ext cx="3672408" cy="720080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</a:t>
            </a:r>
            <a:r>
              <a:rPr lang="en-US" sz="1400" dirty="0"/>
              <a:t> </a:t>
            </a:r>
            <a:r>
              <a:rPr lang="en-US" sz="1400" dirty="0" err="1"/>
              <a:t>IGumbalMachine</a:t>
            </a:r>
            <a:r>
              <a:rPr lang="en-US" sz="1400" dirty="0"/>
              <a:t> </a:t>
            </a:r>
            <a:r>
              <a:rPr lang="ru-RU" sz="1400" dirty="0"/>
              <a:t>задает контекст, с которым взаимодействуют состояния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8177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1861" y="627380"/>
            <a:ext cx="4886203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4" y="4676613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8390" y="3796212"/>
            <a:ext cx="5410944" cy="352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2919992"/>
            <a:ext cx="4978895" cy="42428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1916831"/>
            <a:ext cx="4176465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08104" y="1916831"/>
            <a:ext cx="3377835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После вставки монетки автомат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140329" y="2870195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41924"/>
              <a:gd name="adj4" fmla="val -392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267724" y="3720618"/>
            <a:ext cx="2587687" cy="504056"/>
          </a:xfrm>
          <a:prstGeom prst="borderCallout1">
            <a:avLst>
              <a:gd name="adj1" fmla="val 22068"/>
              <a:gd name="adj2" fmla="val -3112"/>
              <a:gd name="adj3" fmla="val 49742"/>
              <a:gd name="adj4" fmla="val -206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5374430" y="627380"/>
            <a:ext cx="2725963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Сохраняем ссылку на контекст в переменной класса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4501167" y="37229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45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95536" y="3797804"/>
            <a:ext cx="3394720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8198" y="2675767"/>
            <a:ext cx="3682752" cy="60921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44824"/>
            <a:ext cx="5191117" cy="3600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982189" y="1726054"/>
            <a:ext cx="2622259" cy="525690"/>
          </a:xfrm>
          <a:prstGeom prst="borderCallout1">
            <a:avLst>
              <a:gd name="adj1" fmla="val 22068"/>
              <a:gd name="adj2" fmla="val -3112"/>
              <a:gd name="adj3" fmla="val 36506"/>
              <a:gd name="adj4" fmla="val -18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675767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32811"/>
              <a:gd name="adj4" fmla="val -296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Возвращаем монетку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59447" y="91031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267076" y="3797804"/>
            <a:ext cx="29692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автомат в состояние </a:t>
            </a:r>
            <a:r>
              <a:rPr lang="en-US" sz="1400" b="1" dirty="0"/>
              <a:t>Sold</a:t>
            </a:r>
            <a:endParaRPr lang="ru-RU" sz="1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8198" y="4786575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11"/>
          <p:cNvSpPr/>
          <p:nvPr/>
        </p:nvSpPr>
        <p:spPr>
          <a:xfrm>
            <a:off x="5004964" y="4775027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69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38976" y="4181475"/>
            <a:ext cx="3844991" cy="13858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38977" y="3952875"/>
            <a:ext cx="2908887" cy="2143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065" y="3126906"/>
            <a:ext cx="5775119" cy="27470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3065" y="2334841"/>
            <a:ext cx="4779487" cy="30207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5" y="1556792"/>
            <a:ext cx="597666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59" y="19619"/>
            <a:ext cx="2520281" cy="24102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920" y="1"/>
            <a:ext cx="7861448" cy="68018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m_gumballMachine.ReleaseBall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m_gumballMachine.GetBallCount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067944" y="31851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Происходит выдача товара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651695" y="1157395"/>
            <a:ext cx="2465346" cy="903453"/>
          </a:xfrm>
          <a:prstGeom prst="borderCallout1">
            <a:avLst>
              <a:gd name="adj1" fmla="val 22068"/>
              <a:gd name="adj2" fmla="val -3112"/>
              <a:gd name="adj3" fmla="val 48125"/>
              <a:gd name="adj4" fmla="val -23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5796136" y="2238480"/>
            <a:ext cx="2977775" cy="523873"/>
          </a:xfrm>
          <a:prstGeom prst="borderCallout1">
            <a:avLst>
              <a:gd name="adj1" fmla="val 22068"/>
              <a:gd name="adj2" fmla="val -3112"/>
              <a:gd name="adj3" fmla="val 29512"/>
              <a:gd name="adj4" fmla="val -215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800070" y="3012232"/>
            <a:ext cx="2168595" cy="504056"/>
          </a:xfrm>
          <a:prstGeom prst="borderCallout1">
            <a:avLst>
              <a:gd name="adj1" fmla="val 22068"/>
              <a:gd name="adj2" fmla="val -3112"/>
              <a:gd name="adj3" fmla="val 40068"/>
              <a:gd name="adj4" fmla="val -316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3982964" y="3586793"/>
            <a:ext cx="1444650" cy="432048"/>
          </a:xfrm>
          <a:prstGeom prst="borderCallout1">
            <a:avLst>
              <a:gd name="adj1" fmla="val 22068"/>
              <a:gd name="adj2" fmla="val -3112"/>
              <a:gd name="adj3" fmla="val 89250"/>
              <a:gd name="adj4" fmla="val -56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Выдаем шарик!</a:t>
            </a:r>
            <a:endParaRPr lang="ru-RU" sz="1400" b="1" dirty="0"/>
          </a:p>
        </p:txBody>
      </p:sp>
      <p:sp>
        <p:nvSpPr>
          <p:cNvPr id="16" name="Выноска 1 15"/>
          <p:cNvSpPr/>
          <p:nvPr/>
        </p:nvSpPr>
        <p:spPr>
          <a:xfrm>
            <a:off x="4885987" y="423181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1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  <p:bldP spid="7" grpId="0" animBg="1"/>
      <p:bldP spid="3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– автомат по продаже жевательной резинки</a:t>
            </a:r>
          </a:p>
        </p:txBody>
      </p:sp>
      <p:pic>
        <p:nvPicPr>
          <p:cNvPr id="1026" name="Picture 2" descr="http://obtorg.ru/images/pishevoe-vending/avtomat-rou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3679478" cy="4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95534" y="4665065"/>
            <a:ext cx="3960441" cy="42011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5716" y="3873911"/>
            <a:ext cx="5350420" cy="34717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287700"/>
            <a:ext cx="3024336" cy="2609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38200" y="3016325"/>
            <a:ext cx="6942112" cy="33415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132856"/>
            <a:ext cx="7119186" cy="3600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560" y="277951"/>
            <a:ext cx="768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804248" y="1196752"/>
            <a:ext cx="2016224" cy="689705"/>
          </a:xfrm>
          <a:prstGeom prst="borderCallout1">
            <a:avLst>
              <a:gd name="adj1" fmla="val 66443"/>
              <a:gd name="adj2" fmla="val -181"/>
              <a:gd name="adj3" fmla="val 140265"/>
              <a:gd name="adj4" fmla="val -431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549589"/>
            <a:ext cx="4032448" cy="379413"/>
          </a:xfrm>
          <a:prstGeom prst="borderCallout1">
            <a:avLst>
              <a:gd name="adj1" fmla="val 62235"/>
              <a:gd name="adj2" fmla="val 1297"/>
              <a:gd name="adj3" fmla="val 138305"/>
              <a:gd name="adj4" fmla="val -263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72000" y="189365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Все шарики распроданы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6227292" y="3745738"/>
            <a:ext cx="2809204" cy="475350"/>
          </a:xfrm>
          <a:prstGeom prst="borderCallout1">
            <a:avLst>
              <a:gd name="adj1" fmla="val 22068"/>
              <a:gd name="adj2" fmla="val -3112"/>
              <a:gd name="adj3" fmla="val 38467"/>
              <a:gd name="adj4" fmla="val -268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48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747908" y="6464299"/>
            <a:ext cx="1649592" cy="2413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3536" y="4401370"/>
            <a:ext cx="2224248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848544"/>
            <a:ext cx="28803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625920"/>
            <a:ext cx="46805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33463"/>
            <a:ext cx="4536504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57399"/>
            <a:ext cx="1763588" cy="2190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0688"/>
            <a:ext cx="3312368" cy="7920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58317"/>
            <a:ext cx="2268252" cy="27433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"/>
            <a:ext cx="8964488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-&gt;Dispense();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 (with state)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463988" y="809327"/>
            <a:ext cx="3276364" cy="648072"/>
          </a:xfrm>
          <a:prstGeom prst="borderCallout1">
            <a:avLst>
              <a:gd name="adj1" fmla="val 22068"/>
              <a:gd name="adj2" fmla="val -3112"/>
              <a:gd name="adj3" fmla="val 41251"/>
              <a:gd name="adj4" fmla="val -318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возможное состояние автомата хранится в отдельном экземпляре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211960" y="1514848"/>
            <a:ext cx="3816424" cy="432048"/>
          </a:xfrm>
          <a:prstGeom prst="borderCallout1">
            <a:avLst>
              <a:gd name="adj1" fmla="val 22068"/>
              <a:gd name="adj2" fmla="val -3112"/>
              <a:gd name="adj3" fmla="val 22635"/>
              <a:gd name="adj4" fmla="val -620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Указатель на текущее состояние автомата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4860032" y="58316"/>
            <a:ext cx="4104456" cy="693561"/>
          </a:xfrm>
          <a:prstGeom prst="borderCallout1">
            <a:avLst>
              <a:gd name="adj1" fmla="val 25730"/>
              <a:gd name="adj2" fmla="val -946"/>
              <a:gd name="adj3" fmla="val 35983"/>
              <a:gd name="adj4" fmla="val -145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Приватное наследование позволяет скрыть методы </a:t>
            </a:r>
            <a:r>
              <a:rPr lang="en-US" sz="1400" dirty="0" err="1"/>
              <a:t>IGumbalMachine</a:t>
            </a:r>
            <a:r>
              <a:rPr lang="ru-RU" sz="1400" dirty="0"/>
              <a:t> от клиента, оставив контекст доступным для классов-состояний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5580112" y="2160286"/>
            <a:ext cx="3384376" cy="836665"/>
          </a:xfrm>
          <a:prstGeom prst="borderCallout1">
            <a:avLst>
              <a:gd name="adj1" fmla="val 22068"/>
              <a:gd name="adj2" fmla="val -3112"/>
              <a:gd name="adj3" fmla="val -2784"/>
              <a:gd name="adj4" fmla="val -174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Внутри класса </a:t>
            </a:r>
            <a:r>
              <a:rPr lang="en-US" sz="1400" dirty="0" err="1"/>
              <a:t>CGumbalMachine</a:t>
            </a:r>
            <a:r>
              <a:rPr lang="ru-RU" sz="1400" dirty="0"/>
              <a:t> доступно преобразование к </a:t>
            </a:r>
            <a:r>
              <a:rPr lang="en-US" sz="1400" dirty="0" err="1"/>
              <a:t>IGumbalMahine</a:t>
            </a:r>
            <a:r>
              <a:rPr lang="ru-RU" sz="1400" dirty="0"/>
              <a:t>, что позволяет передать ссылку на этот интерфейс конструкторам состояний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3599892" y="3032645"/>
            <a:ext cx="4932548" cy="540371"/>
          </a:xfrm>
          <a:prstGeom prst="borderCallout1">
            <a:avLst>
              <a:gd name="adj1" fmla="val 22068"/>
              <a:gd name="adj2" fmla="val -1052"/>
              <a:gd name="adj3" fmla="val -5134"/>
              <a:gd name="adj4" fmla="val -92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состояние в </a:t>
            </a:r>
            <a:r>
              <a:rPr lang="en-US" sz="1400" dirty="0" err="1"/>
              <a:t>NoQuarter</a:t>
            </a:r>
            <a:r>
              <a:rPr lang="ru-RU" sz="1400" dirty="0"/>
              <a:t>, либо оставляем в </a:t>
            </a:r>
            <a:r>
              <a:rPr lang="en-US" sz="1400" dirty="0" err="1"/>
              <a:t>SoldOut</a:t>
            </a:r>
            <a:r>
              <a:rPr lang="ru-RU" sz="1400" dirty="0"/>
              <a:t> в зависимости </a:t>
            </a:r>
            <a:r>
              <a:rPr lang="ru-RU" sz="1400" dirty="0" err="1"/>
              <a:t>отколичества</a:t>
            </a:r>
            <a:r>
              <a:rPr lang="ru-RU" sz="1400" dirty="0"/>
              <a:t> оставшихся шариков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5552380" y="3638922"/>
            <a:ext cx="2808820" cy="540371"/>
          </a:xfrm>
          <a:prstGeom prst="borderCallout1">
            <a:avLst>
              <a:gd name="adj1" fmla="val 22068"/>
              <a:gd name="adj2" fmla="val -1052"/>
              <a:gd name="adj3" fmla="val 34820"/>
              <a:gd name="adj4" fmla="val -268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Делегируем обработку текущему экземпляру-состоянию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3311352" y="4334137"/>
            <a:ext cx="5653136" cy="751047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Выполняем обработку поворота ручки, с возможной последующей выдачей товара. При этом между вызовами </a:t>
            </a:r>
            <a:r>
              <a:rPr lang="en-US" sz="1400" dirty="0" err="1"/>
              <a:t>TurnCrank</a:t>
            </a:r>
            <a:r>
              <a:rPr lang="en-US" sz="1400" dirty="0"/>
              <a:t>()</a:t>
            </a:r>
            <a:r>
              <a:rPr lang="ru-RU" sz="1400" dirty="0"/>
              <a:t> и </a:t>
            </a:r>
            <a:r>
              <a:rPr lang="en-US" sz="1400" dirty="0"/>
              <a:t>Dispense()</a:t>
            </a:r>
            <a:r>
              <a:rPr lang="ru-RU" sz="1400" dirty="0"/>
              <a:t> может произойти смена текущего состояния автомата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5556820" y="5388858"/>
            <a:ext cx="3456892" cy="751047"/>
          </a:xfrm>
          <a:prstGeom prst="borderCallout1">
            <a:avLst>
              <a:gd name="adj1" fmla="val 69415"/>
              <a:gd name="adj2" fmla="val 785"/>
              <a:gd name="adj3" fmla="val 144733"/>
              <a:gd name="adj4" fmla="val -2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Формирование строкового представления состояния автомата также делегируется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31191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1" grpId="0" animBg="1"/>
      <p:bldP spid="13" grpId="0" animBg="1"/>
      <p:bldP spid="9" grpId="0" animBg="1"/>
      <p:bldP spid="5" grpId="0" animBg="1"/>
      <p:bldP spid="3" grpId="0" animBg="1"/>
      <p:bldP spid="7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39552" y="4845451"/>
            <a:ext cx="6048672" cy="12478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88740"/>
            <a:ext cx="3491880" cy="34203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4307768" y="1088740"/>
            <a:ext cx="4194720" cy="1019460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Смена текущего состояния автомата. Несмотря на то, что методы объявлены приватными, они классам состояний доступны через интерфейс </a:t>
            </a:r>
            <a:r>
              <a:rPr lang="en-US" sz="1400" dirty="0" err="1"/>
              <a:t>IGumballMachine</a:t>
            </a:r>
            <a:r>
              <a:rPr lang="ru-RU" sz="1400" dirty="0"/>
              <a:t>, где были объявлены публичными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724128" y="6238242"/>
            <a:ext cx="3168352" cy="365714"/>
          </a:xfrm>
          <a:prstGeom prst="borderCallout1">
            <a:avLst>
              <a:gd name="adj1" fmla="val 22068"/>
              <a:gd name="adj2" fmla="val -1052"/>
              <a:gd name="adj3" fmla="val -69450"/>
              <a:gd name="adj4" fmla="val -29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Выкатываем шарик</a:t>
            </a:r>
            <a:r>
              <a:rPr lang="en-US" sz="1400" dirty="0"/>
              <a:t> (</a:t>
            </a:r>
            <a:r>
              <a:rPr lang="ru-RU" sz="1400" dirty="0"/>
              <a:t>при ее наличии)</a:t>
            </a:r>
          </a:p>
        </p:txBody>
      </p:sp>
    </p:spTree>
    <p:extLst>
      <p:ext uri="{BB962C8B-B14F-4D97-AF65-F5344CB8AC3E}">
        <p14:creationId xmlns:p14="http://schemas.microsoft.com/office/powerpoint/2010/main" val="2345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изменением поведения объекта при изменении его внутреннего состояния</a:t>
            </a:r>
          </a:p>
          <a:p>
            <a:r>
              <a:rPr lang="ru-RU" dirty="0"/>
              <a:t>Внешне выглядит так, словно объект меняет свой класс</a:t>
            </a:r>
          </a:p>
        </p:txBody>
      </p:sp>
    </p:spTree>
    <p:extLst>
      <p:ext uri="{BB962C8B-B14F-4D97-AF65-F5344CB8AC3E}">
        <p14:creationId xmlns:p14="http://schemas.microsoft.com/office/powerpoint/2010/main" val="5067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4261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Контекст хранит ссылку на объект текущий объект состояния и делегирует ему часть работы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58408" y="17910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Общий интерфейс всех конкретных состояний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5780782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Конкретные состояния реализуют поведение, связанное с определенным состоянием контекста.</a:t>
            </a:r>
          </a:p>
          <a:p>
            <a:r>
              <a:rPr lang="ru-RU" sz="1600" dirty="0" smtClean="0"/>
              <a:t>Состояние может иметь ссылку на контекст для получения информации и смены текущего состояния</a:t>
            </a:r>
            <a:endParaRPr lang="ru-RU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0" y="2729620"/>
            <a:ext cx="7510440" cy="29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класс, чьё поведение сильно меняется от внутреннего состояния</a:t>
            </a:r>
          </a:p>
          <a:p>
            <a:pPr lvl="1"/>
            <a:r>
              <a:rPr lang="ru-RU" dirty="0" smtClean="0"/>
              <a:t>Состояний много, их код часто меняется</a:t>
            </a:r>
          </a:p>
        </p:txBody>
      </p:sp>
    </p:spTree>
    <p:extLst>
      <p:ext uri="{BB962C8B-B14F-4D97-AF65-F5344CB8AC3E}">
        <p14:creationId xmlns:p14="http://schemas.microsoft.com/office/powerpoint/2010/main" val="34565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класса содержит множество больших, похожих друг на друга условных </a:t>
            </a:r>
            <a:r>
              <a:rPr lang="ru-RU" dirty="0" smtClean="0"/>
              <a:t>операторов</a:t>
            </a:r>
          </a:p>
          <a:p>
            <a:pPr lvl="1"/>
            <a:r>
              <a:rPr lang="ru-RU" dirty="0" smtClean="0"/>
              <a:t>В зависимости от содержимого полей класса они выбирают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8214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конкретных состояний</a:t>
            </a:r>
          </a:p>
          <a:p>
            <a:pPr lvl="1"/>
            <a:r>
              <a:rPr lang="ru-RU" dirty="0"/>
              <a:t>Переходы имеют динамическую природу</a:t>
            </a:r>
          </a:p>
          <a:p>
            <a:pPr lvl="2"/>
            <a:r>
              <a:rPr lang="ru-RU" dirty="0"/>
              <a:t>Минусы – могут появиться зависимости между классами состояний</a:t>
            </a:r>
          </a:p>
          <a:p>
            <a:r>
              <a:rPr lang="ru-RU" dirty="0"/>
              <a:t>Класс контекста</a:t>
            </a:r>
          </a:p>
          <a:p>
            <a:pPr lvl="1"/>
            <a:r>
              <a:rPr lang="ru-RU" dirty="0"/>
              <a:t>Переходы статичны</a:t>
            </a:r>
          </a:p>
          <a:p>
            <a:r>
              <a:rPr lang="ru-RU" dirty="0"/>
              <a:t>От решения зависит какие классы будут закрыты для изменений – классы контекста или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7401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Взаимодействует ли клиент с состояниями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Нет, все запросы к состояниям поступают из контекста</a:t>
            </a:r>
          </a:p>
          <a:p>
            <a:pPr lvl="1"/>
            <a:r>
              <a:rPr lang="ru-RU" dirty="0"/>
              <a:t>Контекст сам управляет своим состоянием</a:t>
            </a:r>
          </a:p>
          <a:p>
            <a:r>
              <a:rPr lang="ru-RU" dirty="0"/>
              <a:t>Попытки изменить состояние контекста без его участия обычно нежелательны</a:t>
            </a:r>
          </a:p>
        </p:txBody>
      </p:sp>
    </p:spTree>
    <p:extLst>
      <p:ext uri="{BB962C8B-B14F-4D97-AF65-F5344CB8AC3E}">
        <p14:creationId xmlns:p14="http://schemas.microsoft.com/office/powerpoint/2010/main" val="16709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состояний разными контекстами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встречается</a:t>
            </a:r>
          </a:p>
          <a:p>
            <a:r>
              <a:rPr lang="ru-RU" dirty="0"/>
              <a:t>Объекты состояний не должны обладать внутренним состоянием</a:t>
            </a:r>
          </a:p>
        </p:txBody>
      </p:sp>
    </p:spTree>
    <p:extLst>
      <p:ext uri="{BB962C8B-B14F-4D97-AF65-F5344CB8AC3E}">
        <p14:creationId xmlns:p14="http://schemas.microsoft.com/office/powerpoint/2010/main" val="16546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89151"/>
            <a:ext cx="7723141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локализует зависящее от состояния поведение и делит его на части, соответствующие состояниям</a:t>
            </a:r>
          </a:p>
          <a:p>
            <a:r>
              <a:rPr lang="ru-RU" dirty="0"/>
              <a:t>Делает явными переходы между состояниями</a:t>
            </a:r>
          </a:p>
          <a:p>
            <a:r>
              <a:rPr lang="ru-RU" dirty="0"/>
              <a:t>Объекты состояния можно </a:t>
            </a:r>
            <a:r>
              <a:rPr lang="ru-RU" dirty="0" smtClean="0"/>
              <a:t>разделять между разными контекстами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4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количества классов</a:t>
            </a:r>
          </a:p>
          <a:p>
            <a:r>
              <a:rPr lang="ru-RU" dirty="0"/>
              <a:t>В простых случаях паттерн «состояние» усложняет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21573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и уничтожение объекта состояния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Создавать при необходимости и уничтожать сразу после использования</a:t>
            </a:r>
          </a:p>
          <a:p>
            <a:pPr lvl="1"/>
            <a:r>
              <a:rPr lang="ru-RU" dirty="0"/>
              <a:t>Заранее неизвестно, в какие состояния будет попадать система</a:t>
            </a:r>
          </a:p>
          <a:p>
            <a:pPr lvl="1"/>
            <a:r>
              <a:rPr lang="ru-RU" dirty="0"/>
              <a:t>Состояние изменяется редко</a:t>
            </a:r>
          </a:p>
          <a:p>
            <a:r>
              <a:rPr lang="ru-RU" dirty="0"/>
              <a:t>Создавать заранее и навсегда</a:t>
            </a:r>
          </a:p>
          <a:p>
            <a:pPr lvl="1"/>
            <a:r>
              <a:rPr lang="ru-RU" dirty="0"/>
              <a:t>Время на создание объектов затрачивается один раз</a:t>
            </a:r>
          </a:p>
          <a:p>
            <a:pPr lvl="1"/>
            <a:r>
              <a:rPr lang="ru-RU" dirty="0"/>
              <a:t>В контексте хранятся ссылки на все состояния, в которые система может попасть</a:t>
            </a:r>
          </a:p>
        </p:txBody>
      </p:sp>
    </p:spTree>
    <p:extLst>
      <p:ext uri="{BB962C8B-B14F-4D97-AF65-F5344CB8AC3E}">
        <p14:creationId xmlns:p14="http://schemas.microsoft.com/office/powerpoint/2010/main" val="2986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Управляемые компьютером персонажи игры могут пребывать в одном из состояний</a:t>
            </a:r>
          </a:p>
          <a:p>
            <a:pPr lvl="1"/>
            <a:r>
              <a:rPr lang="ru-RU" dirty="0" smtClean="0"/>
              <a:t>Патрулирование территории, преследование врага, ожидание, движение к указанной точке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0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Выделить класс, играющий роль контекста</a:t>
            </a:r>
          </a:p>
          <a:p>
            <a:r>
              <a:rPr lang="ru-RU" dirty="0" smtClean="0"/>
              <a:t>Создать общий интерфейс состояний</a:t>
            </a:r>
          </a:p>
          <a:p>
            <a:pPr lvl="1"/>
            <a:r>
              <a:rPr lang="ru-RU" dirty="0" smtClean="0"/>
              <a:t>Нужно переносить только то поведение контекста, которое зависит от состояний</a:t>
            </a:r>
          </a:p>
          <a:p>
            <a:r>
              <a:rPr lang="ru-RU" dirty="0" smtClean="0"/>
              <a:t>Для каждого состояния создать класс, реализующий состояние</a:t>
            </a:r>
          </a:p>
          <a:p>
            <a:r>
              <a:rPr lang="ru-RU" dirty="0" smtClean="0"/>
              <a:t>Создать в контексте поле для хранения объектов-состояний</a:t>
            </a:r>
          </a:p>
          <a:p>
            <a:r>
              <a:rPr lang="ru-RU" dirty="0" smtClean="0"/>
              <a:t>Зависимый от состояния код в контексте заменить на вызовы методов объекта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8620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231816" cy="2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23528" y="4385577"/>
            <a:ext cx="2232248" cy="69960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6371141"/>
            <a:ext cx="4032448" cy="19581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6093296"/>
            <a:ext cx="4032448" cy="2821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60601"/>
            <a:ext cx="3672408" cy="16004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595021"/>
            <a:ext cx="7812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закончилась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Нет монетки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Есть монетка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Жвачка выдана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Количество шариков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автомата для продажи жевательной резинки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4470195" y="1982756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Четыре состояния автомата соответствуют состояниям на диаграмме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229739" y="559942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Количество шариков в автомате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5213095" y="626500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43199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Текущее состояние автомата. Изначально – шарики распроданы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3512985" y="4123881"/>
            <a:ext cx="2715199" cy="555690"/>
          </a:xfrm>
          <a:prstGeom prst="borderCallout1">
            <a:avLst>
              <a:gd name="adj1" fmla="val 23379"/>
              <a:gd name="adj2" fmla="val -4124"/>
              <a:gd name="adj3" fmla="val 82508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Действия, которые покупатель может выполнить над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1724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1" grpId="0" animBg="1"/>
      <p:bldP spid="6" grpId="0" animBg="1"/>
      <p:bldP spid="7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57199" y="5663520"/>
            <a:ext cx="6707089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199" y="5014483"/>
            <a:ext cx="5191117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175685"/>
            <a:ext cx="4402832" cy="69274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2008" y="3525140"/>
            <a:ext cx="7119186" cy="4909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63066"/>
            <a:ext cx="5760640" cy="71380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 автомата и вставка  монетки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497" y="1563066"/>
            <a:ext cx="75656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084168" y="1509444"/>
            <a:ext cx="3028947" cy="1487508"/>
          </a:xfrm>
          <a:prstGeom prst="borderCallout1">
            <a:avLst>
              <a:gd name="adj1" fmla="val 80224"/>
              <a:gd name="adj2" fmla="val -553"/>
              <a:gd name="adj3" fmla="val 53556"/>
              <a:gd name="adj4" fmla="val -416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Конструктор получает исходное количество шариков. Если оно отлично от нуля, автомат переходит в состояние </a:t>
            </a:r>
            <a:r>
              <a:rPr lang="en-US" sz="1400" b="1" dirty="0" err="1"/>
              <a:t>NoQuarter</a:t>
            </a:r>
            <a:r>
              <a:rPr lang="ru-RU" sz="1400" dirty="0"/>
              <a:t>, ожидая, что в него бросят монетку. Иначе автомат остается в состоянии </a:t>
            </a:r>
            <a:r>
              <a:rPr lang="en-US" sz="1400" b="1" dirty="0" err="1"/>
              <a:t>SoldOut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3275856" y="2561137"/>
            <a:ext cx="1942877" cy="689705"/>
          </a:xfrm>
          <a:prstGeom prst="borderCallout1">
            <a:avLst>
              <a:gd name="adj1" fmla="val 90381"/>
              <a:gd name="adj2" fmla="val 101138"/>
              <a:gd name="adj3" fmla="val 145789"/>
              <a:gd name="adj4" fmla="val 1300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648317" y="4189240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нет монетки, автомат принимает ее и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6516216" y="4920841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13" name="Выноска 1 12"/>
          <p:cNvSpPr/>
          <p:nvPr/>
        </p:nvSpPr>
        <p:spPr>
          <a:xfrm>
            <a:off x="4465845" y="6264134"/>
            <a:ext cx="3922580" cy="528189"/>
          </a:xfrm>
          <a:prstGeom prst="borderCallout1">
            <a:avLst>
              <a:gd name="adj1" fmla="val 22068"/>
              <a:gd name="adj2" fmla="val -3112"/>
              <a:gd name="adj3" fmla="val -24068"/>
              <a:gd name="adj4" fmla="val -258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9536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57200" y="4838294"/>
            <a:ext cx="7211144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259233"/>
            <a:ext cx="5554960" cy="39390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580676"/>
            <a:ext cx="4978895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1" y="2708920"/>
            <a:ext cx="3682752" cy="68659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решил вернуть монетку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76683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4165038" y="2171711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монетка есть, возвращаем ее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821222" y="3135272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100106"/>
              <a:gd name="adj4" fmla="val -31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469360" y="3933490"/>
            <a:ext cx="2473719" cy="523873"/>
          </a:xfrm>
          <a:prstGeom prst="borderCallout1">
            <a:avLst>
              <a:gd name="adj1" fmla="val 22068"/>
              <a:gd name="adj2" fmla="val -3112"/>
              <a:gd name="adj3" fmla="val 80712"/>
              <a:gd name="adj4" fmla="val -305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724128" y="5778892"/>
            <a:ext cx="3312368" cy="741301"/>
          </a:xfrm>
          <a:prstGeom prst="borderCallout1">
            <a:avLst>
              <a:gd name="adj1" fmla="val 22068"/>
              <a:gd name="adj2" fmla="val -3112"/>
              <a:gd name="adj3" fmla="val -56787"/>
              <a:gd name="adj4" fmla="val -513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360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" y="263691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28934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3971548"/>
            <a:ext cx="3394720" cy="825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14614"/>
            <a:ext cx="6491064" cy="655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пытается дернуть за </a:t>
            </a:r>
            <a:r>
              <a:rPr lang="ru-RU" dirty="0" smtClean="0"/>
              <a:t>рычаг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908" y="1772816"/>
            <a:ext cx="7149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Dispense();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147196" y="2055340"/>
            <a:ext cx="2088232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6127948" y="3284944"/>
            <a:ext cx="2764532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Сначала нужно бросить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4328740" y="3971548"/>
            <a:ext cx="34836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Покупатель получает шарик. Переходим в состояние </a:t>
            </a:r>
            <a:r>
              <a:rPr lang="en-US" sz="1400" dirty="0"/>
              <a:t>Sold </a:t>
            </a:r>
            <a:r>
              <a:rPr lang="ru-RU" sz="1400" dirty="0"/>
              <a:t>и вызываем метод </a:t>
            </a:r>
            <a:r>
              <a:rPr lang="en-US" sz="1400" dirty="0"/>
              <a:t>Dispense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364088" y="5744152"/>
            <a:ext cx="2897212" cy="504056"/>
          </a:xfrm>
          <a:prstGeom prst="borderCallout1">
            <a:avLst>
              <a:gd name="adj1" fmla="val 22068"/>
              <a:gd name="adj2" fmla="val -3112"/>
              <a:gd name="adj3" fmla="val -47008"/>
              <a:gd name="adj4" fmla="val -2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57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2492896"/>
            <a:ext cx="5112568" cy="4320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116502"/>
            <a:ext cx="3744416" cy="15366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120" y="4844693"/>
            <a:ext cx="3744416" cy="1248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Выдача шарика пользователю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595021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5868144" y="2060848"/>
            <a:ext cx="2241228" cy="432048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Автомат в состоянии </a:t>
            </a:r>
            <a:r>
              <a:rPr lang="en-US" sz="1400" b="1" dirty="0"/>
              <a:t>Sold</a:t>
            </a:r>
            <a:r>
              <a:rPr lang="ru-RU" sz="1400" dirty="0"/>
              <a:t>, выдать покупку!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044796" y="314202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080316" y="5469148"/>
            <a:ext cx="3887924" cy="624149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ситуации невозможны. При их возникновении автомат выдаст ошибку.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0883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71fe6ecf279a64175816a328b0281dc533ce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6292</TotalTime>
  <Words>2256</Words>
  <Application>Microsoft Office PowerPoint</Application>
  <PresentationFormat>On-screen Show (4:3)</PresentationFormat>
  <Paragraphs>563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Состояние (State)</vt:lpstr>
      <vt:lpstr>Приложение – автомат по продаже жевательной резинки</vt:lpstr>
      <vt:lpstr>Диаграмма состояний</vt:lpstr>
      <vt:lpstr>Диаграмма классов</vt:lpstr>
      <vt:lpstr>Реализация автомата для продажи жевательной резинки</vt:lpstr>
      <vt:lpstr>Инициализация автомата и вставка  монетки</vt:lpstr>
      <vt:lpstr>Если покупатель решил вернуть монетку</vt:lpstr>
      <vt:lpstr>Если покупатель пытается дернуть за рычаг</vt:lpstr>
      <vt:lpstr>Выдача шарика пользователю</vt:lpstr>
      <vt:lpstr>Служебные методы</vt:lpstr>
      <vt:lpstr>PowerPoint Presentation</vt:lpstr>
      <vt:lpstr>Выберите утверждения, относящиеся к реализации</vt:lpstr>
      <vt:lpstr>Выберите утверждения, относящиеся к реализации</vt:lpstr>
      <vt:lpstr>Переход к паттерну «Состояние»</vt:lpstr>
      <vt:lpstr>PowerPoint Presentation</vt:lpstr>
      <vt:lpstr>Интерфейсы «Состояние» и «Контекст»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Паттерн «Состояние»</vt:lpstr>
      <vt:lpstr>Диаграмма классов</vt:lpstr>
      <vt:lpstr>Применимость</vt:lpstr>
      <vt:lpstr>Применимость</vt:lpstr>
      <vt:lpstr>Кто выбирает следующее состояние?</vt:lpstr>
      <vt:lpstr>Взаимодействует ли клиент с состояниями?</vt:lpstr>
      <vt:lpstr>Совместное использование состояний разными контекстами</vt:lpstr>
      <vt:lpstr>Результаты</vt:lpstr>
      <vt:lpstr>Недостатки паттерна</vt:lpstr>
      <vt:lpstr>Создание и уничтожение объекта состояния</vt:lpstr>
      <vt:lpstr>Примеры использования</vt:lpstr>
      <vt:lpstr>Алгоритм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589</cp:revision>
  <dcterms:created xsi:type="dcterms:W3CDTF">2016-02-02T19:36:42Z</dcterms:created>
  <dcterms:modified xsi:type="dcterms:W3CDTF">2019-10-24T14:52:33Z</dcterms:modified>
</cp:coreProperties>
</file>