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55496" y="1201267"/>
            <a:ext cx="5297170" cy="360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95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248399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599"/>
                </a:lnTo>
                <a:lnTo>
                  <a:pt x="12192000" y="6095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8827" y="6245352"/>
            <a:ext cx="11329670" cy="0"/>
          </a:xfrm>
          <a:custGeom>
            <a:avLst/>
            <a:gdLst/>
            <a:ahLst/>
            <a:cxnLst/>
            <a:rect l="l" t="t" r="r" b="b"/>
            <a:pathLst>
              <a:path w="11329670" h="0">
                <a:moveTo>
                  <a:pt x="0" y="0"/>
                </a:moveTo>
                <a:lnTo>
                  <a:pt x="11329162" y="0"/>
                </a:lnTo>
              </a:path>
            </a:pathLst>
          </a:custGeom>
          <a:ln w="12700">
            <a:solidFill>
              <a:srgbClr val="D2D2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823" y="323850"/>
            <a:ext cx="5270500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2121" y="1232535"/>
            <a:ext cx="8469630" cy="312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jpg"/><Relationship Id="rId9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7.jpg"/><Relationship Id="rId7" Type="http://schemas.openxmlformats.org/officeDocument/2006/relationships/image" Target="../media/image43.jpg"/><Relationship Id="rId8" Type="http://schemas.openxmlformats.org/officeDocument/2006/relationships/image" Target="../media/image44.jpg"/><Relationship Id="rId9" Type="http://schemas.openxmlformats.org/officeDocument/2006/relationships/image" Target="../media/image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46.jpg"/><Relationship Id="rId4" Type="http://schemas.openxmlformats.org/officeDocument/2006/relationships/hyperlink" Target="http://www.zdnet.fr/actualites/33-millions-d-euros-une-arnaque-au-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hyperlink" Target="http://www.sharepointen.com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5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5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5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5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7.jp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7.jp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7.jpg"/><Relationship Id="rId4" Type="http://schemas.openxmlformats.org/officeDocument/2006/relationships/hyperlink" Target="https://www.apple.com/newsroom/2022/05/apple-google-and-microsoft-commit-to-expanded-support-for-fido-standard/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248399"/>
              <a:ext cx="12192000" cy="609600"/>
            </a:xfrm>
            <a:custGeom>
              <a:avLst/>
              <a:gdLst/>
              <a:ahLst/>
              <a:cxnLst/>
              <a:rect l="l" t="t" r="r" b="b"/>
              <a:pathLst>
                <a:path w="12192000" h="609600">
                  <a:moveTo>
                    <a:pt x="121920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12192000" y="6095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60984" y="6459423"/>
            <a:ext cx="755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latin typeface="Lucida Sans Unicode"/>
                <a:cs typeface="Lucida Sans Unicode"/>
              </a:rPr>
              <a:t>JU</a:t>
            </a:r>
            <a:r>
              <a:rPr dirty="0" sz="1200" spc="-55">
                <a:latin typeface="Lucida Sans Unicode"/>
                <a:cs typeface="Lucida Sans Unicode"/>
              </a:rPr>
              <a:t>I</a:t>
            </a:r>
            <a:r>
              <a:rPr dirty="0" sz="1200" spc="-45">
                <a:latin typeface="Lucida Sans Unicode"/>
                <a:cs typeface="Lucida Sans Unicode"/>
              </a:rPr>
              <a:t>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70">
                <a:latin typeface="Lucida Sans Unicode"/>
                <a:cs typeface="Lucida Sans Unicode"/>
              </a:rPr>
              <a:t>2</a:t>
            </a:r>
            <a:r>
              <a:rPr dirty="0" sz="1200" spc="-40">
                <a:latin typeface="Lucida Sans Unicode"/>
                <a:cs typeface="Lucida Sans Unicode"/>
              </a:rPr>
              <a:t>0</a:t>
            </a:r>
            <a:r>
              <a:rPr dirty="0" sz="1200" spc="-35">
                <a:latin typeface="Lucida Sans Unicode"/>
                <a:cs typeface="Lucida Sans Unicode"/>
              </a:rPr>
              <a:t>2</a:t>
            </a:r>
            <a:r>
              <a:rPr dirty="0" sz="1200" spc="-7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3270" cy="6280785"/>
            <a:chOff x="0" y="0"/>
            <a:chExt cx="12193270" cy="6280785"/>
          </a:xfrm>
        </p:grpSpPr>
        <p:sp>
          <p:nvSpPr>
            <p:cNvPr id="7" name="object 7"/>
            <p:cNvSpPr/>
            <p:nvPr/>
          </p:nvSpPr>
          <p:spPr>
            <a:xfrm>
              <a:off x="761" y="6260591"/>
              <a:ext cx="12192000" cy="20320"/>
            </a:xfrm>
            <a:custGeom>
              <a:avLst/>
              <a:gdLst/>
              <a:ahLst/>
              <a:cxnLst/>
              <a:rect l="l" t="t" r="r" b="b"/>
              <a:pathLst>
                <a:path w="12192000" h="20320">
                  <a:moveTo>
                    <a:pt x="0" y="19812"/>
                  </a:moveTo>
                  <a:lnTo>
                    <a:pt x="12192000" y="198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CD0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6261100"/>
            </a:xfrm>
            <a:custGeom>
              <a:avLst/>
              <a:gdLst/>
              <a:ahLst/>
              <a:cxnLst/>
              <a:rect l="l" t="t" r="r" b="b"/>
              <a:pathLst>
                <a:path w="12192000" h="6261100">
                  <a:moveTo>
                    <a:pt x="0" y="6260592"/>
                  </a:moveTo>
                  <a:lnTo>
                    <a:pt x="12192000" y="626059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60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379" y="0"/>
              <a:ext cx="5935980" cy="626059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9572" y="1875790"/>
            <a:ext cx="4980940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962025">
              <a:lnSpc>
                <a:spcPct val="100000"/>
              </a:lnSpc>
              <a:spcBef>
                <a:spcPts val="100"/>
              </a:spcBef>
            </a:pPr>
            <a:r>
              <a:rPr dirty="0" sz="3600" spc="200"/>
              <a:t>Cybermois</a:t>
            </a:r>
            <a:endParaRPr sz="3600"/>
          </a:p>
          <a:p>
            <a:pPr marL="12700">
              <a:lnSpc>
                <a:spcPct val="100000"/>
              </a:lnSpc>
              <a:spcBef>
                <a:spcPts val="4320"/>
              </a:spcBef>
            </a:pPr>
            <a:r>
              <a:rPr dirty="0" sz="3600" spc="-90"/>
              <a:t>Les</a:t>
            </a:r>
            <a:r>
              <a:rPr dirty="0" sz="3600" spc="-240"/>
              <a:t> </a:t>
            </a:r>
            <a:r>
              <a:rPr dirty="0" sz="3600" spc="225"/>
              <a:t>Cyb</a:t>
            </a:r>
            <a:r>
              <a:rPr dirty="0" sz="3600" spc="210"/>
              <a:t>e</a:t>
            </a:r>
            <a:r>
              <a:rPr dirty="0" sz="3600" spc="140"/>
              <a:t>r</a:t>
            </a:r>
            <a:r>
              <a:rPr dirty="0" sz="3600" spc="-260"/>
              <a:t> </a:t>
            </a:r>
            <a:r>
              <a:rPr dirty="0" sz="3600" spc="170"/>
              <a:t>rencontres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4841" y="2575814"/>
            <a:ext cx="4951095" cy="17379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3600" spc="200" b="1">
                <a:solidFill>
                  <a:srgbClr val="FFFFFF"/>
                </a:solidFill>
                <a:latin typeface="Arial"/>
                <a:cs typeface="Arial"/>
              </a:rPr>
              <a:t>Cybermois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320"/>
              </a:spcBef>
            </a:pP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3600" spc="-2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0" b="1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dirty="0" sz="3600" spc="-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70" b="1">
                <a:solidFill>
                  <a:srgbClr val="FFFFFF"/>
                </a:solidFill>
                <a:latin typeface="Arial"/>
                <a:cs typeface="Arial"/>
              </a:rPr>
              <a:t>rencontres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20155"/>
          </a:xfrm>
          <a:custGeom>
            <a:avLst/>
            <a:gdLst/>
            <a:ahLst/>
            <a:cxnLst/>
            <a:rect l="l" t="t" r="r" b="b"/>
            <a:pathLst>
              <a:path w="12192000" h="6320155">
                <a:moveTo>
                  <a:pt x="12192000" y="0"/>
                </a:moveTo>
                <a:lnTo>
                  <a:pt x="0" y="0"/>
                </a:lnTo>
                <a:lnTo>
                  <a:pt x="0" y="6320028"/>
                </a:lnTo>
                <a:lnTo>
                  <a:pt x="12192000" y="63200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0984" y="5404815"/>
            <a:ext cx="1145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0078F9"/>
                </a:solidFill>
                <a:latin typeface="Lucida Sans Unicode"/>
                <a:cs typeface="Lucida Sans Unicode"/>
              </a:rPr>
              <a:t>CH</a:t>
            </a:r>
            <a:r>
              <a:rPr dirty="0" sz="1600" spc="10">
                <a:solidFill>
                  <a:srgbClr val="0078F9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55">
                <a:solidFill>
                  <a:srgbClr val="0078F9"/>
                </a:solidFill>
                <a:latin typeface="Lucida Sans Unicode"/>
                <a:cs typeface="Lucida Sans Unicode"/>
              </a:rPr>
              <a:t>PITR</a:t>
            </a:r>
            <a:r>
              <a:rPr dirty="0" sz="1600" spc="-50">
                <a:solidFill>
                  <a:srgbClr val="0078F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85">
                <a:solidFill>
                  <a:srgbClr val="0078F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0078F9"/>
                </a:solidFill>
                <a:latin typeface="Lucida Sans Unicode"/>
                <a:cs typeface="Lucida Sans Unicode"/>
              </a:rPr>
              <a:t>5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319" y="5324043"/>
            <a:ext cx="3806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latin typeface="Lucida Sans Unicode"/>
                <a:cs typeface="Lucida Sans Unicode"/>
              </a:rPr>
              <a:t>Les</a:t>
            </a:r>
            <a:r>
              <a:rPr dirty="0" sz="2800" spc="-155">
                <a:latin typeface="Lucida Sans Unicode"/>
                <a:cs typeface="Lucida Sans Unicode"/>
              </a:rPr>
              <a:t> </a:t>
            </a:r>
            <a:r>
              <a:rPr dirty="0" sz="2800" spc="80">
                <a:latin typeface="Lucida Sans Unicode"/>
                <a:cs typeface="Lucida Sans Unicode"/>
              </a:rPr>
              <a:t>bonnes</a:t>
            </a:r>
            <a:r>
              <a:rPr dirty="0" sz="2800" spc="-150">
                <a:latin typeface="Lucida Sans Unicode"/>
                <a:cs typeface="Lucida Sans Unicode"/>
              </a:rPr>
              <a:t> </a:t>
            </a:r>
            <a:r>
              <a:rPr dirty="0" sz="2800" spc="65">
                <a:latin typeface="Lucida Sans Unicode"/>
                <a:cs typeface="Lucida Sans Unicode"/>
              </a:rPr>
              <a:t>pratiques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9152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544703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Fi</a:t>
            </a:r>
            <a:r>
              <a:rPr dirty="0" spc="-35"/>
              <a:t>l</a:t>
            </a:r>
            <a:r>
              <a:rPr dirty="0" spc="195"/>
              <a:t>trage</a:t>
            </a:r>
            <a:r>
              <a:rPr dirty="0" spc="-165"/>
              <a:t> </a:t>
            </a:r>
            <a:r>
              <a:rPr dirty="0" spc="114"/>
              <a:t>des</a:t>
            </a:r>
            <a:r>
              <a:rPr dirty="0" spc="-170"/>
              <a:t> </a:t>
            </a:r>
            <a:r>
              <a:rPr dirty="0" spc="90"/>
              <a:t>fichiers</a:t>
            </a:r>
            <a:r>
              <a:rPr dirty="0" spc="-150"/>
              <a:t> </a:t>
            </a:r>
            <a:r>
              <a:rPr dirty="0" spc="175"/>
              <a:t>manipulés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106" y="1200048"/>
            <a:ext cx="717677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5">
                <a:latin typeface="Wingdings"/>
                <a:cs typeface="Wingdings"/>
              </a:rPr>
              <a:t>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Depuis </a:t>
            </a:r>
            <a:r>
              <a:rPr dirty="0" sz="1600" spc="35">
                <a:latin typeface="Lucida Sans Unicode"/>
                <a:cs typeface="Lucida Sans Unicode"/>
              </a:rPr>
              <a:t>l’attaque </a:t>
            </a:r>
            <a:r>
              <a:rPr dirty="0" sz="1600" spc="85">
                <a:latin typeface="Lucida Sans Unicode"/>
                <a:cs typeface="Lucida Sans Unicode"/>
              </a:rPr>
              <a:t>de </a:t>
            </a:r>
            <a:r>
              <a:rPr dirty="0" sz="1600" spc="-25">
                <a:latin typeface="Lucida Sans Unicode"/>
                <a:cs typeface="Lucida Sans Unicode"/>
              </a:rPr>
              <a:t>février, </a:t>
            </a:r>
            <a:r>
              <a:rPr dirty="0" sz="1600" spc="40">
                <a:latin typeface="Lucida Sans Unicode"/>
                <a:cs typeface="Lucida Sans Unicode"/>
              </a:rPr>
              <a:t>certains </a:t>
            </a:r>
            <a:r>
              <a:rPr dirty="0" sz="1600" spc="45">
                <a:latin typeface="Lucida Sans Unicode"/>
                <a:cs typeface="Lucida Sans Unicode"/>
              </a:rPr>
              <a:t>types </a:t>
            </a:r>
            <a:r>
              <a:rPr dirty="0" sz="1600" spc="85">
                <a:latin typeface="Lucida Sans Unicode"/>
                <a:cs typeface="Lucida Sans Unicode"/>
              </a:rPr>
              <a:t>de </a:t>
            </a:r>
            <a:r>
              <a:rPr dirty="0" sz="1600">
                <a:latin typeface="Lucida Sans Unicode"/>
                <a:cs typeface="Lucida Sans Unicode"/>
              </a:rPr>
              <a:t>fichiers </a:t>
            </a:r>
            <a:r>
              <a:rPr dirty="0" sz="1600" spc="15">
                <a:latin typeface="Lucida Sans Unicode"/>
                <a:cs typeface="Lucida Sans Unicode"/>
              </a:rPr>
              <a:t>sont </a:t>
            </a:r>
            <a:r>
              <a:rPr dirty="0" sz="1600" spc="35">
                <a:latin typeface="Lucida Sans Unicode"/>
                <a:cs typeface="Lucida Sans Unicode"/>
              </a:rPr>
              <a:t>bloqués </a:t>
            </a:r>
            <a:r>
              <a:rPr dirty="0" sz="1600" spc="40">
                <a:latin typeface="Lucida Sans Unicode"/>
                <a:cs typeface="Lucida Sans Unicode"/>
              </a:rPr>
              <a:t> </a:t>
            </a:r>
            <a:r>
              <a:rPr dirty="0" sz="1600" spc="50">
                <a:latin typeface="Lucida Sans Unicode"/>
                <a:cs typeface="Lucida Sans Unicode"/>
              </a:rPr>
              <a:t>systématiquement</a:t>
            </a:r>
            <a:r>
              <a:rPr dirty="0" sz="1600" spc="-30">
                <a:latin typeface="Lucida Sans Unicode"/>
                <a:cs typeface="Lucida Sans Unicode"/>
              </a:rPr>
              <a:t> </a:t>
            </a:r>
            <a:r>
              <a:rPr dirty="0" sz="1600" spc="-20">
                <a:latin typeface="Lucida Sans Unicode"/>
                <a:cs typeface="Lucida Sans Unicode"/>
              </a:rPr>
              <a:t>lors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5">
                <a:latin typeface="Lucida Sans Unicode"/>
                <a:cs typeface="Lucida Sans Unicode"/>
              </a:rPr>
              <a:t>d’envoi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50">
                <a:latin typeface="Lucida Sans Unicode"/>
                <a:cs typeface="Lucida Sans Unicode"/>
              </a:rPr>
              <a:t>mail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ou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téléchargement</a:t>
            </a:r>
            <a:r>
              <a:rPr dirty="0" sz="1600" spc="-30">
                <a:latin typeface="Lucida Sans Unicode"/>
                <a:cs typeface="Lucida Sans Unicode"/>
              </a:rPr>
              <a:t> </a:t>
            </a:r>
            <a:r>
              <a:rPr dirty="0" sz="1600" spc="114">
                <a:latin typeface="Lucida Sans Unicode"/>
                <a:cs typeface="Lucida Sans Unicode"/>
              </a:rPr>
              <a:t>comme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les </a:t>
            </a:r>
            <a:r>
              <a:rPr dirty="0" sz="1600" spc="-49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anciennes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extensions</a:t>
            </a:r>
            <a:r>
              <a:rPr dirty="0" sz="1600" spc="-4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Office</a:t>
            </a:r>
            <a:r>
              <a:rPr dirty="0" sz="1600" spc="-95">
                <a:latin typeface="Lucida Sans Unicode"/>
                <a:cs typeface="Lucida Sans Unicode"/>
              </a:rPr>
              <a:t> </a:t>
            </a:r>
            <a:r>
              <a:rPr dirty="0" sz="1600" spc="-170">
                <a:latin typeface="Lucida Sans Unicode"/>
                <a:cs typeface="Lucida Sans Unicode"/>
              </a:rPr>
              <a:t>: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3" y="4184675"/>
            <a:ext cx="7544434" cy="253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marR="5080" indent="-358140">
              <a:lnSpc>
                <a:spcPct val="110000"/>
              </a:lnSpc>
              <a:spcBef>
                <a:spcPts val="100"/>
              </a:spcBef>
              <a:tabLst>
                <a:tab pos="411480" algn="l"/>
              </a:tabLst>
            </a:pPr>
            <a:r>
              <a:rPr dirty="0" sz="1600" spc="-5">
                <a:latin typeface="Wingdings"/>
                <a:cs typeface="Wingdings"/>
              </a:rPr>
              <a:t>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15">
                <a:latin typeface="Lucida Sans Unicode"/>
                <a:cs typeface="Lucida Sans Unicode"/>
              </a:rPr>
              <a:t>Privilégiez </a:t>
            </a:r>
            <a:r>
              <a:rPr dirty="0" sz="1600" spc="50">
                <a:latin typeface="Lucida Sans Unicode"/>
                <a:cs typeface="Lucida Sans Unicode"/>
              </a:rPr>
              <a:t>l’échange </a:t>
            </a:r>
            <a:r>
              <a:rPr dirty="0" sz="1600" spc="85">
                <a:latin typeface="Lucida Sans Unicode"/>
                <a:cs typeface="Lucida Sans Unicode"/>
              </a:rPr>
              <a:t>de </a:t>
            </a:r>
            <a:r>
              <a:rPr dirty="0" sz="1600">
                <a:latin typeface="Lucida Sans Unicode"/>
                <a:cs typeface="Lucida Sans Unicode"/>
              </a:rPr>
              <a:t>fichiers </a:t>
            </a:r>
            <a:r>
              <a:rPr dirty="0" sz="1600" spc="65">
                <a:latin typeface="Lucida Sans Unicode"/>
                <a:cs typeface="Lucida Sans Unicode"/>
              </a:rPr>
              <a:t>par </a:t>
            </a:r>
            <a:r>
              <a:rPr dirty="0" sz="1600" spc="60">
                <a:latin typeface="Lucida Sans Unicode"/>
                <a:cs typeface="Lucida Sans Unicode"/>
              </a:rPr>
              <a:t>des </a:t>
            </a:r>
            <a:r>
              <a:rPr dirty="0" sz="1600">
                <a:latin typeface="Lucida Sans Unicode"/>
                <a:cs typeface="Lucida Sans Unicode"/>
              </a:rPr>
              <a:t>solutions fournies </a:t>
            </a:r>
            <a:r>
              <a:rPr dirty="0" sz="1600" spc="65">
                <a:latin typeface="Lucida Sans Unicode"/>
                <a:cs typeface="Lucida Sans Unicode"/>
              </a:rPr>
              <a:t>par </a:t>
            </a:r>
            <a:r>
              <a:rPr dirty="0" sz="1600" spc="7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l’entreprise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114">
                <a:latin typeface="Lucida Sans Unicode"/>
                <a:cs typeface="Lucida Sans Unicode"/>
              </a:rPr>
              <a:t>comme</a:t>
            </a:r>
            <a:r>
              <a:rPr dirty="0" sz="1600" spc="-50">
                <a:latin typeface="Lucida Sans Unicode"/>
                <a:cs typeface="Lucida Sans Unicode"/>
              </a:rPr>
              <a:t> </a:t>
            </a:r>
            <a:r>
              <a:rPr dirty="0" sz="1600" spc="70" b="1">
                <a:solidFill>
                  <a:srgbClr val="0078F9"/>
                </a:solidFill>
                <a:latin typeface="Arial"/>
                <a:cs typeface="Arial"/>
              </a:rPr>
              <a:t>Outlook/OneDrive</a:t>
            </a:r>
            <a:r>
              <a:rPr dirty="0" sz="1600" spc="-40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et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la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45">
                <a:latin typeface="Lucida Sans Unicode"/>
                <a:cs typeface="Lucida Sans Unicode"/>
              </a:rPr>
              <a:t>mise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en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place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70" b="1">
                <a:solidFill>
                  <a:srgbClr val="CD04FF"/>
                </a:solidFill>
                <a:latin typeface="Arial"/>
                <a:cs typeface="Arial"/>
              </a:rPr>
              <a:t>groupes </a:t>
            </a:r>
            <a:r>
              <a:rPr dirty="0" sz="1600" spc="-430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600" spc="100" b="1">
                <a:solidFill>
                  <a:srgbClr val="CD04FF"/>
                </a:solidFill>
                <a:latin typeface="Arial"/>
                <a:cs typeface="Arial"/>
              </a:rPr>
              <a:t>Teams</a:t>
            </a:r>
            <a:r>
              <a:rPr dirty="0" sz="1600" spc="-100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CD04FF"/>
                </a:solidFill>
                <a:latin typeface="Arial"/>
                <a:cs typeface="Arial"/>
              </a:rPr>
              <a:t>temporaires</a:t>
            </a:r>
            <a:endParaRPr sz="1600">
              <a:latin typeface="Arial"/>
              <a:cs typeface="Arial"/>
            </a:endParaRPr>
          </a:p>
          <a:p>
            <a:pPr marL="411480" marR="267335" indent="-358140">
              <a:lnSpc>
                <a:spcPct val="110000"/>
              </a:lnSpc>
              <a:spcBef>
                <a:spcPts val="1200"/>
              </a:spcBef>
              <a:tabLst>
                <a:tab pos="411480" algn="l"/>
              </a:tabLst>
            </a:pPr>
            <a:r>
              <a:rPr dirty="0" sz="1600" spc="-5">
                <a:latin typeface="Wingdings"/>
                <a:cs typeface="Wingdings"/>
              </a:rPr>
              <a:t>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5">
                <a:latin typeface="Lucida Sans Unicode"/>
                <a:cs typeface="Lucida Sans Unicode"/>
              </a:rPr>
              <a:t>N’utilisez </a:t>
            </a:r>
            <a:r>
              <a:rPr dirty="0" sz="1600" spc="90">
                <a:latin typeface="Lucida Sans Unicode"/>
                <a:cs typeface="Lucida Sans Unicode"/>
              </a:rPr>
              <a:t>pas </a:t>
            </a:r>
            <a:r>
              <a:rPr dirty="0" sz="1600" spc="60">
                <a:latin typeface="Lucida Sans Unicode"/>
                <a:cs typeface="Lucida Sans Unicode"/>
              </a:rPr>
              <a:t>des </a:t>
            </a:r>
            <a:r>
              <a:rPr dirty="0" sz="1600">
                <a:latin typeface="Lucida Sans Unicode"/>
                <a:cs typeface="Lucida Sans Unicode"/>
              </a:rPr>
              <a:t>solutions </a:t>
            </a:r>
            <a:r>
              <a:rPr dirty="0" sz="1600" spc="5">
                <a:latin typeface="Lucida Sans Unicode"/>
                <a:cs typeface="Lucida Sans Unicode"/>
              </a:rPr>
              <a:t>telles </a:t>
            </a:r>
            <a:r>
              <a:rPr dirty="0" sz="1600" spc="65">
                <a:latin typeface="Lucida Sans Unicode"/>
                <a:cs typeface="Lucida Sans Unicode"/>
              </a:rPr>
              <a:t>que </a:t>
            </a:r>
            <a:r>
              <a:rPr dirty="0" sz="1600" spc="55" b="1">
                <a:solidFill>
                  <a:srgbClr val="C00000"/>
                </a:solidFill>
                <a:latin typeface="Arial"/>
                <a:cs typeface="Arial"/>
              </a:rPr>
              <a:t>Dropbox </a:t>
            </a:r>
            <a:r>
              <a:rPr dirty="0" sz="1600" spc="30">
                <a:latin typeface="Lucida Sans Unicode"/>
                <a:cs typeface="Lucida Sans Unicode"/>
              </a:rPr>
              <a:t>ou </a:t>
            </a:r>
            <a:r>
              <a:rPr dirty="0" sz="1600" spc="75" b="1">
                <a:solidFill>
                  <a:srgbClr val="C00000"/>
                </a:solidFill>
                <a:latin typeface="Arial"/>
                <a:cs typeface="Arial"/>
              </a:rPr>
              <a:t>WeTransfer </a:t>
            </a:r>
            <a:r>
              <a:rPr dirty="0" sz="1600" spc="30">
                <a:latin typeface="Lucida Sans Unicode"/>
                <a:cs typeface="Lucida Sans Unicode"/>
              </a:rPr>
              <a:t>et </a:t>
            </a:r>
            <a:r>
              <a:rPr dirty="0" sz="1600" spc="35">
                <a:latin typeface="Lucida Sans Unicode"/>
                <a:cs typeface="Lucida Sans Unicode"/>
              </a:rPr>
              <a:t> </a:t>
            </a:r>
            <a:r>
              <a:rPr dirty="0" sz="1600" spc="-20">
                <a:latin typeface="Lucida Sans Unicode"/>
                <a:cs typeface="Lucida Sans Unicode"/>
              </a:rPr>
              <a:t>l’utilisation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60" b="1">
                <a:solidFill>
                  <a:srgbClr val="C00000"/>
                </a:solidFill>
                <a:latin typeface="Arial"/>
                <a:cs typeface="Arial"/>
              </a:rPr>
              <a:t>boites</a:t>
            </a:r>
            <a:r>
              <a:rPr dirty="0" sz="160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dirty="0" sz="1600" spc="-1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90" b="1">
                <a:solidFill>
                  <a:srgbClr val="C00000"/>
                </a:solidFill>
                <a:latin typeface="Arial"/>
                <a:cs typeface="Arial"/>
              </a:rPr>
              <a:t>messagerie</a:t>
            </a:r>
            <a:r>
              <a:rPr dirty="0" sz="16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60" b="1">
                <a:solidFill>
                  <a:srgbClr val="C00000"/>
                </a:solidFill>
                <a:latin typeface="Arial"/>
                <a:cs typeface="Arial"/>
              </a:rPr>
              <a:t>personnelles</a:t>
            </a:r>
            <a:r>
              <a:rPr dirty="0" sz="16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pour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des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besoins </a:t>
            </a:r>
            <a:r>
              <a:rPr dirty="0" sz="1600" spc="-49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professionnels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tabLst>
                <a:tab pos="3966210" algn="l"/>
                <a:tab pos="4735830" algn="l"/>
              </a:tabLst>
            </a:pPr>
            <a:r>
              <a:rPr dirty="0" sz="2400" spc="55" b="1">
                <a:latin typeface="Arial"/>
                <a:cs typeface="Arial"/>
              </a:rPr>
              <a:t>Un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spc="114" b="1">
                <a:latin typeface="Arial"/>
                <a:cs typeface="Arial"/>
              </a:rPr>
              <a:t>doute,</a:t>
            </a:r>
            <a:r>
              <a:rPr dirty="0" sz="2400" spc="-160" b="1">
                <a:latin typeface="Arial"/>
                <a:cs typeface="Arial"/>
              </a:rPr>
              <a:t> </a:t>
            </a:r>
            <a:r>
              <a:rPr dirty="0" sz="2400" spc="145" b="1">
                <a:latin typeface="Arial"/>
                <a:cs typeface="Arial"/>
              </a:rPr>
              <a:t>une</a:t>
            </a:r>
            <a:r>
              <a:rPr dirty="0" sz="2400" spc="-170" b="1">
                <a:latin typeface="Arial"/>
                <a:cs typeface="Arial"/>
              </a:rPr>
              <a:t> </a:t>
            </a:r>
            <a:r>
              <a:rPr dirty="0" sz="2400" spc="110" b="1">
                <a:latin typeface="Arial"/>
                <a:cs typeface="Arial"/>
              </a:rPr>
              <a:t>question</a:t>
            </a:r>
            <a:r>
              <a:rPr dirty="0" sz="2400" spc="-170" b="1">
                <a:latin typeface="Arial"/>
                <a:cs typeface="Arial"/>
              </a:rPr>
              <a:t> </a:t>
            </a:r>
            <a:r>
              <a:rPr dirty="0" sz="2400" spc="-175" b="1">
                <a:latin typeface="Arial"/>
                <a:cs typeface="Arial"/>
              </a:rPr>
              <a:t>?	</a:t>
            </a:r>
            <a:r>
              <a:rPr dirty="0" sz="2400" spc="80" b="1">
                <a:latin typeface="Arial"/>
                <a:cs typeface="Arial"/>
              </a:rPr>
              <a:t>=&gt;	</a:t>
            </a:r>
            <a:r>
              <a:rPr dirty="0" sz="2400" spc="-175" b="1">
                <a:solidFill>
                  <a:srgbClr val="0078F9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8223" y="5518403"/>
            <a:ext cx="888468" cy="291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7835" y="5259323"/>
            <a:ext cx="1176527" cy="178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9786" y="5521689"/>
            <a:ext cx="1078769" cy="2997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04804" y="4540025"/>
            <a:ext cx="525779" cy="4739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98176" y="4488378"/>
            <a:ext cx="1146011" cy="1901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3833" y="4795880"/>
            <a:ext cx="1304633" cy="26055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799809" y="53799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06316" y="0"/>
                </a:moveTo>
                <a:lnTo>
                  <a:pt x="158839" y="5459"/>
                </a:lnTo>
                <a:lnTo>
                  <a:pt x="115452" y="20976"/>
                </a:lnTo>
                <a:lnTo>
                  <a:pt x="77186" y="45312"/>
                </a:lnTo>
                <a:lnTo>
                  <a:pt x="45292" y="77202"/>
                </a:lnTo>
                <a:lnTo>
                  <a:pt x="20955" y="115475"/>
                </a:lnTo>
                <a:lnTo>
                  <a:pt x="5446" y="158864"/>
                </a:lnTo>
                <a:lnTo>
                  <a:pt x="0" y="206133"/>
                </a:lnTo>
                <a:lnTo>
                  <a:pt x="5444" y="253402"/>
                </a:lnTo>
                <a:lnTo>
                  <a:pt x="20952" y="296795"/>
                </a:lnTo>
                <a:lnTo>
                  <a:pt x="45286" y="335073"/>
                </a:lnTo>
                <a:lnTo>
                  <a:pt x="60616" y="350403"/>
                </a:lnTo>
                <a:lnTo>
                  <a:pt x="126398" y="284624"/>
                </a:lnTo>
                <a:lnTo>
                  <a:pt x="114066" y="272291"/>
                </a:lnTo>
                <a:lnTo>
                  <a:pt x="180181" y="206124"/>
                </a:lnTo>
                <a:lnTo>
                  <a:pt x="114038" y="139961"/>
                </a:lnTo>
                <a:lnTo>
                  <a:pt x="140015" y="114010"/>
                </a:lnTo>
                <a:lnTo>
                  <a:pt x="297017" y="114010"/>
                </a:lnTo>
                <a:lnTo>
                  <a:pt x="350447" y="60582"/>
                </a:lnTo>
                <a:lnTo>
                  <a:pt x="335136" y="45281"/>
                </a:lnTo>
                <a:lnTo>
                  <a:pt x="296931" y="20976"/>
                </a:lnTo>
                <a:lnTo>
                  <a:pt x="253562" y="5459"/>
                </a:lnTo>
                <a:lnTo>
                  <a:pt x="206316" y="0"/>
                </a:lnTo>
                <a:close/>
              </a:path>
              <a:path w="350520" h="350520">
                <a:moveTo>
                  <a:pt x="272314" y="114010"/>
                </a:moveTo>
                <a:lnTo>
                  <a:pt x="140015" y="114010"/>
                </a:lnTo>
                <a:lnTo>
                  <a:pt x="206153" y="180191"/>
                </a:lnTo>
                <a:lnTo>
                  <a:pt x="272314" y="114010"/>
                </a:lnTo>
                <a:close/>
              </a:path>
              <a:path w="350520" h="350520">
                <a:moveTo>
                  <a:pt x="297017" y="114010"/>
                </a:moveTo>
                <a:lnTo>
                  <a:pt x="272314" y="114010"/>
                </a:lnTo>
                <a:lnTo>
                  <a:pt x="284665" y="126362"/>
                </a:lnTo>
                <a:lnTo>
                  <a:pt x="297017" y="11401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99786" y="457070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06302" y="0"/>
                </a:moveTo>
                <a:lnTo>
                  <a:pt x="158873" y="5445"/>
                </a:lnTo>
                <a:lnTo>
                  <a:pt x="115479" y="20955"/>
                </a:lnTo>
                <a:lnTo>
                  <a:pt x="77203" y="45291"/>
                </a:lnTo>
                <a:lnTo>
                  <a:pt x="45288" y="77203"/>
                </a:lnTo>
                <a:lnTo>
                  <a:pt x="20952" y="115477"/>
                </a:lnTo>
                <a:lnTo>
                  <a:pt x="5444" y="158866"/>
                </a:lnTo>
                <a:lnTo>
                  <a:pt x="0" y="206133"/>
                </a:lnTo>
                <a:lnTo>
                  <a:pt x="5444" y="253401"/>
                </a:lnTo>
                <a:lnTo>
                  <a:pt x="20953" y="296792"/>
                </a:lnTo>
                <a:lnTo>
                  <a:pt x="45288" y="335069"/>
                </a:lnTo>
                <a:lnTo>
                  <a:pt x="60630" y="350412"/>
                </a:lnTo>
                <a:lnTo>
                  <a:pt x="134922" y="276122"/>
                </a:lnTo>
                <a:lnTo>
                  <a:pt x="87763" y="229043"/>
                </a:lnTo>
                <a:lnTo>
                  <a:pt x="113713" y="203093"/>
                </a:lnTo>
                <a:lnTo>
                  <a:pt x="207954" y="203093"/>
                </a:lnTo>
                <a:lnTo>
                  <a:pt x="350459" y="60593"/>
                </a:lnTo>
                <a:lnTo>
                  <a:pt x="335154" y="45282"/>
                </a:lnTo>
                <a:lnTo>
                  <a:pt x="296901" y="20950"/>
                </a:lnTo>
                <a:lnTo>
                  <a:pt x="253534" y="5443"/>
                </a:lnTo>
                <a:lnTo>
                  <a:pt x="206302" y="0"/>
                </a:lnTo>
                <a:close/>
              </a:path>
              <a:path w="350520" h="350520">
                <a:moveTo>
                  <a:pt x="207954" y="203093"/>
                </a:moveTo>
                <a:lnTo>
                  <a:pt x="113713" y="203093"/>
                </a:lnTo>
                <a:lnTo>
                  <a:pt x="160832" y="250214"/>
                </a:lnTo>
                <a:lnTo>
                  <a:pt x="207954" y="203093"/>
                </a:lnTo>
                <a:close/>
              </a:path>
            </a:pathLst>
          </a:custGeom>
          <a:solidFill>
            <a:srgbClr val="18D6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41664" y="4474464"/>
            <a:ext cx="3032125" cy="1374140"/>
          </a:xfrm>
          <a:custGeom>
            <a:avLst/>
            <a:gdLst/>
            <a:ahLst/>
            <a:cxnLst/>
            <a:rect l="l" t="t" r="r" b="b"/>
            <a:pathLst>
              <a:path w="3032125" h="1374139">
                <a:moveTo>
                  <a:pt x="0" y="687324"/>
                </a:moveTo>
                <a:lnTo>
                  <a:pt x="3031743" y="687324"/>
                </a:lnTo>
              </a:path>
              <a:path w="3032125" h="1374139">
                <a:moveTo>
                  <a:pt x="601979" y="1373898"/>
                </a:moveTo>
                <a:lnTo>
                  <a:pt x="601979" y="0"/>
                </a:lnTo>
              </a:path>
            </a:pathLst>
          </a:custGeom>
          <a:ln w="6350">
            <a:solidFill>
              <a:srgbClr val="0078F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252472" y="2278379"/>
            <a:ext cx="5124450" cy="1343025"/>
            <a:chOff x="2252472" y="2278379"/>
            <a:chExt cx="5124450" cy="1343025"/>
          </a:xfrm>
        </p:grpSpPr>
        <p:sp>
          <p:nvSpPr>
            <p:cNvPr id="15" name="object 15"/>
            <p:cNvSpPr/>
            <p:nvPr/>
          </p:nvSpPr>
          <p:spPr>
            <a:xfrm>
              <a:off x="3988307" y="2278379"/>
              <a:ext cx="3388360" cy="1343025"/>
            </a:xfrm>
            <a:custGeom>
              <a:avLst/>
              <a:gdLst/>
              <a:ahLst/>
              <a:cxnLst/>
              <a:rect l="l" t="t" r="r" b="b"/>
              <a:pathLst>
                <a:path w="3388359" h="1343025">
                  <a:moveTo>
                    <a:pt x="1839467" y="0"/>
                  </a:moveTo>
                  <a:lnTo>
                    <a:pt x="1839467" y="1342517"/>
                  </a:lnTo>
                </a:path>
                <a:path w="3388359" h="1343025">
                  <a:moveTo>
                    <a:pt x="0" y="594360"/>
                  </a:moveTo>
                  <a:lnTo>
                    <a:pt x="3388360" y="594360"/>
                  </a:lnTo>
                </a:path>
              </a:pathLst>
            </a:custGeom>
            <a:ln w="6350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2472" y="2566415"/>
              <a:ext cx="1700783" cy="56407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875903" y="2396355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80674" y="0"/>
                </a:moveTo>
                <a:lnTo>
                  <a:pt x="132502" y="6463"/>
                </a:lnTo>
                <a:lnTo>
                  <a:pt x="89383" y="24668"/>
                </a:lnTo>
                <a:lnTo>
                  <a:pt x="52878" y="52867"/>
                </a:lnTo>
                <a:lnTo>
                  <a:pt x="24650" y="89400"/>
                </a:lnTo>
                <a:lnTo>
                  <a:pt x="6450" y="132522"/>
                </a:lnTo>
                <a:lnTo>
                  <a:pt x="0" y="180514"/>
                </a:lnTo>
                <a:lnTo>
                  <a:pt x="6448" y="228507"/>
                </a:lnTo>
                <a:lnTo>
                  <a:pt x="24646" y="271633"/>
                </a:lnTo>
                <a:lnTo>
                  <a:pt x="52390" y="307546"/>
                </a:lnTo>
                <a:lnTo>
                  <a:pt x="110689" y="249250"/>
                </a:lnTo>
                <a:lnTo>
                  <a:pt x="99889" y="238450"/>
                </a:lnTo>
                <a:lnTo>
                  <a:pt x="157788" y="180506"/>
                </a:lnTo>
                <a:lnTo>
                  <a:pt x="99865" y="122566"/>
                </a:lnTo>
                <a:lnTo>
                  <a:pt x="122613" y="99841"/>
                </a:lnTo>
                <a:lnTo>
                  <a:pt x="260104" y="99841"/>
                </a:lnTo>
                <a:lnTo>
                  <a:pt x="307578" y="52368"/>
                </a:lnTo>
                <a:lnTo>
                  <a:pt x="271745" y="24668"/>
                </a:lnTo>
                <a:lnTo>
                  <a:pt x="228644" y="6463"/>
                </a:lnTo>
                <a:lnTo>
                  <a:pt x="180674" y="0"/>
                </a:lnTo>
                <a:close/>
              </a:path>
              <a:path w="307975" h="307975">
                <a:moveTo>
                  <a:pt x="238470" y="99841"/>
                </a:moveTo>
                <a:lnTo>
                  <a:pt x="122613" y="99841"/>
                </a:lnTo>
                <a:lnTo>
                  <a:pt x="180532" y="157797"/>
                </a:lnTo>
                <a:lnTo>
                  <a:pt x="238470" y="99841"/>
                </a:lnTo>
                <a:close/>
              </a:path>
              <a:path w="307975" h="307975">
                <a:moveTo>
                  <a:pt x="260104" y="99841"/>
                </a:moveTo>
                <a:lnTo>
                  <a:pt x="238470" y="99841"/>
                </a:lnTo>
                <a:lnTo>
                  <a:pt x="249287" y="110658"/>
                </a:lnTo>
                <a:lnTo>
                  <a:pt x="260104" y="9984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02159" y="2396355"/>
            <a:ext cx="308610" cy="307975"/>
          </a:xfrm>
          <a:custGeom>
            <a:avLst/>
            <a:gdLst/>
            <a:ahLst/>
            <a:cxnLst/>
            <a:rect l="l" t="t" r="r" b="b"/>
            <a:pathLst>
              <a:path w="308609" h="307975">
                <a:moveTo>
                  <a:pt x="181260" y="0"/>
                </a:moveTo>
                <a:lnTo>
                  <a:pt x="132968" y="6449"/>
                </a:lnTo>
                <a:lnTo>
                  <a:pt x="89699" y="24649"/>
                </a:lnTo>
                <a:lnTo>
                  <a:pt x="53049" y="52868"/>
                </a:lnTo>
                <a:lnTo>
                  <a:pt x="24728" y="89402"/>
                </a:lnTo>
                <a:lnTo>
                  <a:pt x="6469" y="132523"/>
                </a:lnTo>
                <a:lnTo>
                  <a:pt x="0" y="180514"/>
                </a:lnTo>
                <a:lnTo>
                  <a:pt x="6470" y="228505"/>
                </a:lnTo>
                <a:lnTo>
                  <a:pt x="24728" y="271630"/>
                </a:lnTo>
                <a:lnTo>
                  <a:pt x="52574" y="307555"/>
                </a:lnTo>
                <a:lnTo>
                  <a:pt x="118544" y="241805"/>
                </a:lnTo>
                <a:lnTo>
                  <a:pt x="77110" y="200577"/>
                </a:lnTo>
                <a:lnTo>
                  <a:pt x="99909" y="177852"/>
                </a:lnTo>
                <a:lnTo>
                  <a:pt x="182710" y="177852"/>
                </a:lnTo>
                <a:lnTo>
                  <a:pt x="308608" y="52373"/>
                </a:lnTo>
                <a:lnTo>
                  <a:pt x="272616" y="24643"/>
                </a:lnTo>
                <a:lnTo>
                  <a:pt x="229373" y="6447"/>
                </a:lnTo>
                <a:lnTo>
                  <a:pt x="181260" y="0"/>
                </a:lnTo>
                <a:close/>
              </a:path>
              <a:path w="308609" h="307975">
                <a:moveTo>
                  <a:pt x="182710" y="177852"/>
                </a:moveTo>
                <a:lnTo>
                  <a:pt x="99909" y="177852"/>
                </a:lnTo>
                <a:lnTo>
                  <a:pt x="141309" y="219116"/>
                </a:lnTo>
                <a:lnTo>
                  <a:pt x="182710" y="177852"/>
                </a:lnTo>
                <a:close/>
              </a:path>
            </a:pathLst>
          </a:custGeom>
          <a:solidFill>
            <a:srgbClr val="18D6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38040" y="2971241"/>
            <a:ext cx="134747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C00000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C00000"/>
                </a:solidFill>
                <a:latin typeface="Lucida Sans Unicode"/>
                <a:cs typeface="Lucida Sans Unicode"/>
              </a:rPr>
              <a:t>.doc</a:t>
            </a: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»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C00000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35">
                <a:solidFill>
                  <a:srgbClr val="C00000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65">
                <a:solidFill>
                  <a:srgbClr val="C00000"/>
                </a:solidFill>
                <a:latin typeface="Lucida Sans Unicode"/>
                <a:cs typeface="Lucida Sans Unicode"/>
              </a:rPr>
              <a:t>doc</a:t>
            </a:r>
            <a:r>
              <a:rPr dirty="0" sz="1200" spc="114">
                <a:solidFill>
                  <a:srgbClr val="C00000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7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C00000"/>
                </a:solidFill>
                <a:latin typeface="Lucida Sans Unicode"/>
                <a:cs typeface="Lucida Sans Unicode"/>
              </a:rPr>
              <a:t>»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30">
                <a:solidFill>
                  <a:srgbClr val="C00000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-110">
                <a:solidFill>
                  <a:srgbClr val="C00000"/>
                </a:solidFill>
                <a:latin typeface="Lucida Sans Unicode"/>
                <a:cs typeface="Lucida Sans Unicode"/>
              </a:rPr>
              <a:t>xl</a:t>
            </a:r>
            <a:r>
              <a:rPr dirty="0" sz="1200" spc="10">
                <a:solidFill>
                  <a:srgbClr val="C00000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6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5">
                <a:solidFill>
                  <a:srgbClr val="C00000"/>
                </a:solidFill>
                <a:latin typeface="Lucida Sans Unicode"/>
                <a:cs typeface="Lucida Sans Unicode"/>
              </a:rPr>
              <a:t>»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7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10">
                <a:solidFill>
                  <a:srgbClr val="C00000"/>
                </a:solidFill>
                <a:latin typeface="Lucida Sans Unicode"/>
                <a:cs typeface="Lucida Sans Unicode"/>
              </a:rPr>
              <a:t>xl</a:t>
            </a:r>
            <a:r>
              <a:rPr dirty="0" sz="1200" spc="65">
                <a:solidFill>
                  <a:srgbClr val="C00000"/>
                </a:solidFill>
                <a:latin typeface="Lucida Sans Unicode"/>
                <a:cs typeface="Lucida Sans Unicode"/>
              </a:rPr>
              <a:t>sm</a:t>
            </a:r>
            <a:r>
              <a:rPr dirty="0" sz="1200" spc="-45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»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30">
                <a:solidFill>
                  <a:srgbClr val="C00000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30">
                <a:solidFill>
                  <a:srgbClr val="C00000"/>
                </a:solidFill>
                <a:latin typeface="Lucida Sans Unicode"/>
                <a:cs typeface="Lucida Sans Unicode"/>
              </a:rPr>
              <a:t>ppt</a:t>
            </a:r>
            <a:r>
              <a:rPr dirty="0" sz="1200" spc="-65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5">
                <a:solidFill>
                  <a:srgbClr val="C00000"/>
                </a:solidFill>
                <a:latin typeface="Lucida Sans Unicode"/>
                <a:cs typeface="Lucida Sans Unicode"/>
              </a:rPr>
              <a:t>»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30">
                <a:solidFill>
                  <a:srgbClr val="C00000"/>
                </a:solidFill>
                <a:latin typeface="Lucida Sans Unicode"/>
                <a:cs typeface="Lucida Sans Unicode"/>
              </a:rPr>
              <a:t>.</a:t>
            </a:r>
            <a:r>
              <a:rPr dirty="0" sz="1200" spc="55">
                <a:solidFill>
                  <a:srgbClr val="C00000"/>
                </a:solidFill>
                <a:latin typeface="Lucida Sans Unicode"/>
                <a:cs typeface="Lucida Sans Unicode"/>
              </a:rPr>
              <a:t>pp</a:t>
            </a:r>
            <a:r>
              <a:rPr dirty="0" sz="1200" spc="-20">
                <a:solidFill>
                  <a:srgbClr val="C00000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114">
                <a:solidFill>
                  <a:srgbClr val="C00000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55">
                <a:solidFill>
                  <a:srgbClr val="C0000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C00000"/>
                </a:solidFill>
                <a:latin typeface="Lucida Sans Unicode"/>
                <a:cs typeface="Lucida Sans Unicode"/>
              </a:rPr>
              <a:t>»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66459" y="2971241"/>
            <a:ext cx="64452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12A05E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12A0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12A05E"/>
                </a:solidFill>
                <a:latin typeface="Lucida Sans Unicode"/>
                <a:cs typeface="Lucida Sans Unicode"/>
              </a:rPr>
              <a:t>.docx</a:t>
            </a:r>
            <a:r>
              <a:rPr dirty="0" sz="1200" spc="-80">
                <a:solidFill>
                  <a:srgbClr val="12A0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12A05E"/>
                </a:solidFill>
                <a:latin typeface="Lucida Sans Unicode"/>
                <a:cs typeface="Lucida Sans Unicode"/>
              </a:rPr>
              <a:t>»</a:t>
            </a:r>
            <a:endParaRPr sz="120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dirty="0" sz="1200" spc="-80">
                <a:solidFill>
                  <a:srgbClr val="12A05E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12A0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14">
                <a:solidFill>
                  <a:srgbClr val="12A05E"/>
                </a:solidFill>
                <a:latin typeface="Lucida Sans Unicode"/>
                <a:cs typeface="Lucida Sans Unicode"/>
              </a:rPr>
              <a:t>.xl</a:t>
            </a:r>
            <a:r>
              <a:rPr dirty="0" sz="1200" spc="-75">
                <a:solidFill>
                  <a:srgbClr val="12A05E"/>
                </a:solidFill>
                <a:latin typeface="Lucida Sans Unicode"/>
                <a:cs typeface="Lucida Sans Unicode"/>
              </a:rPr>
              <a:t>sx</a:t>
            </a:r>
            <a:r>
              <a:rPr dirty="0" sz="1200" spc="-60">
                <a:solidFill>
                  <a:srgbClr val="12A0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12A05E"/>
                </a:solidFill>
                <a:latin typeface="Lucida Sans Unicode"/>
                <a:cs typeface="Lucida Sans Unicode"/>
              </a:rPr>
              <a:t>»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</a:pPr>
            <a:r>
              <a:rPr dirty="0" sz="1200" spc="-80">
                <a:solidFill>
                  <a:srgbClr val="12A05E"/>
                </a:solidFill>
                <a:latin typeface="Lucida Sans Unicode"/>
                <a:cs typeface="Lucida Sans Unicode"/>
              </a:rPr>
              <a:t>«</a:t>
            </a:r>
            <a:r>
              <a:rPr dirty="0" sz="1200" spc="-60">
                <a:solidFill>
                  <a:srgbClr val="12A0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0">
                <a:solidFill>
                  <a:srgbClr val="12A05E"/>
                </a:solidFill>
                <a:latin typeface="Lucida Sans Unicode"/>
                <a:cs typeface="Lucida Sans Unicode"/>
              </a:rPr>
              <a:t>.p</a:t>
            </a:r>
            <a:r>
              <a:rPr dirty="0" sz="1200" spc="55">
                <a:solidFill>
                  <a:srgbClr val="12A05E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20">
                <a:solidFill>
                  <a:srgbClr val="12A05E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65">
                <a:solidFill>
                  <a:srgbClr val="12A05E"/>
                </a:solidFill>
                <a:latin typeface="Lucida Sans Unicode"/>
                <a:cs typeface="Lucida Sans Unicode"/>
              </a:rPr>
              <a:t>x</a:t>
            </a:r>
            <a:r>
              <a:rPr dirty="0" sz="1200" spc="-55">
                <a:solidFill>
                  <a:srgbClr val="12A05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80">
                <a:solidFill>
                  <a:srgbClr val="12A05E"/>
                </a:solidFill>
                <a:latin typeface="Lucida Sans Unicode"/>
                <a:cs typeface="Lucida Sans Unicode"/>
              </a:rPr>
              <a:t>»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61899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Les</a:t>
            </a:r>
            <a:r>
              <a:rPr dirty="0" spc="-170"/>
              <a:t> </a:t>
            </a:r>
            <a:r>
              <a:rPr dirty="0" spc="150"/>
              <a:t>bonn</a:t>
            </a:r>
            <a:r>
              <a:rPr dirty="0" spc="145"/>
              <a:t>e</a:t>
            </a:r>
            <a:r>
              <a:rPr dirty="0" spc="5"/>
              <a:t>s</a:t>
            </a:r>
            <a:r>
              <a:rPr dirty="0" spc="-175"/>
              <a:t> </a:t>
            </a:r>
            <a:r>
              <a:rPr dirty="0" spc="150"/>
              <a:t>pratiques</a:t>
            </a:r>
            <a:r>
              <a:rPr dirty="0" spc="-160"/>
              <a:t> </a:t>
            </a:r>
            <a:r>
              <a:rPr dirty="0" spc="165"/>
              <a:t>en</a:t>
            </a:r>
            <a:r>
              <a:rPr dirty="0" spc="-175"/>
              <a:t> </a:t>
            </a:r>
            <a:r>
              <a:rPr dirty="0" spc="165"/>
              <a:t>e</a:t>
            </a:r>
            <a:r>
              <a:rPr dirty="0" spc="125"/>
              <a:t>ntreprise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2705331"/>
            <a:ext cx="981456" cy="7143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1239011"/>
            <a:ext cx="1303020" cy="7360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67028" y="2247519"/>
            <a:ext cx="987425" cy="671195"/>
            <a:chOff x="5767028" y="2247519"/>
            <a:chExt cx="987425" cy="6711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7028" y="2266343"/>
              <a:ext cx="987127" cy="651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9937" y="2247519"/>
              <a:ext cx="547370" cy="478155"/>
            </a:xfrm>
            <a:custGeom>
              <a:avLst/>
              <a:gdLst/>
              <a:ahLst/>
              <a:cxnLst/>
              <a:rect l="l" t="t" r="r" b="b"/>
              <a:pathLst>
                <a:path w="547370" h="478155">
                  <a:moveTo>
                    <a:pt x="448310" y="0"/>
                  </a:moveTo>
                  <a:lnTo>
                    <a:pt x="273430" y="137413"/>
                  </a:lnTo>
                  <a:lnTo>
                    <a:pt x="98551" y="0"/>
                  </a:lnTo>
                  <a:lnTo>
                    <a:pt x="0" y="125348"/>
                  </a:lnTo>
                  <a:lnTo>
                    <a:pt x="144399" y="238886"/>
                  </a:lnTo>
                  <a:lnTo>
                    <a:pt x="0" y="352425"/>
                  </a:lnTo>
                  <a:lnTo>
                    <a:pt x="98551" y="477773"/>
                  </a:lnTo>
                  <a:lnTo>
                    <a:pt x="273430" y="340359"/>
                  </a:lnTo>
                  <a:lnTo>
                    <a:pt x="448310" y="477773"/>
                  </a:lnTo>
                  <a:lnTo>
                    <a:pt x="546862" y="352425"/>
                  </a:lnTo>
                  <a:lnTo>
                    <a:pt x="402463" y="238886"/>
                  </a:lnTo>
                  <a:lnTo>
                    <a:pt x="546862" y="125348"/>
                  </a:lnTo>
                  <a:lnTo>
                    <a:pt x="448310" y="0"/>
                  </a:lnTo>
                  <a:close/>
                </a:path>
              </a:pathLst>
            </a:custGeom>
            <a:solidFill>
              <a:srgbClr val="DE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6271" y="3145535"/>
            <a:ext cx="701040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28790" y="1294231"/>
            <a:ext cx="5086350" cy="3232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0205" marR="473075" indent="-358140">
              <a:lnSpc>
                <a:spcPct val="140100"/>
              </a:lnSpc>
              <a:spcBef>
                <a:spcPts val="95"/>
              </a:spcBef>
              <a:tabLst>
                <a:tab pos="370205" algn="l"/>
              </a:tabLst>
            </a:pPr>
            <a:r>
              <a:rPr dirty="0" sz="1700">
                <a:solidFill>
                  <a:srgbClr val="0078F9"/>
                </a:solidFill>
                <a:latin typeface="Wingdings"/>
                <a:cs typeface="Wingdings"/>
              </a:rPr>
              <a:t></a:t>
            </a:r>
            <a:r>
              <a:rPr dirty="0" sz="1700">
                <a:solidFill>
                  <a:srgbClr val="0078F9"/>
                </a:solidFill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Lucida Sans Unicode"/>
                <a:cs typeface="Lucida Sans Unicode"/>
              </a:rPr>
              <a:t>Ut</a:t>
            </a:r>
            <a:r>
              <a:rPr dirty="0" sz="1700" spc="-50">
                <a:latin typeface="Lucida Sans Unicode"/>
                <a:cs typeface="Lucida Sans Unicode"/>
              </a:rPr>
              <a:t>ilisez</a:t>
            </a:r>
            <a:r>
              <a:rPr dirty="0" sz="1700" spc="-120">
                <a:latin typeface="Lucida Sans Unicode"/>
                <a:cs typeface="Lucida Sans Unicode"/>
              </a:rPr>
              <a:t> </a:t>
            </a:r>
            <a:r>
              <a:rPr dirty="0" sz="1700" spc="60">
                <a:latin typeface="Lucida Sans Unicode"/>
                <a:cs typeface="Lucida Sans Unicode"/>
              </a:rPr>
              <a:t>vo</a:t>
            </a:r>
            <a:r>
              <a:rPr dirty="0" sz="1700" spc="10">
                <a:latin typeface="Lucida Sans Unicode"/>
                <a:cs typeface="Lucida Sans Unicode"/>
              </a:rPr>
              <a:t>tre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70">
                <a:latin typeface="Lucida Sans Unicode"/>
                <a:cs typeface="Lucida Sans Unicode"/>
              </a:rPr>
              <a:t>adresse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électroni</a:t>
            </a:r>
            <a:r>
              <a:rPr dirty="0" sz="1700" spc="60">
                <a:latin typeface="Lucida Sans Unicode"/>
                <a:cs typeface="Lucida Sans Unicode"/>
              </a:rPr>
              <a:t>que  </a:t>
            </a:r>
            <a:r>
              <a:rPr dirty="0" sz="1700" spc="-40">
                <a:latin typeface="Lucida Sans Unicode"/>
                <a:cs typeface="Lucida Sans Unicode"/>
              </a:rPr>
              <a:t>ENTREPRISE</a:t>
            </a:r>
            <a:r>
              <a:rPr dirty="0" sz="1700" spc="-85">
                <a:latin typeface="Lucida Sans Unicode"/>
                <a:cs typeface="Lucida Sans Unicode"/>
              </a:rPr>
              <a:t> </a:t>
            </a:r>
            <a:r>
              <a:rPr dirty="0" sz="1700" spc="114" b="1">
                <a:solidFill>
                  <a:srgbClr val="0078F9"/>
                </a:solidFill>
                <a:latin typeface="Arial"/>
                <a:cs typeface="Arial"/>
              </a:rPr>
              <a:t>uniquement</a:t>
            </a:r>
            <a:r>
              <a:rPr dirty="0" sz="1700" spc="-20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pour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35">
                <a:latin typeface="Lucida Sans Unicode"/>
                <a:cs typeface="Lucida Sans Unicode"/>
              </a:rPr>
              <a:t>un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90">
                <a:latin typeface="Lucida Sans Unicode"/>
                <a:cs typeface="Lucida Sans Unicode"/>
              </a:rPr>
              <a:t>usage </a:t>
            </a:r>
            <a:r>
              <a:rPr dirty="0" sz="1700" spc="-520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professionnel</a:t>
            </a:r>
            <a:endParaRPr sz="1700">
              <a:latin typeface="Lucida Sans Unicode"/>
              <a:cs typeface="Lucida Sans Unicode"/>
            </a:endParaRPr>
          </a:p>
          <a:p>
            <a:pPr marL="370205" marR="5080" indent="-358140">
              <a:lnSpc>
                <a:spcPct val="140000"/>
              </a:lnSpc>
              <a:spcBef>
                <a:spcPts val="1200"/>
              </a:spcBef>
              <a:tabLst>
                <a:tab pos="370205" algn="l"/>
              </a:tabLst>
            </a:pPr>
            <a:r>
              <a:rPr dirty="0" sz="1700">
                <a:solidFill>
                  <a:srgbClr val="CD04FF"/>
                </a:solidFill>
                <a:latin typeface="Wingdings"/>
                <a:cs typeface="Wingdings"/>
              </a:rPr>
              <a:t></a:t>
            </a:r>
            <a:r>
              <a:rPr dirty="0" sz="1700">
                <a:solidFill>
                  <a:srgbClr val="CD04FF"/>
                </a:solidFill>
                <a:latin typeface="Times New Roman"/>
                <a:cs typeface="Times New Roman"/>
              </a:rPr>
              <a:t>	</a:t>
            </a:r>
            <a:r>
              <a:rPr dirty="0" sz="1700" spc="10">
                <a:latin typeface="Lucida Sans Unicode"/>
                <a:cs typeface="Lucida Sans Unicode"/>
              </a:rPr>
              <a:t>Ev</a:t>
            </a:r>
            <a:r>
              <a:rPr dirty="0" sz="1700" spc="-45">
                <a:latin typeface="Lucida Sans Unicode"/>
                <a:cs typeface="Lucida Sans Unicode"/>
              </a:rPr>
              <a:t>itez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-60">
                <a:latin typeface="Lucida Sans Unicode"/>
                <a:cs typeface="Lucida Sans Unicode"/>
              </a:rPr>
              <a:t>l’uti</a:t>
            </a:r>
            <a:r>
              <a:rPr dirty="0" sz="1700" spc="5">
                <a:latin typeface="Lucida Sans Unicode"/>
                <a:cs typeface="Lucida Sans Unicode"/>
              </a:rPr>
              <a:t>lisati</a:t>
            </a:r>
            <a:r>
              <a:rPr dirty="0" sz="1700">
                <a:latin typeface="Lucida Sans Unicode"/>
                <a:cs typeface="Lucida Sans Unicode"/>
              </a:rPr>
              <a:t>o</a:t>
            </a:r>
            <a:r>
              <a:rPr dirty="0" sz="1700" spc="35">
                <a:latin typeface="Lucida Sans Unicode"/>
                <a:cs typeface="Lucida Sans Unicode"/>
              </a:rPr>
              <a:t>n</a:t>
            </a:r>
            <a:r>
              <a:rPr dirty="0" sz="1700" spc="-12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55" b="1">
                <a:solidFill>
                  <a:srgbClr val="CD04FF"/>
                </a:solidFill>
                <a:latin typeface="Arial"/>
                <a:cs typeface="Arial"/>
              </a:rPr>
              <a:t>clés</a:t>
            </a:r>
            <a:r>
              <a:rPr dirty="0" sz="1700" spc="-120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CD04FF"/>
                </a:solidFill>
                <a:latin typeface="Arial"/>
                <a:cs typeface="Arial"/>
              </a:rPr>
              <a:t>U</a:t>
            </a:r>
            <a:r>
              <a:rPr dirty="0" sz="1700" spc="-65" b="1">
                <a:solidFill>
                  <a:srgbClr val="CD04FF"/>
                </a:solidFill>
                <a:latin typeface="Arial"/>
                <a:cs typeface="Arial"/>
              </a:rPr>
              <a:t>S</a:t>
            </a:r>
            <a:r>
              <a:rPr dirty="0" sz="1700" spc="-105" b="1">
                <a:solidFill>
                  <a:srgbClr val="CD04FF"/>
                </a:solidFill>
                <a:latin typeface="Arial"/>
                <a:cs typeface="Arial"/>
              </a:rPr>
              <a:t>B</a:t>
            </a:r>
            <a:r>
              <a:rPr dirty="0" sz="1700" spc="-95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ou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45" b="1">
                <a:solidFill>
                  <a:srgbClr val="CD04FF"/>
                </a:solidFill>
                <a:latin typeface="Arial"/>
                <a:cs typeface="Arial"/>
              </a:rPr>
              <a:t>di</a:t>
            </a:r>
            <a:r>
              <a:rPr dirty="0" sz="1700" spc="45" b="1">
                <a:solidFill>
                  <a:srgbClr val="CD04FF"/>
                </a:solidFill>
                <a:latin typeface="Arial"/>
                <a:cs typeface="Arial"/>
              </a:rPr>
              <a:t>s</a:t>
            </a:r>
            <a:r>
              <a:rPr dirty="0" sz="1700" spc="110" b="1">
                <a:solidFill>
                  <a:srgbClr val="CD04FF"/>
                </a:solidFill>
                <a:latin typeface="Arial"/>
                <a:cs typeface="Arial"/>
              </a:rPr>
              <a:t>qu</a:t>
            </a:r>
            <a:r>
              <a:rPr dirty="0" sz="1700" spc="90" b="1">
                <a:solidFill>
                  <a:srgbClr val="CD04FF"/>
                </a:solidFill>
                <a:latin typeface="Arial"/>
                <a:cs typeface="Arial"/>
              </a:rPr>
              <a:t>e</a:t>
            </a:r>
            <a:r>
              <a:rPr dirty="0" sz="1700" b="1">
                <a:solidFill>
                  <a:srgbClr val="CD04FF"/>
                </a:solidFill>
                <a:latin typeface="Arial"/>
                <a:cs typeface="Arial"/>
              </a:rPr>
              <a:t>s  </a:t>
            </a:r>
            <a:r>
              <a:rPr dirty="0" sz="1700" spc="110" b="1">
                <a:solidFill>
                  <a:srgbClr val="CD04FF"/>
                </a:solidFill>
                <a:latin typeface="Arial"/>
                <a:cs typeface="Arial"/>
              </a:rPr>
              <a:t>de</a:t>
            </a:r>
            <a:r>
              <a:rPr dirty="0" sz="1700" spc="-114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700" spc="95" b="1">
                <a:solidFill>
                  <a:srgbClr val="CD04FF"/>
                </a:solidFill>
                <a:latin typeface="Arial"/>
                <a:cs typeface="Arial"/>
              </a:rPr>
              <a:t>stock</a:t>
            </a:r>
            <a:r>
              <a:rPr dirty="0" sz="1700" spc="90" b="1">
                <a:solidFill>
                  <a:srgbClr val="CD04FF"/>
                </a:solidFill>
                <a:latin typeface="Arial"/>
                <a:cs typeface="Arial"/>
              </a:rPr>
              <a:t>a</a:t>
            </a:r>
            <a:r>
              <a:rPr dirty="0" sz="1700" spc="110" b="1">
                <a:solidFill>
                  <a:srgbClr val="CD04FF"/>
                </a:solidFill>
                <a:latin typeface="Arial"/>
                <a:cs typeface="Arial"/>
              </a:rPr>
              <a:t>ge</a:t>
            </a:r>
            <a:r>
              <a:rPr dirty="0" sz="1700" spc="-135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700" spc="90" b="1">
                <a:solidFill>
                  <a:srgbClr val="CD04FF"/>
                </a:solidFill>
                <a:latin typeface="Arial"/>
                <a:cs typeface="Arial"/>
              </a:rPr>
              <a:t>e</a:t>
            </a:r>
            <a:r>
              <a:rPr dirty="0" sz="1700" spc="45" b="1">
                <a:solidFill>
                  <a:srgbClr val="CD04FF"/>
                </a:solidFill>
                <a:latin typeface="Arial"/>
                <a:cs typeface="Arial"/>
              </a:rPr>
              <a:t>x</a:t>
            </a:r>
            <a:r>
              <a:rPr dirty="0" sz="1700" spc="85" b="1">
                <a:solidFill>
                  <a:srgbClr val="CD04FF"/>
                </a:solidFill>
                <a:latin typeface="Arial"/>
                <a:cs typeface="Arial"/>
              </a:rPr>
              <a:t>ternes</a:t>
            </a:r>
            <a:endParaRPr sz="1700">
              <a:latin typeface="Arial"/>
              <a:cs typeface="Arial"/>
            </a:endParaRPr>
          </a:p>
          <a:p>
            <a:pPr marL="370205" marR="76835" indent="-358140">
              <a:lnSpc>
                <a:spcPct val="140000"/>
              </a:lnSpc>
              <a:spcBef>
                <a:spcPts val="1205"/>
              </a:spcBef>
              <a:tabLst>
                <a:tab pos="370205" algn="l"/>
              </a:tabLst>
            </a:pPr>
            <a:r>
              <a:rPr dirty="0" sz="1700">
                <a:solidFill>
                  <a:srgbClr val="18D67C"/>
                </a:solidFill>
                <a:latin typeface="Wingdings"/>
                <a:cs typeface="Wingdings"/>
              </a:rPr>
              <a:t></a:t>
            </a:r>
            <a:r>
              <a:rPr dirty="0" sz="1700">
                <a:solidFill>
                  <a:srgbClr val="18D67C"/>
                </a:solidFill>
                <a:latin typeface="Times New Roman"/>
                <a:cs typeface="Times New Roman"/>
              </a:rPr>
              <a:t>	</a:t>
            </a:r>
            <a:r>
              <a:rPr dirty="0" sz="1700" spc="70" b="1">
                <a:solidFill>
                  <a:srgbClr val="18D67C"/>
                </a:solidFill>
                <a:latin typeface="Arial"/>
                <a:cs typeface="Arial"/>
              </a:rPr>
              <a:t>Ins</a:t>
            </a:r>
            <a:r>
              <a:rPr dirty="0" sz="1700" spc="55" b="1">
                <a:solidFill>
                  <a:srgbClr val="18D67C"/>
                </a:solidFill>
                <a:latin typeface="Arial"/>
                <a:cs typeface="Arial"/>
              </a:rPr>
              <a:t>t</a:t>
            </a:r>
            <a:r>
              <a:rPr dirty="0" sz="1700" spc="80" b="1">
                <a:solidFill>
                  <a:srgbClr val="18D67C"/>
                </a:solidFill>
                <a:latin typeface="Arial"/>
                <a:cs typeface="Arial"/>
              </a:rPr>
              <a:t>all</a:t>
            </a:r>
            <a:r>
              <a:rPr dirty="0" sz="1700" spc="114" b="1">
                <a:solidFill>
                  <a:srgbClr val="18D67C"/>
                </a:solidFill>
                <a:latin typeface="Arial"/>
                <a:cs typeface="Arial"/>
              </a:rPr>
              <a:t>e</a:t>
            </a:r>
            <a:r>
              <a:rPr dirty="0" sz="1700" spc="-5" b="1">
                <a:solidFill>
                  <a:srgbClr val="18D67C"/>
                </a:solidFill>
                <a:latin typeface="Arial"/>
                <a:cs typeface="Arial"/>
              </a:rPr>
              <a:t>z</a:t>
            </a:r>
            <a:r>
              <a:rPr dirty="0" sz="1700" spc="-130" b="1">
                <a:solidFill>
                  <a:srgbClr val="18D67C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18D67C"/>
                </a:solidFill>
                <a:latin typeface="Arial"/>
                <a:cs typeface="Arial"/>
              </a:rPr>
              <a:t>les</a:t>
            </a:r>
            <a:r>
              <a:rPr dirty="0" sz="1700" spc="-120" b="1">
                <a:solidFill>
                  <a:srgbClr val="18D67C"/>
                </a:solidFill>
                <a:latin typeface="Arial"/>
                <a:cs typeface="Arial"/>
              </a:rPr>
              <a:t> </a:t>
            </a:r>
            <a:r>
              <a:rPr dirty="0" sz="1700" spc="280" b="1">
                <a:solidFill>
                  <a:srgbClr val="18D67C"/>
                </a:solidFill>
                <a:latin typeface="Arial"/>
                <a:cs typeface="Arial"/>
              </a:rPr>
              <a:t>m</a:t>
            </a:r>
            <a:r>
              <a:rPr dirty="0" sz="1700" spc="40" b="1">
                <a:solidFill>
                  <a:srgbClr val="18D67C"/>
                </a:solidFill>
                <a:latin typeface="Arial"/>
                <a:cs typeface="Arial"/>
              </a:rPr>
              <a:t>is</a:t>
            </a:r>
            <a:r>
              <a:rPr dirty="0" sz="1700" spc="45" b="1">
                <a:solidFill>
                  <a:srgbClr val="18D67C"/>
                </a:solidFill>
                <a:latin typeface="Arial"/>
                <a:cs typeface="Arial"/>
              </a:rPr>
              <a:t>e</a:t>
            </a:r>
            <a:r>
              <a:rPr dirty="0" sz="1700" spc="5" b="1">
                <a:solidFill>
                  <a:srgbClr val="18D67C"/>
                </a:solidFill>
                <a:latin typeface="Arial"/>
                <a:cs typeface="Arial"/>
              </a:rPr>
              <a:t>s</a:t>
            </a:r>
            <a:r>
              <a:rPr dirty="0" sz="1700" spc="-105" b="1">
                <a:solidFill>
                  <a:srgbClr val="18D67C"/>
                </a:solidFill>
                <a:latin typeface="Arial"/>
                <a:cs typeface="Arial"/>
              </a:rPr>
              <a:t> </a:t>
            </a:r>
            <a:r>
              <a:rPr dirty="0" sz="1700" spc="210" b="1">
                <a:solidFill>
                  <a:srgbClr val="18D67C"/>
                </a:solidFill>
                <a:latin typeface="Arial"/>
                <a:cs typeface="Arial"/>
              </a:rPr>
              <a:t>à</a:t>
            </a:r>
            <a:r>
              <a:rPr dirty="0" sz="1700" spc="-120" b="1">
                <a:solidFill>
                  <a:srgbClr val="18D67C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18D67C"/>
                </a:solidFill>
                <a:latin typeface="Arial"/>
                <a:cs typeface="Arial"/>
              </a:rPr>
              <a:t>jour</a:t>
            </a:r>
            <a:r>
              <a:rPr dirty="0" sz="1700" spc="-105" b="1">
                <a:solidFill>
                  <a:srgbClr val="18D67C"/>
                </a:solidFill>
                <a:latin typeface="Arial"/>
                <a:cs typeface="Arial"/>
              </a:rPr>
              <a:t> </a:t>
            </a:r>
            <a:r>
              <a:rPr dirty="0" sz="1700" spc="70">
                <a:latin typeface="Lucida Sans Unicode"/>
                <a:cs typeface="Lucida Sans Unicode"/>
              </a:rPr>
              <a:t>dès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réception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70">
                <a:latin typeface="Lucida Sans Unicode"/>
                <a:cs typeface="Lucida Sans Unicode"/>
              </a:rPr>
              <a:t>de  </a:t>
            </a:r>
            <a:r>
              <a:rPr dirty="0" sz="1700" spc="70">
                <a:latin typeface="Lucida Sans Unicode"/>
                <a:cs typeface="Lucida Sans Unicode"/>
              </a:rPr>
              <a:t>la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notification</a:t>
            </a:r>
            <a:r>
              <a:rPr dirty="0" sz="1700" spc="-13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>
                <a:latin typeface="Lucida Sans Unicode"/>
                <a:cs typeface="Lucida Sans Unicode"/>
              </a:rPr>
              <a:t>leur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5">
                <a:latin typeface="Lucida Sans Unicode"/>
                <a:cs typeface="Lucida Sans Unicode"/>
              </a:rPr>
              <a:t>disponibilité</a:t>
            </a:r>
            <a:r>
              <a:rPr dirty="0" sz="1700" spc="-130">
                <a:latin typeface="Lucida Sans Unicode"/>
                <a:cs typeface="Lucida Sans Unicode"/>
              </a:rPr>
              <a:t> </a:t>
            </a:r>
            <a:r>
              <a:rPr dirty="0" sz="1700" spc="-5">
                <a:latin typeface="Lucida Sans Unicode"/>
                <a:cs typeface="Lucida Sans Unicode"/>
              </a:rPr>
              <a:t>sur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30">
                <a:latin typeface="Lucida Sans Unicode"/>
                <a:cs typeface="Lucida Sans Unicode"/>
              </a:rPr>
              <a:t>votre </a:t>
            </a:r>
            <a:r>
              <a:rPr dirty="0" sz="1700" spc="-525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poste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travail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0840" marR="1324610" indent="-358140">
              <a:lnSpc>
                <a:spcPct val="14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>
                <a:solidFill>
                  <a:srgbClr val="0078F9"/>
                </a:solidFill>
                <a:latin typeface="Wingdings"/>
                <a:cs typeface="Wingdings"/>
              </a:rPr>
              <a:t></a:t>
            </a:r>
            <a:r>
              <a:rPr dirty="0">
                <a:solidFill>
                  <a:srgbClr val="0078F9"/>
                </a:solidFill>
                <a:latin typeface="Times New Roman"/>
                <a:cs typeface="Times New Roman"/>
              </a:rPr>
              <a:t>	</a:t>
            </a:r>
            <a:r>
              <a:rPr dirty="0" spc="5"/>
              <a:t>Prenez </a:t>
            </a:r>
            <a:r>
              <a:rPr dirty="0" spc="20"/>
              <a:t>l’habitude </a:t>
            </a:r>
            <a:r>
              <a:rPr dirty="0" spc="95"/>
              <a:t>de </a:t>
            </a:r>
            <a:r>
              <a:rPr dirty="0" spc="70" b="1">
                <a:latin typeface="Arial"/>
                <a:cs typeface="Arial"/>
              </a:rPr>
              <a:t>verrouiller </a:t>
            </a:r>
            <a:r>
              <a:rPr dirty="0" spc="75" b="1">
                <a:latin typeface="Arial"/>
                <a:cs typeface="Arial"/>
              </a:rPr>
              <a:t> </a:t>
            </a:r>
            <a:r>
              <a:rPr dirty="0" spc="30"/>
              <a:t>votre ordinateur </a:t>
            </a:r>
            <a:r>
              <a:rPr dirty="0" spc="120"/>
              <a:t>au </a:t>
            </a:r>
            <a:r>
              <a:rPr dirty="0" spc="40"/>
              <a:t>cours </a:t>
            </a:r>
            <a:r>
              <a:rPr dirty="0" spc="95"/>
              <a:t>de </a:t>
            </a:r>
            <a:r>
              <a:rPr dirty="0" spc="100"/>
              <a:t> </a:t>
            </a:r>
            <a:r>
              <a:rPr dirty="0" spc="105"/>
              <a:t>chaque</a:t>
            </a:r>
            <a:r>
              <a:rPr dirty="0" spc="-130"/>
              <a:t> </a:t>
            </a:r>
            <a:r>
              <a:rPr dirty="0" spc="105"/>
              <a:t>absence</a:t>
            </a:r>
            <a:r>
              <a:rPr dirty="0" spc="-120"/>
              <a:t> </a:t>
            </a:r>
            <a:r>
              <a:rPr dirty="0" spc="150"/>
              <a:t>(même</a:t>
            </a:r>
            <a:r>
              <a:rPr dirty="0" spc="-130"/>
              <a:t> </a:t>
            </a:r>
            <a:r>
              <a:rPr dirty="0" spc="25"/>
              <a:t>pour</a:t>
            </a:r>
            <a:r>
              <a:rPr dirty="0" spc="-110"/>
              <a:t> </a:t>
            </a:r>
            <a:r>
              <a:rPr dirty="0" spc="35"/>
              <a:t>un </a:t>
            </a:r>
            <a:r>
              <a:rPr dirty="0" spc="-525"/>
              <a:t> </a:t>
            </a:r>
            <a:r>
              <a:rPr dirty="0" spc="15"/>
              <a:t>bref</a:t>
            </a:r>
            <a:r>
              <a:rPr dirty="0" spc="-105"/>
              <a:t> </a:t>
            </a:r>
            <a:r>
              <a:rPr dirty="0" spc="50"/>
              <a:t>instant)</a:t>
            </a:r>
          </a:p>
          <a:p>
            <a:pPr marL="370840" marR="1348740" indent="-358140">
              <a:lnSpc>
                <a:spcPct val="140000"/>
              </a:lnSpc>
              <a:spcBef>
                <a:spcPts val="1200"/>
              </a:spcBef>
              <a:tabLst>
                <a:tab pos="370205" algn="l"/>
              </a:tabLst>
            </a:pPr>
            <a:r>
              <a:rPr dirty="0">
                <a:solidFill>
                  <a:srgbClr val="FFAE13"/>
                </a:solidFill>
                <a:latin typeface="Wingdings"/>
                <a:cs typeface="Wingdings"/>
              </a:rPr>
              <a:t></a:t>
            </a:r>
            <a:r>
              <a:rPr dirty="0">
                <a:solidFill>
                  <a:srgbClr val="FFAE13"/>
                </a:solidFill>
                <a:latin typeface="Times New Roman"/>
                <a:cs typeface="Times New Roman"/>
              </a:rPr>
              <a:t>	</a:t>
            </a:r>
            <a:r>
              <a:rPr dirty="0" spc="30"/>
              <a:t>Synchroniser</a:t>
            </a:r>
            <a:r>
              <a:rPr dirty="0" spc="-110"/>
              <a:t> </a:t>
            </a:r>
            <a:r>
              <a:rPr dirty="0" spc="35"/>
              <a:t>continuellement</a:t>
            </a:r>
            <a:r>
              <a:rPr dirty="0" spc="-114"/>
              <a:t> </a:t>
            </a:r>
            <a:r>
              <a:rPr dirty="0" spc="20"/>
              <a:t>les </a:t>
            </a:r>
            <a:r>
              <a:rPr dirty="0" spc="-525"/>
              <a:t> </a:t>
            </a:r>
            <a:r>
              <a:rPr dirty="0" spc="80" b="1">
                <a:solidFill>
                  <a:srgbClr val="FFAE13"/>
                </a:solidFill>
                <a:latin typeface="Arial"/>
                <a:cs typeface="Arial"/>
              </a:rPr>
              <a:t>d</a:t>
            </a:r>
            <a:r>
              <a:rPr dirty="0" spc="65" b="1">
                <a:solidFill>
                  <a:srgbClr val="FFAE13"/>
                </a:solidFill>
                <a:latin typeface="Arial"/>
                <a:cs typeface="Arial"/>
              </a:rPr>
              <a:t>o</a:t>
            </a:r>
            <a:r>
              <a:rPr dirty="0" spc="155" b="1">
                <a:solidFill>
                  <a:srgbClr val="FFAE13"/>
                </a:solidFill>
                <a:latin typeface="Arial"/>
                <a:cs typeface="Arial"/>
              </a:rPr>
              <a:t>cum</a:t>
            </a:r>
            <a:r>
              <a:rPr dirty="0" spc="114" b="1">
                <a:solidFill>
                  <a:srgbClr val="FFAE13"/>
                </a:solidFill>
                <a:latin typeface="Arial"/>
                <a:cs typeface="Arial"/>
              </a:rPr>
              <a:t>e</a:t>
            </a:r>
            <a:r>
              <a:rPr dirty="0" spc="150" b="1">
                <a:solidFill>
                  <a:srgbClr val="FFAE13"/>
                </a:solidFill>
                <a:latin typeface="Arial"/>
                <a:cs typeface="Arial"/>
              </a:rPr>
              <a:t>n</a:t>
            </a:r>
            <a:r>
              <a:rPr dirty="0" spc="85" b="1">
                <a:solidFill>
                  <a:srgbClr val="FFAE13"/>
                </a:solidFill>
                <a:latin typeface="Arial"/>
                <a:cs typeface="Arial"/>
              </a:rPr>
              <a:t>t</a:t>
            </a:r>
            <a:r>
              <a:rPr dirty="0" spc="5" b="1">
                <a:solidFill>
                  <a:srgbClr val="FFAE13"/>
                </a:solidFill>
                <a:latin typeface="Arial"/>
                <a:cs typeface="Arial"/>
              </a:rPr>
              <a:t>s</a:t>
            </a:r>
            <a:r>
              <a:rPr dirty="0" spc="-114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 spc="75" b="1">
                <a:solidFill>
                  <a:srgbClr val="FFAE13"/>
                </a:solidFill>
                <a:latin typeface="Arial"/>
                <a:cs typeface="Arial"/>
              </a:rPr>
              <a:t>i</a:t>
            </a:r>
            <a:r>
              <a:rPr dirty="0" spc="235" b="1">
                <a:solidFill>
                  <a:srgbClr val="FFAE13"/>
                </a:solidFill>
                <a:latin typeface="Arial"/>
                <a:cs typeface="Arial"/>
              </a:rPr>
              <a:t>m</a:t>
            </a:r>
            <a:r>
              <a:rPr dirty="0" spc="80" b="1">
                <a:solidFill>
                  <a:srgbClr val="FFAE13"/>
                </a:solidFill>
                <a:latin typeface="Arial"/>
                <a:cs typeface="Arial"/>
              </a:rPr>
              <a:t>p</a:t>
            </a:r>
            <a:r>
              <a:rPr dirty="0" spc="65" b="1">
                <a:solidFill>
                  <a:srgbClr val="FFAE13"/>
                </a:solidFill>
                <a:latin typeface="Arial"/>
                <a:cs typeface="Arial"/>
              </a:rPr>
              <a:t>o</a:t>
            </a:r>
            <a:r>
              <a:rPr dirty="0" spc="100" b="1">
                <a:solidFill>
                  <a:srgbClr val="FFAE13"/>
                </a:solidFill>
                <a:latin typeface="Arial"/>
                <a:cs typeface="Arial"/>
              </a:rPr>
              <a:t>r</a:t>
            </a:r>
            <a:r>
              <a:rPr dirty="0" spc="90" b="1">
                <a:solidFill>
                  <a:srgbClr val="FFAE13"/>
                </a:solidFill>
                <a:latin typeface="Arial"/>
                <a:cs typeface="Arial"/>
              </a:rPr>
              <a:t>t</a:t>
            </a:r>
            <a:r>
              <a:rPr dirty="0" spc="110" b="1">
                <a:solidFill>
                  <a:srgbClr val="FFAE13"/>
                </a:solidFill>
                <a:latin typeface="Arial"/>
                <a:cs typeface="Arial"/>
              </a:rPr>
              <a:t>ants</a:t>
            </a:r>
            <a:r>
              <a:rPr dirty="0" spc="-140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 spc="90" b="1">
                <a:solidFill>
                  <a:srgbClr val="FFAE13"/>
                </a:solidFill>
                <a:latin typeface="Arial"/>
                <a:cs typeface="Arial"/>
              </a:rPr>
              <a:t>e</a:t>
            </a:r>
            <a:r>
              <a:rPr dirty="0" spc="110" b="1">
                <a:solidFill>
                  <a:srgbClr val="FFAE13"/>
                </a:solidFill>
                <a:latin typeface="Arial"/>
                <a:cs typeface="Arial"/>
              </a:rPr>
              <a:t>t  </a:t>
            </a:r>
            <a:r>
              <a:rPr dirty="0" spc="65" b="1">
                <a:solidFill>
                  <a:srgbClr val="FFAE13"/>
                </a:solidFill>
                <a:latin typeface="Arial"/>
                <a:cs typeface="Arial"/>
              </a:rPr>
              <a:t>criti</a:t>
            </a:r>
            <a:r>
              <a:rPr dirty="0" spc="110" b="1">
                <a:solidFill>
                  <a:srgbClr val="FFAE13"/>
                </a:solidFill>
                <a:latin typeface="Arial"/>
                <a:cs typeface="Arial"/>
              </a:rPr>
              <a:t>q</a:t>
            </a:r>
            <a:r>
              <a:rPr dirty="0" spc="110" b="1">
                <a:solidFill>
                  <a:srgbClr val="FFAE13"/>
                </a:solidFill>
                <a:latin typeface="Arial"/>
                <a:cs typeface="Arial"/>
              </a:rPr>
              <a:t>u</a:t>
            </a:r>
            <a:r>
              <a:rPr dirty="0" spc="90" b="1">
                <a:solidFill>
                  <a:srgbClr val="FFAE13"/>
                </a:solidFill>
                <a:latin typeface="Arial"/>
                <a:cs typeface="Arial"/>
              </a:rPr>
              <a:t>e</a:t>
            </a:r>
            <a:r>
              <a:rPr dirty="0" spc="5" b="1">
                <a:solidFill>
                  <a:srgbClr val="FFAE13"/>
                </a:solidFill>
                <a:latin typeface="Arial"/>
                <a:cs typeface="Arial"/>
              </a:rPr>
              <a:t>s</a:t>
            </a:r>
            <a:r>
              <a:rPr dirty="0" spc="-140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/>
              <a:t>sur</a:t>
            </a:r>
            <a:r>
              <a:rPr dirty="0" spc="-100"/>
              <a:t> </a:t>
            </a:r>
            <a:r>
              <a:rPr dirty="0" spc="20"/>
              <a:t>One</a:t>
            </a:r>
            <a:r>
              <a:rPr dirty="0" spc="15"/>
              <a:t>D</a:t>
            </a:r>
            <a:r>
              <a:rPr dirty="0" spc="10"/>
              <a:t>rive</a:t>
            </a:r>
          </a:p>
          <a:p>
            <a:pPr marL="37465" marR="5080">
              <a:lnSpc>
                <a:spcPct val="150000"/>
              </a:lnSpc>
              <a:spcBef>
                <a:spcPts val="509"/>
              </a:spcBef>
            </a:pPr>
            <a:r>
              <a:rPr dirty="0" sz="1800">
                <a:latin typeface="Wingdings"/>
                <a:cs typeface="Wingdings"/>
              </a:rPr>
              <a:t>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5"/>
              <a:t>N’utilisez</a:t>
            </a:r>
            <a:r>
              <a:rPr dirty="0" sz="1800" spc="-120"/>
              <a:t> </a:t>
            </a:r>
            <a:r>
              <a:rPr dirty="0" sz="1800" spc="105"/>
              <a:t>pas</a:t>
            </a:r>
            <a:r>
              <a:rPr dirty="0" sz="1800" spc="-110"/>
              <a:t> </a:t>
            </a:r>
            <a:r>
              <a:rPr dirty="0" sz="1800" spc="70"/>
              <a:t>des</a:t>
            </a:r>
            <a:r>
              <a:rPr dirty="0" sz="1800" spc="-100"/>
              <a:t> </a:t>
            </a:r>
            <a:r>
              <a:rPr dirty="0" sz="1800" spc="25"/>
              <a:t>ordinateurs</a:t>
            </a:r>
            <a:r>
              <a:rPr dirty="0" sz="1800" spc="-114"/>
              <a:t> </a:t>
            </a:r>
            <a:r>
              <a:rPr dirty="0" sz="1800" spc="220" b="1">
                <a:latin typeface="Arial"/>
                <a:cs typeface="Arial"/>
              </a:rPr>
              <a:t>à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spc="60" b="1">
                <a:latin typeface="Arial"/>
                <a:cs typeface="Arial"/>
              </a:rPr>
              <a:t>disposition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114" b="1">
                <a:latin typeface="Arial"/>
                <a:cs typeface="Arial"/>
              </a:rPr>
              <a:t>dans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spc="45" b="1">
                <a:latin typeface="Arial"/>
                <a:cs typeface="Arial"/>
              </a:rPr>
              <a:t>les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spc="95" b="1">
                <a:latin typeface="Arial"/>
                <a:cs typeface="Arial"/>
              </a:rPr>
              <a:t>cybercafés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spc="80" b="1">
                <a:latin typeface="Arial"/>
                <a:cs typeface="Arial"/>
              </a:rPr>
              <a:t>ou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spc="110" b="1">
                <a:latin typeface="Arial"/>
                <a:cs typeface="Arial"/>
              </a:rPr>
              <a:t>en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spc="70" b="1">
                <a:latin typeface="Arial"/>
                <a:cs typeface="Arial"/>
              </a:rPr>
              <a:t>libre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spc="75" b="1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9268" y="4158996"/>
            <a:ext cx="1069848" cy="800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93274" y="5170551"/>
            <a:ext cx="8050530" cy="906144"/>
            <a:chOff x="3593274" y="5170551"/>
            <a:chExt cx="8050530" cy="906144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2735" y="5277612"/>
              <a:ext cx="7986798" cy="6918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98036" y="5272849"/>
              <a:ext cx="8041005" cy="701675"/>
            </a:xfrm>
            <a:custGeom>
              <a:avLst/>
              <a:gdLst/>
              <a:ahLst/>
              <a:cxnLst/>
              <a:rect l="l" t="t" r="r" b="b"/>
              <a:pathLst>
                <a:path w="8041005" h="701675">
                  <a:moveTo>
                    <a:pt x="0" y="701421"/>
                  </a:moveTo>
                  <a:lnTo>
                    <a:pt x="8041005" y="701421"/>
                  </a:lnTo>
                  <a:lnTo>
                    <a:pt x="8041005" y="0"/>
                  </a:lnTo>
                  <a:lnTo>
                    <a:pt x="0" y="0"/>
                  </a:lnTo>
                  <a:lnTo>
                    <a:pt x="0" y="701421"/>
                  </a:lnTo>
                  <a:close/>
                </a:path>
              </a:pathLst>
            </a:custGeom>
            <a:ln w="9525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66831" y="5180076"/>
              <a:ext cx="726948" cy="886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462005" y="5175313"/>
              <a:ext cx="736600" cy="896619"/>
            </a:xfrm>
            <a:custGeom>
              <a:avLst/>
              <a:gdLst/>
              <a:ahLst/>
              <a:cxnLst/>
              <a:rect l="l" t="t" r="r" b="b"/>
              <a:pathLst>
                <a:path w="736600" h="896620">
                  <a:moveTo>
                    <a:pt x="0" y="896493"/>
                  </a:moveTo>
                  <a:lnTo>
                    <a:pt x="736473" y="896493"/>
                  </a:lnTo>
                  <a:lnTo>
                    <a:pt x="736473" y="0"/>
                  </a:lnTo>
                  <a:lnTo>
                    <a:pt x="0" y="0"/>
                  </a:lnTo>
                  <a:lnTo>
                    <a:pt x="0" y="896493"/>
                  </a:lnTo>
                  <a:close/>
                </a:path>
              </a:pathLst>
            </a:custGeom>
            <a:ln w="9524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7263" y="6323787"/>
            <a:ext cx="49129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6210" algn="l"/>
                <a:tab pos="4735830" algn="l"/>
              </a:tabLst>
            </a:pPr>
            <a:r>
              <a:rPr dirty="0" sz="2400" spc="55" b="1">
                <a:latin typeface="Arial"/>
                <a:cs typeface="Arial"/>
              </a:rPr>
              <a:t>Un</a:t>
            </a:r>
            <a:r>
              <a:rPr dirty="0" sz="2400" spc="-160" b="1">
                <a:latin typeface="Arial"/>
                <a:cs typeface="Arial"/>
              </a:rPr>
              <a:t> </a:t>
            </a:r>
            <a:r>
              <a:rPr dirty="0" sz="2400" spc="110" b="1">
                <a:latin typeface="Arial"/>
                <a:cs typeface="Arial"/>
              </a:rPr>
              <a:t>d</a:t>
            </a:r>
            <a:r>
              <a:rPr dirty="0" sz="2400" spc="95" b="1">
                <a:latin typeface="Arial"/>
                <a:cs typeface="Arial"/>
              </a:rPr>
              <a:t>o</a:t>
            </a:r>
            <a:r>
              <a:rPr dirty="0" sz="2400" spc="120" b="1">
                <a:latin typeface="Arial"/>
                <a:cs typeface="Arial"/>
              </a:rPr>
              <a:t>ute,</a:t>
            </a:r>
            <a:r>
              <a:rPr dirty="0" sz="2400" spc="-170" b="1">
                <a:latin typeface="Arial"/>
                <a:cs typeface="Arial"/>
              </a:rPr>
              <a:t> </a:t>
            </a:r>
            <a:r>
              <a:rPr dirty="0" sz="2400" spc="150" b="1">
                <a:latin typeface="Arial"/>
                <a:cs typeface="Arial"/>
              </a:rPr>
              <a:t>une</a:t>
            </a:r>
            <a:r>
              <a:rPr dirty="0" sz="2400" spc="-185" b="1">
                <a:latin typeface="Arial"/>
                <a:cs typeface="Arial"/>
              </a:rPr>
              <a:t> </a:t>
            </a:r>
            <a:r>
              <a:rPr dirty="0" sz="2400" spc="100" b="1">
                <a:latin typeface="Arial"/>
                <a:cs typeface="Arial"/>
              </a:rPr>
              <a:t>questi</a:t>
            </a:r>
            <a:r>
              <a:rPr dirty="0" sz="2400" spc="114" b="1">
                <a:latin typeface="Arial"/>
                <a:cs typeface="Arial"/>
              </a:rPr>
              <a:t>o</a:t>
            </a:r>
            <a:r>
              <a:rPr dirty="0" sz="2400" spc="150" b="1">
                <a:latin typeface="Arial"/>
                <a:cs typeface="Arial"/>
              </a:rPr>
              <a:t>n</a:t>
            </a:r>
            <a:r>
              <a:rPr dirty="0" sz="2400" spc="-175" b="1">
                <a:latin typeface="Arial"/>
                <a:cs typeface="Arial"/>
              </a:rPr>
              <a:t> </a:t>
            </a:r>
            <a:r>
              <a:rPr dirty="0" sz="2400" spc="-175" b="1">
                <a:latin typeface="Arial"/>
                <a:cs typeface="Arial"/>
              </a:rPr>
              <a:t>?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80" b="1">
                <a:latin typeface="Arial"/>
                <a:cs typeface="Arial"/>
              </a:rPr>
              <a:t>=&gt;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75" b="1">
                <a:solidFill>
                  <a:srgbClr val="0078F9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459105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Les</a:t>
            </a:r>
            <a:r>
              <a:rPr dirty="0" spc="-170"/>
              <a:t> </a:t>
            </a:r>
            <a:r>
              <a:rPr dirty="0" spc="220"/>
              <a:t>attaqu</a:t>
            </a:r>
            <a:r>
              <a:rPr dirty="0" spc="250"/>
              <a:t>e</a:t>
            </a:r>
            <a:r>
              <a:rPr dirty="0" spc="5"/>
              <a:t>s</a:t>
            </a:r>
            <a:r>
              <a:rPr dirty="0" spc="-160"/>
              <a:t> </a:t>
            </a:r>
            <a:r>
              <a:rPr dirty="0" spc="204"/>
              <a:t>par</a:t>
            </a:r>
            <a:r>
              <a:rPr dirty="0" spc="-180"/>
              <a:t> </a:t>
            </a:r>
            <a:r>
              <a:rPr dirty="0" spc="185"/>
              <a:t>p</a:t>
            </a:r>
            <a:r>
              <a:rPr dirty="0" spc="90"/>
              <a:t>his</a:t>
            </a:r>
            <a:r>
              <a:rPr dirty="0" spc="120"/>
              <a:t>h</a:t>
            </a:r>
            <a:r>
              <a:rPr dirty="0" spc="130"/>
              <a:t>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5823" y="1660712"/>
            <a:ext cx="10919460" cy="5956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300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dirty="0" sz="1700" spc="45">
                <a:latin typeface="Lucida Sans Unicode"/>
                <a:cs typeface="Lucida Sans Unicode"/>
              </a:rPr>
              <a:t>Malgré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20">
                <a:latin typeface="Lucida Sans Unicode"/>
                <a:cs typeface="Lucida Sans Unicode"/>
              </a:rPr>
              <a:t>les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20">
                <a:latin typeface="Lucida Sans Unicode"/>
                <a:cs typeface="Lucida Sans Unicode"/>
              </a:rPr>
              <a:t>multiples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briques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30">
                <a:latin typeface="Lucida Sans Unicode"/>
                <a:cs typeface="Lucida Sans Unicode"/>
              </a:rPr>
              <a:t>protection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50">
                <a:latin typeface="Lucida Sans Unicode"/>
                <a:cs typeface="Lucida Sans Unicode"/>
              </a:rPr>
              <a:t>mises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70">
                <a:latin typeface="Lucida Sans Unicode"/>
                <a:cs typeface="Lucida Sans Unicode"/>
              </a:rPr>
              <a:t>en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place,</a:t>
            </a:r>
            <a:r>
              <a:rPr dirty="0" sz="1700" spc="-80">
                <a:latin typeface="Lucida Sans Unicode"/>
                <a:cs typeface="Lucida Sans Unicode"/>
              </a:rPr>
              <a:t> </a:t>
            </a:r>
            <a:r>
              <a:rPr dirty="0" sz="1700" spc="90" b="1">
                <a:latin typeface="Arial"/>
                <a:cs typeface="Arial"/>
              </a:rPr>
              <a:t>certaines</a:t>
            </a:r>
            <a:r>
              <a:rPr dirty="0" sz="1700" spc="-140" b="1">
                <a:latin typeface="Arial"/>
                <a:cs typeface="Arial"/>
              </a:rPr>
              <a:t> </a:t>
            </a:r>
            <a:r>
              <a:rPr dirty="0" sz="1700" spc="125" b="1">
                <a:latin typeface="Arial"/>
                <a:cs typeface="Arial"/>
              </a:rPr>
              <a:t>attaques</a:t>
            </a:r>
            <a:r>
              <a:rPr dirty="0" sz="1700" spc="-125" b="1">
                <a:latin typeface="Arial"/>
                <a:cs typeface="Arial"/>
              </a:rPr>
              <a:t> </a:t>
            </a:r>
            <a:r>
              <a:rPr dirty="0" sz="1700" spc="100" b="1">
                <a:latin typeface="Arial"/>
                <a:cs typeface="Arial"/>
              </a:rPr>
              <a:t>arrivent</a:t>
            </a:r>
            <a:r>
              <a:rPr dirty="0" sz="1700" spc="-130" b="1">
                <a:latin typeface="Arial"/>
                <a:cs typeface="Arial"/>
              </a:rPr>
              <a:t> </a:t>
            </a:r>
            <a:r>
              <a:rPr dirty="0" sz="1700" spc="65" b="1">
                <a:latin typeface="Arial"/>
                <a:cs typeface="Arial"/>
              </a:rPr>
              <a:t>toujours</a:t>
            </a:r>
            <a:r>
              <a:rPr dirty="0" sz="1700" spc="-110" b="1">
                <a:latin typeface="Arial"/>
                <a:cs typeface="Arial"/>
              </a:rPr>
              <a:t> </a:t>
            </a:r>
            <a:r>
              <a:rPr dirty="0" sz="1700" spc="210" b="1">
                <a:latin typeface="Arial"/>
                <a:cs typeface="Arial"/>
              </a:rPr>
              <a:t>à</a:t>
            </a:r>
            <a:endParaRPr sz="17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204"/>
              </a:spcBef>
            </a:pPr>
            <a:r>
              <a:rPr dirty="0" sz="1700" spc="80" b="1">
                <a:latin typeface="Arial"/>
                <a:cs typeface="Arial"/>
              </a:rPr>
              <a:t>passer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pour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atteindre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vos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30">
                <a:latin typeface="Lucida Sans Unicode"/>
                <a:cs typeface="Lucida Sans Unicode"/>
              </a:rPr>
              <a:t>boites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messagerie.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823" y="4570663"/>
            <a:ext cx="11161395" cy="5956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300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dirty="0" u="sng" sz="17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</a:t>
            </a:r>
            <a:r>
              <a:rPr dirty="0" u="sng" sz="17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spc="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solution</a:t>
            </a:r>
            <a:r>
              <a:rPr dirty="0" u="sng" sz="17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spc="-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25">
                <a:latin typeface="Lucida Sans Unicode"/>
                <a:cs typeface="Lucida Sans Unicode"/>
              </a:rPr>
              <a:t>A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travers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70">
                <a:latin typeface="Lucida Sans Unicode"/>
                <a:cs typeface="Lucida Sans Unicode"/>
              </a:rPr>
              <a:t>cette</a:t>
            </a:r>
            <a:r>
              <a:rPr dirty="0" sz="1700" spc="-75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session</a:t>
            </a:r>
            <a:r>
              <a:rPr dirty="0" sz="1700" spc="-120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ainsi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75">
                <a:latin typeface="Lucida Sans Unicode"/>
                <a:cs typeface="Lucida Sans Unicode"/>
              </a:rPr>
              <a:t>que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20">
                <a:latin typeface="Lucida Sans Unicode"/>
                <a:cs typeface="Lucida Sans Unicode"/>
              </a:rPr>
              <a:t>les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110" b="1">
                <a:latin typeface="Arial"/>
                <a:cs typeface="Arial"/>
              </a:rPr>
              <a:t>communications/formations</a:t>
            </a:r>
            <a:r>
              <a:rPr dirty="0" sz="1700" spc="-135" b="1">
                <a:latin typeface="Arial"/>
                <a:cs typeface="Arial"/>
              </a:rPr>
              <a:t> </a:t>
            </a:r>
            <a:r>
              <a:rPr dirty="0" sz="1700" spc="65" b="1">
                <a:latin typeface="Arial"/>
                <a:cs typeface="Arial"/>
              </a:rPr>
              <a:t>cybersécurité</a:t>
            </a:r>
            <a:r>
              <a:rPr dirty="0" sz="1700" spc="65">
                <a:latin typeface="Lucida Sans Unicode"/>
                <a:cs typeface="Lucida Sans Unicode"/>
              </a:rPr>
              <a:t>,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35">
                <a:latin typeface="Lucida Sans Unicode"/>
                <a:cs typeface="Lucida Sans Unicode"/>
              </a:rPr>
              <a:t>nous</a:t>
            </a:r>
            <a:endParaRPr sz="1700">
              <a:latin typeface="Lucida Sans Unicode"/>
              <a:cs typeface="Lucida Sans Unicode"/>
            </a:endParaRPr>
          </a:p>
          <a:p>
            <a:pPr marL="370840">
              <a:lnSpc>
                <a:spcPct val="100000"/>
              </a:lnSpc>
              <a:spcBef>
                <a:spcPts val="204"/>
              </a:spcBef>
            </a:pPr>
            <a:r>
              <a:rPr dirty="0" sz="1700" spc="20">
                <a:latin typeface="Lucida Sans Unicode"/>
                <a:cs typeface="Lucida Sans Unicode"/>
              </a:rPr>
              <a:t>visons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210">
                <a:latin typeface="Lucida Sans Unicode"/>
                <a:cs typeface="Lucida Sans Unicode"/>
              </a:rPr>
              <a:t>à</a:t>
            </a:r>
            <a:r>
              <a:rPr dirty="0" sz="1700" spc="-8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vous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apporter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50">
                <a:latin typeface="Lucida Sans Unicode"/>
                <a:cs typeface="Lucida Sans Unicode"/>
              </a:rPr>
              <a:t>quelques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-10">
                <a:latin typeface="Lucida Sans Unicode"/>
                <a:cs typeface="Lucida Sans Unicode"/>
              </a:rPr>
              <a:t>réflexes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qui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30">
                <a:latin typeface="Lucida Sans Unicode"/>
                <a:cs typeface="Lucida Sans Unicode"/>
              </a:rPr>
              <a:t>pourraient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vous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permettre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5">
                <a:latin typeface="Lucida Sans Unicode"/>
                <a:cs typeface="Lucida Sans Unicode"/>
              </a:rPr>
              <a:t>d’éviter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vous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faire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10">
                <a:latin typeface="Lucida Sans Unicode"/>
                <a:cs typeface="Lucida Sans Unicode"/>
              </a:rPr>
              <a:t>piéger.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9338" y="2591879"/>
            <a:ext cx="5350510" cy="1674495"/>
            <a:chOff x="1819338" y="2591879"/>
            <a:chExt cx="5350510" cy="16744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601468"/>
              <a:ext cx="5280019" cy="16550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4101" y="2596642"/>
              <a:ext cx="5340985" cy="1664970"/>
            </a:xfrm>
            <a:custGeom>
              <a:avLst/>
              <a:gdLst/>
              <a:ahLst/>
              <a:cxnLst/>
              <a:rect l="l" t="t" r="r" b="b"/>
              <a:pathLst>
                <a:path w="5340984" h="1664970">
                  <a:moveTo>
                    <a:pt x="0" y="1664588"/>
                  </a:moveTo>
                  <a:lnTo>
                    <a:pt x="5340477" y="1664588"/>
                  </a:lnTo>
                  <a:lnTo>
                    <a:pt x="5340477" y="0"/>
                  </a:lnTo>
                  <a:lnTo>
                    <a:pt x="0" y="0"/>
                  </a:lnTo>
                  <a:lnTo>
                    <a:pt x="0" y="1664588"/>
                  </a:lnTo>
                  <a:close/>
                </a:path>
              </a:pathLst>
            </a:custGeom>
            <a:ln w="9525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441183" y="2994151"/>
            <a:ext cx="36607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Lucida Sans Unicode"/>
                <a:cs typeface="Lucida Sans Unicode"/>
              </a:rPr>
              <a:t>https://</a:t>
            </a:r>
            <a:r>
              <a:rPr dirty="0" sz="800">
                <a:latin typeface="Lucida Sans Unicode"/>
                <a:cs typeface="Lucida Sans Unicode"/>
                <a:hlinkClick r:id="rId4"/>
              </a:rPr>
              <a:t>www.zdnet.fr/actualites/33-millions-d-euros-une-arnaque-au-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800" spc="5">
                <a:latin typeface="Lucida Sans Unicode"/>
                <a:cs typeface="Lucida Sans Unicode"/>
              </a:rPr>
              <a:t>president-record-en-france-39934933.htm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263" y="6452717"/>
            <a:ext cx="4585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6210" algn="l"/>
              </a:tabLst>
            </a:pPr>
            <a:r>
              <a:rPr dirty="0" sz="2400" spc="55" b="1">
                <a:latin typeface="Arial"/>
                <a:cs typeface="Arial"/>
              </a:rPr>
              <a:t>Un</a:t>
            </a:r>
            <a:r>
              <a:rPr dirty="0" sz="2400" spc="-160" b="1">
                <a:latin typeface="Arial"/>
                <a:cs typeface="Arial"/>
              </a:rPr>
              <a:t> </a:t>
            </a:r>
            <a:r>
              <a:rPr dirty="0" sz="2400" spc="135" b="1">
                <a:latin typeface="Arial"/>
                <a:cs typeface="Arial"/>
              </a:rPr>
              <a:t>dout</a:t>
            </a:r>
            <a:r>
              <a:rPr dirty="0" sz="2400" spc="130" b="1">
                <a:latin typeface="Arial"/>
                <a:cs typeface="Arial"/>
              </a:rPr>
              <a:t>e</a:t>
            </a:r>
            <a:r>
              <a:rPr dirty="0" sz="2400" spc="20" b="1">
                <a:latin typeface="Arial"/>
                <a:cs typeface="Arial"/>
              </a:rPr>
              <a:t>,</a:t>
            </a:r>
            <a:r>
              <a:rPr dirty="0" sz="2400" spc="-170" b="1">
                <a:latin typeface="Arial"/>
                <a:cs typeface="Arial"/>
              </a:rPr>
              <a:t> </a:t>
            </a:r>
            <a:r>
              <a:rPr dirty="0" sz="2400" spc="145" b="1">
                <a:latin typeface="Arial"/>
                <a:cs typeface="Arial"/>
              </a:rPr>
              <a:t>une</a:t>
            </a:r>
            <a:r>
              <a:rPr dirty="0" sz="2400" spc="-175" b="1">
                <a:latin typeface="Arial"/>
                <a:cs typeface="Arial"/>
              </a:rPr>
              <a:t> </a:t>
            </a:r>
            <a:r>
              <a:rPr dirty="0" sz="2400" spc="110" b="1">
                <a:latin typeface="Arial"/>
                <a:cs typeface="Arial"/>
              </a:rPr>
              <a:t>question</a:t>
            </a:r>
            <a:r>
              <a:rPr dirty="0" sz="2400" spc="-175" b="1">
                <a:latin typeface="Arial"/>
                <a:cs typeface="Arial"/>
              </a:rPr>
              <a:t> </a:t>
            </a:r>
            <a:r>
              <a:rPr dirty="0" sz="2400" spc="-175" b="1">
                <a:latin typeface="Arial"/>
                <a:cs typeface="Arial"/>
              </a:rPr>
              <a:t>?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80" b="1">
                <a:latin typeface="Arial"/>
                <a:cs typeface="Arial"/>
              </a:rPr>
              <a:t>=&gt;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spc="-175" b="1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55080" cy="6859270"/>
            <a:chOff x="0" y="0"/>
            <a:chExt cx="6355080" cy="6859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3526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6030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FAE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7550" y="2335529"/>
            <a:ext cx="3163570" cy="1285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100"/>
              </a:lnSpc>
              <a:spcBef>
                <a:spcPts val="100"/>
              </a:spcBef>
            </a:pPr>
            <a:r>
              <a:rPr dirty="0" sz="5100" spc="-5">
                <a:latin typeface="Tahoma"/>
                <a:cs typeface="Tahoma"/>
              </a:rPr>
              <a:t>Exercice</a:t>
            </a:r>
            <a:endParaRPr sz="5100">
              <a:latin typeface="Tahoma"/>
              <a:cs typeface="Tahoma"/>
            </a:endParaRPr>
          </a:p>
          <a:p>
            <a:pPr marL="12700">
              <a:lnSpc>
                <a:spcPts val="3820"/>
              </a:lnSpc>
            </a:pPr>
            <a:r>
              <a:rPr dirty="0" sz="3200" spc="-5">
                <a:latin typeface="Tahoma"/>
                <a:cs typeface="Tahoma"/>
              </a:rPr>
              <a:t>Phishifig</a:t>
            </a:r>
            <a:r>
              <a:rPr dirty="0" sz="3200" spc="-215">
                <a:latin typeface="Tahoma"/>
                <a:cs typeface="Tahoma"/>
              </a:rPr>
              <a:t> </a:t>
            </a:r>
            <a:r>
              <a:rPr dirty="0" sz="3200" spc="175">
                <a:latin typeface="Tahoma"/>
                <a:cs typeface="Tahoma"/>
              </a:rPr>
              <a:t>Game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2477" y="899109"/>
            <a:ext cx="11342370" cy="5447030"/>
            <a:chOff x="522477" y="899109"/>
            <a:chExt cx="11342370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8407" y="899109"/>
              <a:ext cx="6533388" cy="54467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0" y="1094231"/>
              <a:ext cx="5963412" cy="487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8871" y="2342902"/>
            <a:ext cx="1767243" cy="16220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9705" y="4202938"/>
            <a:ext cx="1048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solidFill>
                  <a:srgbClr val="FF0000"/>
                </a:solidFill>
                <a:latin typeface="Arial"/>
                <a:cs typeface="Arial"/>
              </a:rPr>
              <a:t>Phishing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3479" y="5885688"/>
            <a:ext cx="3331845" cy="227329"/>
          </a:xfrm>
          <a:prstGeom prst="rect">
            <a:avLst/>
          </a:prstGeom>
          <a:solidFill>
            <a:srgbClr val="7E7E7E"/>
          </a:solidFill>
          <a:ln w="12700">
            <a:solidFill>
              <a:srgbClr val="FFFFFF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0"/>
              </a:spcBef>
            </a:pPr>
            <a:r>
              <a:rPr dirty="0" u="sng" sz="12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5"/>
              </a:rPr>
              <a:t>https://sharepointen.com/dkim/ljgzdfl...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96585" y="1051750"/>
            <a:ext cx="4068445" cy="2536190"/>
            <a:chOff x="5196585" y="1051750"/>
            <a:chExt cx="4068445" cy="2536190"/>
          </a:xfrm>
        </p:grpSpPr>
        <p:sp>
          <p:nvSpPr>
            <p:cNvPr id="10" name="object 10"/>
            <p:cNvSpPr/>
            <p:nvPr/>
          </p:nvSpPr>
          <p:spPr>
            <a:xfrm>
              <a:off x="5202935" y="1443228"/>
              <a:ext cx="807720" cy="127000"/>
            </a:xfrm>
            <a:custGeom>
              <a:avLst/>
              <a:gdLst/>
              <a:ahLst/>
              <a:cxnLst/>
              <a:rect l="l" t="t" r="r" b="b"/>
              <a:pathLst>
                <a:path w="807720" h="127000">
                  <a:moveTo>
                    <a:pt x="807720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07720" y="126491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02935" y="1443228"/>
              <a:ext cx="1249680" cy="127000"/>
            </a:xfrm>
            <a:custGeom>
              <a:avLst/>
              <a:gdLst/>
              <a:ahLst/>
              <a:cxnLst/>
              <a:rect l="l" t="t" r="r" b="b"/>
              <a:pathLst>
                <a:path w="1249679" h="127000">
                  <a:moveTo>
                    <a:pt x="0" y="126492"/>
                  </a:moveTo>
                  <a:lnTo>
                    <a:pt x="807720" y="126492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126492"/>
                  </a:lnTo>
                  <a:close/>
                </a:path>
                <a:path w="1249679" h="127000">
                  <a:moveTo>
                    <a:pt x="902208" y="82296"/>
                  </a:moveTo>
                  <a:lnTo>
                    <a:pt x="1249680" y="82296"/>
                  </a:lnTo>
                  <a:lnTo>
                    <a:pt x="1249680" y="0"/>
                  </a:lnTo>
                  <a:lnTo>
                    <a:pt x="902208" y="0"/>
                  </a:lnTo>
                  <a:lnTo>
                    <a:pt x="902208" y="82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51191" y="2810255"/>
              <a:ext cx="807720" cy="143510"/>
            </a:xfrm>
            <a:custGeom>
              <a:avLst/>
              <a:gdLst/>
              <a:ahLst/>
              <a:cxnLst/>
              <a:rect l="l" t="t" r="r" b="b"/>
              <a:pathLst>
                <a:path w="807720" h="143510">
                  <a:moveTo>
                    <a:pt x="80772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807720" y="143255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51191" y="2810255"/>
              <a:ext cx="807720" cy="143510"/>
            </a:xfrm>
            <a:custGeom>
              <a:avLst/>
              <a:gdLst/>
              <a:ahLst/>
              <a:cxnLst/>
              <a:rect l="l" t="t" r="r" b="b"/>
              <a:pathLst>
                <a:path w="807720" h="143510">
                  <a:moveTo>
                    <a:pt x="0" y="143255"/>
                  </a:moveTo>
                  <a:lnTo>
                    <a:pt x="807720" y="143255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44917" y="1066038"/>
              <a:ext cx="876300" cy="192405"/>
            </a:xfrm>
            <a:custGeom>
              <a:avLst/>
              <a:gdLst/>
              <a:ahLst/>
              <a:cxnLst/>
              <a:rect l="l" t="t" r="r" b="b"/>
              <a:pathLst>
                <a:path w="876300" h="192405">
                  <a:moveTo>
                    <a:pt x="0" y="192024"/>
                  </a:moveTo>
                  <a:lnTo>
                    <a:pt x="876300" y="192024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46591" y="3461004"/>
              <a:ext cx="274320" cy="120650"/>
            </a:xfrm>
            <a:custGeom>
              <a:avLst/>
              <a:gdLst/>
              <a:ahLst/>
              <a:cxnLst/>
              <a:rect l="l" t="t" r="r" b="b"/>
              <a:pathLst>
                <a:path w="274320" h="120650">
                  <a:moveTo>
                    <a:pt x="27432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274320" y="120396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546591" y="3461004"/>
              <a:ext cx="274320" cy="120650"/>
            </a:xfrm>
            <a:custGeom>
              <a:avLst/>
              <a:gdLst/>
              <a:ahLst/>
              <a:cxnLst/>
              <a:rect l="l" t="t" r="r" b="b"/>
              <a:pathLst>
                <a:path w="274320" h="120650">
                  <a:moveTo>
                    <a:pt x="0" y="120396"/>
                  </a:moveTo>
                  <a:lnTo>
                    <a:pt x="274320" y="120396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1203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85503" y="3461004"/>
              <a:ext cx="273050" cy="120650"/>
            </a:xfrm>
            <a:custGeom>
              <a:avLst/>
              <a:gdLst/>
              <a:ahLst/>
              <a:cxnLst/>
              <a:rect l="l" t="t" r="r" b="b"/>
              <a:pathLst>
                <a:path w="273050" h="120650">
                  <a:moveTo>
                    <a:pt x="272796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272796" y="120396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85503" y="3461004"/>
              <a:ext cx="273050" cy="120650"/>
            </a:xfrm>
            <a:custGeom>
              <a:avLst/>
              <a:gdLst/>
              <a:ahLst/>
              <a:cxnLst/>
              <a:rect l="l" t="t" r="r" b="b"/>
              <a:pathLst>
                <a:path w="273050" h="120650">
                  <a:moveTo>
                    <a:pt x="0" y="120396"/>
                  </a:moveTo>
                  <a:lnTo>
                    <a:pt x="272796" y="120396"/>
                  </a:lnTo>
                  <a:lnTo>
                    <a:pt x="272796" y="0"/>
                  </a:lnTo>
                  <a:lnTo>
                    <a:pt x="0" y="0"/>
                  </a:lnTo>
                  <a:lnTo>
                    <a:pt x="0" y="120396"/>
                  </a:lnTo>
                  <a:close/>
                </a:path>
              </a:pathLst>
            </a:custGeom>
            <a:ln w="12700">
              <a:solidFill>
                <a:srgbClr val="0055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05143" y="1406652"/>
              <a:ext cx="715010" cy="163195"/>
            </a:xfrm>
            <a:custGeom>
              <a:avLst/>
              <a:gdLst/>
              <a:ahLst/>
              <a:cxnLst/>
              <a:rect l="l" t="t" r="r" b="b"/>
              <a:pathLst>
                <a:path w="715009" h="163194">
                  <a:moveTo>
                    <a:pt x="714755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714755" y="163067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05143" y="1406652"/>
              <a:ext cx="715010" cy="163195"/>
            </a:xfrm>
            <a:custGeom>
              <a:avLst/>
              <a:gdLst/>
              <a:ahLst/>
              <a:cxnLst/>
              <a:rect l="l" t="t" r="r" b="b"/>
              <a:pathLst>
                <a:path w="715009" h="163194">
                  <a:moveTo>
                    <a:pt x="0" y="163067"/>
                  </a:moveTo>
                  <a:lnTo>
                    <a:pt x="714755" y="163067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700">
              <a:solidFill>
                <a:srgbClr val="0055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827" y="1152334"/>
            <a:ext cx="11569065" cy="5404485"/>
            <a:chOff x="528827" y="1152334"/>
            <a:chExt cx="11569065" cy="5404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795" y="1165860"/>
              <a:ext cx="8395716" cy="47198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44112" y="1569720"/>
              <a:ext cx="932815" cy="106680"/>
            </a:xfrm>
            <a:custGeom>
              <a:avLst/>
              <a:gdLst/>
              <a:ahLst/>
              <a:cxnLst/>
              <a:rect l="l" t="t" r="r" b="b"/>
              <a:pathLst>
                <a:path w="932814" h="106680">
                  <a:moveTo>
                    <a:pt x="932688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932688" y="10667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44112" y="1569720"/>
              <a:ext cx="932815" cy="106680"/>
            </a:xfrm>
            <a:custGeom>
              <a:avLst/>
              <a:gdLst/>
              <a:ahLst/>
              <a:cxnLst/>
              <a:rect l="l" t="t" r="r" b="b"/>
              <a:pathLst>
                <a:path w="932814" h="106680">
                  <a:moveTo>
                    <a:pt x="0" y="106679"/>
                  </a:moveTo>
                  <a:lnTo>
                    <a:pt x="932688" y="106679"/>
                  </a:lnTo>
                  <a:lnTo>
                    <a:pt x="932688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00243" y="1569720"/>
              <a:ext cx="391795" cy="127000"/>
            </a:xfrm>
            <a:custGeom>
              <a:avLst/>
              <a:gdLst/>
              <a:ahLst/>
              <a:cxnLst/>
              <a:rect l="l" t="t" r="r" b="b"/>
              <a:pathLst>
                <a:path w="391795" h="127000">
                  <a:moveTo>
                    <a:pt x="391667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391667" y="126491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00243" y="1569720"/>
              <a:ext cx="391795" cy="127000"/>
            </a:xfrm>
            <a:custGeom>
              <a:avLst/>
              <a:gdLst/>
              <a:ahLst/>
              <a:cxnLst/>
              <a:rect l="l" t="t" r="r" b="b"/>
              <a:pathLst>
                <a:path w="391795" h="127000">
                  <a:moveTo>
                    <a:pt x="0" y="126491"/>
                  </a:moveTo>
                  <a:lnTo>
                    <a:pt x="391667" y="126491"/>
                  </a:lnTo>
                  <a:lnTo>
                    <a:pt x="391667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944" y="5364480"/>
              <a:ext cx="2095500" cy="4861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834118" y="5359717"/>
              <a:ext cx="2105025" cy="495934"/>
            </a:xfrm>
            <a:custGeom>
              <a:avLst/>
              <a:gdLst/>
              <a:ahLst/>
              <a:cxnLst/>
              <a:rect l="l" t="t" r="r" b="b"/>
              <a:pathLst>
                <a:path w="2105025" h="495935">
                  <a:moveTo>
                    <a:pt x="0" y="495681"/>
                  </a:moveTo>
                  <a:lnTo>
                    <a:pt x="2105025" y="495681"/>
                  </a:lnTo>
                  <a:lnTo>
                    <a:pt x="2105025" y="0"/>
                  </a:lnTo>
                  <a:lnTo>
                    <a:pt x="0" y="0"/>
                  </a:lnTo>
                  <a:lnTo>
                    <a:pt x="0" y="4956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63561" y="1166622"/>
              <a:ext cx="1591310" cy="196850"/>
            </a:xfrm>
            <a:custGeom>
              <a:avLst/>
              <a:gdLst/>
              <a:ahLst/>
              <a:cxnLst/>
              <a:rect l="l" t="t" r="r" b="b"/>
              <a:pathLst>
                <a:path w="1591309" h="196850">
                  <a:moveTo>
                    <a:pt x="0" y="196596"/>
                  </a:moveTo>
                  <a:lnTo>
                    <a:pt x="1591055" y="196596"/>
                  </a:lnTo>
                  <a:lnTo>
                    <a:pt x="1591055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4463" y="5879592"/>
              <a:ext cx="5248655" cy="6766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91556" y="1578863"/>
              <a:ext cx="289560" cy="106680"/>
            </a:xfrm>
            <a:custGeom>
              <a:avLst/>
              <a:gdLst/>
              <a:ahLst/>
              <a:cxnLst/>
              <a:rect l="l" t="t" r="r" b="b"/>
              <a:pathLst>
                <a:path w="289560" h="106680">
                  <a:moveTo>
                    <a:pt x="28956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289560" y="106679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91556" y="1578863"/>
              <a:ext cx="289560" cy="106680"/>
            </a:xfrm>
            <a:custGeom>
              <a:avLst/>
              <a:gdLst/>
              <a:ahLst/>
              <a:cxnLst/>
              <a:rect l="l" t="t" r="r" b="b"/>
              <a:pathLst>
                <a:path w="289560" h="106680">
                  <a:moveTo>
                    <a:pt x="0" y="106679"/>
                  </a:moveTo>
                  <a:lnTo>
                    <a:pt x="289560" y="106679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12700">
              <a:solidFill>
                <a:srgbClr val="0055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656" y="2119267"/>
            <a:ext cx="1813986" cy="21211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45819" y="4319142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00AF50"/>
                </a:solidFill>
                <a:latin typeface="Arial"/>
                <a:cs typeface="Arial"/>
              </a:rPr>
              <a:t>Légitime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75532" y="553212"/>
            <a:ext cx="8316595" cy="5535295"/>
            <a:chOff x="3875532" y="553212"/>
            <a:chExt cx="8316595" cy="5535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532" y="553212"/>
              <a:ext cx="8316467" cy="5420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2" y="1117092"/>
              <a:ext cx="3236976" cy="11871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216" y="5801868"/>
              <a:ext cx="6083808" cy="2712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86294" y="5802629"/>
              <a:ext cx="1066800" cy="271780"/>
            </a:xfrm>
            <a:custGeom>
              <a:avLst/>
              <a:gdLst/>
              <a:ahLst/>
              <a:cxnLst/>
              <a:rect l="l" t="t" r="r" b="b"/>
              <a:pathLst>
                <a:path w="1066800" h="271779">
                  <a:moveTo>
                    <a:pt x="0" y="271272"/>
                  </a:moveTo>
                  <a:lnTo>
                    <a:pt x="1066800" y="271272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871" y="2342902"/>
            <a:ext cx="1767243" cy="16220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9705" y="4202938"/>
            <a:ext cx="1048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solidFill>
                  <a:srgbClr val="FF0000"/>
                </a:solidFill>
                <a:latin typeface="Arial"/>
                <a:cs typeface="Arial"/>
              </a:rPr>
              <a:t>Phishing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77634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Expli</a:t>
            </a:r>
            <a:r>
              <a:rPr dirty="0" spc="15"/>
              <a:t>c</a:t>
            </a:r>
            <a:r>
              <a:rPr dirty="0" spc="140"/>
              <a:t>ati</a:t>
            </a:r>
            <a:r>
              <a:rPr dirty="0" spc="204"/>
              <a:t>o</a:t>
            </a:r>
            <a:r>
              <a:rPr dirty="0" spc="170"/>
              <a:t>n</a:t>
            </a:r>
            <a:r>
              <a:rPr dirty="0" spc="-120"/>
              <a:t> </a:t>
            </a:r>
            <a:r>
              <a:rPr dirty="0" spc="105">
                <a:latin typeface="Trebuchet MS"/>
                <a:cs typeface="Trebuchet MS"/>
              </a:rPr>
              <a:t>d’</a:t>
            </a:r>
            <a:r>
              <a:rPr dirty="0" spc="135">
                <a:latin typeface="Trebuchet MS"/>
                <a:cs typeface="Trebuchet MS"/>
              </a:rPr>
              <a:t>u</a:t>
            </a:r>
            <a:r>
              <a:rPr dirty="0" spc="165">
                <a:latin typeface="Trebuchet MS"/>
                <a:cs typeface="Trebuchet MS"/>
              </a:rPr>
              <a:t>ne</a:t>
            </a:r>
            <a:r>
              <a:rPr dirty="0" spc="-229">
                <a:latin typeface="Trebuchet MS"/>
                <a:cs typeface="Trebuchet MS"/>
              </a:rPr>
              <a:t> </a:t>
            </a:r>
            <a:r>
              <a:rPr dirty="0" spc="-200"/>
              <a:t>URL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0489" y="6469786"/>
            <a:ext cx="1849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Lucida Sans Unicode"/>
                <a:cs typeface="Lucida Sans Unicode"/>
              </a:rPr>
              <a:t>OC</a:t>
            </a:r>
            <a:r>
              <a:rPr dirty="0" sz="900">
                <a:latin typeface="Lucida Sans Unicode"/>
                <a:cs typeface="Lucida Sans Unicode"/>
              </a:rPr>
              <a:t>T</a:t>
            </a:r>
            <a:r>
              <a:rPr dirty="0" sz="900" spc="-100">
                <a:latin typeface="Lucida Sans Unicode"/>
                <a:cs typeface="Lucida Sans Unicode"/>
              </a:rPr>
              <a:t>.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70">
                <a:latin typeface="Lucida Sans Unicode"/>
                <a:cs typeface="Lucida Sans Unicode"/>
              </a:rPr>
              <a:t>21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-</a:t>
            </a:r>
            <a:r>
              <a:rPr dirty="0" sz="900" spc="-125">
                <a:latin typeface="Lucida Sans Unicode"/>
                <a:cs typeface="Lucida Sans Unicode"/>
              </a:rPr>
              <a:t> </a:t>
            </a:r>
            <a:r>
              <a:rPr dirty="0" sz="900" spc="-100">
                <a:latin typeface="Lucida Sans Unicode"/>
                <a:cs typeface="Lucida Sans Unicode"/>
              </a:rPr>
              <a:t>L</a:t>
            </a:r>
            <a:r>
              <a:rPr dirty="0" sz="900" spc="-40">
                <a:latin typeface="Lucida Sans Unicode"/>
                <a:cs typeface="Lucida Sans Unicode"/>
              </a:rPr>
              <a:t>E</a:t>
            </a:r>
            <a:r>
              <a:rPr dirty="0" sz="900" spc="40">
                <a:latin typeface="Lucida Sans Unicode"/>
                <a:cs typeface="Lucida Sans Unicode"/>
              </a:rPr>
              <a:t>S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15">
                <a:latin typeface="Lucida Sans Unicode"/>
                <a:cs typeface="Lucida Sans Unicode"/>
              </a:rPr>
              <a:t>CY</a:t>
            </a:r>
            <a:r>
              <a:rPr dirty="0" sz="900">
                <a:latin typeface="Lucida Sans Unicode"/>
                <a:cs typeface="Lucida Sans Unicode"/>
              </a:rPr>
              <a:t>B</a:t>
            </a:r>
            <a:r>
              <a:rPr dirty="0" sz="900" spc="-10">
                <a:latin typeface="Lucida Sans Unicode"/>
                <a:cs typeface="Lucida Sans Unicode"/>
              </a:rPr>
              <a:t>E</a:t>
            </a:r>
            <a:r>
              <a:rPr dirty="0" sz="900" spc="-25">
                <a:latin typeface="Lucida Sans Unicode"/>
                <a:cs typeface="Lucida Sans Unicode"/>
              </a:rPr>
              <a:t>R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R</a:t>
            </a:r>
            <a:r>
              <a:rPr dirty="0" sz="900" spc="-40">
                <a:latin typeface="Lucida Sans Unicode"/>
                <a:cs typeface="Lucida Sans Unicode"/>
              </a:rPr>
              <a:t>E</a:t>
            </a:r>
            <a:r>
              <a:rPr dirty="0" sz="900" spc="-35">
                <a:latin typeface="Lucida Sans Unicode"/>
                <a:cs typeface="Lucida Sans Unicode"/>
              </a:rPr>
              <a:t>N</a:t>
            </a:r>
            <a:r>
              <a:rPr dirty="0" sz="900" spc="15">
                <a:latin typeface="Lucida Sans Unicode"/>
                <a:cs typeface="Lucida Sans Unicode"/>
              </a:rPr>
              <a:t>CON</a:t>
            </a:r>
            <a:r>
              <a:rPr dirty="0" sz="900" spc="-85">
                <a:latin typeface="Lucida Sans Unicode"/>
                <a:cs typeface="Lucida Sans Unicode"/>
              </a:rPr>
              <a:t>T</a:t>
            </a:r>
            <a:r>
              <a:rPr dirty="0" sz="900" spc="-25">
                <a:latin typeface="Lucida Sans Unicode"/>
                <a:cs typeface="Lucida Sans Unicode"/>
              </a:rPr>
              <a:t>R</a:t>
            </a:r>
            <a:r>
              <a:rPr dirty="0" sz="900" spc="-40">
                <a:latin typeface="Lucida Sans Unicode"/>
                <a:cs typeface="Lucida Sans Unicode"/>
              </a:rPr>
              <a:t>E</a:t>
            </a:r>
            <a:r>
              <a:rPr dirty="0" sz="900" spc="40">
                <a:latin typeface="Lucida Sans Unicode"/>
                <a:cs typeface="Lucida Sans Unicode"/>
              </a:rPr>
              <a:t>S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823" y="6469786"/>
            <a:ext cx="22415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latin typeface="Lucida Sans Unicode"/>
                <a:cs typeface="Lucida Sans Unicode"/>
              </a:rPr>
              <a:t>P</a:t>
            </a:r>
            <a:r>
              <a:rPr dirty="0" sz="900" spc="-30">
                <a:latin typeface="Lucida Sans Unicode"/>
                <a:cs typeface="Lucida Sans Unicode"/>
              </a:rPr>
              <a:t>.</a:t>
            </a:r>
            <a:r>
              <a:rPr dirty="0" sz="900" spc="-145">
                <a:latin typeface="Lucida Sans Unicode"/>
                <a:cs typeface="Lucida Sans Unicode"/>
              </a:rPr>
              <a:t>18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406" y="2696921"/>
            <a:ext cx="111417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>
                <a:latin typeface="Lucida Sans Unicode"/>
                <a:cs typeface="Lucida Sans Unicode"/>
              </a:rPr>
              <a:t>htt</a:t>
            </a:r>
            <a:r>
              <a:rPr dirty="0" sz="4000" spc="40">
                <a:latin typeface="Lucida Sans Unicode"/>
                <a:cs typeface="Lucida Sans Unicode"/>
              </a:rPr>
              <a:t>p</a:t>
            </a:r>
            <a:r>
              <a:rPr dirty="0" sz="4000" spc="-105">
                <a:latin typeface="Lucida Sans Unicode"/>
                <a:cs typeface="Lucida Sans Unicode"/>
              </a:rPr>
              <a:t>s://blog.ENTREP</a:t>
            </a:r>
            <a:r>
              <a:rPr dirty="0" sz="4000" spc="-145">
                <a:latin typeface="Lucida Sans Unicode"/>
                <a:cs typeface="Lucida Sans Unicode"/>
              </a:rPr>
              <a:t>R</a:t>
            </a:r>
            <a:r>
              <a:rPr dirty="0" sz="4000" spc="40">
                <a:latin typeface="Lucida Sans Unicode"/>
                <a:cs typeface="Lucida Sans Unicode"/>
              </a:rPr>
              <a:t>ISE.co</a:t>
            </a:r>
            <a:r>
              <a:rPr dirty="0" sz="4000" spc="70">
                <a:latin typeface="Lucida Sans Unicode"/>
                <a:cs typeface="Lucida Sans Unicode"/>
              </a:rPr>
              <a:t>m</a:t>
            </a:r>
            <a:r>
              <a:rPr dirty="0" sz="4000" spc="130">
                <a:latin typeface="Lucida Sans Unicode"/>
                <a:cs typeface="Lucida Sans Unicode"/>
              </a:rPr>
              <a:t>/menu/Optim#</a:t>
            </a:r>
            <a:endParaRPr sz="40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3569" y="3371469"/>
            <a:ext cx="1695450" cy="591820"/>
            <a:chOff x="1123569" y="3371469"/>
            <a:chExt cx="1695450" cy="591820"/>
          </a:xfrm>
        </p:grpSpPr>
        <p:sp>
          <p:nvSpPr>
            <p:cNvPr id="7" name="object 7"/>
            <p:cNvSpPr/>
            <p:nvPr/>
          </p:nvSpPr>
          <p:spPr>
            <a:xfrm>
              <a:off x="1133094" y="3380994"/>
              <a:ext cx="1676400" cy="140335"/>
            </a:xfrm>
            <a:custGeom>
              <a:avLst/>
              <a:gdLst/>
              <a:ahLst/>
              <a:cxnLst/>
              <a:rect l="l" t="t" r="r" b="b"/>
              <a:pathLst>
                <a:path w="1676400" h="140335">
                  <a:moveTo>
                    <a:pt x="1676400" y="0"/>
                  </a:moveTo>
                  <a:lnTo>
                    <a:pt x="1675485" y="54590"/>
                  </a:lnTo>
                  <a:lnTo>
                    <a:pt x="1672986" y="99155"/>
                  </a:lnTo>
                  <a:lnTo>
                    <a:pt x="1669274" y="129194"/>
                  </a:lnTo>
                  <a:lnTo>
                    <a:pt x="1664716" y="140207"/>
                  </a:lnTo>
                  <a:lnTo>
                    <a:pt x="11684" y="140207"/>
                  </a:lnTo>
                  <a:lnTo>
                    <a:pt x="7136" y="129194"/>
                  </a:lnTo>
                  <a:lnTo>
                    <a:pt x="3422" y="99155"/>
                  </a:lnTo>
                  <a:lnTo>
                    <a:pt x="918" y="5459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39290" y="3521075"/>
              <a:ext cx="76200" cy="441959"/>
            </a:xfrm>
            <a:custGeom>
              <a:avLst/>
              <a:gdLst/>
              <a:ahLst/>
              <a:cxnLst/>
              <a:rect l="l" t="t" r="r" b="b"/>
              <a:pathLst>
                <a:path w="76200" h="441960">
                  <a:moveTo>
                    <a:pt x="28493" y="365920"/>
                  </a:moveTo>
                  <a:lnTo>
                    <a:pt x="0" y="366394"/>
                  </a:lnTo>
                  <a:lnTo>
                    <a:pt x="39370" y="441832"/>
                  </a:lnTo>
                  <a:lnTo>
                    <a:pt x="69736" y="378587"/>
                  </a:lnTo>
                  <a:lnTo>
                    <a:pt x="28702" y="378587"/>
                  </a:lnTo>
                  <a:lnTo>
                    <a:pt x="28493" y="365920"/>
                  </a:lnTo>
                  <a:close/>
                </a:path>
                <a:path w="76200" h="441960">
                  <a:moveTo>
                    <a:pt x="47544" y="365602"/>
                  </a:moveTo>
                  <a:lnTo>
                    <a:pt x="28493" y="365920"/>
                  </a:lnTo>
                  <a:lnTo>
                    <a:pt x="28702" y="378587"/>
                  </a:lnTo>
                  <a:lnTo>
                    <a:pt x="47752" y="378206"/>
                  </a:lnTo>
                  <a:lnTo>
                    <a:pt x="47544" y="365602"/>
                  </a:lnTo>
                  <a:close/>
                </a:path>
                <a:path w="76200" h="441960">
                  <a:moveTo>
                    <a:pt x="76200" y="365125"/>
                  </a:moveTo>
                  <a:lnTo>
                    <a:pt x="47544" y="365602"/>
                  </a:lnTo>
                  <a:lnTo>
                    <a:pt x="47752" y="378206"/>
                  </a:lnTo>
                  <a:lnTo>
                    <a:pt x="28702" y="378587"/>
                  </a:lnTo>
                  <a:lnTo>
                    <a:pt x="69736" y="378587"/>
                  </a:lnTo>
                  <a:lnTo>
                    <a:pt x="76200" y="365125"/>
                  </a:lnTo>
                  <a:close/>
                </a:path>
                <a:path w="76200" h="441960">
                  <a:moveTo>
                    <a:pt x="41529" y="0"/>
                  </a:moveTo>
                  <a:lnTo>
                    <a:pt x="22479" y="253"/>
                  </a:lnTo>
                  <a:lnTo>
                    <a:pt x="28493" y="365920"/>
                  </a:lnTo>
                  <a:lnTo>
                    <a:pt x="47544" y="365602"/>
                  </a:lnTo>
                  <a:lnTo>
                    <a:pt x="41529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906648" y="3386709"/>
            <a:ext cx="1207770" cy="587375"/>
            <a:chOff x="2906648" y="3386709"/>
            <a:chExt cx="1207770" cy="587375"/>
          </a:xfrm>
        </p:grpSpPr>
        <p:sp>
          <p:nvSpPr>
            <p:cNvPr id="10" name="object 10"/>
            <p:cNvSpPr/>
            <p:nvPr/>
          </p:nvSpPr>
          <p:spPr>
            <a:xfrm>
              <a:off x="2916173" y="3396234"/>
              <a:ext cx="1188720" cy="125095"/>
            </a:xfrm>
            <a:custGeom>
              <a:avLst/>
              <a:gdLst/>
              <a:ahLst/>
              <a:cxnLst/>
              <a:rect l="l" t="t" r="r" b="b"/>
              <a:pathLst>
                <a:path w="1188720" h="125095">
                  <a:moveTo>
                    <a:pt x="1188720" y="0"/>
                  </a:moveTo>
                  <a:lnTo>
                    <a:pt x="1187896" y="48619"/>
                  </a:lnTo>
                  <a:lnTo>
                    <a:pt x="1185656" y="88344"/>
                  </a:lnTo>
                  <a:lnTo>
                    <a:pt x="1182344" y="115139"/>
                  </a:lnTo>
                  <a:lnTo>
                    <a:pt x="1178305" y="124967"/>
                  </a:lnTo>
                  <a:lnTo>
                    <a:pt x="10413" y="124967"/>
                  </a:lnTo>
                  <a:lnTo>
                    <a:pt x="6375" y="115139"/>
                  </a:lnTo>
                  <a:lnTo>
                    <a:pt x="3063" y="88344"/>
                  </a:lnTo>
                  <a:lnTo>
                    <a:pt x="823" y="4861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70909" y="3531743"/>
              <a:ext cx="76200" cy="441959"/>
            </a:xfrm>
            <a:custGeom>
              <a:avLst/>
              <a:gdLst/>
              <a:ahLst/>
              <a:cxnLst/>
              <a:rect l="l" t="t" r="r" b="b"/>
              <a:pathLst>
                <a:path w="76200" h="441960">
                  <a:moveTo>
                    <a:pt x="28493" y="365920"/>
                  </a:moveTo>
                  <a:lnTo>
                    <a:pt x="0" y="366395"/>
                  </a:lnTo>
                  <a:lnTo>
                    <a:pt x="39369" y="441833"/>
                  </a:lnTo>
                  <a:lnTo>
                    <a:pt x="69736" y="378587"/>
                  </a:lnTo>
                  <a:lnTo>
                    <a:pt x="28701" y="378587"/>
                  </a:lnTo>
                  <a:lnTo>
                    <a:pt x="28493" y="365920"/>
                  </a:lnTo>
                  <a:close/>
                </a:path>
                <a:path w="76200" h="441960">
                  <a:moveTo>
                    <a:pt x="47544" y="365602"/>
                  </a:moveTo>
                  <a:lnTo>
                    <a:pt x="28493" y="365920"/>
                  </a:lnTo>
                  <a:lnTo>
                    <a:pt x="28701" y="378587"/>
                  </a:lnTo>
                  <a:lnTo>
                    <a:pt x="47751" y="378206"/>
                  </a:lnTo>
                  <a:lnTo>
                    <a:pt x="47544" y="365602"/>
                  </a:lnTo>
                  <a:close/>
                </a:path>
                <a:path w="76200" h="441960">
                  <a:moveTo>
                    <a:pt x="76200" y="365125"/>
                  </a:moveTo>
                  <a:lnTo>
                    <a:pt x="47544" y="365602"/>
                  </a:lnTo>
                  <a:lnTo>
                    <a:pt x="47751" y="378206"/>
                  </a:lnTo>
                  <a:lnTo>
                    <a:pt x="28701" y="378587"/>
                  </a:lnTo>
                  <a:lnTo>
                    <a:pt x="69736" y="378587"/>
                  </a:lnTo>
                  <a:lnTo>
                    <a:pt x="76200" y="365125"/>
                  </a:lnTo>
                  <a:close/>
                </a:path>
                <a:path w="76200" h="441960">
                  <a:moveTo>
                    <a:pt x="41528" y="0"/>
                  </a:moveTo>
                  <a:lnTo>
                    <a:pt x="22478" y="254"/>
                  </a:lnTo>
                  <a:lnTo>
                    <a:pt x="28493" y="365920"/>
                  </a:lnTo>
                  <a:lnTo>
                    <a:pt x="47544" y="365602"/>
                  </a:lnTo>
                  <a:lnTo>
                    <a:pt x="41528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202048" y="3394328"/>
            <a:ext cx="1761489" cy="582295"/>
            <a:chOff x="4202048" y="3394328"/>
            <a:chExt cx="1761489" cy="582295"/>
          </a:xfrm>
        </p:grpSpPr>
        <p:sp>
          <p:nvSpPr>
            <p:cNvPr id="13" name="object 13"/>
            <p:cNvSpPr/>
            <p:nvPr/>
          </p:nvSpPr>
          <p:spPr>
            <a:xfrm>
              <a:off x="4211573" y="3403853"/>
              <a:ext cx="1742439" cy="125095"/>
            </a:xfrm>
            <a:custGeom>
              <a:avLst/>
              <a:gdLst/>
              <a:ahLst/>
              <a:cxnLst/>
              <a:rect l="l" t="t" r="r" b="b"/>
              <a:pathLst>
                <a:path w="1742439" h="125095">
                  <a:moveTo>
                    <a:pt x="1741931" y="0"/>
                  </a:moveTo>
                  <a:lnTo>
                    <a:pt x="1741108" y="48619"/>
                  </a:lnTo>
                  <a:lnTo>
                    <a:pt x="1738868" y="88344"/>
                  </a:lnTo>
                  <a:lnTo>
                    <a:pt x="1735556" y="115139"/>
                  </a:lnTo>
                  <a:lnTo>
                    <a:pt x="1731517" y="124968"/>
                  </a:lnTo>
                  <a:lnTo>
                    <a:pt x="10413" y="124968"/>
                  </a:lnTo>
                  <a:lnTo>
                    <a:pt x="6375" y="115139"/>
                  </a:lnTo>
                  <a:lnTo>
                    <a:pt x="3063" y="88344"/>
                  </a:lnTo>
                  <a:lnTo>
                    <a:pt x="823" y="4861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98541" y="3534790"/>
              <a:ext cx="76200" cy="441959"/>
            </a:xfrm>
            <a:custGeom>
              <a:avLst/>
              <a:gdLst/>
              <a:ahLst/>
              <a:cxnLst/>
              <a:rect l="l" t="t" r="r" b="b"/>
              <a:pathLst>
                <a:path w="76200" h="441960">
                  <a:moveTo>
                    <a:pt x="28493" y="365920"/>
                  </a:moveTo>
                  <a:lnTo>
                    <a:pt x="0" y="366395"/>
                  </a:lnTo>
                  <a:lnTo>
                    <a:pt x="39370" y="441833"/>
                  </a:lnTo>
                  <a:lnTo>
                    <a:pt x="69736" y="378587"/>
                  </a:lnTo>
                  <a:lnTo>
                    <a:pt x="28702" y="378587"/>
                  </a:lnTo>
                  <a:lnTo>
                    <a:pt x="28493" y="365920"/>
                  </a:lnTo>
                  <a:close/>
                </a:path>
                <a:path w="76200" h="441960">
                  <a:moveTo>
                    <a:pt x="47544" y="365602"/>
                  </a:moveTo>
                  <a:lnTo>
                    <a:pt x="28493" y="365920"/>
                  </a:lnTo>
                  <a:lnTo>
                    <a:pt x="28702" y="378587"/>
                  </a:lnTo>
                  <a:lnTo>
                    <a:pt x="47752" y="378206"/>
                  </a:lnTo>
                  <a:lnTo>
                    <a:pt x="47544" y="365602"/>
                  </a:lnTo>
                  <a:close/>
                </a:path>
                <a:path w="76200" h="441960">
                  <a:moveTo>
                    <a:pt x="76200" y="365125"/>
                  </a:moveTo>
                  <a:lnTo>
                    <a:pt x="47544" y="365602"/>
                  </a:lnTo>
                  <a:lnTo>
                    <a:pt x="47752" y="378206"/>
                  </a:lnTo>
                  <a:lnTo>
                    <a:pt x="28702" y="378587"/>
                  </a:lnTo>
                  <a:lnTo>
                    <a:pt x="69736" y="378587"/>
                  </a:lnTo>
                  <a:lnTo>
                    <a:pt x="76200" y="365125"/>
                  </a:lnTo>
                  <a:close/>
                </a:path>
                <a:path w="76200" h="441960">
                  <a:moveTo>
                    <a:pt x="41529" y="0"/>
                  </a:moveTo>
                  <a:lnTo>
                    <a:pt x="22479" y="254"/>
                  </a:lnTo>
                  <a:lnTo>
                    <a:pt x="28493" y="365920"/>
                  </a:lnTo>
                  <a:lnTo>
                    <a:pt x="47544" y="365602"/>
                  </a:lnTo>
                  <a:lnTo>
                    <a:pt x="41529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050660" y="3386709"/>
            <a:ext cx="1209675" cy="589915"/>
            <a:chOff x="6050660" y="3386709"/>
            <a:chExt cx="1209675" cy="589915"/>
          </a:xfrm>
        </p:grpSpPr>
        <p:sp>
          <p:nvSpPr>
            <p:cNvPr id="16" name="object 16"/>
            <p:cNvSpPr/>
            <p:nvPr/>
          </p:nvSpPr>
          <p:spPr>
            <a:xfrm>
              <a:off x="6060185" y="3396234"/>
              <a:ext cx="1190625" cy="125095"/>
            </a:xfrm>
            <a:custGeom>
              <a:avLst/>
              <a:gdLst/>
              <a:ahLst/>
              <a:cxnLst/>
              <a:rect l="l" t="t" r="r" b="b"/>
              <a:pathLst>
                <a:path w="1190625" h="125095">
                  <a:moveTo>
                    <a:pt x="1190243" y="0"/>
                  </a:moveTo>
                  <a:lnTo>
                    <a:pt x="1189420" y="48619"/>
                  </a:lnTo>
                  <a:lnTo>
                    <a:pt x="1187180" y="88344"/>
                  </a:lnTo>
                  <a:lnTo>
                    <a:pt x="1183868" y="115139"/>
                  </a:lnTo>
                  <a:lnTo>
                    <a:pt x="1179830" y="124967"/>
                  </a:lnTo>
                  <a:lnTo>
                    <a:pt x="10413" y="124967"/>
                  </a:lnTo>
                  <a:lnTo>
                    <a:pt x="6375" y="115139"/>
                  </a:lnTo>
                  <a:lnTo>
                    <a:pt x="3063" y="88344"/>
                  </a:lnTo>
                  <a:lnTo>
                    <a:pt x="823" y="4861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24065" y="3534791"/>
              <a:ext cx="76200" cy="441959"/>
            </a:xfrm>
            <a:custGeom>
              <a:avLst/>
              <a:gdLst/>
              <a:ahLst/>
              <a:cxnLst/>
              <a:rect l="l" t="t" r="r" b="b"/>
              <a:pathLst>
                <a:path w="76200" h="441960">
                  <a:moveTo>
                    <a:pt x="28493" y="365920"/>
                  </a:moveTo>
                  <a:lnTo>
                    <a:pt x="0" y="366395"/>
                  </a:lnTo>
                  <a:lnTo>
                    <a:pt x="39369" y="441833"/>
                  </a:lnTo>
                  <a:lnTo>
                    <a:pt x="69736" y="378587"/>
                  </a:lnTo>
                  <a:lnTo>
                    <a:pt x="28701" y="378587"/>
                  </a:lnTo>
                  <a:lnTo>
                    <a:pt x="28493" y="365920"/>
                  </a:lnTo>
                  <a:close/>
                </a:path>
                <a:path w="76200" h="441960">
                  <a:moveTo>
                    <a:pt x="47544" y="365602"/>
                  </a:moveTo>
                  <a:lnTo>
                    <a:pt x="28493" y="365920"/>
                  </a:lnTo>
                  <a:lnTo>
                    <a:pt x="28701" y="378587"/>
                  </a:lnTo>
                  <a:lnTo>
                    <a:pt x="47751" y="378206"/>
                  </a:lnTo>
                  <a:lnTo>
                    <a:pt x="47544" y="365602"/>
                  </a:lnTo>
                  <a:close/>
                </a:path>
                <a:path w="76200" h="441960">
                  <a:moveTo>
                    <a:pt x="76200" y="365125"/>
                  </a:moveTo>
                  <a:lnTo>
                    <a:pt x="47544" y="365602"/>
                  </a:lnTo>
                  <a:lnTo>
                    <a:pt x="47751" y="378206"/>
                  </a:lnTo>
                  <a:lnTo>
                    <a:pt x="28701" y="378587"/>
                  </a:lnTo>
                  <a:lnTo>
                    <a:pt x="69736" y="378587"/>
                  </a:lnTo>
                  <a:lnTo>
                    <a:pt x="76200" y="365125"/>
                  </a:lnTo>
                  <a:close/>
                </a:path>
                <a:path w="76200" h="441960">
                  <a:moveTo>
                    <a:pt x="41528" y="0"/>
                  </a:moveTo>
                  <a:lnTo>
                    <a:pt x="22478" y="254"/>
                  </a:lnTo>
                  <a:lnTo>
                    <a:pt x="28493" y="365920"/>
                  </a:lnTo>
                  <a:lnTo>
                    <a:pt x="47544" y="365602"/>
                  </a:lnTo>
                  <a:lnTo>
                    <a:pt x="41528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347584" y="3394328"/>
            <a:ext cx="3401060" cy="576580"/>
            <a:chOff x="7347584" y="3394328"/>
            <a:chExt cx="3401060" cy="576580"/>
          </a:xfrm>
        </p:grpSpPr>
        <p:sp>
          <p:nvSpPr>
            <p:cNvPr id="19" name="object 19"/>
            <p:cNvSpPr/>
            <p:nvPr/>
          </p:nvSpPr>
          <p:spPr>
            <a:xfrm>
              <a:off x="7357109" y="3403853"/>
              <a:ext cx="3382010" cy="102235"/>
            </a:xfrm>
            <a:custGeom>
              <a:avLst/>
              <a:gdLst/>
              <a:ahLst/>
              <a:cxnLst/>
              <a:rect l="l" t="t" r="r" b="b"/>
              <a:pathLst>
                <a:path w="3382009" h="102235">
                  <a:moveTo>
                    <a:pt x="3381756" y="0"/>
                  </a:moveTo>
                  <a:lnTo>
                    <a:pt x="3381087" y="39743"/>
                  </a:lnTo>
                  <a:lnTo>
                    <a:pt x="3379263" y="72199"/>
                  </a:lnTo>
                  <a:lnTo>
                    <a:pt x="3376558" y="94083"/>
                  </a:lnTo>
                  <a:lnTo>
                    <a:pt x="3373247" y="102108"/>
                  </a:lnTo>
                  <a:lnTo>
                    <a:pt x="8509" y="102108"/>
                  </a:lnTo>
                  <a:lnTo>
                    <a:pt x="5197" y="94083"/>
                  </a:lnTo>
                  <a:lnTo>
                    <a:pt x="2492" y="72199"/>
                  </a:lnTo>
                  <a:lnTo>
                    <a:pt x="668" y="3974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07601" y="3528694"/>
              <a:ext cx="76200" cy="441959"/>
            </a:xfrm>
            <a:custGeom>
              <a:avLst/>
              <a:gdLst/>
              <a:ahLst/>
              <a:cxnLst/>
              <a:rect l="l" t="t" r="r" b="b"/>
              <a:pathLst>
                <a:path w="76200" h="441960">
                  <a:moveTo>
                    <a:pt x="28493" y="365920"/>
                  </a:moveTo>
                  <a:lnTo>
                    <a:pt x="0" y="366394"/>
                  </a:lnTo>
                  <a:lnTo>
                    <a:pt x="39370" y="441832"/>
                  </a:lnTo>
                  <a:lnTo>
                    <a:pt x="69736" y="378586"/>
                  </a:lnTo>
                  <a:lnTo>
                    <a:pt x="28701" y="378586"/>
                  </a:lnTo>
                  <a:lnTo>
                    <a:pt x="28493" y="365920"/>
                  </a:lnTo>
                  <a:close/>
                </a:path>
                <a:path w="76200" h="441960">
                  <a:moveTo>
                    <a:pt x="47544" y="365602"/>
                  </a:moveTo>
                  <a:lnTo>
                    <a:pt x="28493" y="365920"/>
                  </a:lnTo>
                  <a:lnTo>
                    <a:pt x="28701" y="378586"/>
                  </a:lnTo>
                  <a:lnTo>
                    <a:pt x="47751" y="378205"/>
                  </a:lnTo>
                  <a:lnTo>
                    <a:pt x="47544" y="365602"/>
                  </a:lnTo>
                  <a:close/>
                </a:path>
                <a:path w="76200" h="441960">
                  <a:moveTo>
                    <a:pt x="76200" y="365124"/>
                  </a:moveTo>
                  <a:lnTo>
                    <a:pt x="47544" y="365602"/>
                  </a:lnTo>
                  <a:lnTo>
                    <a:pt x="47751" y="378205"/>
                  </a:lnTo>
                  <a:lnTo>
                    <a:pt x="28701" y="378586"/>
                  </a:lnTo>
                  <a:lnTo>
                    <a:pt x="69736" y="378586"/>
                  </a:lnTo>
                  <a:lnTo>
                    <a:pt x="76200" y="365124"/>
                  </a:lnTo>
                  <a:close/>
                </a:path>
                <a:path w="76200" h="441960">
                  <a:moveTo>
                    <a:pt x="41528" y="0"/>
                  </a:moveTo>
                  <a:lnTo>
                    <a:pt x="22478" y="253"/>
                  </a:lnTo>
                  <a:lnTo>
                    <a:pt x="28493" y="365920"/>
                  </a:lnTo>
                  <a:lnTo>
                    <a:pt x="47544" y="365602"/>
                  </a:lnTo>
                  <a:lnTo>
                    <a:pt x="41528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90217" y="4032884"/>
            <a:ext cx="961390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ucida Sans Unicode"/>
                <a:cs typeface="Lucida Sans Unicode"/>
              </a:rPr>
              <a:t>Pro</a:t>
            </a:r>
            <a:r>
              <a:rPr dirty="0" sz="1800" spc="5">
                <a:latin typeface="Lucida Sans Unicode"/>
                <a:cs typeface="Lucida Sans Unicode"/>
              </a:rPr>
              <a:t>t</a:t>
            </a:r>
            <a:r>
              <a:rPr dirty="0" sz="1800" spc="45">
                <a:latin typeface="Lucida Sans Unicode"/>
                <a:cs typeface="Lucida Sans Unicode"/>
              </a:rPr>
              <a:t>ocol</a:t>
            </a:r>
            <a:endParaRPr sz="1800">
              <a:latin typeface="Lucida Sans Unicode"/>
              <a:cs typeface="Lucida Sans Unicode"/>
            </a:endParaRPr>
          </a:p>
          <a:p>
            <a:pPr marL="95885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latin typeface="Lucida Sans Unicode"/>
                <a:cs typeface="Lucida Sans Unicode"/>
              </a:rPr>
              <a:t>S=sécurisé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5701" y="4018915"/>
            <a:ext cx="1731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Lucida Sans Unicode"/>
                <a:cs typeface="Lucida Sans Unicode"/>
              </a:rPr>
              <a:t>Sous-domaine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2932" y="4022597"/>
            <a:ext cx="1066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CD04FF"/>
                </a:solidFill>
                <a:latin typeface="Lucida Sans Unicode"/>
                <a:cs typeface="Lucida Sans Unicode"/>
              </a:rPr>
              <a:t>Dom</a:t>
            </a:r>
            <a:r>
              <a:rPr dirty="0" sz="1800" spc="60">
                <a:solidFill>
                  <a:srgbClr val="CD04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20">
                <a:solidFill>
                  <a:srgbClr val="CD04FF"/>
                </a:solidFill>
                <a:latin typeface="Lucida Sans Unicode"/>
                <a:cs typeface="Lucida Sans Unicode"/>
              </a:rPr>
              <a:t>ine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0317" y="4018915"/>
            <a:ext cx="122809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Lucida Sans Unicode"/>
                <a:cs typeface="Lucida Sans Unicode"/>
              </a:rPr>
              <a:t>Extension</a:t>
            </a:r>
            <a:endParaRPr sz="18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100" spc="-35">
                <a:latin typeface="Lucida Sans Unicode"/>
                <a:cs typeface="Lucida Sans Unicode"/>
              </a:rPr>
              <a:t>To</a:t>
            </a:r>
            <a:r>
              <a:rPr dirty="0" sz="1100" spc="50">
                <a:latin typeface="Lucida Sans Unicode"/>
                <a:cs typeface="Lucida Sans Unicode"/>
              </a:rPr>
              <a:t>p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l</a:t>
            </a:r>
            <a:r>
              <a:rPr dirty="0" sz="1100" spc="60">
                <a:latin typeface="Lucida Sans Unicode"/>
                <a:cs typeface="Lucida Sans Unicode"/>
              </a:rPr>
              <a:t>ev</a:t>
            </a:r>
            <a:r>
              <a:rPr dirty="0" sz="1100" spc="10">
                <a:latin typeface="Lucida Sans Unicode"/>
                <a:cs typeface="Lucida Sans Unicode"/>
              </a:rPr>
              <a:t>el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domai</a:t>
            </a:r>
            <a:r>
              <a:rPr dirty="0" sz="1100" spc="20">
                <a:latin typeface="Lucida Sans Unicode"/>
                <a:cs typeface="Lucida Sans Unicode"/>
              </a:rPr>
              <a:t>n</a:t>
            </a:r>
            <a:endParaRPr sz="1100">
              <a:latin typeface="Lucida Sans Unicode"/>
              <a:cs typeface="Lucida Sans Unicode"/>
            </a:endParaRPr>
          </a:p>
          <a:p>
            <a:pPr algn="ctr" marL="1270">
              <a:lnSpc>
                <a:spcPct val="100000"/>
              </a:lnSpc>
            </a:pPr>
            <a:r>
              <a:rPr dirty="0" sz="1100" spc="-125">
                <a:latin typeface="Lucida Sans Unicode"/>
                <a:cs typeface="Lucida Sans Unicode"/>
              </a:rPr>
              <a:t>.</a:t>
            </a:r>
            <a:r>
              <a:rPr dirty="0" sz="1100" spc="-45">
                <a:latin typeface="Lucida Sans Unicode"/>
                <a:cs typeface="Lucida Sans Unicode"/>
              </a:rPr>
              <a:t>f</a:t>
            </a:r>
            <a:r>
              <a:rPr dirty="0" sz="1100" spc="-45">
                <a:latin typeface="Lucida Sans Unicode"/>
                <a:cs typeface="Lucida Sans Unicode"/>
              </a:rPr>
              <a:t>r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.</a:t>
            </a:r>
            <a:r>
              <a:rPr dirty="0" sz="1100" spc="20">
                <a:latin typeface="Lucida Sans Unicode"/>
                <a:cs typeface="Lucida Sans Unicode"/>
              </a:rPr>
              <a:t>n</a:t>
            </a:r>
            <a:r>
              <a:rPr dirty="0" sz="1100" spc="30">
                <a:latin typeface="Lucida Sans Unicode"/>
                <a:cs typeface="Lucida Sans Unicode"/>
              </a:rPr>
              <a:t>et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io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300">
                <a:latin typeface="Lucida Sans Unicode"/>
                <a:cs typeface="Lucida Sans Unicode"/>
              </a:rPr>
              <a:t>….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0458" y="4063365"/>
            <a:ext cx="208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Lucida Sans Unicode"/>
                <a:cs typeface="Lucida Sans Unicode"/>
              </a:rPr>
              <a:t>Catégorie</a:t>
            </a:r>
            <a:r>
              <a:rPr dirty="0" sz="1800" spc="-130">
                <a:latin typeface="Lucida Sans Unicode"/>
                <a:cs typeface="Lucida Sans Unicode"/>
              </a:rPr>
              <a:t> </a:t>
            </a:r>
            <a:r>
              <a:rPr dirty="0" sz="1800" spc="45">
                <a:latin typeface="Lucida Sans Unicode"/>
                <a:cs typeface="Lucida Sans Unicode"/>
              </a:rPr>
              <a:t>et</a:t>
            </a:r>
            <a:r>
              <a:rPr dirty="0" sz="1800" spc="-100">
                <a:latin typeface="Lucida Sans Unicode"/>
                <a:cs typeface="Lucida Sans Unicode"/>
              </a:rPr>
              <a:t> </a:t>
            </a:r>
            <a:r>
              <a:rPr dirty="0" sz="1800" spc="114">
                <a:latin typeface="Lucida Sans Unicode"/>
                <a:cs typeface="Lucida Sans Unicode"/>
              </a:rPr>
              <a:t>Pa</a:t>
            </a:r>
            <a:r>
              <a:rPr dirty="0" sz="1800" spc="120">
                <a:latin typeface="Lucida Sans Unicode"/>
                <a:cs typeface="Lucida Sans Unicode"/>
              </a:rPr>
              <a:t>g</a:t>
            </a:r>
            <a:r>
              <a:rPr dirty="0" sz="1800" spc="110">
                <a:latin typeface="Lucida Sans Unicode"/>
                <a:cs typeface="Lucida Sans Unicode"/>
              </a:rPr>
              <a:t>e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840" y="1394460"/>
            <a:ext cx="8519160" cy="4281170"/>
            <a:chOff x="3672840" y="1394460"/>
            <a:chExt cx="8519160" cy="4281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2840" y="1394460"/>
              <a:ext cx="8519160" cy="4160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0060" y="1926336"/>
              <a:ext cx="3276599" cy="1162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5407151"/>
              <a:ext cx="2555748" cy="2682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871" y="2342902"/>
            <a:ext cx="1767243" cy="16220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49705" y="4202938"/>
            <a:ext cx="1048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solidFill>
                  <a:srgbClr val="FF0000"/>
                </a:solidFill>
                <a:latin typeface="Arial"/>
                <a:cs typeface="Arial"/>
              </a:rPr>
              <a:t>Phishing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4841" y="2575814"/>
            <a:ext cx="4951095" cy="17379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3600" spc="200" b="1">
                <a:solidFill>
                  <a:srgbClr val="FFFFFF"/>
                </a:solidFill>
                <a:latin typeface="Arial"/>
                <a:cs typeface="Arial"/>
              </a:rPr>
              <a:t>Cybermois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320"/>
              </a:spcBef>
            </a:pP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3600" spc="-2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0" b="1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dirty="0" sz="3600" spc="-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70" b="1">
                <a:solidFill>
                  <a:srgbClr val="FFFFFF"/>
                </a:solidFill>
                <a:latin typeface="Arial"/>
                <a:cs typeface="Arial"/>
              </a:rPr>
              <a:t>rencontres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320155"/>
            <a:chOff x="0" y="0"/>
            <a:chExt cx="12192000" cy="63201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320155"/>
            </a:xfrm>
            <a:custGeom>
              <a:avLst/>
              <a:gdLst/>
              <a:ahLst/>
              <a:cxnLst/>
              <a:rect l="l" t="t" r="r" b="b"/>
              <a:pathLst>
                <a:path w="12192000" h="6320155">
                  <a:moveTo>
                    <a:pt x="12192000" y="0"/>
                  </a:moveTo>
                  <a:lnTo>
                    <a:pt x="0" y="0"/>
                  </a:lnTo>
                  <a:lnTo>
                    <a:pt x="0" y="6320028"/>
                  </a:lnTo>
                  <a:lnTo>
                    <a:pt x="12192000" y="63200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445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0984" y="4932679"/>
            <a:ext cx="1137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0078F9"/>
                </a:solidFill>
                <a:latin typeface="Lucida Sans Unicode"/>
                <a:cs typeface="Lucida Sans Unicode"/>
              </a:rPr>
              <a:t>CH</a:t>
            </a:r>
            <a:r>
              <a:rPr dirty="0" sz="1600" spc="10">
                <a:solidFill>
                  <a:srgbClr val="0078F9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55">
                <a:solidFill>
                  <a:srgbClr val="0078F9"/>
                </a:solidFill>
                <a:latin typeface="Lucida Sans Unicode"/>
                <a:cs typeface="Lucida Sans Unicode"/>
              </a:rPr>
              <a:t>PITR</a:t>
            </a:r>
            <a:r>
              <a:rPr dirty="0" sz="1600" spc="-50">
                <a:solidFill>
                  <a:srgbClr val="0078F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85">
                <a:solidFill>
                  <a:srgbClr val="0078F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5">
                <a:solidFill>
                  <a:srgbClr val="0078F9"/>
                </a:solidFill>
                <a:latin typeface="Lucida Sans Unicode"/>
                <a:cs typeface="Lucida Sans Unicode"/>
              </a:rPr>
              <a:t>3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8969" y="4922342"/>
            <a:ext cx="52298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latin typeface="Lucida Sans Unicode"/>
                <a:cs typeface="Lucida Sans Unicode"/>
              </a:rPr>
              <a:t>Les</a:t>
            </a:r>
            <a:r>
              <a:rPr dirty="0" sz="2800" spc="-155">
                <a:latin typeface="Lucida Sans Unicode"/>
                <a:cs typeface="Lucida Sans Unicode"/>
              </a:rPr>
              <a:t> </a:t>
            </a:r>
            <a:r>
              <a:rPr dirty="0" sz="2800" spc="85">
                <a:latin typeface="Lucida Sans Unicode"/>
                <a:cs typeface="Lucida Sans Unicode"/>
              </a:rPr>
              <a:t>mots</a:t>
            </a:r>
            <a:r>
              <a:rPr dirty="0" sz="2800" spc="-130">
                <a:latin typeface="Lucida Sans Unicode"/>
                <a:cs typeface="Lucida Sans Unicode"/>
              </a:rPr>
              <a:t> </a:t>
            </a:r>
            <a:r>
              <a:rPr dirty="0" sz="2800" spc="150">
                <a:latin typeface="Lucida Sans Unicode"/>
                <a:cs typeface="Lucida Sans Unicode"/>
              </a:rPr>
              <a:t>de</a:t>
            </a:r>
            <a:r>
              <a:rPr dirty="0" sz="2800" spc="-150">
                <a:latin typeface="Lucida Sans Unicode"/>
                <a:cs typeface="Lucida Sans Unicode"/>
              </a:rPr>
              <a:t> </a:t>
            </a:r>
            <a:r>
              <a:rPr dirty="0" sz="2800" spc="65">
                <a:latin typeface="Lucida Sans Unicode"/>
                <a:cs typeface="Lucida Sans Unicode"/>
              </a:rPr>
              <a:t>passe,</a:t>
            </a:r>
            <a:r>
              <a:rPr dirty="0" sz="2800" spc="-150">
                <a:latin typeface="Lucida Sans Unicode"/>
                <a:cs typeface="Lucida Sans Unicode"/>
              </a:rPr>
              <a:t> </a:t>
            </a:r>
            <a:r>
              <a:rPr dirty="0" sz="2800" spc="145">
                <a:latin typeface="Lucida Sans Unicode"/>
                <a:cs typeface="Lucida Sans Unicode"/>
              </a:rPr>
              <a:t>comment </a:t>
            </a:r>
            <a:r>
              <a:rPr dirty="0" sz="2800" spc="-875">
                <a:latin typeface="Lucida Sans Unicode"/>
                <a:cs typeface="Lucida Sans Unicode"/>
              </a:rPr>
              <a:t> </a:t>
            </a:r>
            <a:r>
              <a:rPr dirty="0" sz="2800" spc="35">
                <a:latin typeface="Lucida Sans Unicode"/>
                <a:cs typeface="Lucida Sans Unicode"/>
              </a:rPr>
              <a:t>vivre</a:t>
            </a:r>
            <a:r>
              <a:rPr dirty="0" sz="2800" spc="-120">
                <a:latin typeface="Lucida Sans Unicode"/>
                <a:cs typeface="Lucida Sans Unicode"/>
              </a:rPr>
              <a:t> </a:t>
            </a:r>
            <a:r>
              <a:rPr dirty="0" sz="2800" spc="225">
                <a:latin typeface="Lucida Sans Unicode"/>
                <a:cs typeface="Lucida Sans Unicode"/>
              </a:rPr>
              <a:t>avec</a:t>
            </a:r>
            <a:r>
              <a:rPr dirty="0" sz="2800" spc="-145">
                <a:latin typeface="Lucida Sans Unicode"/>
                <a:cs typeface="Lucida Sans Unicode"/>
              </a:rPr>
              <a:t> </a:t>
            </a:r>
            <a:r>
              <a:rPr dirty="0" sz="2800" spc="280">
                <a:latin typeface="Lucida Sans Unicode"/>
                <a:cs typeface="Lucida Sans Unicode"/>
              </a:rPr>
              <a:t>?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3015" y="545211"/>
            <a:ext cx="5324475" cy="5454015"/>
            <a:chOff x="4823015" y="545211"/>
            <a:chExt cx="5324475" cy="5454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8325" y="657639"/>
              <a:ext cx="5240740" cy="52866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27778" y="549973"/>
              <a:ext cx="5314950" cy="5444490"/>
            </a:xfrm>
            <a:custGeom>
              <a:avLst/>
              <a:gdLst/>
              <a:ahLst/>
              <a:cxnLst/>
              <a:rect l="l" t="t" r="r" b="b"/>
              <a:pathLst>
                <a:path w="5314950" h="5444490">
                  <a:moveTo>
                    <a:pt x="0" y="5444109"/>
                  </a:moveTo>
                  <a:lnTo>
                    <a:pt x="5314569" y="5444109"/>
                  </a:lnTo>
                  <a:lnTo>
                    <a:pt x="5314569" y="0"/>
                  </a:lnTo>
                  <a:lnTo>
                    <a:pt x="0" y="0"/>
                  </a:lnTo>
                  <a:lnTo>
                    <a:pt x="0" y="5444109"/>
                  </a:lnTo>
                  <a:close/>
                </a:path>
              </a:pathLst>
            </a:custGeom>
            <a:ln w="9525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9616" y="5704332"/>
              <a:ext cx="3622547" cy="2849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9616" y="1018031"/>
              <a:ext cx="2939795" cy="89611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944" y="2376823"/>
            <a:ext cx="1813986" cy="21211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45666" y="4576317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00AF50"/>
                </a:solidFill>
                <a:latin typeface="Arial"/>
                <a:cs typeface="Arial"/>
              </a:rPr>
              <a:t>Légitime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827" y="457675"/>
            <a:ext cx="11329670" cy="5856605"/>
            <a:chOff x="528827" y="457675"/>
            <a:chExt cx="11329670" cy="5856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3372" y="457675"/>
              <a:ext cx="5132832" cy="55941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43827" y="1062227"/>
              <a:ext cx="699770" cy="135890"/>
            </a:xfrm>
            <a:custGeom>
              <a:avLst/>
              <a:gdLst/>
              <a:ahLst/>
              <a:cxnLst/>
              <a:rect l="l" t="t" r="r" b="b"/>
              <a:pathLst>
                <a:path w="699770" h="135890">
                  <a:moveTo>
                    <a:pt x="699516" y="0"/>
                  </a:moveTo>
                  <a:lnTo>
                    <a:pt x="0" y="0"/>
                  </a:lnTo>
                  <a:lnTo>
                    <a:pt x="0" y="135636"/>
                  </a:lnTo>
                  <a:lnTo>
                    <a:pt x="699516" y="135636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43827" y="1062227"/>
              <a:ext cx="699770" cy="135890"/>
            </a:xfrm>
            <a:custGeom>
              <a:avLst/>
              <a:gdLst/>
              <a:ahLst/>
              <a:cxnLst/>
              <a:rect l="l" t="t" r="r" b="b"/>
              <a:pathLst>
                <a:path w="699770" h="135890">
                  <a:moveTo>
                    <a:pt x="0" y="135636"/>
                  </a:moveTo>
                  <a:lnTo>
                    <a:pt x="699516" y="135636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135636"/>
                  </a:lnTo>
                  <a:close/>
                </a:path>
              </a:pathLst>
            </a:custGeom>
            <a:ln w="12700">
              <a:solidFill>
                <a:srgbClr val="0055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3372" y="6056376"/>
              <a:ext cx="1781555" cy="257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0800" y="2665990"/>
              <a:ext cx="1765997" cy="16220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43343" y="1057655"/>
              <a:ext cx="601980" cy="140335"/>
            </a:xfrm>
            <a:custGeom>
              <a:avLst/>
              <a:gdLst/>
              <a:ahLst/>
              <a:cxnLst/>
              <a:rect l="l" t="t" r="r" b="b"/>
              <a:pathLst>
                <a:path w="601979" h="140334">
                  <a:moveTo>
                    <a:pt x="601979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601979" y="140208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43343" y="1057655"/>
              <a:ext cx="601980" cy="140335"/>
            </a:xfrm>
            <a:custGeom>
              <a:avLst/>
              <a:gdLst/>
              <a:ahLst/>
              <a:cxnLst/>
              <a:rect l="l" t="t" r="r" b="b"/>
              <a:pathLst>
                <a:path w="601979" h="140334">
                  <a:moveTo>
                    <a:pt x="0" y="140208"/>
                  </a:moveTo>
                  <a:lnTo>
                    <a:pt x="601979" y="140208"/>
                  </a:lnTo>
                  <a:lnTo>
                    <a:pt x="601979" y="0"/>
                  </a:lnTo>
                  <a:lnTo>
                    <a:pt x="0" y="0"/>
                  </a:lnTo>
                  <a:lnTo>
                    <a:pt x="0" y="140208"/>
                  </a:lnTo>
                  <a:close/>
                </a:path>
              </a:pathLst>
            </a:custGeom>
            <a:ln w="12700">
              <a:solidFill>
                <a:srgbClr val="0055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1514" y="4526102"/>
            <a:ext cx="1048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0000"/>
                </a:solidFill>
                <a:latin typeface="Arial"/>
                <a:cs typeface="Arial"/>
              </a:rPr>
              <a:t>Phish</a:t>
            </a:r>
            <a:r>
              <a:rPr dirty="0" sz="1800" spc="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spc="114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827" y="486947"/>
            <a:ext cx="11329670" cy="5765165"/>
            <a:chOff x="528827" y="486947"/>
            <a:chExt cx="11329670" cy="5765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9" y="486947"/>
              <a:ext cx="6260592" cy="5714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399" y="5971031"/>
              <a:ext cx="457962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58256" y="1886711"/>
              <a:ext cx="710565" cy="177165"/>
            </a:xfrm>
            <a:custGeom>
              <a:avLst/>
              <a:gdLst/>
              <a:ahLst/>
              <a:cxnLst/>
              <a:rect l="l" t="t" r="r" b="b"/>
              <a:pathLst>
                <a:path w="710565" h="177164">
                  <a:moveTo>
                    <a:pt x="710183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710183" y="176784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007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58256" y="1886711"/>
              <a:ext cx="710565" cy="177165"/>
            </a:xfrm>
            <a:custGeom>
              <a:avLst/>
              <a:gdLst/>
              <a:ahLst/>
              <a:cxnLst/>
              <a:rect l="l" t="t" r="r" b="b"/>
              <a:pathLst>
                <a:path w="710565" h="177164">
                  <a:moveTo>
                    <a:pt x="0" y="176784"/>
                  </a:moveTo>
                  <a:lnTo>
                    <a:pt x="710183" y="176784"/>
                  </a:lnTo>
                  <a:lnTo>
                    <a:pt x="710183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0055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3944" y="2376823"/>
              <a:ext cx="1813986" cy="212111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5666" y="4576317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00AF50"/>
                </a:solidFill>
                <a:latin typeface="Arial"/>
                <a:cs typeface="Arial"/>
              </a:rPr>
              <a:t>Légitime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3247390" cy="805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Exemples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220"/>
              <a:t>mail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 b="0">
                <a:latin typeface="Lucida Sans Unicode"/>
                <a:cs typeface="Lucida Sans Unicode"/>
              </a:rPr>
              <a:t>Phishing</a:t>
            </a:r>
            <a:r>
              <a:rPr dirty="0" sz="2400" spc="-155" b="0">
                <a:latin typeface="Lucida Sans Unicode"/>
                <a:cs typeface="Lucida Sans Unicode"/>
              </a:rPr>
              <a:t> </a:t>
            </a:r>
            <a:r>
              <a:rPr dirty="0" sz="2400" spc="55" b="0">
                <a:latin typeface="Lucida Sans Unicode"/>
                <a:cs typeface="Lucida Sans Unicode"/>
              </a:rPr>
              <a:t>ou</a:t>
            </a:r>
            <a:r>
              <a:rPr dirty="0" sz="2400" spc="-140" b="0">
                <a:latin typeface="Lucida Sans Unicode"/>
                <a:cs typeface="Lucida Sans Unicode"/>
              </a:rPr>
              <a:t> </a:t>
            </a:r>
            <a:r>
              <a:rPr dirty="0" sz="2400" spc="60" b="0">
                <a:latin typeface="Lucida Sans Unicode"/>
                <a:cs typeface="Lucida Sans Unicode"/>
              </a:rPr>
              <a:t>légitime?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800" y="3133858"/>
            <a:ext cx="1765997" cy="16220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1514" y="4994909"/>
            <a:ext cx="1048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solidFill>
                  <a:srgbClr val="FF0000"/>
                </a:solidFill>
                <a:latin typeface="Arial"/>
                <a:cs typeface="Arial"/>
              </a:rPr>
              <a:t>Phishing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35979" y="437699"/>
            <a:ext cx="5737860" cy="5516880"/>
            <a:chOff x="5935979" y="437699"/>
            <a:chExt cx="5737860" cy="55168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79" y="437699"/>
              <a:ext cx="5737860" cy="5178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979" y="5612891"/>
              <a:ext cx="4538472" cy="3413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5034" y="1512824"/>
            <a:ext cx="2637321" cy="600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0" y="2335529"/>
            <a:ext cx="1456690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40">
                <a:latin typeface="Tahoma"/>
                <a:cs typeface="Tahoma"/>
              </a:rPr>
              <a:t>Quiz</a:t>
            </a:r>
            <a:endParaRPr sz="5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6469786"/>
            <a:ext cx="14630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25">
                <a:latin typeface="Lucida Sans Unicode"/>
                <a:cs typeface="Lucida Sans Unicode"/>
              </a:rPr>
              <a:t>PT0I.T20R4/E00D/E2L0A18PR-ÉSENTATION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189103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Que</a:t>
            </a:r>
            <a:r>
              <a:rPr dirty="0" spc="85"/>
              <a:t>s</a:t>
            </a:r>
            <a:r>
              <a:rPr dirty="0" spc="130"/>
              <a:t>t</a:t>
            </a:r>
            <a:r>
              <a:rPr dirty="0" spc="100"/>
              <a:t>i</a:t>
            </a:r>
            <a:r>
              <a:rPr dirty="0" spc="120"/>
              <a:t>on</a:t>
            </a:r>
            <a:r>
              <a:rPr dirty="0" spc="-155"/>
              <a:t> </a:t>
            </a:r>
            <a:r>
              <a:rPr dirty="0" spc="4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6469786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latin typeface="Lucida Sans Unicode"/>
                <a:cs typeface="Lucida Sans Unicode"/>
              </a:rPr>
              <a:t>P</a:t>
            </a:r>
            <a:r>
              <a:rPr dirty="0" sz="900" spc="-30">
                <a:latin typeface="Lucida Sans Unicode"/>
                <a:cs typeface="Lucida Sans Unicode"/>
              </a:rPr>
              <a:t>.</a:t>
            </a:r>
            <a:r>
              <a:rPr dirty="0" sz="900" spc="-30">
                <a:latin typeface="Lucida Sans Unicode"/>
                <a:cs typeface="Lucida Sans Unicode"/>
              </a:rPr>
              <a:t>26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823" y="1679575"/>
            <a:ext cx="7569834" cy="207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dirty="0" sz="1800" spc="75" b="1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z="1800" spc="70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135" b="1">
                <a:solidFill>
                  <a:srgbClr val="333333"/>
                </a:solidFill>
                <a:latin typeface="Arial"/>
                <a:cs typeface="Arial"/>
              </a:rPr>
              <a:t>rmi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z="1800" spc="80" b="1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204" b="1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z="1800" spc="145" b="1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z="1800" spc="65" b="1">
                <a:solidFill>
                  <a:srgbClr val="333333"/>
                </a:solidFill>
                <a:latin typeface="Arial"/>
                <a:cs typeface="Arial"/>
              </a:rPr>
              <a:t>ts</a:t>
            </a:r>
            <a:r>
              <a:rPr dirty="0" sz="1800" spc="-1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dirty="0" sz="1800" spc="-1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333333"/>
                </a:solidFill>
                <a:latin typeface="Arial"/>
                <a:cs typeface="Arial"/>
              </a:rPr>
              <a:t>pa</a:t>
            </a:r>
            <a:r>
              <a:rPr dirty="0" sz="1800" spc="114" b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 spc="55" b="1">
                <a:solidFill>
                  <a:srgbClr val="333333"/>
                </a:solidFill>
                <a:latin typeface="Arial"/>
                <a:cs typeface="Arial"/>
              </a:rPr>
              <a:t>se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333333"/>
                </a:solidFill>
                <a:latin typeface="Arial"/>
                <a:cs typeface="Arial"/>
              </a:rPr>
              <a:t>suivant</a:t>
            </a:r>
            <a:r>
              <a:rPr dirty="0" sz="1800" spc="105" b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800" spc="15" b="1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8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z="1800" spc="80" b="1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800" spc="90" b="1">
                <a:solidFill>
                  <a:srgbClr val="333333"/>
                </a:solidFill>
                <a:latin typeface="Arial"/>
                <a:cs typeface="Arial"/>
              </a:rPr>
              <a:t>quel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80" b="1">
                <a:solidFill>
                  <a:srgbClr val="333333"/>
                </a:solidFill>
                <a:latin typeface="Arial"/>
                <a:cs typeface="Arial"/>
              </a:rPr>
              <a:t>est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333333"/>
                </a:solidFill>
                <a:latin typeface="Arial"/>
                <a:cs typeface="Arial"/>
              </a:rPr>
              <a:t>plus</a:t>
            </a:r>
            <a:r>
              <a:rPr dirty="0" sz="1800" spc="-1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333333"/>
                </a:solidFill>
                <a:latin typeface="Arial"/>
                <a:cs typeface="Arial"/>
              </a:rPr>
              <a:t>sécurisé</a:t>
            </a:r>
            <a:r>
              <a:rPr dirty="0" sz="1800" spc="-1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lvl="1" marL="619125" indent="-24892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40">
                <a:solidFill>
                  <a:srgbClr val="333333"/>
                </a:solidFill>
                <a:latin typeface="Lucida Sans Unicode"/>
                <a:cs typeface="Lucida Sans Unicode"/>
              </a:rPr>
              <a:t>Caroline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90">
                <a:solidFill>
                  <a:srgbClr val="333333"/>
                </a:solidFill>
                <a:latin typeface="Lucida Sans Unicode"/>
                <a:cs typeface="Lucida Sans Unicode"/>
              </a:rPr>
              <a:t>24031988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15">
                <a:solidFill>
                  <a:srgbClr val="333333"/>
                </a:solidFill>
                <a:latin typeface="Lucida Sans Unicode"/>
                <a:cs typeface="Lucida Sans Unicode"/>
              </a:rPr>
              <a:t>UV67!rv@O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5">
                <a:solidFill>
                  <a:srgbClr val="333333"/>
                </a:solidFill>
                <a:latin typeface="Lucida Sans Unicode"/>
                <a:cs typeface="Lucida Sans Unicode"/>
              </a:rPr>
              <a:t>je</a:t>
            </a:r>
            <a:r>
              <a:rPr dirty="0" sz="17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Lucida Sans Unicode"/>
                <a:cs typeface="Lucida Sans Unicode"/>
              </a:rPr>
              <a:t>pars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25">
                <a:solidFill>
                  <a:srgbClr val="333333"/>
                </a:solidFill>
                <a:latin typeface="Lucida Sans Unicode"/>
                <a:cs typeface="Lucida Sans Unicode"/>
              </a:rPr>
              <a:t>au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Lucida Sans Unicode"/>
                <a:cs typeface="Lucida Sans Unicode"/>
              </a:rPr>
              <a:t>travail</a:t>
            </a:r>
            <a:r>
              <a:rPr dirty="0" sz="1700" spc="-1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10">
                <a:solidFill>
                  <a:srgbClr val="333333"/>
                </a:solidFill>
                <a:latin typeface="Lucida Sans Unicode"/>
                <a:cs typeface="Lucida Sans Unicode"/>
              </a:rPr>
              <a:t>à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40">
                <a:solidFill>
                  <a:srgbClr val="333333"/>
                </a:solidFill>
                <a:latin typeface="Lucida Sans Unicode"/>
                <a:cs typeface="Lucida Sans Unicode"/>
              </a:rPr>
              <a:t>9H</a:t>
            </a:r>
            <a:r>
              <a:rPr dirty="0" sz="1700" spc="-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5">
                <a:solidFill>
                  <a:srgbClr val="333333"/>
                </a:solidFill>
                <a:latin typeface="Lucida Sans Unicode"/>
                <a:cs typeface="Lucida Sans Unicode"/>
              </a:rPr>
              <a:t>par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Lucida Sans Unicode"/>
                <a:cs typeface="Lucida Sans Unicode"/>
              </a:rPr>
              <a:t>train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19024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Que</a:t>
            </a:r>
            <a:r>
              <a:rPr dirty="0" spc="85"/>
              <a:t>s</a:t>
            </a:r>
            <a:r>
              <a:rPr dirty="0" spc="130"/>
              <a:t>t</a:t>
            </a:r>
            <a:r>
              <a:rPr dirty="0" spc="100"/>
              <a:t>i</a:t>
            </a:r>
            <a:r>
              <a:rPr dirty="0" spc="120"/>
              <a:t>on</a:t>
            </a:r>
            <a:r>
              <a:rPr dirty="0" spc="-155"/>
              <a:t> </a:t>
            </a:r>
            <a:r>
              <a:rPr dirty="0" spc="13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6469786"/>
            <a:ext cx="2432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latin typeface="Lucida Sans Unicode"/>
                <a:cs typeface="Lucida Sans Unicode"/>
              </a:rPr>
              <a:t>P</a:t>
            </a:r>
            <a:r>
              <a:rPr dirty="0" sz="900" spc="-30">
                <a:latin typeface="Lucida Sans Unicode"/>
                <a:cs typeface="Lucida Sans Unicode"/>
              </a:rPr>
              <a:t>.</a:t>
            </a:r>
            <a:r>
              <a:rPr dirty="0" sz="900" spc="-70">
                <a:latin typeface="Lucida Sans Unicode"/>
                <a:cs typeface="Lucida Sans Unicode"/>
              </a:rPr>
              <a:t>27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823" y="1660093"/>
            <a:ext cx="10857230" cy="282765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250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dirty="0" sz="1800" spc="110" b="1">
                <a:solidFill>
                  <a:srgbClr val="333333"/>
                </a:solidFill>
                <a:latin typeface="Arial"/>
                <a:cs typeface="Arial"/>
              </a:rPr>
              <a:t>Parmi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333333"/>
                </a:solidFill>
                <a:latin typeface="Arial"/>
                <a:cs typeface="Arial"/>
              </a:rPr>
              <a:t>les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00" b="1">
                <a:solidFill>
                  <a:srgbClr val="333333"/>
                </a:solidFill>
                <a:latin typeface="Arial"/>
                <a:cs typeface="Arial"/>
              </a:rPr>
              <a:t>types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dirty="0" sz="1800" spc="-1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333333"/>
                </a:solidFill>
                <a:latin typeface="Arial"/>
                <a:cs typeface="Arial"/>
              </a:rPr>
              <a:t>fichiers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333333"/>
                </a:solidFill>
                <a:latin typeface="Arial"/>
                <a:cs typeface="Arial"/>
              </a:rPr>
              <a:t>suivants,</a:t>
            </a:r>
            <a:r>
              <a:rPr dirty="0" sz="18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333333"/>
                </a:solidFill>
                <a:latin typeface="Arial"/>
                <a:cs typeface="Arial"/>
              </a:rPr>
              <a:t>quels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333333"/>
                </a:solidFill>
                <a:latin typeface="Arial"/>
                <a:cs typeface="Arial"/>
              </a:rPr>
              <a:t>sont</a:t>
            </a:r>
            <a:r>
              <a:rPr dirty="0" sz="1800" spc="-1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333333"/>
                </a:solidFill>
                <a:latin typeface="Arial"/>
                <a:cs typeface="Arial"/>
              </a:rPr>
              <a:t>ceux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333333"/>
                </a:solidFill>
                <a:latin typeface="Arial"/>
                <a:cs typeface="Arial"/>
              </a:rPr>
              <a:t>qui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333333"/>
                </a:solidFill>
                <a:latin typeface="Arial"/>
                <a:cs typeface="Arial"/>
              </a:rPr>
              <a:t>sont</a:t>
            </a:r>
            <a:r>
              <a:rPr dirty="0" sz="1800" spc="-1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333333"/>
                </a:solidFill>
                <a:latin typeface="Arial"/>
                <a:cs typeface="Arial"/>
              </a:rPr>
              <a:t>susceptibles</a:t>
            </a:r>
            <a:r>
              <a:rPr dirty="0" sz="18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dirty="0" sz="1800" spc="-1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333333"/>
                </a:solidFill>
                <a:latin typeface="Arial"/>
                <a:cs typeface="Arial"/>
              </a:rPr>
              <a:t>contenir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333333"/>
                </a:solidFill>
                <a:latin typeface="Arial"/>
                <a:cs typeface="Arial"/>
              </a:rPr>
              <a:t>des</a:t>
            </a:r>
            <a:endParaRPr sz="18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160"/>
              </a:spcBef>
            </a:pPr>
            <a:r>
              <a:rPr dirty="0" sz="1800" spc="35" b="1">
                <a:solidFill>
                  <a:srgbClr val="333333"/>
                </a:solidFill>
                <a:latin typeface="Arial"/>
                <a:cs typeface="Arial"/>
              </a:rPr>
              <a:t>virus?</a:t>
            </a:r>
            <a:endParaRPr sz="1800">
              <a:latin typeface="Arial"/>
              <a:cs typeface="Arial"/>
            </a:endParaRPr>
          </a:p>
          <a:p>
            <a:pPr lvl="1" marL="619125" indent="-24892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35">
                <a:solidFill>
                  <a:srgbClr val="333333"/>
                </a:solidFill>
                <a:latin typeface="Lucida Sans Unicode"/>
                <a:cs typeface="Lucida Sans Unicode"/>
              </a:rPr>
              <a:t>Zip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10">
                <a:solidFill>
                  <a:srgbClr val="333333"/>
                </a:solidFill>
                <a:latin typeface="Lucida Sans Unicode"/>
                <a:cs typeface="Lucida Sans Unicode"/>
              </a:rPr>
              <a:t>exe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25">
                <a:solidFill>
                  <a:srgbClr val="333333"/>
                </a:solidFill>
                <a:latin typeface="Lucida Sans Unicode"/>
                <a:cs typeface="Lucida Sans Unicode"/>
              </a:rPr>
              <a:t>jpg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xls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15">
                <a:solidFill>
                  <a:srgbClr val="333333"/>
                </a:solidFill>
                <a:latin typeface="Lucida Sans Unicode"/>
                <a:cs typeface="Lucida Sans Unicode"/>
              </a:rPr>
              <a:t>docx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192722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Que</a:t>
            </a:r>
            <a:r>
              <a:rPr dirty="0" spc="85"/>
              <a:t>s</a:t>
            </a:r>
            <a:r>
              <a:rPr dirty="0" spc="130"/>
              <a:t>t</a:t>
            </a:r>
            <a:r>
              <a:rPr dirty="0" spc="100"/>
              <a:t>i</a:t>
            </a:r>
            <a:r>
              <a:rPr dirty="0" spc="120"/>
              <a:t>on</a:t>
            </a:r>
            <a:r>
              <a:rPr dirty="0" spc="-155"/>
              <a:t> </a:t>
            </a:r>
            <a:r>
              <a:rPr dirty="0" spc="325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6469786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latin typeface="Lucida Sans Unicode"/>
                <a:cs typeface="Lucida Sans Unicode"/>
              </a:rPr>
              <a:t>P</a:t>
            </a:r>
            <a:r>
              <a:rPr dirty="0" sz="900" spc="-30">
                <a:latin typeface="Lucida Sans Unicode"/>
                <a:cs typeface="Lucida Sans Unicode"/>
              </a:rPr>
              <a:t>.</a:t>
            </a:r>
            <a:r>
              <a:rPr dirty="0" sz="900" spc="-35">
                <a:latin typeface="Lucida Sans Unicode"/>
                <a:cs typeface="Lucida Sans Unicode"/>
              </a:rPr>
              <a:t>28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823" y="1679575"/>
            <a:ext cx="10909300" cy="251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dirty="0" sz="1800" spc="110" b="1">
                <a:solidFill>
                  <a:srgbClr val="333333"/>
                </a:solidFill>
                <a:latin typeface="Arial"/>
                <a:cs typeface="Arial"/>
              </a:rPr>
              <a:t>Parmi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333333"/>
                </a:solidFill>
                <a:latin typeface="Arial"/>
                <a:cs typeface="Arial"/>
              </a:rPr>
              <a:t>les</a:t>
            </a:r>
            <a:r>
              <a:rPr dirty="0" sz="1800" spc="-10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05" b="1">
                <a:solidFill>
                  <a:srgbClr val="333333"/>
                </a:solidFill>
                <a:latin typeface="Arial"/>
                <a:cs typeface="Arial"/>
              </a:rPr>
              <a:t>affirmations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333333"/>
                </a:solidFill>
                <a:latin typeface="Arial"/>
                <a:cs typeface="Arial"/>
              </a:rPr>
              <a:t>suivantes</a:t>
            </a:r>
            <a:r>
              <a:rPr dirty="0" sz="1800" spc="-1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220" b="1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dirty="0" sz="1800" spc="-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333333"/>
                </a:solidFill>
                <a:latin typeface="Arial"/>
                <a:cs typeface="Arial"/>
              </a:rPr>
              <a:t>propos</a:t>
            </a:r>
            <a:r>
              <a:rPr dirty="0" sz="1800" spc="-10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80" b="1">
                <a:solidFill>
                  <a:srgbClr val="333333"/>
                </a:solidFill>
                <a:latin typeface="Arial"/>
                <a:cs typeface="Arial"/>
              </a:rPr>
              <a:t>d'un</a:t>
            </a:r>
            <a:r>
              <a:rPr dirty="0" sz="1800" spc="-1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333333"/>
                </a:solidFill>
                <a:latin typeface="Arial"/>
                <a:cs typeface="Arial"/>
              </a:rPr>
              <a:t>virus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00" b="1">
                <a:solidFill>
                  <a:srgbClr val="333333"/>
                </a:solidFill>
                <a:latin typeface="Arial"/>
                <a:cs typeface="Arial"/>
              </a:rPr>
              <a:t>informatique,</a:t>
            </a:r>
            <a:r>
              <a:rPr dirty="0" sz="1800" spc="-114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333333"/>
                </a:solidFill>
                <a:latin typeface="Arial"/>
                <a:cs typeface="Arial"/>
              </a:rPr>
              <a:t>lesquelles</a:t>
            </a:r>
            <a:r>
              <a:rPr dirty="0" sz="1800" spc="-1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333333"/>
                </a:solidFill>
                <a:latin typeface="Arial"/>
                <a:cs typeface="Arial"/>
              </a:rPr>
              <a:t>sont</a:t>
            </a:r>
            <a:r>
              <a:rPr dirty="0" sz="1800" spc="-1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333333"/>
                </a:solidFill>
                <a:latin typeface="Arial"/>
                <a:cs typeface="Arial"/>
              </a:rPr>
              <a:t>vraies</a:t>
            </a:r>
            <a:r>
              <a:rPr dirty="0" sz="1800" spc="-10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lvl="1" marL="619125" indent="-24892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75">
                <a:solidFill>
                  <a:srgbClr val="333333"/>
                </a:solidFill>
                <a:latin typeface="Lucida Sans Unicode"/>
                <a:cs typeface="Lucida Sans Unicode"/>
              </a:rPr>
              <a:t>Il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Lucida Sans Unicode"/>
                <a:cs typeface="Lucida Sans Unicode"/>
              </a:rPr>
              <a:t>ne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Lucida Sans Unicode"/>
                <a:cs typeface="Lucida Sans Unicode"/>
              </a:rPr>
              <a:t>pourra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Lucida Sans Unicode"/>
                <a:cs typeface="Lucida Sans Unicode"/>
              </a:rPr>
              <a:t>jamais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>
                <a:solidFill>
                  <a:srgbClr val="333333"/>
                </a:solidFill>
                <a:latin typeface="Lucida Sans Unicode"/>
                <a:cs typeface="Lucida Sans Unicode"/>
              </a:rPr>
              <a:t>s'installer</a:t>
            </a:r>
            <a:r>
              <a:rPr dirty="0" sz="1700" spc="-1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25">
                <a:solidFill>
                  <a:srgbClr val="333333"/>
                </a:solidFill>
                <a:latin typeface="Lucida Sans Unicode"/>
                <a:cs typeface="Lucida Sans Unicode"/>
              </a:rPr>
              <a:t>si</a:t>
            </a:r>
            <a:r>
              <a:rPr dirty="0" sz="17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0">
                <a:solidFill>
                  <a:srgbClr val="333333"/>
                </a:solidFill>
                <a:latin typeface="Lucida Sans Unicode"/>
                <a:cs typeface="Lucida Sans Unicode"/>
              </a:rPr>
              <a:t>l'ordinateur</a:t>
            </a:r>
            <a:r>
              <a:rPr dirty="0" sz="1700" spc="-11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Lucida Sans Unicode"/>
                <a:cs typeface="Lucida Sans Unicode"/>
              </a:rPr>
              <a:t>possède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35">
                <a:solidFill>
                  <a:srgbClr val="333333"/>
                </a:solidFill>
                <a:latin typeface="Lucida Sans Unicode"/>
                <a:cs typeface="Lucida Sans Unicode"/>
              </a:rPr>
              <a:t>un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0">
                <a:solidFill>
                  <a:srgbClr val="333333"/>
                </a:solidFill>
                <a:latin typeface="Lucida Sans Unicode"/>
                <a:cs typeface="Lucida Sans Unicode"/>
              </a:rPr>
              <a:t>anti-virus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75">
                <a:solidFill>
                  <a:srgbClr val="333333"/>
                </a:solidFill>
                <a:latin typeface="Lucida Sans Unicode"/>
                <a:cs typeface="Lucida Sans Unicode"/>
              </a:rPr>
              <a:t>II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Lucida Sans Unicode"/>
                <a:cs typeface="Lucida Sans Unicode"/>
              </a:rPr>
              <a:t>peut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20">
                <a:solidFill>
                  <a:srgbClr val="333333"/>
                </a:solidFill>
                <a:latin typeface="Lucida Sans Unicode"/>
                <a:cs typeface="Lucida Sans Unicode"/>
              </a:rPr>
              <a:t>utiliser</a:t>
            </a:r>
            <a:r>
              <a:rPr dirty="0" sz="1700" spc="-1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5">
                <a:solidFill>
                  <a:srgbClr val="333333"/>
                </a:solidFill>
                <a:latin typeface="Lucida Sans Unicode"/>
                <a:cs typeface="Lucida Sans Unicode"/>
              </a:rPr>
              <a:t>le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Lucida Sans Unicode"/>
                <a:cs typeface="Lucida Sans Unicode"/>
              </a:rPr>
              <a:t>réseau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5">
                <a:solidFill>
                  <a:srgbClr val="333333"/>
                </a:solidFill>
                <a:latin typeface="Lucida Sans Unicode"/>
                <a:cs typeface="Lucida Sans Unicode"/>
              </a:rPr>
              <a:t>pour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Lucida Sans Unicode"/>
                <a:cs typeface="Lucida Sans Unicode"/>
              </a:rPr>
              <a:t>se</a:t>
            </a:r>
            <a:r>
              <a:rPr dirty="0" sz="17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Lucida Sans Unicode"/>
                <a:cs typeface="Lucida Sans Unicode"/>
              </a:rPr>
              <a:t>propager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75">
                <a:solidFill>
                  <a:srgbClr val="333333"/>
                </a:solidFill>
                <a:latin typeface="Lucida Sans Unicode"/>
                <a:cs typeface="Lucida Sans Unicode"/>
              </a:rPr>
              <a:t>Il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Lucida Sans Unicode"/>
                <a:cs typeface="Lucida Sans Unicode"/>
              </a:rPr>
              <a:t>ne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5">
                <a:solidFill>
                  <a:srgbClr val="333333"/>
                </a:solidFill>
                <a:latin typeface="Lucida Sans Unicode"/>
                <a:cs typeface="Lucida Sans Unicode"/>
              </a:rPr>
              <a:t>s'attrape</a:t>
            </a:r>
            <a:r>
              <a:rPr dirty="0" sz="1700" spc="-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5">
                <a:solidFill>
                  <a:srgbClr val="333333"/>
                </a:solidFill>
                <a:latin typeface="Lucida Sans Unicode"/>
                <a:cs typeface="Lucida Sans Unicode"/>
              </a:rPr>
              <a:t>que</a:t>
            </a:r>
            <a:r>
              <a:rPr dirty="0" sz="1700" spc="-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5">
                <a:solidFill>
                  <a:srgbClr val="333333"/>
                </a:solidFill>
                <a:latin typeface="Lucida Sans Unicode"/>
                <a:cs typeface="Lucida Sans Unicode"/>
              </a:rPr>
              <a:t>par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Lucida Sans Unicode"/>
                <a:cs typeface="Lucida Sans Unicode"/>
              </a:rPr>
              <a:t>la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Lucida Sans Unicode"/>
                <a:cs typeface="Lucida Sans Unicode"/>
              </a:rPr>
              <a:t>messagerie</a:t>
            </a:r>
            <a:r>
              <a:rPr dirty="0" sz="1700" spc="-1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35">
                <a:solidFill>
                  <a:srgbClr val="333333"/>
                </a:solidFill>
                <a:latin typeface="Lucida Sans Unicode"/>
                <a:cs typeface="Lucida Sans Unicode"/>
              </a:rPr>
              <a:t>électronique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75">
                <a:solidFill>
                  <a:srgbClr val="333333"/>
                </a:solidFill>
                <a:latin typeface="Lucida Sans Unicode"/>
                <a:cs typeface="Lucida Sans Unicode"/>
              </a:rPr>
              <a:t>Il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0">
                <a:solidFill>
                  <a:srgbClr val="333333"/>
                </a:solidFill>
                <a:latin typeface="Lucida Sans Unicode"/>
                <a:cs typeface="Lucida Sans Unicode"/>
              </a:rPr>
              <a:t>détruit</a:t>
            </a:r>
            <a:r>
              <a:rPr dirty="0" sz="17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Lucida Sans Unicode"/>
                <a:cs typeface="Lucida Sans Unicode"/>
              </a:rPr>
              <a:t>systématiquement</a:t>
            </a:r>
            <a:r>
              <a:rPr dirty="0" sz="1700" spc="-1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Lucida Sans Unicode"/>
                <a:cs typeface="Lucida Sans Unicode"/>
              </a:rPr>
              <a:t>tous</a:t>
            </a:r>
            <a:r>
              <a:rPr dirty="0" sz="1700" spc="-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Lucida Sans Unicode"/>
                <a:cs typeface="Lucida Sans Unicode"/>
              </a:rPr>
              <a:t>les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">
                <a:solidFill>
                  <a:srgbClr val="333333"/>
                </a:solidFill>
                <a:latin typeface="Lucida Sans Unicode"/>
                <a:cs typeface="Lucida Sans Unicode"/>
              </a:rPr>
              <a:t>fichiers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Lucida Sans Unicode"/>
                <a:cs typeface="Lucida Sans Unicode"/>
              </a:rPr>
              <a:t>du</a:t>
            </a:r>
            <a:r>
              <a:rPr dirty="0" sz="17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Lucida Sans Unicode"/>
                <a:cs typeface="Lucida Sans Unicode"/>
              </a:rPr>
              <a:t>disque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Lucida Sans Unicode"/>
                <a:cs typeface="Lucida Sans Unicode"/>
              </a:rPr>
              <a:t>dur</a:t>
            </a:r>
            <a:endParaRPr sz="1700">
              <a:latin typeface="Lucida Sans Unicode"/>
              <a:cs typeface="Lucida Sans Unicode"/>
            </a:endParaRPr>
          </a:p>
          <a:p>
            <a:pPr lvl="1" marL="619125" indent="-24892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19760" algn="l"/>
              </a:tabLst>
            </a:pPr>
            <a:r>
              <a:rPr dirty="0" sz="1700" spc="-75">
                <a:solidFill>
                  <a:srgbClr val="333333"/>
                </a:solidFill>
                <a:latin typeface="Lucida Sans Unicode"/>
                <a:cs typeface="Lucida Sans Unicode"/>
              </a:rPr>
              <a:t>II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Lucida Sans Unicode"/>
                <a:cs typeface="Lucida Sans Unicode"/>
              </a:rPr>
              <a:t>peut</a:t>
            </a:r>
            <a:r>
              <a:rPr dirty="0" sz="1700" spc="-10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Lucida Sans Unicode"/>
                <a:cs typeface="Lucida Sans Unicode"/>
              </a:rPr>
              <a:t>prendre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5">
                <a:solidFill>
                  <a:srgbClr val="333333"/>
                </a:solidFill>
                <a:latin typeface="Lucida Sans Unicode"/>
                <a:cs typeface="Lucida Sans Unicode"/>
              </a:rPr>
              <a:t>le</a:t>
            </a:r>
            <a:r>
              <a:rPr dirty="0" sz="1700" spc="-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30">
                <a:solidFill>
                  <a:srgbClr val="333333"/>
                </a:solidFill>
                <a:latin typeface="Lucida Sans Unicode"/>
                <a:cs typeface="Lucida Sans Unicode"/>
              </a:rPr>
              <a:t>contr</a:t>
            </a:r>
            <a:r>
              <a:rPr dirty="0" sz="1700" spc="45">
                <a:solidFill>
                  <a:srgbClr val="333333"/>
                </a:solidFill>
                <a:latin typeface="Lucida Sans Unicode"/>
                <a:cs typeface="Lucida Sans Unicode"/>
              </a:rPr>
              <a:t>ô</a:t>
            </a:r>
            <a:r>
              <a:rPr dirty="0" sz="1700" spc="15">
                <a:solidFill>
                  <a:srgbClr val="333333"/>
                </a:solidFill>
                <a:latin typeface="Lucida Sans Unicode"/>
                <a:cs typeface="Lucida Sans Unicode"/>
              </a:rPr>
              <a:t>le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95">
                <a:solidFill>
                  <a:srgbClr val="333333"/>
                </a:solidFill>
                <a:latin typeface="Lucida Sans Unicode"/>
                <a:cs typeface="Lucida Sans Unicode"/>
              </a:rPr>
              <a:t>de</a:t>
            </a:r>
            <a:r>
              <a:rPr dirty="0" sz="1700" spc="-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0">
                <a:solidFill>
                  <a:srgbClr val="333333"/>
                </a:solidFill>
                <a:latin typeface="Lucida Sans Unicode"/>
                <a:cs typeface="Lucida Sans Unicode"/>
              </a:rPr>
              <a:t>l'</a:t>
            </a:r>
            <a:r>
              <a:rPr dirty="0" sz="1700" spc="30">
                <a:solidFill>
                  <a:srgbClr val="333333"/>
                </a:solidFill>
                <a:latin typeface="Lucida Sans Unicode"/>
                <a:cs typeface="Lucida Sans Unicode"/>
              </a:rPr>
              <a:t>ordina</a:t>
            </a:r>
            <a:r>
              <a:rPr dirty="0" sz="1700" spc="25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dirty="0" sz="1700" spc="25">
                <a:solidFill>
                  <a:srgbClr val="333333"/>
                </a:solidFill>
                <a:latin typeface="Lucida Sans Unicode"/>
                <a:cs typeface="Lucida Sans Unicode"/>
              </a:rPr>
              <a:t>eur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19183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Que</a:t>
            </a:r>
            <a:r>
              <a:rPr dirty="0" spc="85"/>
              <a:t>s</a:t>
            </a:r>
            <a:r>
              <a:rPr dirty="0" spc="130"/>
              <a:t>t</a:t>
            </a:r>
            <a:r>
              <a:rPr dirty="0" spc="100"/>
              <a:t>i</a:t>
            </a:r>
            <a:r>
              <a:rPr dirty="0" spc="120"/>
              <a:t>on</a:t>
            </a:r>
            <a:r>
              <a:rPr dirty="0" spc="-155"/>
              <a:t> </a:t>
            </a:r>
            <a:r>
              <a:rPr dirty="0" spc="25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6469786"/>
            <a:ext cx="2527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latin typeface="Lucida Sans Unicode"/>
                <a:cs typeface="Lucida Sans Unicode"/>
              </a:rPr>
              <a:t>P</a:t>
            </a:r>
            <a:r>
              <a:rPr dirty="0" sz="900" spc="-30">
                <a:latin typeface="Lucida Sans Unicode"/>
                <a:cs typeface="Lucida Sans Unicode"/>
              </a:rPr>
              <a:t>.</a:t>
            </a:r>
            <a:r>
              <a:rPr dirty="0" sz="900" spc="-35">
                <a:latin typeface="Lucida Sans Unicode"/>
                <a:cs typeface="Lucida Sans Unicode"/>
              </a:rPr>
              <a:t>29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823" y="1661896"/>
            <a:ext cx="11355705" cy="2599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0840" marR="5080" indent="-358140">
              <a:lnSpc>
                <a:spcPct val="107100"/>
              </a:lnSpc>
              <a:spcBef>
                <a:spcPts val="95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  <a:tab pos="1390015" algn="l"/>
                <a:tab pos="1727200" algn="l"/>
                <a:tab pos="2319655" algn="l"/>
                <a:tab pos="2738755" algn="l"/>
                <a:tab pos="4374515" algn="l"/>
                <a:tab pos="4660900" algn="l"/>
                <a:tab pos="5921375" algn="l"/>
                <a:tab pos="6341110" algn="l"/>
                <a:tab pos="7800975" algn="l"/>
                <a:tab pos="9032240" algn="l"/>
                <a:tab pos="9971405" algn="l"/>
                <a:tab pos="11195685" algn="l"/>
              </a:tabLst>
            </a:pPr>
            <a:r>
              <a:rPr dirty="0" sz="1700" b="1">
                <a:latin typeface="Arial"/>
                <a:cs typeface="Arial"/>
              </a:rPr>
              <a:t>Lors</a:t>
            </a:r>
            <a:r>
              <a:rPr dirty="0" sz="1700" spc="-10" b="1">
                <a:latin typeface="Arial"/>
                <a:cs typeface="Arial"/>
              </a:rPr>
              <a:t>q</a:t>
            </a:r>
            <a:r>
              <a:rPr dirty="0" sz="1700" spc="105" b="1">
                <a:latin typeface="Arial"/>
                <a:cs typeface="Arial"/>
              </a:rPr>
              <a:t>ue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65" b="1">
                <a:latin typeface="Arial"/>
                <a:cs typeface="Arial"/>
              </a:rPr>
              <a:t>je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10" b="1">
                <a:latin typeface="Arial"/>
                <a:cs typeface="Arial"/>
              </a:rPr>
              <a:t>s</a:t>
            </a:r>
            <a:r>
              <a:rPr dirty="0" sz="1700" spc="45" b="1">
                <a:latin typeface="Arial"/>
                <a:cs typeface="Arial"/>
              </a:rPr>
              <a:t>uis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90" b="1">
                <a:latin typeface="Arial"/>
                <a:cs typeface="Arial"/>
              </a:rPr>
              <a:t>e</a:t>
            </a:r>
            <a:r>
              <a:rPr dirty="0" sz="1700" spc="110" b="1">
                <a:latin typeface="Arial"/>
                <a:cs typeface="Arial"/>
              </a:rPr>
              <a:t>n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114" b="1">
                <a:latin typeface="Arial"/>
                <a:cs typeface="Arial"/>
              </a:rPr>
              <a:t>d</a:t>
            </a:r>
            <a:r>
              <a:rPr dirty="0" sz="1700" spc="90" b="1">
                <a:latin typeface="Arial"/>
                <a:cs typeface="Arial"/>
              </a:rPr>
              <a:t>é</a:t>
            </a:r>
            <a:r>
              <a:rPr dirty="0" sz="1700" spc="110" b="1">
                <a:latin typeface="Arial"/>
                <a:cs typeface="Arial"/>
              </a:rPr>
              <a:t>pl</a:t>
            </a:r>
            <a:r>
              <a:rPr dirty="0" sz="1700" spc="125" b="1">
                <a:latin typeface="Arial"/>
                <a:cs typeface="Arial"/>
              </a:rPr>
              <a:t>a</a:t>
            </a:r>
            <a:r>
              <a:rPr dirty="0" sz="1700" spc="130" b="1">
                <a:latin typeface="Arial"/>
                <a:cs typeface="Arial"/>
              </a:rPr>
              <a:t>ce</a:t>
            </a:r>
            <a:r>
              <a:rPr dirty="0" sz="1700" spc="200" b="1">
                <a:latin typeface="Arial"/>
                <a:cs typeface="Arial"/>
              </a:rPr>
              <a:t>m</a:t>
            </a:r>
            <a:r>
              <a:rPr dirty="0" sz="1700" spc="90" b="1">
                <a:latin typeface="Arial"/>
                <a:cs typeface="Arial"/>
              </a:rPr>
              <a:t>e</a:t>
            </a:r>
            <a:r>
              <a:rPr dirty="0" sz="1700" spc="114" b="1">
                <a:latin typeface="Arial"/>
                <a:cs typeface="Arial"/>
              </a:rPr>
              <a:t>nt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210" b="1">
                <a:latin typeface="Arial"/>
                <a:cs typeface="Arial"/>
              </a:rPr>
              <a:t>à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25" b="1">
                <a:latin typeface="Arial"/>
                <a:cs typeface="Arial"/>
              </a:rPr>
              <a:t>l'</a:t>
            </a:r>
            <a:r>
              <a:rPr dirty="0" sz="1700" spc="45" b="1">
                <a:latin typeface="Arial"/>
                <a:cs typeface="Arial"/>
              </a:rPr>
              <a:t>e</a:t>
            </a:r>
            <a:r>
              <a:rPr dirty="0" sz="1700" spc="45" b="1">
                <a:latin typeface="Arial"/>
                <a:cs typeface="Arial"/>
              </a:rPr>
              <a:t>x</a:t>
            </a:r>
            <a:r>
              <a:rPr dirty="0" sz="1700" spc="85" b="1">
                <a:latin typeface="Arial"/>
                <a:cs typeface="Arial"/>
              </a:rPr>
              <a:t>térieur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110" b="1">
                <a:latin typeface="Arial"/>
                <a:cs typeface="Arial"/>
              </a:rPr>
              <a:t>d</a:t>
            </a:r>
            <a:r>
              <a:rPr dirty="0" sz="1700" spc="105" b="1">
                <a:latin typeface="Arial"/>
                <a:cs typeface="Arial"/>
              </a:rPr>
              <a:t>e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b="1">
                <a:latin typeface="Arial"/>
                <a:cs typeface="Arial"/>
              </a:rPr>
              <a:t>l</a:t>
            </a:r>
            <a:r>
              <a:rPr dirty="0" sz="1700" spc="-20" b="1">
                <a:latin typeface="Arial"/>
                <a:cs typeface="Arial"/>
              </a:rPr>
              <a:t>'</a:t>
            </a:r>
            <a:r>
              <a:rPr dirty="0" sz="1700" spc="90" b="1">
                <a:latin typeface="Arial"/>
                <a:cs typeface="Arial"/>
              </a:rPr>
              <a:t>e</a:t>
            </a:r>
            <a:r>
              <a:rPr dirty="0" sz="1700" spc="150" b="1">
                <a:latin typeface="Arial"/>
                <a:cs typeface="Arial"/>
              </a:rPr>
              <a:t>n</a:t>
            </a:r>
            <a:r>
              <a:rPr dirty="0" sz="1700" spc="85" b="1">
                <a:latin typeface="Arial"/>
                <a:cs typeface="Arial"/>
              </a:rPr>
              <a:t>t</a:t>
            </a:r>
            <a:r>
              <a:rPr dirty="0" sz="1700" spc="85" b="1">
                <a:latin typeface="Arial"/>
                <a:cs typeface="Arial"/>
              </a:rPr>
              <a:t>re</a:t>
            </a:r>
            <a:r>
              <a:rPr dirty="0" sz="1700" spc="100" b="1">
                <a:latin typeface="Arial"/>
                <a:cs typeface="Arial"/>
              </a:rPr>
              <a:t>p</a:t>
            </a:r>
            <a:r>
              <a:rPr dirty="0" sz="1700" spc="55" b="1">
                <a:latin typeface="Arial"/>
                <a:cs typeface="Arial"/>
              </a:rPr>
              <a:t>r</a:t>
            </a:r>
            <a:r>
              <a:rPr dirty="0" sz="1700" spc="40" b="1">
                <a:latin typeface="Arial"/>
                <a:cs typeface="Arial"/>
              </a:rPr>
              <a:t>is</a:t>
            </a:r>
            <a:r>
              <a:rPr dirty="0" sz="1700" spc="45" b="1">
                <a:latin typeface="Arial"/>
                <a:cs typeface="Arial"/>
              </a:rPr>
              <a:t>e</a:t>
            </a:r>
            <a:r>
              <a:rPr dirty="0" sz="1700" spc="15" b="1">
                <a:latin typeface="Arial"/>
                <a:cs typeface="Arial"/>
              </a:rPr>
              <a:t>,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70" b="1">
                <a:latin typeface="Arial"/>
                <a:cs typeface="Arial"/>
              </a:rPr>
              <a:t>c</a:t>
            </a:r>
            <a:r>
              <a:rPr dirty="0" sz="1700" spc="35" b="1">
                <a:latin typeface="Arial"/>
                <a:cs typeface="Arial"/>
              </a:rPr>
              <a:t>o</a:t>
            </a:r>
            <a:r>
              <a:rPr dirty="0" sz="1700" spc="290" b="1">
                <a:latin typeface="Arial"/>
                <a:cs typeface="Arial"/>
              </a:rPr>
              <a:t>m</a:t>
            </a:r>
            <a:r>
              <a:rPr dirty="0" sz="1700" spc="280" b="1">
                <a:latin typeface="Arial"/>
                <a:cs typeface="Arial"/>
              </a:rPr>
              <a:t>m</a:t>
            </a:r>
            <a:r>
              <a:rPr dirty="0" sz="1700" spc="90" b="1">
                <a:latin typeface="Arial"/>
                <a:cs typeface="Arial"/>
              </a:rPr>
              <a:t>e</a:t>
            </a:r>
            <a:r>
              <a:rPr dirty="0" sz="1700" spc="114" b="1">
                <a:latin typeface="Arial"/>
                <a:cs typeface="Arial"/>
              </a:rPr>
              <a:t>nt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60" b="1">
                <a:latin typeface="Arial"/>
                <a:cs typeface="Arial"/>
              </a:rPr>
              <a:t>pui</a:t>
            </a:r>
            <a:r>
              <a:rPr dirty="0" sz="1700" spc="65" b="1">
                <a:latin typeface="Arial"/>
                <a:cs typeface="Arial"/>
              </a:rPr>
              <a:t>s</a:t>
            </a:r>
            <a:r>
              <a:rPr dirty="0" sz="1700" spc="415" b="1">
                <a:latin typeface="Arial"/>
                <a:cs typeface="Arial"/>
              </a:rPr>
              <a:t>-</a:t>
            </a:r>
            <a:r>
              <a:rPr dirty="0" sz="1700" spc="65" b="1">
                <a:latin typeface="Arial"/>
                <a:cs typeface="Arial"/>
              </a:rPr>
              <a:t>je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80" b="1">
                <a:latin typeface="Arial"/>
                <a:cs typeface="Arial"/>
              </a:rPr>
              <a:t>conti</a:t>
            </a:r>
            <a:r>
              <a:rPr dirty="0" sz="1700" spc="105" b="1">
                <a:latin typeface="Arial"/>
                <a:cs typeface="Arial"/>
              </a:rPr>
              <a:t>n</a:t>
            </a:r>
            <a:r>
              <a:rPr dirty="0" sz="1700" spc="100" b="1">
                <a:latin typeface="Arial"/>
                <a:cs typeface="Arial"/>
              </a:rPr>
              <a:t>u</a:t>
            </a:r>
            <a:r>
              <a:rPr dirty="0" sz="1700" spc="90" b="1">
                <a:latin typeface="Arial"/>
                <a:cs typeface="Arial"/>
              </a:rPr>
              <a:t>e</a:t>
            </a:r>
            <a:r>
              <a:rPr dirty="0" sz="1700" spc="65" b="1">
                <a:latin typeface="Arial"/>
                <a:cs typeface="Arial"/>
              </a:rPr>
              <a:t>r</a:t>
            </a:r>
            <a:r>
              <a:rPr dirty="0" sz="1700" b="1">
                <a:latin typeface="Arial"/>
                <a:cs typeface="Arial"/>
              </a:rPr>
              <a:t>	</a:t>
            </a:r>
            <a:r>
              <a:rPr dirty="0" sz="1700" spc="140" b="1">
                <a:latin typeface="Arial"/>
                <a:cs typeface="Arial"/>
              </a:rPr>
              <a:t>à  </a:t>
            </a:r>
            <a:r>
              <a:rPr dirty="0" sz="1700" spc="90" b="1">
                <a:latin typeface="Arial"/>
                <a:cs typeface="Arial"/>
              </a:rPr>
              <a:t>participer</a:t>
            </a:r>
            <a:r>
              <a:rPr dirty="0" sz="1700" spc="-145" b="1">
                <a:latin typeface="Arial"/>
                <a:cs typeface="Arial"/>
              </a:rPr>
              <a:t> </a:t>
            </a:r>
            <a:r>
              <a:rPr dirty="0" sz="1700" spc="210" b="1">
                <a:latin typeface="Arial"/>
                <a:cs typeface="Arial"/>
              </a:rPr>
              <a:t>à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120" b="1">
                <a:latin typeface="Arial"/>
                <a:cs typeface="Arial"/>
              </a:rPr>
              <a:t>la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75" b="1">
                <a:latin typeface="Arial"/>
                <a:cs typeface="Arial"/>
              </a:rPr>
              <a:t>sécurité</a:t>
            </a:r>
            <a:r>
              <a:rPr dirty="0" sz="1700" spc="-125" b="1">
                <a:latin typeface="Arial"/>
                <a:cs typeface="Arial"/>
              </a:rPr>
              <a:t> </a:t>
            </a:r>
            <a:r>
              <a:rPr dirty="0" sz="1700" spc="105" b="1">
                <a:latin typeface="Arial"/>
                <a:cs typeface="Arial"/>
              </a:rPr>
              <a:t>de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145" b="1">
                <a:latin typeface="Arial"/>
                <a:cs typeface="Arial"/>
              </a:rPr>
              <a:t>mon</a:t>
            </a:r>
            <a:r>
              <a:rPr dirty="0" sz="1700" spc="-100" b="1">
                <a:latin typeface="Arial"/>
                <a:cs typeface="Arial"/>
              </a:rPr>
              <a:t> </a:t>
            </a:r>
            <a:r>
              <a:rPr dirty="0" sz="1700" spc="80" b="1">
                <a:latin typeface="Arial"/>
                <a:cs typeface="Arial"/>
              </a:rPr>
              <a:t>entreprise</a:t>
            </a:r>
            <a:r>
              <a:rPr dirty="0" sz="1700" spc="-125" b="1">
                <a:latin typeface="Arial"/>
                <a:cs typeface="Arial"/>
              </a:rPr>
              <a:t> </a:t>
            </a:r>
            <a:r>
              <a:rPr dirty="0" sz="1700" spc="55" b="1">
                <a:latin typeface="Arial"/>
                <a:cs typeface="Arial"/>
              </a:rPr>
              <a:t>(choisissez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120" b="1">
                <a:latin typeface="Arial"/>
                <a:cs typeface="Arial"/>
              </a:rPr>
              <a:t>la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75" b="1">
                <a:latin typeface="Arial"/>
                <a:cs typeface="Arial"/>
              </a:rPr>
              <a:t>réponse</a:t>
            </a:r>
            <a:r>
              <a:rPr dirty="0" sz="1700" spc="-105" b="1">
                <a:latin typeface="Arial"/>
                <a:cs typeface="Arial"/>
              </a:rPr>
              <a:t> </a:t>
            </a:r>
            <a:r>
              <a:rPr dirty="0" sz="1700" spc="120" b="1">
                <a:latin typeface="Arial"/>
                <a:cs typeface="Arial"/>
              </a:rPr>
              <a:t>la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65" b="1">
                <a:latin typeface="Arial"/>
                <a:cs typeface="Arial"/>
              </a:rPr>
              <a:t>plus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90" b="1">
                <a:latin typeface="Arial"/>
                <a:cs typeface="Arial"/>
              </a:rPr>
              <a:t>précise)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spc="-125" b="1">
                <a:latin typeface="Arial"/>
                <a:cs typeface="Arial"/>
              </a:rPr>
              <a:t>?</a:t>
            </a:r>
            <a:endParaRPr sz="1700">
              <a:latin typeface="Arial"/>
              <a:cs typeface="Arial"/>
            </a:endParaRPr>
          </a:p>
          <a:p>
            <a:pPr lvl="1" marL="713740" indent="-342900">
              <a:lnSpc>
                <a:spcPct val="100000"/>
              </a:lnSpc>
              <a:spcBef>
                <a:spcPts val="1855"/>
              </a:spcBef>
              <a:buFont typeface="Wingdings"/>
              <a:buChar char=""/>
              <a:tabLst>
                <a:tab pos="713105" algn="l"/>
                <a:tab pos="713740" algn="l"/>
              </a:tabLst>
            </a:pPr>
            <a:r>
              <a:rPr dirty="0" sz="1600" spc="-10">
                <a:latin typeface="Lucida Sans Unicode"/>
                <a:cs typeface="Lucida Sans Unicode"/>
              </a:rPr>
              <a:t>En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désactivant</a:t>
            </a:r>
            <a:r>
              <a:rPr dirty="0" sz="1600" spc="-30">
                <a:latin typeface="Lucida Sans Unicode"/>
                <a:cs typeface="Lucida Sans Unicode"/>
              </a:rPr>
              <a:t> </a:t>
            </a:r>
            <a:r>
              <a:rPr dirty="0" sz="1600" spc="-25">
                <a:latin typeface="Lucida Sans Unicode"/>
                <a:cs typeface="Lucida Sans Unicode"/>
              </a:rPr>
              <a:t>l'anti-virus,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pour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ne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90">
                <a:latin typeface="Lucida Sans Unicode"/>
                <a:cs typeface="Lucida Sans Unicode"/>
              </a:rPr>
              <a:t>pas</a:t>
            </a:r>
            <a:r>
              <a:rPr dirty="0" sz="1600" spc="-50">
                <a:latin typeface="Lucida Sans Unicode"/>
                <a:cs typeface="Lucida Sans Unicode"/>
              </a:rPr>
              <a:t> </a:t>
            </a:r>
            <a:r>
              <a:rPr dirty="0" sz="1600" spc="65">
                <a:latin typeface="Lucida Sans Unicode"/>
                <a:cs typeface="Lucida Sans Unicode"/>
              </a:rPr>
              <a:t>consommer</a:t>
            </a:r>
            <a:endParaRPr sz="1600">
              <a:latin typeface="Lucida Sans Unicode"/>
              <a:cs typeface="Lucida Sans Unicode"/>
            </a:endParaRPr>
          </a:p>
          <a:p>
            <a:pPr lvl="1" marL="713740" indent="-342900">
              <a:lnSpc>
                <a:spcPct val="100000"/>
              </a:lnSpc>
              <a:spcBef>
                <a:spcPts val="1430"/>
              </a:spcBef>
              <a:buFont typeface="Wingdings"/>
              <a:buChar char=""/>
              <a:tabLst>
                <a:tab pos="713105" algn="l"/>
                <a:tab pos="713740" algn="l"/>
              </a:tabLst>
            </a:pPr>
            <a:r>
              <a:rPr dirty="0" sz="1600" spc="-10">
                <a:latin typeface="Lucida Sans Unicode"/>
                <a:cs typeface="Lucida Sans Unicode"/>
              </a:rPr>
              <a:t>En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installant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un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antivirus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plus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efficace</a:t>
            </a:r>
            <a:endParaRPr sz="1600">
              <a:latin typeface="Lucida Sans Unicode"/>
              <a:cs typeface="Lucida Sans Unicode"/>
            </a:endParaRPr>
          </a:p>
          <a:p>
            <a:pPr lvl="1" marL="713740" indent="-3429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713105" algn="l"/>
                <a:tab pos="713740" algn="l"/>
              </a:tabLst>
            </a:pPr>
            <a:r>
              <a:rPr dirty="0" sz="1600" spc="-10">
                <a:latin typeface="Lucida Sans Unicode"/>
                <a:cs typeface="Lucida Sans Unicode"/>
              </a:rPr>
              <a:t>En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réalisant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moi-même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des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-105">
                <a:latin typeface="Lucida Sans Unicode"/>
                <a:cs typeface="Lucida Sans Unicode"/>
              </a:rPr>
              <a:t>«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95">
                <a:latin typeface="Lucida Sans Unicode"/>
                <a:cs typeface="Lucida Sans Unicode"/>
              </a:rPr>
              <a:t>scan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antivirus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-105">
                <a:latin typeface="Lucida Sans Unicode"/>
                <a:cs typeface="Lucida Sans Unicode"/>
              </a:rPr>
              <a:t>»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sur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mon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poste</a:t>
            </a:r>
            <a:endParaRPr sz="1600">
              <a:latin typeface="Lucida Sans Unicode"/>
              <a:cs typeface="Lucida Sans Unicode"/>
            </a:endParaRPr>
          </a:p>
          <a:p>
            <a:pPr lvl="1" marL="550545" marR="666750" indent="-180340">
              <a:lnSpc>
                <a:spcPct val="106900"/>
              </a:lnSpc>
              <a:spcBef>
                <a:spcPts val="1310"/>
              </a:spcBef>
              <a:buFont typeface="Wingdings"/>
              <a:buChar char=""/>
              <a:tabLst>
                <a:tab pos="713105" algn="l"/>
                <a:tab pos="713740" algn="l"/>
              </a:tabLst>
            </a:pPr>
            <a:r>
              <a:rPr dirty="0" sz="1600" spc="-10">
                <a:latin typeface="Lucida Sans Unicode"/>
                <a:cs typeface="Lucida Sans Unicode"/>
              </a:rPr>
              <a:t>En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>
                <a:latin typeface="Lucida Sans Unicode"/>
                <a:cs typeface="Lucida Sans Unicode"/>
              </a:rPr>
              <a:t>utilisant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mon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poste</a:t>
            </a:r>
            <a:r>
              <a:rPr dirty="0" sz="1600" spc="-4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travail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-10">
                <a:latin typeface="Lucida Sans Unicode"/>
                <a:cs typeface="Lucida Sans Unicode"/>
              </a:rPr>
              <a:t>l'abri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55">
                <a:latin typeface="Lucida Sans Unicode"/>
                <a:cs typeface="Lucida Sans Unicode"/>
              </a:rPr>
              <a:t>des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45">
                <a:latin typeface="Lucida Sans Unicode"/>
                <a:cs typeface="Lucida Sans Unicode"/>
              </a:rPr>
              <a:t>regards</a:t>
            </a:r>
            <a:r>
              <a:rPr dirty="0" sz="1600" spc="-4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indiscrets,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et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en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n'installant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aucun</a:t>
            </a:r>
            <a:r>
              <a:rPr dirty="0" sz="1600" spc="-5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logiciel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non </a:t>
            </a:r>
            <a:r>
              <a:rPr dirty="0" sz="1600" spc="-490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autorisé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-10">
                <a:latin typeface="Lucida Sans Unicode"/>
                <a:cs typeface="Lucida Sans Unicode"/>
              </a:rPr>
              <a:t>sur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mon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poste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1913889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Que</a:t>
            </a:r>
            <a:r>
              <a:rPr dirty="0" spc="85"/>
              <a:t>s</a:t>
            </a:r>
            <a:r>
              <a:rPr dirty="0" spc="130"/>
              <a:t>t</a:t>
            </a:r>
            <a:r>
              <a:rPr dirty="0" spc="100"/>
              <a:t>i</a:t>
            </a:r>
            <a:r>
              <a:rPr dirty="0" spc="120"/>
              <a:t>on</a:t>
            </a:r>
            <a:r>
              <a:rPr dirty="0" spc="-155"/>
              <a:t> </a:t>
            </a:r>
            <a:r>
              <a:rPr dirty="0" spc="215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6469786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latin typeface="Lucida Sans Unicode"/>
                <a:cs typeface="Lucida Sans Unicode"/>
              </a:rPr>
              <a:t>P</a:t>
            </a:r>
            <a:r>
              <a:rPr dirty="0" sz="900" spc="-30">
                <a:latin typeface="Lucida Sans Unicode"/>
                <a:cs typeface="Lucida Sans Unicode"/>
              </a:rPr>
              <a:t>.</a:t>
            </a:r>
            <a:r>
              <a:rPr dirty="0" sz="900" spc="-30">
                <a:latin typeface="Lucida Sans Unicode"/>
                <a:cs typeface="Lucida Sans Unicode"/>
              </a:rPr>
              <a:t>30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823" y="1679575"/>
            <a:ext cx="9290685" cy="1991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5"/>
              </a:spcBef>
              <a:buClr>
                <a:srgbClr val="0078F9"/>
              </a:buClr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dirty="0" sz="1700" spc="65" b="1">
                <a:latin typeface="Arial"/>
                <a:cs typeface="Arial"/>
              </a:rPr>
              <a:t>Vous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spc="80" b="1">
                <a:latin typeface="Arial"/>
                <a:cs typeface="Arial"/>
              </a:rPr>
              <a:t>recevez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110" b="1">
                <a:latin typeface="Arial"/>
                <a:cs typeface="Arial"/>
              </a:rPr>
              <a:t>un</a:t>
            </a:r>
            <a:r>
              <a:rPr dirty="0" sz="1700" spc="-105" b="1">
                <a:latin typeface="Arial"/>
                <a:cs typeface="Arial"/>
              </a:rPr>
              <a:t> </a:t>
            </a:r>
            <a:r>
              <a:rPr dirty="0" sz="1700" spc="175" b="1">
                <a:latin typeface="Arial"/>
                <a:cs typeface="Arial"/>
              </a:rPr>
              <a:t>e-mail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spc="105" b="1">
                <a:latin typeface="Arial"/>
                <a:cs typeface="Arial"/>
              </a:rPr>
              <a:t>en</a:t>
            </a:r>
            <a:r>
              <a:rPr dirty="0" sz="1700" spc="-110" b="1">
                <a:latin typeface="Arial"/>
                <a:cs typeface="Arial"/>
              </a:rPr>
              <a:t> </a:t>
            </a:r>
            <a:r>
              <a:rPr dirty="0" sz="1700" spc="95" b="1">
                <a:latin typeface="Arial"/>
                <a:cs typeface="Arial"/>
              </a:rPr>
              <a:t>anglais</a:t>
            </a:r>
            <a:r>
              <a:rPr dirty="0" sz="1700" spc="-125" b="1">
                <a:latin typeface="Arial"/>
                <a:cs typeface="Arial"/>
              </a:rPr>
              <a:t> </a:t>
            </a:r>
            <a:r>
              <a:rPr dirty="0" sz="1700" spc="80" b="1">
                <a:latin typeface="Arial"/>
                <a:cs typeface="Arial"/>
              </a:rPr>
              <a:t>d'une</a:t>
            </a:r>
            <a:r>
              <a:rPr dirty="0" sz="1700" spc="-105" b="1">
                <a:latin typeface="Arial"/>
                <a:cs typeface="Arial"/>
              </a:rPr>
              <a:t> </a:t>
            </a:r>
            <a:r>
              <a:rPr dirty="0" sz="1700" spc="80" b="1">
                <a:latin typeface="Arial"/>
                <a:cs typeface="Arial"/>
              </a:rPr>
              <a:t>personne</a:t>
            </a:r>
            <a:r>
              <a:rPr dirty="0" sz="1700" spc="-110" b="1">
                <a:latin typeface="Arial"/>
                <a:cs typeface="Arial"/>
              </a:rPr>
              <a:t> </a:t>
            </a:r>
            <a:r>
              <a:rPr dirty="0" sz="1700" spc="110" b="1">
                <a:latin typeface="Arial"/>
                <a:cs typeface="Arial"/>
              </a:rPr>
              <a:t>que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spc="65" b="1">
                <a:latin typeface="Arial"/>
                <a:cs typeface="Arial"/>
              </a:rPr>
              <a:t>vous</a:t>
            </a:r>
            <a:r>
              <a:rPr dirty="0" sz="1700" spc="-100" b="1">
                <a:latin typeface="Arial"/>
                <a:cs typeface="Arial"/>
              </a:rPr>
              <a:t> </a:t>
            </a:r>
            <a:r>
              <a:rPr dirty="0" sz="1700" spc="105" b="1">
                <a:latin typeface="Arial"/>
                <a:cs typeface="Arial"/>
              </a:rPr>
              <a:t>ne</a:t>
            </a:r>
            <a:r>
              <a:rPr dirty="0" sz="1700" spc="-110" b="1">
                <a:latin typeface="Arial"/>
                <a:cs typeface="Arial"/>
              </a:rPr>
              <a:t> </a:t>
            </a:r>
            <a:r>
              <a:rPr dirty="0" sz="1700" spc="65" b="1">
                <a:latin typeface="Arial"/>
                <a:cs typeface="Arial"/>
              </a:rPr>
              <a:t>connaissez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spc="55" b="1">
                <a:latin typeface="Arial"/>
                <a:cs typeface="Arial"/>
              </a:rPr>
              <a:t>pas...</a:t>
            </a:r>
            <a:endParaRPr sz="1700">
              <a:latin typeface="Arial"/>
              <a:cs typeface="Arial"/>
            </a:endParaRPr>
          </a:p>
          <a:p>
            <a:pPr lvl="1" marL="605155" indent="-234950">
              <a:lnSpc>
                <a:spcPct val="100000"/>
              </a:lnSpc>
              <a:spcBef>
                <a:spcPts val="1455"/>
              </a:spcBef>
              <a:buFont typeface="Wingdings"/>
              <a:buChar char=""/>
              <a:tabLst>
                <a:tab pos="605790" algn="l"/>
              </a:tabLst>
            </a:pPr>
            <a:r>
              <a:rPr dirty="0" sz="1600" spc="25">
                <a:latin typeface="Lucida Sans Unicode"/>
                <a:cs typeface="Lucida Sans Unicode"/>
              </a:rPr>
              <a:t>Vous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le</a:t>
            </a:r>
            <a:r>
              <a:rPr dirty="0" sz="1600" spc="-95">
                <a:latin typeface="Lucida Sans Unicode"/>
                <a:cs typeface="Lucida Sans Unicode"/>
              </a:rPr>
              <a:t> </a:t>
            </a:r>
            <a:r>
              <a:rPr dirty="0" sz="1600" spc="-70">
                <a:latin typeface="Lucida Sans Unicode"/>
                <a:cs typeface="Lucida Sans Unicode"/>
              </a:rPr>
              <a:t>lisez,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vous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-15">
                <a:latin typeface="Lucida Sans Unicode"/>
                <a:cs typeface="Lucida Sans Unicode"/>
              </a:rPr>
              <a:t>n'ouvrez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95">
                <a:latin typeface="Lucida Sans Unicode"/>
                <a:cs typeface="Lucida Sans Unicode"/>
              </a:rPr>
              <a:t>pas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la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pièce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jointe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mais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vous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>
                <a:latin typeface="Lucida Sans Unicode"/>
                <a:cs typeface="Lucida Sans Unicode"/>
              </a:rPr>
              <a:t>cliquez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-10">
                <a:latin typeface="Lucida Sans Unicode"/>
                <a:cs typeface="Lucida Sans Unicode"/>
              </a:rPr>
              <a:t>sur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un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lien</a:t>
            </a:r>
            <a:endParaRPr sz="1600">
              <a:latin typeface="Lucida Sans Unicode"/>
              <a:cs typeface="Lucida Sans Unicode"/>
            </a:endParaRPr>
          </a:p>
          <a:p>
            <a:pPr lvl="1" marL="605155" indent="-234950">
              <a:lnSpc>
                <a:spcPct val="100000"/>
              </a:lnSpc>
              <a:spcBef>
                <a:spcPts val="1430"/>
              </a:spcBef>
              <a:buFont typeface="Wingdings"/>
              <a:buChar char=""/>
              <a:tabLst>
                <a:tab pos="605790" algn="l"/>
              </a:tabLst>
            </a:pPr>
            <a:r>
              <a:rPr dirty="0" sz="1600" spc="25">
                <a:latin typeface="Lucida Sans Unicode"/>
                <a:cs typeface="Lucida Sans Unicode"/>
              </a:rPr>
              <a:t>Vous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le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-45">
                <a:latin typeface="Lucida Sans Unicode"/>
                <a:cs typeface="Lucida Sans Unicode"/>
              </a:rPr>
              <a:t>lisez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et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vous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ouvrez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la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65">
                <a:latin typeface="Lucida Sans Unicode"/>
                <a:cs typeface="Lucida Sans Unicode"/>
              </a:rPr>
              <a:t>pièce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jointe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(y'a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90">
                <a:latin typeface="Lucida Sans Unicode"/>
                <a:cs typeface="Lucida Sans Unicode"/>
              </a:rPr>
              <a:t>pas</a:t>
            </a:r>
            <a:r>
              <a:rPr dirty="0" sz="1600" spc="-5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risque!)</a:t>
            </a:r>
            <a:endParaRPr sz="1600">
              <a:latin typeface="Lucida Sans Unicode"/>
              <a:cs typeface="Lucida Sans Unicode"/>
            </a:endParaRPr>
          </a:p>
          <a:p>
            <a:pPr lvl="1" marL="605155" indent="-2349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605790" algn="l"/>
              </a:tabLst>
            </a:pPr>
            <a:r>
              <a:rPr dirty="0" sz="1600" spc="25">
                <a:latin typeface="Lucida Sans Unicode"/>
                <a:cs typeface="Lucida Sans Unicode"/>
              </a:rPr>
              <a:t>Vous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le</a:t>
            </a:r>
            <a:r>
              <a:rPr dirty="0" sz="1600" spc="-9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supprimez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45">
                <a:latin typeface="Lucida Sans Unicode"/>
                <a:cs typeface="Lucida Sans Unicode"/>
              </a:rPr>
              <a:t>directement</a:t>
            </a:r>
            <a:endParaRPr sz="1600">
              <a:latin typeface="Lucida Sans Unicode"/>
              <a:cs typeface="Lucida Sans Unicode"/>
            </a:endParaRPr>
          </a:p>
          <a:p>
            <a:pPr lvl="1" marL="605155" indent="-234950">
              <a:lnSpc>
                <a:spcPct val="100000"/>
              </a:lnSpc>
              <a:spcBef>
                <a:spcPts val="1425"/>
              </a:spcBef>
              <a:buFont typeface="Wingdings"/>
              <a:buChar char=""/>
              <a:tabLst>
                <a:tab pos="605790" algn="l"/>
              </a:tabLst>
            </a:pPr>
            <a:r>
              <a:rPr dirty="0" sz="1600" spc="25">
                <a:latin typeface="Lucida Sans Unicode"/>
                <a:cs typeface="Lucida Sans Unicode"/>
              </a:rPr>
              <a:t>Vous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le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signaler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65">
                <a:latin typeface="Lucida Sans Unicode"/>
                <a:cs typeface="Lucida Sans Unicode"/>
              </a:rPr>
              <a:t>immédiatement</a:t>
            </a:r>
            <a:r>
              <a:rPr dirty="0" sz="1600" spc="-30">
                <a:latin typeface="Lucida Sans Unicode"/>
                <a:cs typeface="Lucida Sans Unicode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5">
                <a:latin typeface="Lucida Sans Unicode"/>
                <a:cs typeface="Lucida Sans Unicode"/>
              </a:rPr>
              <a:t>l’équipe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sécurité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ou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65">
                <a:latin typeface="Lucida Sans Unicode"/>
                <a:cs typeface="Lucida Sans Unicode"/>
              </a:rPr>
              <a:t>via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le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plugin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-15">
                <a:latin typeface="Lucida Sans Unicode"/>
                <a:cs typeface="Lucida Sans Unicode"/>
              </a:rPr>
              <a:t>Outlook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814006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>
                <a:latin typeface="Trebuchet MS"/>
                <a:cs typeface="Trebuchet MS"/>
              </a:rPr>
              <a:t>L’imp</a:t>
            </a:r>
            <a:r>
              <a:rPr dirty="0" spc="100">
                <a:latin typeface="Trebuchet MS"/>
                <a:cs typeface="Trebuchet MS"/>
              </a:rPr>
              <a:t>o</a:t>
            </a:r>
            <a:r>
              <a:rPr dirty="0" spc="165">
                <a:latin typeface="Trebuchet MS"/>
                <a:cs typeface="Trebuchet MS"/>
              </a:rPr>
              <a:t>rtance</a:t>
            </a:r>
            <a:r>
              <a:rPr dirty="0" spc="-204">
                <a:latin typeface="Trebuchet MS"/>
                <a:cs typeface="Trebuchet MS"/>
              </a:rPr>
              <a:t> </a:t>
            </a:r>
            <a:r>
              <a:rPr dirty="0" spc="165">
                <a:latin typeface="Trebuchet MS"/>
                <a:cs typeface="Trebuchet MS"/>
              </a:rPr>
              <a:t>d’</a:t>
            </a:r>
            <a:r>
              <a:rPr dirty="0" spc="190">
                <a:latin typeface="Trebuchet MS"/>
                <a:cs typeface="Trebuchet MS"/>
              </a:rPr>
              <a:t>a</a:t>
            </a:r>
            <a:r>
              <a:rPr dirty="0" spc="110">
                <a:latin typeface="Trebuchet MS"/>
                <a:cs typeface="Trebuchet MS"/>
              </a:rPr>
              <a:t>voir</a:t>
            </a:r>
            <a:r>
              <a:rPr dirty="0" spc="-240">
                <a:latin typeface="Trebuchet MS"/>
                <a:cs typeface="Trebuchet MS"/>
              </a:rPr>
              <a:t> </a:t>
            </a:r>
            <a:r>
              <a:rPr dirty="0" spc="225">
                <a:latin typeface="Trebuchet MS"/>
                <a:cs typeface="Trebuchet MS"/>
              </a:rPr>
              <a:t>un</a:t>
            </a:r>
            <a:r>
              <a:rPr dirty="0" spc="-240">
                <a:latin typeface="Trebuchet MS"/>
                <a:cs typeface="Trebuchet MS"/>
              </a:rPr>
              <a:t> </a:t>
            </a:r>
            <a:r>
              <a:rPr dirty="0" spc="250">
                <a:latin typeface="Trebuchet MS"/>
                <a:cs typeface="Trebuchet MS"/>
              </a:rPr>
              <a:t>mot</a:t>
            </a:r>
            <a:r>
              <a:rPr dirty="0" spc="-225">
                <a:latin typeface="Trebuchet MS"/>
                <a:cs typeface="Trebuchet MS"/>
              </a:rPr>
              <a:t> </a:t>
            </a:r>
            <a:r>
              <a:rPr dirty="0" spc="185">
                <a:latin typeface="Trebuchet MS"/>
                <a:cs typeface="Trebuchet MS"/>
              </a:rPr>
              <a:t>de</a:t>
            </a:r>
            <a:r>
              <a:rPr dirty="0" spc="-245">
                <a:latin typeface="Trebuchet MS"/>
                <a:cs typeface="Trebuchet MS"/>
              </a:rPr>
              <a:t> </a:t>
            </a:r>
            <a:r>
              <a:rPr dirty="0" spc="360">
                <a:latin typeface="Trebuchet MS"/>
                <a:cs typeface="Trebuchet MS"/>
              </a:rPr>
              <a:t>pa</a:t>
            </a:r>
            <a:r>
              <a:rPr dirty="0" spc="280">
                <a:latin typeface="Trebuchet MS"/>
                <a:cs typeface="Trebuchet MS"/>
              </a:rPr>
              <a:t>s</a:t>
            </a:r>
            <a:r>
              <a:rPr dirty="0" spc="225">
                <a:latin typeface="Trebuchet MS"/>
                <a:cs typeface="Trebuchet MS"/>
              </a:rPr>
              <a:t>se</a:t>
            </a:r>
            <a:r>
              <a:rPr dirty="0" spc="-235">
                <a:latin typeface="Trebuchet MS"/>
                <a:cs typeface="Trebuchet MS"/>
              </a:rPr>
              <a:t> </a:t>
            </a:r>
            <a:r>
              <a:rPr dirty="0" spc="210">
                <a:latin typeface="Trebuchet MS"/>
                <a:cs typeface="Trebuchet MS"/>
              </a:rPr>
              <a:t>robu</a:t>
            </a:r>
            <a:r>
              <a:rPr dirty="0" spc="175">
                <a:latin typeface="Trebuchet MS"/>
                <a:cs typeface="Trebuchet MS"/>
              </a:rPr>
              <a:t>s</a:t>
            </a:r>
            <a:r>
              <a:rPr dirty="0" spc="65">
                <a:latin typeface="Trebuchet MS"/>
                <a:cs typeface="Trebuchet MS"/>
              </a:rPr>
              <a:t>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2121" y="1232535"/>
          <a:ext cx="8469630" cy="312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1820"/>
                <a:gridCol w="2777489"/>
              </a:tblGrid>
              <a:tr h="494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2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2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mo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2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pas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5655" marR="562610" indent="-25654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Te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mps</a:t>
                      </a:r>
                      <a:r>
                        <a:rPr dirty="0" sz="12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mac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po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ro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Md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mot</a:t>
                      </a:r>
                      <a:r>
                        <a:rPr dirty="0" sz="12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facile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145">
                          <a:latin typeface="Lucida Sans Unicode"/>
                          <a:cs typeface="Lucida Sans Unicode"/>
                        </a:rPr>
                        <a:t>à</a:t>
                      </a:r>
                      <a:r>
                        <a:rPr dirty="0" sz="12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saisir,</a:t>
                      </a:r>
                      <a:r>
                        <a:rPr dirty="0" sz="12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 i="1">
                          <a:latin typeface="Arial"/>
                          <a:cs typeface="Arial"/>
                        </a:rPr>
                        <a:t>ex:</a:t>
                      </a:r>
                      <a:r>
                        <a:rPr dirty="0" sz="12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60" i="1">
                          <a:latin typeface="Arial"/>
                          <a:cs typeface="Arial"/>
                        </a:rPr>
                        <a:t>azerty</a:t>
                      </a:r>
                      <a:r>
                        <a:rPr dirty="0" sz="1200" spc="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00" i="1">
                          <a:latin typeface="Arial"/>
                          <a:cs typeface="Arial"/>
                        </a:rPr>
                        <a:t>ou</a:t>
                      </a:r>
                      <a:r>
                        <a:rPr dirty="0" sz="1200" spc="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 i="1">
                          <a:latin typeface="Arial"/>
                          <a:cs typeface="Arial"/>
                        </a:rPr>
                        <a:t>654321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200" spc="-6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second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3507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5">
                          <a:latin typeface="Lucida Sans Unicode"/>
                          <a:cs typeface="Lucida Sans Unicode"/>
                        </a:rPr>
                        <a:t>nom</a:t>
                      </a:r>
                      <a:r>
                        <a:rPr dirty="0" sz="12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dirty="0" sz="12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15">
                          <a:latin typeface="Lucida Sans Unicode"/>
                          <a:cs typeface="Lucida Sans Unicode"/>
                        </a:rPr>
                        <a:t>votre</a:t>
                      </a:r>
                      <a:r>
                        <a:rPr dirty="0" sz="12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">
                          <a:latin typeface="Lucida Sans Unicode"/>
                          <a:cs typeface="Lucida Sans Unicode"/>
                        </a:rPr>
                        <a:t>chien,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25" i="1">
                          <a:latin typeface="Arial"/>
                          <a:cs typeface="Arial"/>
                        </a:rPr>
                        <a:t>ex</a:t>
                      </a:r>
                      <a:r>
                        <a:rPr dirty="0" sz="1200" spc="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 i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200" spc="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30" i="1">
                          <a:latin typeface="Arial"/>
                          <a:cs typeface="Arial"/>
                        </a:rPr>
                        <a:t>rex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second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dirty="0" sz="1200" spc="-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5">
                          <a:latin typeface="Lucida Sans Unicode"/>
                          <a:cs typeface="Lucida Sans Unicode"/>
                        </a:rPr>
                        <a:t>nom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commun,</a:t>
                      </a:r>
                      <a:r>
                        <a:rPr dirty="0" sz="1200" spc="-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25" i="1">
                          <a:latin typeface="Arial"/>
                          <a:cs typeface="Arial"/>
                        </a:rPr>
                        <a:t>ex</a:t>
                      </a:r>
                      <a:r>
                        <a:rPr dirty="0" sz="12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 i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2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05" i="1">
                          <a:latin typeface="Arial"/>
                          <a:cs typeface="Arial"/>
                        </a:rPr>
                        <a:t>novembre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second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3633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mot</a:t>
                      </a:r>
                      <a:r>
                        <a:rPr dirty="0" sz="12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95">
                          <a:latin typeface="Lucida Sans Unicode"/>
                          <a:cs typeface="Lucida Sans Unicode"/>
                        </a:rPr>
                        <a:t>avec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une</a:t>
                      </a:r>
                      <a:r>
                        <a:rPr dirty="0" sz="12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substitution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">
                          <a:latin typeface="Lucida Sans Unicode"/>
                          <a:cs typeface="Lucida Sans Unicode"/>
                        </a:rPr>
                        <a:t>triviale</a:t>
                      </a:r>
                      <a:r>
                        <a:rPr dirty="0" sz="12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lettre</a:t>
                      </a: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par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5">
                          <a:latin typeface="Lucida Sans Unicode"/>
                          <a:cs typeface="Lucida Sans Unicode"/>
                        </a:rPr>
                        <a:t>chiffre,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ex:</a:t>
                      </a:r>
                      <a:r>
                        <a:rPr dirty="0" sz="12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40" i="1">
                          <a:latin typeface="Arial"/>
                          <a:cs typeface="Arial"/>
                        </a:rPr>
                        <a:t>L4sVeg4s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92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dirty="0" sz="1200" spc="-8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lli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second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 spc="25">
                          <a:latin typeface="Lucida Sans Unicode"/>
                          <a:cs typeface="Lucida Sans Unicode"/>
                        </a:rPr>
                        <a:t>Une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">
                          <a:latin typeface="Lucida Sans Unicode"/>
                          <a:cs typeface="Lucida Sans Unicode"/>
                        </a:rPr>
                        <a:t>suite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dirty="0" sz="12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chiffres</a:t>
                      </a:r>
                      <a:r>
                        <a:rPr dirty="0" sz="12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15">
                          <a:latin typeface="Lucida Sans Unicode"/>
                          <a:cs typeface="Lucida Sans Unicode"/>
                        </a:rPr>
                        <a:t>usuelle</a:t>
                      </a:r>
                      <a:r>
                        <a:rPr dirty="0" sz="12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15">
                          <a:latin typeface="Lucida Sans Unicode"/>
                          <a:cs typeface="Lucida Sans Unicode"/>
                        </a:rPr>
                        <a:t>pour</a:t>
                      </a:r>
                      <a:r>
                        <a:rPr dirty="0" sz="12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vous</a:t>
                      </a:r>
                      <a:r>
                        <a:rPr dirty="0" sz="12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25">
                          <a:latin typeface="Lucida Sans Unicode"/>
                          <a:cs typeface="Lucida Sans Unicode"/>
                        </a:rPr>
                        <a:t>:</a:t>
                      </a:r>
                      <a:r>
                        <a:rPr dirty="0" sz="12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90" i="1">
                          <a:latin typeface="Arial"/>
                          <a:cs typeface="Arial"/>
                        </a:rPr>
                        <a:t>une</a:t>
                      </a:r>
                      <a:r>
                        <a:rPr dirty="0" sz="1200" spc="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14" i="1"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1200" spc="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00" i="1">
                          <a:latin typeface="Arial"/>
                          <a:cs typeface="Arial"/>
                        </a:rPr>
                        <a:t>ou</a:t>
                      </a:r>
                      <a:r>
                        <a:rPr dirty="0" sz="1200" spc="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00" i="1"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12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10" i="1">
                          <a:latin typeface="Arial"/>
                          <a:cs typeface="Arial"/>
                        </a:rPr>
                        <a:t>code</a:t>
                      </a:r>
                      <a:r>
                        <a:rPr dirty="0" sz="1200" spc="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85" i="1">
                          <a:latin typeface="Arial"/>
                          <a:cs typeface="Arial"/>
                        </a:rPr>
                        <a:t>postal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200" spc="-6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second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3506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 spc="25">
                          <a:latin typeface="Lucida Sans Unicode"/>
                          <a:cs typeface="Lucida Sans Unicode"/>
                        </a:rPr>
                        <a:t>Une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">
                          <a:latin typeface="Lucida Sans Unicode"/>
                          <a:cs typeface="Lucida Sans Unicode"/>
                        </a:rPr>
                        <a:t>suite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dirty="0" sz="12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5">
                          <a:latin typeface="Lucida Sans Unicode"/>
                          <a:cs typeface="Lucida Sans Unicode"/>
                        </a:rPr>
                        <a:t>caractères</a:t>
                      </a:r>
                      <a:r>
                        <a:rPr dirty="0" sz="12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85">
                          <a:latin typeface="Lucida Sans Unicode"/>
                          <a:cs typeface="Lucida Sans Unicode"/>
                        </a:rPr>
                        <a:t>au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5">
                          <a:latin typeface="Lucida Sans Unicode"/>
                          <a:cs typeface="Lucida Sans Unicode"/>
                        </a:rPr>
                        <a:t>hasard</a:t>
                      </a:r>
                      <a:r>
                        <a:rPr dirty="0" sz="12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25">
                          <a:latin typeface="Lucida Sans Unicode"/>
                          <a:cs typeface="Lucida Sans Unicode"/>
                        </a:rPr>
                        <a:t>:</a:t>
                      </a:r>
                      <a:r>
                        <a:rPr dirty="0" sz="12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5" i="1">
                          <a:latin typeface="Arial"/>
                          <a:cs typeface="Arial"/>
                        </a:rPr>
                        <a:t>p%9y#k&amp;yFm?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 spc="-5">
                          <a:latin typeface="Lucida Sans Unicode"/>
                          <a:cs typeface="Lucida Sans Unicode"/>
                        </a:rPr>
                        <a:t>90</a:t>
                      </a:r>
                      <a:r>
                        <a:rPr dirty="0" sz="1200" spc="-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5">
                          <a:latin typeface="Lucida Sans Unicode"/>
                          <a:cs typeface="Lucida Sans Unicode"/>
                        </a:rPr>
                        <a:t>millions</a:t>
                      </a:r>
                      <a:r>
                        <a:rPr dirty="0" sz="1200" spc="-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25">
                          <a:latin typeface="Lucida Sans Unicode"/>
                          <a:cs typeface="Lucida Sans Unicode"/>
                        </a:rPr>
                        <a:t>siècles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EDB0"/>
                    </a:solidFill>
                  </a:tcPr>
                </a:tc>
              </a:tr>
              <a:tr h="373634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mo</a:t>
                      </a:r>
                      <a:r>
                        <a:rPr dirty="0" sz="1200" spc="-5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hoi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sis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ha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sard</a:t>
                      </a:r>
                      <a:r>
                        <a:rPr dirty="0" sz="12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:</a:t>
                      </a:r>
                      <a:r>
                        <a:rPr dirty="0" sz="12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oc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2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mmeub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rdi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rk</a:t>
                      </a:r>
                      <a:r>
                        <a:rPr dirty="0" sz="1200" spc="5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i="1">
                          <a:latin typeface="Arial"/>
                          <a:cs typeface="Arial"/>
                        </a:rPr>
                        <a:t>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00</a:t>
                      </a:r>
                      <a:r>
                        <a:rPr dirty="0" sz="12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mi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lli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rds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5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2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sièc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8D67C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631" y="1780224"/>
            <a:ext cx="248625" cy="2486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5631" y="4014408"/>
            <a:ext cx="248625" cy="2486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200" y="1738883"/>
            <a:ext cx="135635" cy="26090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9825" y="4631182"/>
            <a:ext cx="8906510" cy="1426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 sz="1700">
                <a:latin typeface="Wingdings"/>
                <a:cs typeface="Wingdings"/>
              </a:rPr>
              <a:t>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35" b="1">
                <a:latin typeface="Arial"/>
                <a:cs typeface="Arial"/>
              </a:rPr>
              <a:t>Eviter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spc="-5">
                <a:latin typeface="Lucida Sans Unicode"/>
                <a:cs typeface="Lucida Sans Unicode"/>
              </a:rPr>
              <a:t>d’y</a:t>
            </a:r>
            <a:r>
              <a:rPr dirty="0" sz="1700" spc="-80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inclure</a:t>
            </a:r>
            <a:r>
              <a:rPr dirty="0" sz="1700" spc="-120">
                <a:latin typeface="Lucida Sans Unicode"/>
                <a:cs typeface="Lucida Sans Unicode"/>
              </a:rPr>
              <a:t> </a:t>
            </a:r>
            <a:r>
              <a:rPr dirty="0" sz="1700" spc="-175">
                <a:latin typeface="Lucida Sans Unicode"/>
                <a:cs typeface="Lucida Sans Unicode"/>
              </a:rPr>
              <a:t>:</a:t>
            </a:r>
            <a:r>
              <a:rPr dirty="0" sz="1700" spc="-80">
                <a:latin typeface="Lucida Sans Unicode"/>
                <a:cs typeface="Lucida Sans Unicode"/>
              </a:rPr>
              <a:t> </a:t>
            </a:r>
            <a:r>
              <a:rPr dirty="0" sz="1700" spc="30">
                <a:latin typeface="Lucida Sans Unicode"/>
                <a:cs typeface="Lucida Sans Unicode"/>
              </a:rPr>
              <a:t>votre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10">
                <a:latin typeface="Lucida Sans Unicode"/>
                <a:cs typeface="Lucida Sans Unicode"/>
              </a:rPr>
              <a:t>nom,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prénom,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100">
                <a:latin typeface="Lucida Sans Unicode"/>
                <a:cs typeface="Lucida Sans Unicode"/>
              </a:rPr>
              <a:t>code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10">
                <a:latin typeface="Lucida Sans Unicode"/>
                <a:cs typeface="Lucida Sans Unicode"/>
              </a:rPr>
              <a:t>postal,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date</a:t>
            </a:r>
            <a:r>
              <a:rPr dirty="0" sz="1700" spc="-85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et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100">
                <a:latin typeface="Lucida Sans Unicode"/>
                <a:cs typeface="Lucida Sans Unicode"/>
              </a:rPr>
              <a:t>année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80">
                <a:latin typeface="Lucida Sans Unicode"/>
                <a:cs typeface="Lucida Sans Unicode"/>
              </a:rPr>
              <a:t>naissance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370205" algn="l"/>
              </a:tabLst>
            </a:pPr>
            <a:r>
              <a:rPr dirty="0" sz="1700">
                <a:latin typeface="Wingdings"/>
                <a:cs typeface="Wingdings"/>
              </a:rPr>
              <a:t>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5" b="1">
                <a:latin typeface="Arial"/>
                <a:cs typeface="Arial"/>
              </a:rPr>
              <a:t>P</a:t>
            </a:r>
            <a:r>
              <a:rPr dirty="0" sz="1700" b="1">
                <a:latin typeface="Arial"/>
                <a:cs typeface="Arial"/>
              </a:rPr>
              <a:t>r</a:t>
            </a:r>
            <a:r>
              <a:rPr dirty="0" sz="1700" spc="50" b="1">
                <a:latin typeface="Arial"/>
                <a:cs typeface="Arial"/>
              </a:rPr>
              <a:t>ivil</a:t>
            </a:r>
            <a:r>
              <a:rPr dirty="0" sz="1700" spc="90" b="1">
                <a:latin typeface="Arial"/>
                <a:cs typeface="Arial"/>
              </a:rPr>
              <a:t>é</a:t>
            </a:r>
            <a:r>
              <a:rPr dirty="0" sz="1700" spc="75" b="1">
                <a:latin typeface="Arial"/>
                <a:cs typeface="Arial"/>
              </a:rPr>
              <a:t>gi</a:t>
            </a:r>
            <a:r>
              <a:rPr dirty="0" sz="1700" spc="85" b="1">
                <a:latin typeface="Arial"/>
                <a:cs typeface="Arial"/>
              </a:rPr>
              <a:t>e</a:t>
            </a:r>
            <a:r>
              <a:rPr dirty="0" sz="1700" spc="65" b="1">
                <a:latin typeface="Arial"/>
                <a:cs typeface="Arial"/>
              </a:rPr>
              <a:t>r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40" b="1">
                <a:solidFill>
                  <a:srgbClr val="12A05E"/>
                </a:solidFill>
                <a:latin typeface="Trebuchet MS"/>
                <a:cs typeface="Trebuchet MS"/>
              </a:rPr>
              <a:t>l</a:t>
            </a:r>
            <a:r>
              <a:rPr dirty="0" sz="1700" spc="-45" b="1">
                <a:solidFill>
                  <a:srgbClr val="12A05E"/>
                </a:solidFill>
                <a:latin typeface="Trebuchet MS"/>
                <a:cs typeface="Trebuchet MS"/>
              </a:rPr>
              <a:t>’</a:t>
            </a:r>
            <a:r>
              <a:rPr dirty="0" sz="1700" spc="95" b="1">
                <a:solidFill>
                  <a:srgbClr val="12A05E"/>
                </a:solidFill>
                <a:latin typeface="Trebuchet MS"/>
                <a:cs typeface="Trebuchet MS"/>
              </a:rPr>
              <a:t>u</a:t>
            </a:r>
            <a:r>
              <a:rPr dirty="0" sz="1700" spc="70" b="1">
                <a:solidFill>
                  <a:srgbClr val="12A05E"/>
                </a:solidFill>
                <a:latin typeface="Trebuchet MS"/>
                <a:cs typeface="Trebuchet MS"/>
              </a:rPr>
              <a:t>t</a:t>
            </a:r>
            <a:r>
              <a:rPr dirty="0" sz="1700" spc="70" b="1">
                <a:solidFill>
                  <a:srgbClr val="12A05E"/>
                </a:solidFill>
                <a:latin typeface="Trebuchet MS"/>
                <a:cs typeface="Trebuchet MS"/>
              </a:rPr>
              <a:t>ilisat</a:t>
            </a:r>
            <a:r>
              <a:rPr dirty="0" sz="1700" spc="40" b="1">
                <a:solidFill>
                  <a:srgbClr val="12A05E"/>
                </a:solidFill>
                <a:latin typeface="Trebuchet MS"/>
                <a:cs typeface="Trebuchet MS"/>
              </a:rPr>
              <a:t>i</a:t>
            </a:r>
            <a:r>
              <a:rPr dirty="0" sz="1700" spc="110" b="1">
                <a:solidFill>
                  <a:srgbClr val="12A05E"/>
                </a:solidFill>
                <a:latin typeface="Trebuchet MS"/>
                <a:cs typeface="Trebuchet MS"/>
              </a:rPr>
              <a:t>o</a:t>
            </a:r>
            <a:r>
              <a:rPr dirty="0" sz="1700" spc="140" b="1">
                <a:solidFill>
                  <a:srgbClr val="12A05E"/>
                </a:solidFill>
                <a:latin typeface="Trebuchet MS"/>
                <a:cs typeface="Trebuchet MS"/>
              </a:rPr>
              <a:t>n</a:t>
            </a:r>
            <a:r>
              <a:rPr dirty="0" sz="1700" spc="-175" b="1">
                <a:solidFill>
                  <a:srgbClr val="12A05E"/>
                </a:solidFill>
                <a:latin typeface="Trebuchet MS"/>
                <a:cs typeface="Trebuchet MS"/>
              </a:rPr>
              <a:t> </a:t>
            </a:r>
            <a:r>
              <a:rPr dirty="0" sz="1700" spc="120" b="1">
                <a:solidFill>
                  <a:srgbClr val="12A05E"/>
                </a:solidFill>
                <a:latin typeface="Trebuchet MS"/>
                <a:cs typeface="Trebuchet MS"/>
              </a:rPr>
              <a:t>de</a:t>
            </a:r>
            <a:r>
              <a:rPr dirty="0" sz="1700" spc="-155" b="1">
                <a:solidFill>
                  <a:srgbClr val="12A05E"/>
                </a:solidFill>
                <a:latin typeface="Trebuchet MS"/>
                <a:cs typeface="Trebuchet MS"/>
              </a:rPr>
              <a:t> </a:t>
            </a:r>
            <a:r>
              <a:rPr dirty="0" sz="1700" spc="160" b="1">
                <a:solidFill>
                  <a:srgbClr val="12A05E"/>
                </a:solidFill>
                <a:latin typeface="Trebuchet MS"/>
                <a:cs typeface="Trebuchet MS"/>
              </a:rPr>
              <a:t>phra</a:t>
            </a:r>
            <a:r>
              <a:rPr dirty="0" sz="1700" spc="120" b="1">
                <a:solidFill>
                  <a:srgbClr val="12A05E"/>
                </a:solidFill>
                <a:latin typeface="Trebuchet MS"/>
                <a:cs typeface="Trebuchet MS"/>
              </a:rPr>
              <a:t>s</a:t>
            </a:r>
            <a:r>
              <a:rPr dirty="0" sz="1700" spc="60" b="1">
                <a:solidFill>
                  <a:srgbClr val="12A05E"/>
                </a:solidFill>
                <a:latin typeface="Trebuchet MS"/>
                <a:cs typeface="Trebuchet MS"/>
              </a:rPr>
              <a:t>e</a:t>
            </a:r>
            <a:r>
              <a:rPr dirty="0" sz="1700" spc="215" b="1">
                <a:solidFill>
                  <a:srgbClr val="12A05E"/>
                </a:solidFill>
                <a:latin typeface="Trebuchet MS"/>
                <a:cs typeface="Trebuchet MS"/>
              </a:rPr>
              <a:t>s</a:t>
            </a:r>
            <a:r>
              <a:rPr dirty="0" sz="1700" spc="-155" b="1">
                <a:solidFill>
                  <a:srgbClr val="12A05E"/>
                </a:solidFill>
                <a:latin typeface="Trebuchet MS"/>
                <a:cs typeface="Trebuchet MS"/>
              </a:rPr>
              <a:t> </a:t>
            </a:r>
            <a:r>
              <a:rPr dirty="0" sz="1700" spc="204" b="1">
                <a:solidFill>
                  <a:srgbClr val="12A05E"/>
                </a:solidFill>
                <a:latin typeface="Trebuchet MS"/>
                <a:cs typeface="Trebuchet MS"/>
              </a:rPr>
              <a:t>s</a:t>
            </a:r>
            <a:r>
              <a:rPr dirty="0" sz="1700" spc="60" b="1">
                <a:solidFill>
                  <a:srgbClr val="12A05E"/>
                </a:solidFill>
                <a:latin typeface="Trebuchet MS"/>
                <a:cs typeface="Trebuchet MS"/>
              </a:rPr>
              <a:t>e</a:t>
            </a:r>
            <a:r>
              <a:rPr dirty="0" sz="1700" spc="90" b="1">
                <a:solidFill>
                  <a:srgbClr val="12A05E"/>
                </a:solidFill>
                <a:latin typeface="Trebuchet MS"/>
                <a:cs typeface="Trebuchet MS"/>
              </a:rPr>
              <a:t>crètes</a:t>
            </a:r>
            <a:r>
              <a:rPr dirty="0" sz="1700" spc="-155" b="1">
                <a:solidFill>
                  <a:srgbClr val="12A05E"/>
                </a:solidFill>
                <a:latin typeface="Trebuchet MS"/>
                <a:cs typeface="Trebuchet MS"/>
              </a:rPr>
              <a:t> </a:t>
            </a:r>
            <a:r>
              <a:rPr dirty="0" sz="1700" spc="120">
                <a:latin typeface="Lucida Sans Unicode"/>
                <a:cs typeface="Lucida Sans Unicode"/>
              </a:rPr>
              <a:t>au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>
                <a:latin typeface="Lucida Sans Unicode"/>
                <a:cs typeface="Lucida Sans Unicode"/>
              </a:rPr>
              <a:t>lieu</a:t>
            </a:r>
            <a:r>
              <a:rPr dirty="0" sz="1700" spc="-12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35">
                <a:latin typeface="Lucida Sans Unicode"/>
                <a:cs typeface="Lucida Sans Unicode"/>
              </a:rPr>
              <a:t>simples</a:t>
            </a:r>
            <a:r>
              <a:rPr dirty="0" sz="1700" spc="-125">
                <a:latin typeface="Lucida Sans Unicode"/>
                <a:cs typeface="Lucida Sans Unicode"/>
              </a:rPr>
              <a:t> </a:t>
            </a:r>
            <a:r>
              <a:rPr dirty="0" sz="1700" spc="55">
                <a:latin typeface="Lucida Sans Unicode"/>
                <a:cs typeface="Lucida Sans Unicode"/>
              </a:rPr>
              <a:t>mots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90">
                <a:latin typeface="Lucida Sans Unicode"/>
                <a:cs typeface="Lucida Sans Unicode"/>
              </a:rPr>
              <a:t>passe</a:t>
            </a:r>
            <a:endParaRPr sz="1700">
              <a:latin typeface="Lucida Sans Unicode"/>
              <a:cs typeface="Lucida Sans Unicode"/>
            </a:endParaRPr>
          </a:p>
          <a:p>
            <a:pPr marL="730250" indent="-180340">
              <a:lnSpc>
                <a:spcPct val="100000"/>
              </a:lnSpc>
              <a:spcBef>
                <a:spcPts val="1215"/>
              </a:spcBef>
              <a:buFont typeface="Lucida Sans Unicode"/>
              <a:buChar char="-"/>
              <a:tabLst>
                <a:tab pos="730885" algn="l"/>
              </a:tabLst>
            </a:pPr>
            <a:r>
              <a:rPr dirty="0" sz="1400" spc="60" b="1">
                <a:solidFill>
                  <a:srgbClr val="828282"/>
                </a:solidFill>
                <a:latin typeface="Arial"/>
                <a:cs typeface="Arial"/>
              </a:rPr>
              <a:t>Exem</a:t>
            </a:r>
            <a:r>
              <a:rPr dirty="0" sz="1400" spc="45" b="1">
                <a:solidFill>
                  <a:srgbClr val="828282"/>
                </a:solidFill>
                <a:latin typeface="Arial"/>
                <a:cs typeface="Arial"/>
              </a:rPr>
              <a:t>p</a:t>
            </a:r>
            <a:r>
              <a:rPr dirty="0" sz="1400" spc="25" b="1">
                <a:solidFill>
                  <a:srgbClr val="828282"/>
                </a:solidFill>
                <a:latin typeface="Arial"/>
                <a:cs typeface="Arial"/>
              </a:rPr>
              <a:t>l</a:t>
            </a:r>
            <a:r>
              <a:rPr dirty="0" sz="1400" spc="85" b="1">
                <a:solidFill>
                  <a:srgbClr val="828282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400" spc="-254" b="1">
                <a:solidFill>
                  <a:srgbClr val="828282"/>
                </a:solidFill>
                <a:latin typeface="Arial"/>
                <a:cs typeface="Arial"/>
              </a:rPr>
              <a:t>1</a:t>
            </a:r>
            <a:r>
              <a:rPr dirty="0" sz="1400" spc="-15" b="1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400" spc="-145">
                <a:solidFill>
                  <a:srgbClr val="828282"/>
                </a:solidFill>
                <a:latin typeface="Lucida Sans Unicode"/>
                <a:cs typeface="Lucida Sans Unicode"/>
              </a:rPr>
              <a:t>:</a:t>
            </a:r>
            <a:r>
              <a:rPr dirty="0" sz="1400" spc="-70">
                <a:solidFill>
                  <a:srgbClr val="828282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5">
                <a:solidFill>
                  <a:srgbClr val="828282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90">
                <a:solidFill>
                  <a:srgbClr val="828282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5">
                <a:solidFill>
                  <a:srgbClr val="828282"/>
                </a:solidFill>
                <a:latin typeface="Lucida Sans Unicode"/>
                <a:cs typeface="Lucida Sans Unicode"/>
              </a:rPr>
              <a:t>ciEst</a:t>
            </a:r>
            <a:r>
              <a:rPr dirty="0" sz="1400" spc="-450">
                <a:solidFill>
                  <a:srgbClr val="828282"/>
                </a:solidFill>
                <a:latin typeface="Lucida Sans Unicode"/>
                <a:cs typeface="Lucida Sans Unicode"/>
              </a:rPr>
              <a:t>1</a:t>
            </a:r>
            <a:r>
              <a:rPr dirty="0" sz="1400" spc="-10">
                <a:solidFill>
                  <a:srgbClr val="828282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15">
                <a:solidFill>
                  <a:srgbClr val="828282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10">
                <a:solidFill>
                  <a:srgbClr val="828282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80">
                <a:solidFill>
                  <a:srgbClr val="828282"/>
                </a:solidFill>
                <a:latin typeface="Lucida Sans Unicode"/>
                <a:cs typeface="Lucida Sans Unicode"/>
              </a:rPr>
              <a:t>d</a:t>
            </a:r>
            <a:r>
              <a:rPr dirty="0" sz="1400" spc="60">
                <a:solidFill>
                  <a:srgbClr val="828282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15">
                <a:solidFill>
                  <a:srgbClr val="828282"/>
                </a:solidFill>
                <a:latin typeface="Lucida Sans Unicode"/>
                <a:cs typeface="Lucida Sans Unicode"/>
              </a:rPr>
              <a:t>P4</a:t>
            </a:r>
            <a:r>
              <a:rPr dirty="0" sz="1400" spc="-5">
                <a:solidFill>
                  <a:srgbClr val="828282"/>
                </a:solidFill>
                <a:latin typeface="Lucida Sans Unicode"/>
                <a:cs typeface="Lucida Sans Unicode"/>
              </a:rPr>
              <a:t>s</a:t>
            </a:r>
            <a:r>
              <a:rPr dirty="0" sz="1400">
                <a:solidFill>
                  <a:srgbClr val="828282"/>
                </a:solidFill>
                <a:latin typeface="Lucida Sans Unicode"/>
                <a:cs typeface="Lucida Sans Unicode"/>
              </a:rPr>
              <a:t>s</a:t>
            </a:r>
            <a:r>
              <a:rPr dirty="0" sz="1400" spc="80">
                <a:solidFill>
                  <a:srgbClr val="828282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35">
                <a:solidFill>
                  <a:srgbClr val="828282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40">
                <a:solidFill>
                  <a:srgbClr val="828282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80">
                <a:solidFill>
                  <a:srgbClr val="828282"/>
                </a:solidFill>
                <a:latin typeface="Lucida Sans Unicode"/>
                <a:cs typeface="Lucida Sans Unicode"/>
              </a:rPr>
              <a:t>e</a:t>
            </a:r>
            <a:r>
              <a:rPr dirty="0" sz="1400">
                <a:solidFill>
                  <a:srgbClr val="828282"/>
                </a:solidFill>
                <a:latin typeface="Lucida Sans Unicode"/>
                <a:cs typeface="Lucida Sans Unicode"/>
              </a:rPr>
              <a:t>s</a:t>
            </a:r>
            <a:r>
              <a:rPr dirty="0" sz="1400" spc="-15">
                <a:solidFill>
                  <a:srgbClr val="828282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25">
                <a:solidFill>
                  <a:srgbClr val="828282"/>
                </a:solidFill>
                <a:latin typeface="Lucida Sans Unicode"/>
                <a:cs typeface="Lucida Sans Unicode"/>
              </a:rPr>
              <a:t>!</a:t>
            </a:r>
            <a:endParaRPr sz="1400">
              <a:latin typeface="Lucida Sans Unicode"/>
              <a:cs typeface="Lucida Sans Unicode"/>
            </a:endParaRPr>
          </a:p>
          <a:p>
            <a:pPr marL="730250" indent="-180340">
              <a:lnSpc>
                <a:spcPct val="100000"/>
              </a:lnSpc>
              <a:spcBef>
                <a:spcPts val="969"/>
              </a:spcBef>
              <a:buFont typeface="Lucida Sans Unicode"/>
              <a:buChar char="-"/>
              <a:tabLst>
                <a:tab pos="730885" algn="l"/>
              </a:tabLst>
            </a:pPr>
            <a:r>
              <a:rPr dirty="0" sz="1400" spc="55" b="1">
                <a:solidFill>
                  <a:srgbClr val="828282"/>
                </a:solidFill>
                <a:latin typeface="Arial"/>
                <a:cs typeface="Arial"/>
              </a:rPr>
              <a:t>Exemple</a:t>
            </a:r>
            <a:r>
              <a:rPr dirty="0" sz="1400" spc="-90" b="1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828282"/>
                </a:solidFill>
                <a:latin typeface="Arial"/>
                <a:cs typeface="Arial"/>
              </a:rPr>
              <a:t>2</a:t>
            </a:r>
            <a:r>
              <a:rPr dirty="0" sz="1400" spc="-25" b="1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400" spc="-145">
                <a:solidFill>
                  <a:srgbClr val="828282"/>
                </a:solidFill>
                <a:latin typeface="Lucida Sans Unicode"/>
                <a:cs typeface="Lucida Sans Unicode"/>
              </a:rPr>
              <a:t>:</a:t>
            </a:r>
            <a:r>
              <a:rPr dirty="0" sz="1400" spc="-55">
                <a:solidFill>
                  <a:srgbClr val="828282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30">
                <a:solidFill>
                  <a:srgbClr val="828282"/>
                </a:solidFill>
                <a:latin typeface="Lucida Sans Unicode"/>
                <a:cs typeface="Lucida Sans Unicode"/>
              </a:rPr>
              <a:t>JeMange5fruits&amp;légumes/jour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1156716"/>
            <a:ext cx="11075035" cy="5023485"/>
            <a:chOff x="272795" y="1156716"/>
            <a:chExt cx="11075035" cy="5023485"/>
          </a:xfrm>
        </p:grpSpPr>
        <p:sp>
          <p:nvSpPr>
            <p:cNvPr id="3" name="object 3"/>
            <p:cNvSpPr/>
            <p:nvPr/>
          </p:nvSpPr>
          <p:spPr>
            <a:xfrm>
              <a:off x="272795" y="1156716"/>
              <a:ext cx="1033780" cy="5023485"/>
            </a:xfrm>
            <a:custGeom>
              <a:avLst/>
              <a:gdLst/>
              <a:ahLst/>
              <a:cxnLst/>
              <a:rect l="l" t="t" r="r" b="b"/>
              <a:pathLst>
                <a:path w="1033780" h="5023485">
                  <a:moveTo>
                    <a:pt x="0" y="0"/>
                  </a:moveTo>
                  <a:lnTo>
                    <a:pt x="53061" y="13906"/>
                  </a:lnTo>
                  <a:lnTo>
                    <a:pt x="105206" y="34105"/>
                  </a:lnTo>
                  <a:lnTo>
                    <a:pt x="156376" y="60425"/>
                  </a:lnTo>
                  <a:lnTo>
                    <a:pt x="206511" y="92695"/>
                  </a:lnTo>
                  <a:lnTo>
                    <a:pt x="255552" y="130744"/>
                  </a:lnTo>
                  <a:lnTo>
                    <a:pt x="303438" y="174403"/>
                  </a:lnTo>
                  <a:lnTo>
                    <a:pt x="350110" y="223499"/>
                  </a:lnTo>
                  <a:lnTo>
                    <a:pt x="395509" y="277862"/>
                  </a:lnTo>
                  <a:lnTo>
                    <a:pt x="439575" y="337321"/>
                  </a:lnTo>
                  <a:lnTo>
                    <a:pt x="461089" y="368908"/>
                  </a:lnTo>
                  <a:lnTo>
                    <a:pt x="482248" y="401705"/>
                  </a:lnTo>
                  <a:lnTo>
                    <a:pt x="503044" y="435690"/>
                  </a:lnTo>
                  <a:lnTo>
                    <a:pt x="523470" y="470843"/>
                  </a:lnTo>
                  <a:lnTo>
                    <a:pt x="543517" y="507142"/>
                  </a:lnTo>
                  <a:lnTo>
                    <a:pt x="563179" y="544565"/>
                  </a:lnTo>
                  <a:lnTo>
                    <a:pt x="582449" y="583092"/>
                  </a:lnTo>
                  <a:lnTo>
                    <a:pt x="601318" y="622700"/>
                  </a:lnTo>
                  <a:lnTo>
                    <a:pt x="619779" y="663369"/>
                  </a:lnTo>
                  <a:lnTo>
                    <a:pt x="637825" y="705077"/>
                  </a:lnTo>
                  <a:lnTo>
                    <a:pt x="655449" y="747802"/>
                  </a:lnTo>
                  <a:lnTo>
                    <a:pt x="672643" y="791524"/>
                  </a:lnTo>
                  <a:lnTo>
                    <a:pt x="689399" y="836221"/>
                  </a:lnTo>
                  <a:lnTo>
                    <a:pt x="705710" y="881872"/>
                  </a:lnTo>
                  <a:lnTo>
                    <a:pt x="721569" y="928455"/>
                  </a:lnTo>
                  <a:lnTo>
                    <a:pt x="736968" y="975948"/>
                  </a:lnTo>
                  <a:lnTo>
                    <a:pt x="751899" y="1024332"/>
                  </a:lnTo>
                  <a:lnTo>
                    <a:pt x="766356" y="1073584"/>
                  </a:lnTo>
                  <a:lnTo>
                    <a:pt x="780331" y="1123682"/>
                  </a:lnTo>
                  <a:lnTo>
                    <a:pt x="793816" y="1174607"/>
                  </a:lnTo>
                  <a:lnTo>
                    <a:pt x="806805" y="1226335"/>
                  </a:lnTo>
                  <a:lnTo>
                    <a:pt x="819288" y="1278846"/>
                  </a:lnTo>
                  <a:lnTo>
                    <a:pt x="831260" y="1332119"/>
                  </a:lnTo>
                  <a:lnTo>
                    <a:pt x="842712" y="1386131"/>
                  </a:lnTo>
                  <a:lnTo>
                    <a:pt x="853638" y="1440863"/>
                  </a:lnTo>
                  <a:lnTo>
                    <a:pt x="864029" y="1496292"/>
                  </a:lnTo>
                  <a:lnTo>
                    <a:pt x="873878" y="1552397"/>
                  </a:lnTo>
                  <a:lnTo>
                    <a:pt x="883178" y="1609156"/>
                  </a:lnTo>
                  <a:lnTo>
                    <a:pt x="891922" y="1666549"/>
                  </a:lnTo>
                  <a:lnTo>
                    <a:pt x="900101" y="1724554"/>
                  </a:lnTo>
                  <a:lnTo>
                    <a:pt x="907709" y="1783150"/>
                  </a:lnTo>
                  <a:lnTo>
                    <a:pt x="914738" y="1842315"/>
                  </a:lnTo>
                  <a:lnTo>
                    <a:pt x="921181" y="1902027"/>
                  </a:lnTo>
                  <a:lnTo>
                    <a:pt x="927029" y="1962267"/>
                  </a:lnTo>
                  <a:lnTo>
                    <a:pt x="932277" y="2023011"/>
                  </a:lnTo>
                  <a:lnTo>
                    <a:pt x="936915" y="2084239"/>
                  </a:lnTo>
                  <a:lnTo>
                    <a:pt x="940938" y="2145930"/>
                  </a:lnTo>
                  <a:lnTo>
                    <a:pt x="944337" y="2208062"/>
                  </a:lnTo>
                  <a:lnTo>
                    <a:pt x="947104" y="2270614"/>
                  </a:lnTo>
                  <a:lnTo>
                    <a:pt x="949233" y="2333564"/>
                  </a:lnTo>
                  <a:lnTo>
                    <a:pt x="950716" y="2396891"/>
                  </a:lnTo>
                  <a:lnTo>
                    <a:pt x="951546" y="2460573"/>
                  </a:lnTo>
                  <a:lnTo>
                    <a:pt x="951715" y="2524591"/>
                  </a:lnTo>
                  <a:lnTo>
                    <a:pt x="951215" y="2588921"/>
                  </a:lnTo>
                  <a:lnTo>
                    <a:pt x="950040" y="2653542"/>
                  </a:lnTo>
                  <a:lnTo>
                    <a:pt x="948182" y="2718435"/>
                  </a:lnTo>
                  <a:lnTo>
                    <a:pt x="945556" y="2785187"/>
                  </a:lnTo>
                  <a:lnTo>
                    <a:pt x="942226" y="2851414"/>
                  </a:lnTo>
                  <a:lnTo>
                    <a:pt x="938202" y="2917094"/>
                  </a:lnTo>
                  <a:lnTo>
                    <a:pt x="933492" y="2982204"/>
                  </a:lnTo>
                  <a:lnTo>
                    <a:pt x="928106" y="3046722"/>
                  </a:lnTo>
                  <a:lnTo>
                    <a:pt x="922053" y="3110626"/>
                  </a:lnTo>
                  <a:lnTo>
                    <a:pt x="915342" y="3173892"/>
                  </a:lnTo>
                  <a:lnTo>
                    <a:pt x="907983" y="3236499"/>
                  </a:lnTo>
                  <a:lnTo>
                    <a:pt x="899984" y="3298425"/>
                  </a:lnTo>
                  <a:lnTo>
                    <a:pt x="891355" y="3359646"/>
                  </a:lnTo>
                  <a:lnTo>
                    <a:pt x="882105" y="3420141"/>
                  </a:lnTo>
                  <a:lnTo>
                    <a:pt x="872243" y="3479887"/>
                  </a:lnTo>
                  <a:lnTo>
                    <a:pt x="861778" y="3538862"/>
                  </a:lnTo>
                  <a:lnTo>
                    <a:pt x="850720" y="3597043"/>
                  </a:lnTo>
                  <a:lnTo>
                    <a:pt x="839078" y="3654409"/>
                  </a:lnTo>
                  <a:lnTo>
                    <a:pt x="826861" y="3710936"/>
                  </a:lnTo>
                  <a:lnTo>
                    <a:pt x="814078" y="3766602"/>
                  </a:lnTo>
                  <a:lnTo>
                    <a:pt x="800739" y="3821386"/>
                  </a:lnTo>
                  <a:lnTo>
                    <a:pt x="786852" y="3875263"/>
                  </a:lnTo>
                  <a:lnTo>
                    <a:pt x="772427" y="3928214"/>
                  </a:lnTo>
                  <a:lnTo>
                    <a:pt x="757472" y="3980214"/>
                  </a:lnTo>
                  <a:lnTo>
                    <a:pt x="741999" y="4031241"/>
                  </a:lnTo>
                  <a:lnTo>
                    <a:pt x="726014" y="4081274"/>
                  </a:lnTo>
                  <a:lnTo>
                    <a:pt x="709528" y="4130289"/>
                  </a:lnTo>
                  <a:lnTo>
                    <a:pt x="692550" y="4178264"/>
                  </a:lnTo>
                  <a:lnTo>
                    <a:pt x="675089" y="4225178"/>
                  </a:lnTo>
                  <a:lnTo>
                    <a:pt x="657154" y="4271007"/>
                  </a:lnTo>
                  <a:lnTo>
                    <a:pt x="638755" y="4315729"/>
                  </a:lnTo>
                  <a:lnTo>
                    <a:pt x="619900" y="4359322"/>
                  </a:lnTo>
                  <a:lnTo>
                    <a:pt x="600600" y="4401763"/>
                  </a:lnTo>
                  <a:lnTo>
                    <a:pt x="580862" y="4443031"/>
                  </a:lnTo>
                  <a:lnTo>
                    <a:pt x="560696" y="4483102"/>
                  </a:lnTo>
                  <a:lnTo>
                    <a:pt x="540112" y="4521955"/>
                  </a:lnTo>
                  <a:lnTo>
                    <a:pt x="519119" y="4559567"/>
                  </a:lnTo>
                  <a:lnTo>
                    <a:pt x="497725" y="4595915"/>
                  </a:lnTo>
                  <a:lnTo>
                    <a:pt x="475941" y="4630977"/>
                  </a:lnTo>
                  <a:lnTo>
                    <a:pt x="453775" y="4664731"/>
                  </a:lnTo>
                  <a:lnTo>
                    <a:pt x="431236" y="4697155"/>
                  </a:lnTo>
                  <a:lnTo>
                    <a:pt x="408334" y="4728226"/>
                  </a:lnTo>
                  <a:lnTo>
                    <a:pt x="361477" y="4786219"/>
                  </a:lnTo>
                  <a:lnTo>
                    <a:pt x="313276" y="4838532"/>
                  </a:lnTo>
                  <a:lnTo>
                    <a:pt x="263807" y="4884986"/>
                  </a:lnTo>
                  <a:lnTo>
                    <a:pt x="213142" y="4925402"/>
                  </a:lnTo>
                  <a:lnTo>
                    <a:pt x="161355" y="4959600"/>
                  </a:lnTo>
                  <a:lnTo>
                    <a:pt x="108520" y="4987403"/>
                  </a:lnTo>
                  <a:lnTo>
                    <a:pt x="54710" y="5008630"/>
                  </a:lnTo>
                  <a:lnTo>
                    <a:pt x="0" y="5023104"/>
                  </a:lnTo>
                  <a:lnTo>
                    <a:pt x="27526" y="5022230"/>
                  </a:lnTo>
                  <a:lnTo>
                    <a:pt x="82038" y="5015303"/>
                  </a:lnTo>
                  <a:lnTo>
                    <a:pt x="135769" y="5001616"/>
                  </a:lnTo>
                  <a:lnTo>
                    <a:pt x="188646" y="4981343"/>
                  </a:lnTo>
                  <a:lnTo>
                    <a:pt x="240598" y="4954657"/>
                  </a:lnTo>
                  <a:lnTo>
                    <a:pt x="291555" y="4921731"/>
                  </a:lnTo>
                  <a:lnTo>
                    <a:pt x="341444" y="4882739"/>
                  </a:lnTo>
                  <a:lnTo>
                    <a:pt x="390195" y="4837855"/>
                  </a:lnTo>
                  <a:lnTo>
                    <a:pt x="437735" y="4787252"/>
                  </a:lnTo>
                  <a:lnTo>
                    <a:pt x="483994" y="4731104"/>
                  </a:lnTo>
                  <a:lnTo>
                    <a:pt x="528900" y="4669585"/>
                  </a:lnTo>
                  <a:lnTo>
                    <a:pt x="550823" y="4636865"/>
                  </a:lnTo>
                  <a:lnTo>
                    <a:pt x="572381" y="4602867"/>
                  </a:lnTo>
                  <a:lnTo>
                    <a:pt x="593565" y="4567613"/>
                  </a:lnTo>
                  <a:lnTo>
                    <a:pt x="614366" y="4531125"/>
                  </a:lnTo>
                  <a:lnTo>
                    <a:pt x="634776" y="4493424"/>
                  </a:lnTo>
                  <a:lnTo>
                    <a:pt x="654785" y="4454532"/>
                  </a:lnTo>
                  <a:lnTo>
                    <a:pt x="674384" y="4414471"/>
                  </a:lnTo>
                  <a:lnTo>
                    <a:pt x="693564" y="4373262"/>
                  </a:lnTo>
                  <a:lnTo>
                    <a:pt x="712317" y="4330927"/>
                  </a:lnTo>
                  <a:lnTo>
                    <a:pt x="730634" y="4287488"/>
                  </a:lnTo>
                  <a:lnTo>
                    <a:pt x="748505" y="4242966"/>
                  </a:lnTo>
                  <a:lnTo>
                    <a:pt x="765922" y="4197384"/>
                  </a:lnTo>
                  <a:lnTo>
                    <a:pt x="782875" y="4150762"/>
                  </a:lnTo>
                  <a:lnTo>
                    <a:pt x="799357" y="4103123"/>
                  </a:lnTo>
                  <a:lnTo>
                    <a:pt x="815357" y="4054488"/>
                  </a:lnTo>
                  <a:lnTo>
                    <a:pt x="830868" y="4004879"/>
                  </a:lnTo>
                  <a:lnTo>
                    <a:pt x="845879" y="3954318"/>
                  </a:lnTo>
                  <a:lnTo>
                    <a:pt x="860383" y="3902826"/>
                  </a:lnTo>
                  <a:lnTo>
                    <a:pt x="874370" y="3850425"/>
                  </a:lnTo>
                  <a:lnTo>
                    <a:pt x="887831" y="3797137"/>
                  </a:lnTo>
                  <a:lnTo>
                    <a:pt x="900758" y="3742983"/>
                  </a:lnTo>
                  <a:lnTo>
                    <a:pt x="913141" y="3687986"/>
                  </a:lnTo>
                  <a:lnTo>
                    <a:pt x="924971" y="3632166"/>
                  </a:lnTo>
                  <a:lnTo>
                    <a:pt x="936241" y="3575546"/>
                  </a:lnTo>
                  <a:lnTo>
                    <a:pt x="946939" y="3518147"/>
                  </a:lnTo>
                  <a:lnTo>
                    <a:pt x="957059" y="3459990"/>
                  </a:lnTo>
                  <a:lnTo>
                    <a:pt x="966590" y="3401099"/>
                  </a:lnTo>
                  <a:lnTo>
                    <a:pt x="975525" y="3341494"/>
                  </a:lnTo>
                  <a:lnTo>
                    <a:pt x="983853" y="3281196"/>
                  </a:lnTo>
                  <a:lnTo>
                    <a:pt x="991566" y="3220229"/>
                  </a:lnTo>
                  <a:lnTo>
                    <a:pt x="998655" y="3158613"/>
                  </a:lnTo>
                  <a:lnTo>
                    <a:pt x="1005112" y="3096370"/>
                  </a:lnTo>
                  <a:lnTo>
                    <a:pt x="1010927" y="3033522"/>
                  </a:lnTo>
                  <a:lnTo>
                    <a:pt x="1016091" y="2970090"/>
                  </a:lnTo>
                  <a:lnTo>
                    <a:pt x="1020595" y="2906096"/>
                  </a:lnTo>
                  <a:lnTo>
                    <a:pt x="1024432" y="2841562"/>
                  </a:lnTo>
                  <a:lnTo>
                    <a:pt x="1027590" y="2776510"/>
                  </a:lnTo>
                  <a:lnTo>
                    <a:pt x="1030062" y="2710961"/>
                  </a:lnTo>
                  <a:lnTo>
                    <a:pt x="1031839" y="2644938"/>
                  </a:lnTo>
                  <a:lnTo>
                    <a:pt x="1032912" y="2578460"/>
                  </a:lnTo>
                  <a:lnTo>
                    <a:pt x="1033272" y="2511552"/>
                  </a:lnTo>
                  <a:lnTo>
                    <a:pt x="1032912" y="2444643"/>
                  </a:lnTo>
                  <a:lnTo>
                    <a:pt x="1031839" y="2378165"/>
                  </a:lnTo>
                  <a:lnTo>
                    <a:pt x="1030062" y="2312142"/>
                  </a:lnTo>
                  <a:lnTo>
                    <a:pt x="1027590" y="2246593"/>
                  </a:lnTo>
                  <a:lnTo>
                    <a:pt x="1024432" y="2181541"/>
                  </a:lnTo>
                  <a:lnTo>
                    <a:pt x="1020595" y="2117007"/>
                  </a:lnTo>
                  <a:lnTo>
                    <a:pt x="1016091" y="2053013"/>
                  </a:lnTo>
                  <a:lnTo>
                    <a:pt x="1010927" y="1989581"/>
                  </a:lnTo>
                  <a:lnTo>
                    <a:pt x="1005112" y="1926733"/>
                  </a:lnTo>
                  <a:lnTo>
                    <a:pt x="998655" y="1864490"/>
                  </a:lnTo>
                  <a:lnTo>
                    <a:pt x="991566" y="1802874"/>
                  </a:lnTo>
                  <a:lnTo>
                    <a:pt x="983853" y="1741907"/>
                  </a:lnTo>
                  <a:lnTo>
                    <a:pt x="975525" y="1681609"/>
                  </a:lnTo>
                  <a:lnTo>
                    <a:pt x="966590" y="1622004"/>
                  </a:lnTo>
                  <a:lnTo>
                    <a:pt x="957059" y="1563113"/>
                  </a:lnTo>
                  <a:lnTo>
                    <a:pt x="946939" y="1504956"/>
                  </a:lnTo>
                  <a:lnTo>
                    <a:pt x="936241" y="1447557"/>
                  </a:lnTo>
                  <a:lnTo>
                    <a:pt x="924971" y="1390937"/>
                  </a:lnTo>
                  <a:lnTo>
                    <a:pt x="913141" y="1335117"/>
                  </a:lnTo>
                  <a:lnTo>
                    <a:pt x="900758" y="1280120"/>
                  </a:lnTo>
                  <a:lnTo>
                    <a:pt x="887831" y="1225966"/>
                  </a:lnTo>
                  <a:lnTo>
                    <a:pt x="874370" y="1172678"/>
                  </a:lnTo>
                  <a:lnTo>
                    <a:pt x="860383" y="1120277"/>
                  </a:lnTo>
                  <a:lnTo>
                    <a:pt x="845879" y="1068785"/>
                  </a:lnTo>
                  <a:lnTo>
                    <a:pt x="830868" y="1018224"/>
                  </a:lnTo>
                  <a:lnTo>
                    <a:pt x="815357" y="968615"/>
                  </a:lnTo>
                  <a:lnTo>
                    <a:pt x="799357" y="919980"/>
                  </a:lnTo>
                  <a:lnTo>
                    <a:pt x="782875" y="872341"/>
                  </a:lnTo>
                  <a:lnTo>
                    <a:pt x="765922" y="825719"/>
                  </a:lnTo>
                  <a:lnTo>
                    <a:pt x="748505" y="780137"/>
                  </a:lnTo>
                  <a:lnTo>
                    <a:pt x="730634" y="735615"/>
                  </a:lnTo>
                  <a:lnTo>
                    <a:pt x="712317" y="692176"/>
                  </a:lnTo>
                  <a:lnTo>
                    <a:pt x="693564" y="649841"/>
                  </a:lnTo>
                  <a:lnTo>
                    <a:pt x="674384" y="608632"/>
                  </a:lnTo>
                  <a:lnTo>
                    <a:pt x="654785" y="568571"/>
                  </a:lnTo>
                  <a:lnTo>
                    <a:pt x="634776" y="529679"/>
                  </a:lnTo>
                  <a:lnTo>
                    <a:pt x="614366" y="491978"/>
                  </a:lnTo>
                  <a:lnTo>
                    <a:pt x="593565" y="455490"/>
                  </a:lnTo>
                  <a:lnTo>
                    <a:pt x="572381" y="420236"/>
                  </a:lnTo>
                  <a:lnTo>
                    <a:pt x="550823" y="386238"/>
                  </a:lnTo>
                  <a:lnTo>
                    <a:pt x="528900" y="353518"/>
                  </a:lnTo>
                  <a:lnTo>
                    <a:pt x="506620" y="322098"/>
                  </a:lnTo>
                  <a:lnTo>
                    <a:pt x="461029" y="263243"/>
                  </a:lnTo>
                  <a:lnTo>
                    <a:pt x="414121" y="209845"/>
                  </a:lnTo>
                  <a:lnTo>
                    <a:pt x="365966" y="162080"/>
                  </a:lnTo>
                  <a:lnTo>
                    <a:pt x="316638" y="120121"/>
                  </a:lnTo>
                  <a:lnTo>
                    <a:pt x="266206" y="84140"/>
                  </a:lnTo>
                  <a:lnTo>
                    <a:pt x="214742" y="54312"/>
                  </a:lnTo>
                  <a:lnTo>
                    <a:pt x="162318" y="30811"/>
                  </a:lnTo>
                  <a:lnTo>
                    <a:pt x="109006" y="13809"/>
                  </a:lnTo>
                  <a:lnTo>
                    <a:pt x="54876" y="3481"/>
                  </a:lnTo>
                  <a:lnTo>
                    <a:pt x="27526" y="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67968" y="1159764"/>
              <a:ext cx="10079990" cy="525780"/>
            </a:xfrm>
            <a:custGeom>
              <a:avLst/>
              <a:gdLst/>
              <a:ahLst/>
              <a:cxnLst/>
              <a:rect l="l" t="t" r="r" b="b"/>
              <a:pathLst>
                <a:path w="10079990" h="525780">
                  <a:moveTo>
                    <a:pt x="9992106" y="0"/>
                  </a:moveTo>
                  <a:lnTo>
                    <a:pt x="87629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30"/>
                  </a:lnTo>
                  <a:lnTo>
                    <a:pt x="0" y="438150"/>
                  </a:lnTo>
                  <a:lnTo>
                    <a:pt x="6887" y="472255"/>
                  </a:lnTo>
                  <a:lnTo>
                    <a:pt x="25669" y="500110"/>
                  </a:lnTo>
                  <a:lnTo>
                    <a:pt x="53524" y="518892"/>
                  </a:lnTo>
                  <a:lnTo>
                    <a:pt x="87629" y="525780"/>
                  </a:lnTo>
                  <a:lnTo>
                    <a:pt x="9992106" y="525780"/>
                  </a:lnTo>
                  <a:lnTo>
                    <a:pt x="10026211" y="518892"/>
                  </a:lnTo>
                  <a:lnTo>
                    <a:pt x="10054066" y="500110"/>
                  </a:lnTo>
                  <a:lnTo>
                    <a:pt x="10072848" y="472255"/>
                  </a:lnTo>
                  <a:lnTo>
                    <a:pt x="10079736" y="438150"/>
                  </a:lnTo>
                  <a:lnTo>
                    <a:pt x="10079736" y="87630"/>
                  </a:lnTo>
                  <a:lnTo>
                    <a:pt x="10072848" y="53524"/>
                  </a:lnTo>
                  <a:lnTo>
                    <a:pt x="10054066" y="25669"/>
                  </a:lnTo>
                  <a:lnTo>
                    <a:pt x="10026211" y="6887"/>
                  </a:lnTo>
                  <a:lnTo>
                    <a:pt x="999210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823" y="323849"/>
            <a:ext cx="66713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5"/>
              <a:t>Mot</a:t>
            </a:r>
            <a:r>
              <a:rPr dirty="0" sz="2800" spc="-190"/>
              <a:t> </a:t>
            </a:r>
            <a:r>
              <a:rPr dirty="0" sz="2800" spc="175"/>
              <a:t>de</a:t>
            </a:r>
            <a:r>
              <a:rPr dirty="0" sz="2800" spc="-180"/>
              <a:t> </a:t>
            </a:r>
            <a:r>
              <a:rPr dirty="0" sz="2800" spc="275"/>
              <a:t>p</a:t>
            </a:r>
            <a:r>
              <a:rPr dirty="0" sz="2800" spc="240"/>
              <a:t>a</a:t>
            </a:r>
            <a:r>
              <a:rPr dirty="0" sz="2800" spc="55"/>
              <a:t>sse</a:t>
            </a:r>
            <a:r>
              <a:rPr dirty="0" sz="2800" spc="-170"/>
              <a:t> </a:t>
            </a:r>
            <a:r>
              <a:rPr dirty="0" sz="2800" spc="685"/>
              <a:t>-</a:t>
            </a:r>
            <a:r>
              <a:rPr dirty="0" sz="2800" spc="-180"/>
              <a:t> </a:t>
            </a:r>
            <a:r>
              <a:rPr dirty="0" sz="2800" spc="-70"/>
              <a:t>Les</a:t>
            </a:r>
            <a:r>
              <a:rPr dirty="0" sz="2800" spc="-190"/>
              <a:t> </a:t>
            </a:r>
            <a:r>
              <a:rPr dirty="0" sz="2800" spc="125"/>
              <a:t>b</a:t>
            </a:r>
            <a:r>
              <a:rPr dirty="0" sz="2800" spc="114"/>
              <a:t>o</a:t>
            </a:r>
            <a:r>
              <a:rPr dirty="0" sz="2800" spc="125"/>
              <a:t>nnes</a:t>
            </a:r>
            <a:r>
              <a:rPr dirty="0" sz="2800" spc="-170"/>
              <a:t> </a:t>
            </a:r>
            <a:r>
              <a:rPr dirty="0" sz="2800" spc="170"/>
              <a:t>pratiqu</a:t>
            </a:r>
            <a:r>
              <a:rPr dirty="0" sz="2800" spc="200"/>
              <a:t>e</a:t>
            </a:r>
            <a:r>
              <a:rPr dirty="0" sz="2800"/>
              <a:t>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372869" y="1255014"/>
            <a:ext cx="7077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évite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suite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numérique,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Lucida Sans Unicode"/>
                <a:cs typeface="Lucida Sans Unicode"/>
              </a:rPr>
              <a:t>même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Lucida Sans Unicode"/>
                <a:cs typeface="Lucida Sans Unicode"/>
              </a:rPr>
              <a:t>à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9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chiffres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Lucida Sans Unicode"/>
                <a:cs typeface="Lucida Sans Unicode"/>
              </a:rPr>
              <a:t>!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1800" spc="3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0123456789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9532" y="1908048"/>
            <a:ext cx="9758680" cy="525780"/>
          </a:xfrm>
          <a:custGeom>
            <a:avLst/>
            <a:gdLst/>
            <a:ahLst/>
            <a:cxnLst/>
            <a:rect l="l" t="t" r="r" b="b"/>
            <a:pathLst>
              <a:path w="9758680" h="525780">
                <a:moveTo>
                  <a:pt x="9670542" y="0"/>
                </a:moveTo>
                <a:lnTo>
                  <a:pt x="87630" y="0"/>
                </a:lnTo>
                <a:lnTo>
                  <a:pt x="53524" y="6887"/>
                </a:lnTo>
                <a:lnTo>
                  <a:pt x="25669" y="25669"/>
                </a:lnTo>
                <a:lnTo>
                  <a:pt x="6887" y="53524"/>
                </a:lnTo>
                <a:lnTo>
                  <a:pt x="0" y="87629"/>
                </a:lnTo>
                <a:lnTo>
                  <a:pt x="0" y="438150"/>
                </a:lnTo>
                <a:lnTo>
                  <a:pt x="6887" y="472255"/>
                </a:lnTo>
                <a:lnTo>
                  <a:pt x="25669" y="500110"/>
                </a:lnTo>
                <a:lnTo>
                  <a:pt x="53524" y="518892"/>
                </a:lnTo>
                <a:lnTo>
                  <a:pt x="87630" y="525779"/>
                </a:lnTo>
                <a:lnTo>
                  <a:pt x="9670542" y="525779"/>
                </a:lnTo>
                <a:lnTo>
                  <a:pt x="9704647" y="518892"/>
                </a:lnTo>
                <a:lnTo>
                  <a:pt x="9732502" y="500110"/>
                </a:lnTo>
                <a:lnTo>
                  <a:pt x="9751284" y="472255"/>
                </a:lnTo>
                <a:lnTo>
                  <a:pt x="9758172" y="438150"/>
                </a:lnTo>
                <a:lnTo>
                  <a:pt x="9758172" y="87629"/>
                </a:lnTo>
                <a:lnTo>
                  <a:pt x="9751284" y="53524"/>
                </a:lnTo>
                <a:lnTo>
                  <a:pt x="9732502" y="25669"/>
                </a:lnTo>
                <a:lnTo>
                  <a:pt x="9704647" y="6887"/>
                </a:lnTo>
                <a:lnTo>
                  <a:pt x="967054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4814" y="1866646"/>
            <a:ext cx="90697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Sur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aussi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muscle</a:t>
            </a:r>
            <a:r>
              <a:rPr dirty="0" sz="1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son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mot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passe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Lucida Sans Unicode"/>
                <a:cs typeface="Lucida Sans Unicode"/>
              </a:rPr>
              <a:t>(6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caractères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min.)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Lucida Sans Unicode"/>
                <a:cs typeface="Lucida Sans Unicode"/>
              </a:rPr>
              <a:t>avec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sans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biométrie</a:t>
            </a:r>
            <a:r>
              <a:rPr dirty="0" sz="18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Lucida Sans Unicode"/>
                <a:cs typeface="Lucida Sans Unicode"/>
              </a:rPr>
              <a:t>et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met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verrouillage</a:t>
            </a:r>
            <a:r>
              <a:rPr dirty="0" sz="18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auto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71472" y="2657855"/>
            <a:ext cx="9476740" cy="525780"/>
          </a:xfrm>
          <a:custGeom>
            <a:avLst/>
            <a:gdLst/>
            <a:ahLst/>
            <a:cxnLst/>
            <a:rect l="l" t="t" r="r" b="b"/>
            <a:pathLst>
              <a:path w="9476740" h="525780">
                <a:moveTo>
                  <a:pt x="9388602" y="0"/>
                </a:moveTo>
                <a:lnTo>
                  <a:pt x="87629" y="0"/>
                </a:lnTo>
                <a:lnTo>
                  <a:pt x="53524" y="6887"/>
                </a:lnTo>
                <a:lnTo>
                  <a:pt x="25669" y="25669"/>
                </a:lnTo>
                <a:lnTo>
                  <a:pt x="6887" y="53524"/>
                </a:lnTo>
                <a:lnTo>
                  <a:pt x="0" y="87630"/>
                </a:lnTo>
                <a:lnTo>
                  <a:pt x="0" y="438150"/>
                </a:lnTo>
                <a:lnTo>
                  <a:pt x="6887" y="472255"/>
                </a:lnTo>
                <a:lnTo>
                  <a:pt x="25669" y="500110"/>
                </a:lnTo>
                <a:lnTo>
                  <a:pt x="53524" y="518892"/>
                </a:lnTo>
                <a:lnTo>
                  <a:pt x="87629" y="525780"/>
                </a:lnTo>
                <a:lnTo>
                  <a:pt x="9388602" y="525780"/>
                </a:lnTo>
                <a:lnTo>
                  <a:pt x="9422707" y="518892"/>
                </a:lnTo>
                <a:lnTo>
                  <a:pt x="9450562" y="500110"/>
                </a:lnTo>
                <a:lnTo>
                  <a:pt x="9469344" y="472255"/>
                </a:lnTo>
                <a:lnTo>
                  <a:pt x="9476232" y="438150"/>
                </a:lnTo>
                <a:lnTo>
                  <a:pt x="9476232" y="87630"/>
                </a:lnTo>
                <a:lnTo>
                  <a:pt x="9469344" y="53524"/>
                </a:lnTo>
                <a:lnTo>
                  <a:pt x="9450562" y="25669"/>
                </a:lnTo>
                <a:lnTo>
                  <a:pt x="9422707" y="6887"/>
                </a:lnTo>
                <a:lnTo>
                  <a:pt x="938860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76373" y="2752420"/>
            <a:ext cx="6231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Dans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doute,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s’abstient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pas,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Lucida Sans Unicode"/>
                <a:cs typeface="Lucida Sans Unicode"/>
              </a:rPr>
              <a:t>change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MdP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9532" y="4904232"/>
            <a:ext cx="9749155" cy="525780"/>
          </a:xfrm>
          <a:custGeom>
            <a:avLst/>
            <a:gdLst/>
            <a:ahLst/>
            <a:cxnLst/>
            <a:rect l="l" t="t" r="r" b="b"/>
            <a:pathLst>
              <a:path w="9749155" h="525779">
                <a:moveTo>
                  <a:pt x="9661398" y="0"/>
                </a:moveTo>
                <a:lnTo>
                  <a:pt x="87630" y="0"/>
                </a:lnTo>
                <a:lnTo>
                  <a:pt x="53524" y="6887"/>
                </a:lnTo>
                <a:lnTo>
                  <a:pt x="25669" y="25669"/>
                </a:lnTo>
                <a:lnTo>
                  <a:pt x="6887" y="53524"/>
                </a:lnTo>
                <a:lnTo>
                  <a:pt x="0" y="87630"/>
                </a:lnTo>
                <a:lnTo>
                  <a:pt x="0" y="438150"/>
                </a:lnTo>
                <a:lnTo>
                  <a:pt x="6887" y="472255"/>
                </a:lnTo>
                <a:lnTo>
                  <a:pt x="25669" y="500110"/>
                </a:lnTo>
                <a:lnTo>
                  <a:pt x="53524" y="518892"/>
                </a:lnTo>
                <a:lnTo>
                  <a:pt x="87630" y="525780"/>
                </a:lnTo>
                <a:lnTo>
                  <a:pt x="9661398" y="525780"/>
                </a:lnTo>
                <a:lnTo>
                  <a:pt x="9695503" y="518892"/>
                </a:lnTo>
                <a:lnTo>
                  <a:pt x="9723358" y="500110"/>
                </a:lnTo>
                <a:lnTo>
                  <a:pt x="9742140" y="472255"/>
                </a:lnTo>
                <a:lnTo>
                  <a:pt x="9749028" y="438150"/>
                </a:lnTo>
                <a:lnTo>
                  <a:pt x="9749028" y="87630"/>
                </a:lnTo>
                <a:lnTo>
                  <a:pt x="9742140" y="53524"/>
                </a:lnTo>
                <a:lnTo>
                  <a:pt x="9723358" y="25669"/>
                </a:lnTo>
                <a:lnTo>
                  <a:pt x="9695503" y="6887"/>
                </a:lnTo>
                <a:lnTo>
                  <a:pt x="9661398" y="0"/>
                </a:lnTo>
                <a:close/>
              </a:path>
            </a:pathLst>
          </a:custGeom>
          <a:solidFill>
            <a:srgbClr val="6060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94814" y="5000371"/>
            <a:ext cx="7422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Activer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Lucida Sans Unicode"/>
                <a:cs typeface="Lucida Sans Unicode"/>
              </a:rPr>
              <a:t>double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authentification,</a:t>
            </a:r>
            <a:r>
              <a:rPr dirty="0" sz="1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pour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Lucida Sans Unicode"/>
                <a:cs typeface="Lucida Sans Unicode"/>
              </a:rPr>
              <a:t>être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doublement</a:t>
            </a:r>
            <a:r>
              <a:rPr dirty="0" sz="1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confiant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1472" y="4154423"/>
            <a:ext cx="9476740" cy="525780"/>
          </a:xfrm>
          <a:custGeom>
            <a:avLst/>
            <a:gdLst/>
            <a:ahLst/>
            <a:cxnLst/>
            <a:rect l="l" t="t" r="r" b="b"/>
            <a:pathLst>
              <a:path w="9476740" h="525779">
                <a:moveTo>
                  <a:pt x="9388602" y="0"/>
                </a:moveTo>
                <a:lnTo>
                  <a:pt x="87629" y="0"/>
                </a:lnTo>
                <a:lnTo>
                  <a:pt x="53524" y="6887"/>
                </a:lnTo>
                <a:lnTo>
                  <a:pt x="25669" y="25669"/>
                </a:lnTo>
                <a:lnTo>
                  <a:pt x="6887" y="53524"/>
                </a:lnTo>
                <a:lnTo>
                  <a:pt x="0" y="87630"/>
                </a:lnTo>
                <a:lnTo>
                  <a:pt x="0" y="438150"/>
                </a:lnTo>
                <a:lnTo>
                  <a:pt x="6887" y="472255"/>
                </a:lnTo>
                <a:lnTo>
                  <a:pt x="25669" y="500110"/>
                </a:lnTo>
                <a:lnTo>
                  <a:pt x="53524" y="518892"/>
                </a:lnTo>
                <a:lnTo>
                  <a:pt x="87629" y="525780"/>
                </a:lnTo>
                <a:lnTo>
                  <a:pt x="9388602" y="525780"/>
                </a:lnTo>
                <a:lnTo>
                  <a:pt x="9422707" y="518892"/>
                </a:lnTo>
                <a:lnTo>
                  <a:pt x="9450562" y="500110"/>
                </a:lnTo>
                <a:lnTo>
                  <a:pt x="9469344" y="472255"/>
                </a:lnTo>
                <a:lnTo>
                  <a:pt x="9476232" y="438150"/>
                </a:lnTo>
                <a:lnTo>
                  <a:pt x="9476232" y="87630"/>
                </a:lnTo>
                <a:lnTo>
                  <a:pt x="9469344" y="53524"/>
                </a:lnTo>
                <a:lnTo>
                  <a:pt x="9450562" y="25669"/>
                </a:lnTo>
                <a:lnTo>
                  <a:pt x="9422707" y="6887"/>
                </a:lnTo>
                <a:lnTo>
                  <a:pt x="93886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76373" y="4250817"/>
            <a:ext cx="7466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mot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Lucida Sans Unicode"/>
                <a:cs typeface="Lucida Sans Unicode"/>
              </a:rPr>
              <a:t>passe,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c’est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Lucida Sans Unicode"/>
                <a:cs typeface="Lucida Sans Unicode"/>
              </a:rPr>
              <a:t>comme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Lucida Sans Unicode"/>
                <a:cs typeface="Lucida Sans Unicode"/>
              </a:rPr>
              <a:t>sa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Lucida Sans Unicode"/>
                <a:cs typeface="Lucida Sans Unicode"/>
              </a:rPr>
              <a:t>brosse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Lucida Sans Unicode"/>
                <a:cs typeface="Lucida Sans Unicode"/>
              </a:rPr>
              <a:t>à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dent,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c’est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personnel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Lucida Sans Unicode"/>
                <a:cs typeface="Lucida Sans Unicode"/>
              </a:rPr>
              <a:t>!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876" y="1156716"/>
            <a:ext cx="547370" cy="525780"/>
          </a:xfrm>
          <a:custGeom>
            <a:avLst/>
            <a:gdLst/>
            <a:ahLst/>
            <a:cxnLst/>
            <a:rect l="l" t="t" r="r" b="b"/>
            <a:pathLst>
              <a:path w="547369" h="525780">
                <a:moveTo>
                  <a:pt x="459486" y="0"/>
                </a:moveTo>
                <a:lnTo>
                  <a:pt x="87629" y="0"/>
                </a:lnTo>
                <a:lnTo>
                  <a:pt x="53519" y="6887"/>
                </a:lnTo>
                <a:lnTo>
                  <a:pt x="25665" y="25669"/>
                </a:lnTo>
                <a:lnTo>
                  <a:pt x="6885" y="53524"/>
                </a:lnTo>
                <a:lnTo>
                  <a:pt x="0" y="87630"/>
                </a:lnTo>
                <a:lnTo>
                  <a:pt x="0" y="438150"/>
                </a:lnTo>
                <a:lnTo>
                  <a:pt x="6885" y="472255"/>
                </a:lnTo>
                <a:lnTo>
                  <a:pt x="25665" y="500110"/>
                </a:lnTo>
                <a:lnTo>
                  <a:pt x="53519" y="518892"/>
                </a:lnTo>
                <a:lnTo>
                  <a:pt x="87629" y="525780"/>
                </a:lnTo>
                <a:lnTo>
                  <a:pt x="459486" y="525780"/>
                </a:lnTo>
                <a:lnTo>
                  <a:pt x="493596" y="518892"/>
                </a:lnTo>
                <a:lnTo>
                  <a:pt x="521450" y="500110"/>
                </a:lnTo>
                <a:lnTo>
                  <a:pt x="540230" y="472255"/>
                </a:lnTo>
                <a:lnTo>
                  <a:pt x="547115" y="438150"/>
                </a:lnTo>
                <a:lnTo>
                  <a:pt x="547115" y="87630"/>
                </a:lnTo>
                <a:lnTo>
                  <a:pt x="540230" y="53524"/>
                </a:lnTo>
                <a:lnTo>
                  <a:pt x="521450" y="25669"/>
                </a:lnTo>
                <a:lnTo>
                  <a:pt x="493596" y="6887"/>
                </a:lnTo>
                <a:lnTo>
                  <a:pt x="45948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6310" y="1251965"/>
            <a:ext cx="99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6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5123" y="3406140"/>
            <a:ext cx="9212580" cy="527685"/>
          </a:xfrm>
          <a:custGeom>
            <a:avLst/>
            <a:gdLst/>
            <a:ahLst/>
            <a:cxnLst/>
            <a:rect l="l" t="t" r="r" b="b"/>
            <a:pathLst>
              <a:path w="9212580" h="527685">
                <a:moveTo>
                  <a:pt x="9124696" y="0"/>
                </a:moveTo>
                <a:lnTo>
                  <a:pt x="87883" y="0"/>
                </a:lnTo>
                <a:lnTo>
                  <a:pt x="53685" y="6909"/>
                </a:lnTo>
                <a:lnTo>
                  <a:pt x="25749" y="25749"/>
                </a:lnTo>
                <a:lnTo>
                  <a:pt x="6909" y="53685"/>
                </a:lnTo>
                <a:lnTo>
                  <a:pt x="0" y="87884"/>
                </a:lnTo>
                <a:lnTo>
                  <a:pt x="0" y="439420"/>
                </a:lnTo>
                <a:lnTo>
                  <a:pt x="6909" y="473618"/>
                </a:lnTo>
                <a:lnTo>
                  <a:pt x="25749" y="501554"/>
                </a:lnTo>
                <a:lnTo>
                  <a:pt x="53685" y="520394"/>
                </a:lnTo>
                <a:lnTo>
                  <a:pt x="87883" y="527304"/>
                </a:lnTo>
                <a:lnTo>
                  <a:pt x="9124696" y="527304"/>
                </a:lnTo>
                <a:lnTo>
                  <a:pt x="9158894" y="520394"/>
                </a:lnTo>
                <a:lnTo>
                  <a:pt x="9186830" y="501554"/>
                </a:lnTo>
                <a:lnTo>
                  <a:pt x="9205670" y="473618"/>
                </a:lnTo>
                <a:lnTo>
                  <a:pt x="9212580" y="439420"/>
                </a:lnTo>
                <a:lnTo>
                  <a:pt x="9212580" y="87884"/>
                </a:lnTo>
                <a:lnTo>
                  <a:pt x="9205670" y="53685"/>
                </a:lnTo>
                <a:lnTo>
                  <a:pt x="9186830" y="25749"/>
                </a:lnTo>
                <a:lnTo>
                  <a:pt x="9158894" y="6909"/>
                </a:lnTo>
                <a:lnTo>
                  <a:pt x="9124696" y="0"/>
                </a:lnTo>
                <a:close/>
              </a:path>
            </a:pathLst>
          </a:custGeom>
          <a:solidFill>
            <a:srgbClr val="959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40407" y="3365119"/>
            <a:ext cx="8815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évite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recyclage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Lucida Sans Unicode"/>
                <a:cs typeface="Lucida Sans Unicode"/>
              </a:rPr>
              <a:t>!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Lucida Sans Unicode"/>
                <a:cs typeface="Lucida Sans Unicode"/>
              </a:rPr>
              <a:t>s’interdit</a:t>
            </a:r>
            <a:r>
              <a:rPr dirty="0" sz="1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Sans Unicode"/>
                <a:cs typeface="Lucida Sans Unicode"/>
              </a:rPr>
              <a:t>d’utiliser</a:t>
            </a:r>
            <a:r>
              <a:rPr dirty="0" sz="1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Lucida Sans Unicode"/>
                <a:cs typeface="Lucida Sans Unicode"/>
              </a:rPr>
              <a:t>même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mot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passe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Lucida Sans Unicode"/>
                <a:cs typeface="Lucida Sans Unicode"/>
              </a:rPr>
              <a:t>pour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tous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nos</a:t>
            </a:r>
            <a:r>
              <a:rPr dirty="0" sz="1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Lucida Sans Unicode"/>
                <a:cs typeface="Lucida Sans Unicode"/>
              </a:rPr>
              <a:t>comptes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67967" y="5654040"/>
            <a:ext cx="10079990" cy="525780"/>
          </a:xfrm>
          <a:custGeom>
            <a:avLst/>
            <a:gdLst/>
            <a:ahLst/>
            <a:cxnLst/>
            <a:rect l="l" t="t" r="r" b="b"/>
            <a:pathLst>
              <a:path w="10079990" h="525779">
                <a:moveTo>
                  <a:pt x="9992106" y="0"/>
                </a:moveTo>
                <a:lnTo>
                  <a:pt x="87629" y="0"/>
                </a:lnTo>
                <a:lnTo>
                  <a:pt x="53524" y="6885"/>
                </a:lnTo>
                <a:lnTo>
                  <a:pt x="25669" y="25665"/>
                </a:lnTo>
                <a:lnTo>
                  <a:pt x="6887" y="53519"/>
                </a:lnTo>
                <a:lnTo>
                  <a:pt x="0" y="87630"/>
                </a:lnTo>
                <a:lnTo>
                  <a:pt x="0" y="438150"/>
                </a:lnTo>
                <a:lnTo>
                  <a:pt x="6887" y="472260"/>
                </a:lnTo>
                <a:lnTo>
                  <a:pt x="25669" y="500114"/>
                </a:lnTo>
                <a:lnTo>
                  <a:pt x="53524" y="518894"/>
                </a:lnTo>
                <a:lnTo>
                  <a:pt x="87629" y="525780"/>
                </a:lnTo>
                <a:lnTo>
                  <a:pt x="9992106" y="525780"/>
                </a:lnTo>
                <a:lnTo>
                  <a:pt x="10026211" y="518894"/>
                </a:lnTo>
                <a:lnTo>
                  <a:pt x="10054066" y="500114"/>
                </a:lnTo>
                <a:lnTo>
                  <a:pt x="10072848" y="472260"/>
                </a:lnTo>
                <a:lnTo>
                  <a:pt x="10079736" y="438150"/>
                </a:lnTo>
                <a:lnTo>
                  <a:pt x="10079736" y="87630"/>
                </a:lnTo>
                <a:lnTo>
                  <a:pt x="10072848" y="53519"/>
                </a:lnTo>
                <a:lnTo>
                  <a:pt x="10054066" y="25665"/>
                </a:lnTo>
                <a:lnTo>
                  <a:pt x="10026211" y="6885"/>
                </a:lnTo>
                <a:lnTo>
                  <a:pt x="999210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72869" y="5749849"/>
            <a:ext cx="9659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solidFill>
                  <a:srgbClr val="FFFFFF"/>
                </a:solidFill>
                <a:latin typeface="Lucida Sans Unicode"/>
                <a:cs typeface="Lucida Sans Unicode"/>
              </a:rPr>
              <a:t>Quand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Lucida Sans Unicode"/>
                <a:cs typeface="Lucida Sans Unicode"/>
              </a:rPr>
              <a:t>plein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lingots</a:t>
            </a:r>
            <a:r>
              <a:rPr dirty="0" sz="1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Lucida Sans Unicode"/>
                <a:cs typeface="Lucida Sans Unicode"/>
              </a:rPr>
              <a:t>(ou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Bitcoins),</a:t>
            </a:r>
            <a:r>
              <a:rPr dirty="0" sz="18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les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met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Lucida Sans Unicode"/>
                <a:cs typeface="Lucida Sans Unicode"/>
              </a:rPr>
              <a:t>au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coffre,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Lucida Sans Unicode"/>
                <a:cs typeface="Lucida Sans Unicode"/>
              </a:rPr>
              <a:t>les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MdP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c’est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pareil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3439" y="1906523"/>
            <a:ext cx="547370" cy="525780"/>
          </a:xfrm>
          <a:custGeom>
            <a:avLst/>
            <a:gdLst/>
            <a:ahLst/>
            <a:cxnLst/>
            <a:rect l="l" t="t" r="r" b="b"/>
            <a:pathLst>
              <a:path w="547369" h="525780">
                <a:moveTo>
                  <a:pt x="459485" y="0"/>
                </a:moveTo>
                <a:lnTo>
                  <a:pt x="87629" y="0"/>
                </a:lnTo>
                <a:lnTo>
                  <a:pt x="53519" y="6887"/>
                </a:lnTo>
                <a:lnTo>
                  <a:pt x="25665" y="25669"/>
                </a:lnTo>
                <a:lnTo>
                  <a:pt x="6885" y="53524"/>
                </a:lnTo>
                <a:lnTo>
                  <a:pt x="0" y="87629"/>
                </a:lnTo>
                <a:lnTo>
                  <a:pt x="0" y="438150"/>
                </a:lnTo>
                <a:lnTo>
                  <a:pt x="6885" y="472255"/>
                </a:lnTo>
                <a:lnTo>
                  <a:pt x="25665" y="500110"/>
                </a:lnTo>
                <a:lnTo>
                  <a:pt x="53519" y="518892"/>
                </a:lnTo>
                <a:lnTo>
                  <a:pt x="87629" y="525779"/>
                </a:lnTo>
                <a:lnTo>
                  <a:pt x="459485" y="525779"/>
                </a:lnTo>
                <a:lnTo>
                  <a:pt x="493591" y="518892"/>
                </a:lnTo>
                <a:lnTo>
                  <a:pt x="521446" y="500110"/>
                </a:lnTo>
                <a:lnTo>
                  <a:pt x="540228" y="472255"/>
                </a:lnTo>
                <a:lnTo>
                  <a:pt x="547116" y="438150"/>
                </a:lnTo>
                <a:lnTo>
                  <a:pt x="547116" y="87629"/>
                </a:lnTo>
                <a:lnTo>
                  <a:pt x="540228" y="53524"/>
                </a:lnTo>
                <a:lnTo>
                  <a:pt x="521446" y="25669"/>
                </a:lnTo>
                <a:lnTo>
                  <a:pt x="493591" y="6887"/>
                </a:lnTo>
                <a:lnTo>
                  <a:pt x="45948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49223" y="2001773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5380" y="2656332"/>
            <a:ext cx="547370" cy="525780"/>
          </a:xfrm>
          <a:custGeom>
            <a:avLst/>
            <a:gdLst/>
            <a:ahLst/>
            <a:cxnLst/>
            <a:rect l="l" t="t" r="r" b="b"/>
            <a:pathLst>
              <a:path w="547369" h="525780">
                <a:moveTo>
                  <a:pt x="459485" y="0"/>
                </a:moveTo>
                <a:lnTo>
                  <a:pt x="87629" y="0"/>
                </a:lnTo>
                <a:lnTo>
                  <a:pt x="53519" y="6887"/>
                </a:lnTo>
                <a:lnTo>
                  <a:pt x="25665" y="25669"/>
                </a:lnTo>
                <a:lnTo>
                  <a:pt x="6885" y="53524"/>
                </a:lnTo>
                <a:lnTo>
                  <a:pt x="0" y="87629"/>
                </a:lnTo>
                <a:lnTo>
                  <a:pt x="0" y="438150"/>
                </a:lnTo>
                <a:lnTo>
                  <a:pt x="6885" y="472255"/>
                </a:lnTo>
                <a:lnTo>
                  <a:pt x="25665" y="500110"/>
                </a:lnTo>
                <a:lnTo>
                  <a:pt x="53519" y="518892"/>
                </a:lnTo>
                <a:lnTo>
                  <a:pt x="87629" y="525779"/>
                </a:lnTo>
                <a:lnTo>
                  <a:pt x="459485" y="525779"/>
                </a:lnTo>
                <a:lnTo>
                  <a:pt x="493591" y="518892"/>
                </a:lnTo>
                <a:lnTo>
                  <a:pt x="521446" y="500110"/>
                </a:lnTo>
                <a:lnTo>
                  <a:pt x="540228" y="472255"/>
                </a:lnTo>
                <a:lnTo>
                  <a:pt x="547115" y="438150"/>
                </a:lnTo>
                <a:lnTo>
                  <a:pt x="547115" y="87629"/>
                </a:lnTo>
                <a:lnTo>
                  <a:pt x="540228" y="53524"/>
                </a:lnTo>
                <a:lnTo>
                  <a:pt x="521446" y="25669"/>
                </a:lnTo>
                <a:lnTo>
                  <a:pt x="493591" y="6887"/>
                </a:lnTo>
                <a:lnTo>
                  <a:pt x="45948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29689" y="2750896"/>
            <a:ext cx="160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99032" y="3406140"/>
            <a:ext cx="547370" cy="524510"/>
          </a:xfrm>
          <a:custGeom>
            <a:avLst/>
            <a:gdLst/>
            <a:ahLst/>
            <a:cxnLst/>
            <a:rect l="l" t="t" r="r" b="b"/>
            <a:pathLst>
              <a:path w="547369" h="524510">
                <a:moveTo>
                  <a:pt x="459740" y="0"/>
                </a:moveTo>
                <a:lnTo>
                  <a:pt x="87376" y="0"/>
                </a:lnTo>
                <a:lnTo>
                  <a:pt x="53363" y="6865"/>
                </a:lnTo>
                <a:lnTo>
                  <a:pt x="25590" y="25590"/>
                </a:lnTo>
                <a:lnTo>
                  <a:pt x="6865" y="53363"/>
                </a:lnTo>
                <a:lnTo>
                  <a:pt x="0" y="87375"/>
                </a:lnTo>
                <a:lnTo>
                  <a:pt x="0" y="436880"/>
                </a:lnTo>
                <a:lnTo>
                  <a:pt x="6865" y="470892"/>
                </a:lnTo>
                <a:lnTo>
                  <a:pt x="25590" y="498665"/>
                </a:lnTo>
                <a:lnTo>
                  <a:pt x="53363" y="517390"/>
                </a:lnTo>
                <a:lnTo>
                  <a:pt x="87376" y="524256"/>
                </a:lnTo>
                <a:lnTo>
                  <a:pt x="459740" y="524256"/>
                </a:lnTo>
                <a:lnTo>
                  <a:pt x="493752" y="517390"/>
                </a:lnTo>
                <a:lnTo>
                  <a:pt x="521525" y="498665"/>
                </a:lnTo>
                <a:lnTo>
                  <a:pt x="540250" y="470892"/>
                </a:lnTo>
                <a:lnTo>
                  <a:pt x="547116" y="436880"/>
                </a:lnTo>
                <a:lnTo>
                  <a:pt x="547116" y="87375"/>
                </a:lnTo>
                <a:lnTo>
                  <a:pt x="540250" y="53363"/>
                </a:lnTo>
                <a:lnTo>
                  <a:pt x="521525" y="25590"/>
                </a:lnTo>
                <a:lnTo>
                  <a:pt x="493752" y="6865"/>
                </a:lnTo>
                <a:lnTo>
                  <a:pt x="45974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88769" y="3501008"/>
            <a:ext cx="16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5380" y="4154423"/>
            <a:ext cx="547370" cy="525780"/>
          </a:xfrm>
          <a:custGeom>
            <a:avLst/>
            <a:gdLst/>
            <a:ahLst/>
            <a:cxnLst/>
            <a:rect l="l" t="t" r="r" b="b"/>
            <a:pathLst>
              <a:path w="547369" h="525779">
                <a:moveTo>
                  <a:pt x="459485" y="0"/>
                </a:moveTo>
                <a:lnTo>
                  <a:pt x="87629" y="0"/>
                </a:lnTo>
                <a:lnTo>
                  <a:pt x="53519" y="6887"/>
                </a:lnTo>
                <a:lnTo>
                  <a:pt x="25665" y="25669"/>
                </a:lnTo>
                <a:lnTo>
                  <a:pt x="6885" y="53524"/>
                </a:lnTo>
                <a:lnTo>
                  <a:pt x="0" y="87630"/>
                </a:lnTo>
                <a:lnTo>
                  <a:pt x="0" y="438150"/>
                </a:lnTo>
                <a:lnTo>
                  <a:pt x="6885" y="472255"/>
                </a:lnTo>
                <a:lnTo>
                  <a:pt x="25665" y="500110"/>
                </a:lnTo>
                <a:lnTo>
                  <a:pt x="53519" y="518892"/>
                </a:lnTo>
                <a:lnTo>
                  <a:pt x="87629" y="525780"/>
                </a:lnTo>
                <a:lnTo>
                  <a:pt x="459485" y="525780"/>
                </a:lnTo>
                <a:lnTo>
                  <a:pt x="493591" y="518892"/>
                </a:lnTo>
                <a:lnTo>
                  <a:pt x="521446" y="500110"/>
                </a:lnTo>
                <a:lnTo>
                  <a:pt x="540228" y="472255"/>
                </a:lnTo>
                <a:lnTo>
                  <a:pt x="547115" y="438150"/>
                </a:lnTo>
                <a:lnTo>
                  <a:pt x="547115" y="87630"/>
                </a:lnTo>
                <a:lnTo>
                  <a:pt x="540228" y="53524"/>
                </a:lnTo>
                <a:lnTo>
                  <a:pt x="521446" y="25669"/>
                </a:lnTo>
                <a:lnTo>
                  <a:pt x="493591" y="6887"/>
                </a:lnTo>
                <a:lnTo>
                  <a:pt x="45948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25117" y="4250817"/>
            <a:ext cx="16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3439" y="4904232"/>
            <a:ext cx="547370" cy="525780"/>
          </a:xfrm>
          <a:custGeom>
            <a:avLst/>
            <a:gdLst/>
            <a:ahLst/>
            <a:cxnLst/>
            <a:rect l="l" t="t" r="r" b="b"/>
            <a:pathLst>
              <a:path w="547369" h="525779">
                <a:moveTo>
                  <a:pt x="459485" y="0"/>
                </a:moveTo>
                <a:lnTo>
                  <a:pt x="87629" y="0"/>
                </a:lnTo>
                <a:lnTo>
                  <a:pt x="53519" y="6887"/>
                </a:lnTo>
                <a:lnTo>
                  <a:pt x="25665" y="25669"/>
                </a:lnTo>
                <a:lnTo>
                  <a:pt x="6885" y="53524"/>
                </a:lnTo>
                <a:lnTo>
                  <a:pt x="0" y="87630"/>
                </a:lnTo>
                <a:lnTo>
                  <a:pt x="0" y="438150"/>
                </a:lnTo>
                <a:lnTo>
                  <a:pt x="6885" y="472255"/>
                </a:lnTo>
                <a:lnTo>
                  <a:pt x="25665" y="500110"/>
                </a:lnTo>
                <a:lnTo>
                  <a:pt x="53519" y="518892"/>
                </a:lnTo>
                <a:lnTo>
                  <a:pt x="87629" y="525780"/>
                </a:lnTo>
                <a:lnTo>
                  <a:pt x="459485" y="525780"/>
                </a:lnTo>
                <a:lnTo>
                  <a:pt x="493591" y="518892"/>
                </a:lnTo>
                <a:lnTo>
                  <a:pt x="521446" y="500110"/>
                </a:lnTo>
                <a:lnTo>
                  <a:pt x="540228" y="472255"/>
                </a:lnTo>
                <a:lnTo>
                  <a:pt x="547116" y="438150"/>
                </a:lnTo>
                <a:lnTo>
                  <a:pt x="547116" y="87630"/>
                </a:lnTo>
                <a:lnTo>
                  <a:pt x="540228" y="53524"/>
                </a:lnTo>
                <a:lnTo>
                  <a:pt x="521446" y="25669"/>
                </a:lnTo>
                <a:lnTo>
                  <a:pt x="493591" y="6887"/>
                </a:lnTo>
                <a:lnTo>
                  <a:pt x="459485" y="0"/>
                </a:lnTo>
                <a:close/>
              </a:path>
            </a:pathLst>
          </a:custGeom>
          <a:solidFill>
            <a:srgbClr val="6060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41603" y="5000066"/>
            <a:ext cx="1708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1876" y="5654040"/>
            <a:ext cx="547370" cy="525780"/>
          </a:xfrm>
          <a:custGeom>
            <a:avLst/>
            <a:gdLst/>
            <a:ahLst/>
            <a:cxnLst/>
            <a:rect l="l" t="t" r="r" b="b"/>
            <a:pathLst>
              <a:path w="547369" h="525779">
                <a:moveTo>
                  <a:pt x="459486" y="0"/>
                </a:moveTo>
                <a:lnTo>
                  <a:pt x="87629" y="0"/>
                </a:lnTo>
                <a:lnTo>
                  <a:pt x="53519" y="6885"/>
                </a:lnTo>
                <a:lnTo>
                  <a:pt x="25665" y="25665"/>
                </a:lnTo>
                <a:lnTo>
                  <a:pt x="6885" y="53519"/>
                </a:lnTo>
                <a:lnTo>
                  <a:pt x="0" y="87630"/>
                </a:lnTo>
                <a:lnTo>
                  <a:pt x="0" y="438150"/>
                </a:lnTo>
                <a:lnTo>
                  <a:pt x="6885" y="472260"/>
                </a:lnTo>
                <a:lnTo>
                  <a:pt x="25665" y="500114"/>
                </a:lnTo>
                <a:lnTo>
                  <a:pt x="53519" y="518894"/>
                </a:lnTo>
                <a:lnTo>
                  <a:pt x="87629" y="525780"/>
                </a:lnTo>
                <a:lnTo>
                  <a:pt x="459486" y="525780"/>
                </a:lnTo>
                <a:lnTo>
                  <a:pt x="493596" y="518894"/>
                </a:lnTo>
                <a:lnTo>
                  <a:pt x="521450" y="500114"/>
                </a:lnTo>
                <a:lnTo>
                  <a:pt x="540230" y="472260"/>
                </a:lnTo>
                <a:lnTo>
                  <a:pt x="547115" y="438150"/>
                </a:lnTo>
                <a:lnTo>
                  <a:pt x="547115" y="87630"/>
                </a:lnTo>
                <a:lnTo>
                  <a:pt x="540230" y="53519"/>
                </a:lnTo>
                <a:lnTo>
                  <a:pt x="521450" y="25665"/>
                </a:lnTo>
                <a:lnTo>
                  <a:pt x="493596" y="6885"/>
                </a:lnTo>
                <a:lnTo>
                  <a:pt x="45948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30402" y="5750153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4841" y="2575814"/>
            <a:ext cx="4951095" cy="17379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3600" spc="200" b="1">
                <a:solidFill>
                  <a:srgbClr val="FFFFFF"/>
                </a:solidFill>
                <a:latin typeface="Arial"/>
                <a:cs typeface="Arial"/>
              </a:rPr>
              <a:t>Cybermois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320"/>
              </a:spcBef>
            </a:pP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3600" spc="-2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0" b="1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dirty="0" sz="3600" spc="-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70" b="1">
                <a:solidFill>
                  <a:srgbClr val="FFFFFF"/>
                </a:solidFill>
                <a:latin typeface="Arial"/>
                <a:cs typeface="Arial"/>
              </a:rPr>
              <a:t>rencontres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984" y="6459423"/>
            <a:ext cx="755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latin typeface="Lucida Sans Unicode"/>
                <a:cs typeface="Lucida Sans Unicode"/>
              </a:rPr>
              <a:t>JU</a:t>
            </a:r>
            <a:r>
              <a:rPr dirty="0" sz="1200" spc="-55">
                <a:latin typeface="Lucida Sans Unicode"/>
                <a:cs typeface="Lucida Sans Unicode"/>
              </a:rPr>
              <a:t>I</a:t>
            </a:r>
            <a:r>
              <a:rPr dirty="0" sz="1200" spc="-45">
                <a:latin typeface="Lucida Sans Unicode"/>
                <a:cs typeface="Lucida Sans Unicode"/>
              </a:rPr>
              <a:t>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70">
                <a:latin typeface="Lucida Sans Unicode"/>
                <a:cs typeface="Lucida Sans Unicode"/>
              </a:rPr>
              <a:t>2</a:t>
            </a:r>
            <a:r>
              <a:rPr dirty="0" sz="1200" spc="-40">
                <a:latin typeface="Lucida Sans Unicode"/>
                <a:cs typeface="Lucida Sans Unicode"/>
              </a:rPr>
              <a:t>0</a:t>
            </a:r>
            <a:r>
              <a:rPr dirty="0" sz="1200" spc="-35">
                <a:latin typeface="Lucida Sans Unicode"/>
                <a:cs typeface="Lucida Sans Unicode"/>
              </a:rPr>
              <a:t>2</a:t>
            </a:r>
            <a:r>
              <a:rPr dirty="0" sz="1200" spc="-7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320155"/>
          </a:xfrm>
          <a:custGeom>
            <a:avLst/>
            <a:gdLst/>
            <a:ahLst/>
            <a:cxnLst/>
            <a:rect l="l" t="t" r="r" b="b"/>
            <a:pathLst>
              <a:path w="12192000" h="6320155">
                <a:moveTo>
                  <a:pt x="12192000" y="0"/>
                </a:moveTo>
                <a:lnTo>
                  <a:pt x="0" y="0"/>
                </a:lnTo>
                <a:lnTo>
                  <a:pt x="0" y="6320028"/>
                </a:lnTo>
                <a:lnTo>
                  <a:pt x="12192000" y="63200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0984" y="5216144"/>
            <a:ext cx="1146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0078F9"/>
                </a:solidFill>
                <a:latin typeface="Lucida Sans Unicode"/>
                <a:cs typeface="Lucida Sans Unicode"/>
              </a:rPr>
              <a:t>CH</a:t>
            </a:r>
            <a:r>
              <a:rPr dirty="0" sz="1600" spc="10">
                <a:solidFill>
                  <a:srgbClr val="0078F9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55">
                <a:solidFill>
                  <a:srgbClr val="0078F9"/>
                </a:solidFill>
                <a:latin typeface="Lucida Sans Unicode"/>
                <a:cs typeface="Lucida Sans Unicode"/>
              </a:rPr>
              <a:t>PITR</a:t>
            </a:r>
            <a:r>
              <a:rPr dirty="0" sz="1600" spc="-50">
                <a:solidFill>
                  <a:srgbClr val="0078F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85">
                <a:solidFill>
                  <a:srgbClr val="0078F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0078F9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9165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98319" y="5158485"/>
            <a:ext cx="5386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>
                <a:latin typeface="Lucida Sans Unicode"/>
                <a:cs typeface="Lucida Sans Unicode"/>
              </a:rPr>
              <a:t>Gestionnaire</a:t>
            </a:r>
            <a:r>
              <a:rPr dirty="0" sz="2800" spc="-135">
                <a:latin typeface="Lucida Sans Unicode"/>
                <a:cs typeface="Lucida Sans Unicode"/>
              </a:rPr>
              <a:t> </a:t>
            </a:r>
            <a:r>
              <a:rPr dirty="0" sz="2800" spc="150">
                <a:latin typeface="Lucida Sans Unicode"/>
                <a:cs typeface="Lucida Sans Unicode"/>
              </a:rPr>
              <a:t>de</a:t>
            </a:r>
            <a:r>
              <a:rPr dirty="0" sz="2800" spc="-155">
                <a:latin typeface="Lucida Sans Unicode"/>
                <a:cs typeface="Lucida Sans Unicode"/>
              </a:rPr>
              <a:t> </a:t>
            </a:r>
            <a:r>
              <a:rPr dirty="0" sz="2800" spc="100">
                <a:latin typeface="Lucida Sans Unicode"/>
                <a:cs typeface="Lucida Sans Unicode"/>
              </a:rPr>
              <a:t>mot</a:t>
            </a:r>
            <a:r>
              <a:rPr dirty="0" sz="2800" spc="-145">
                <a:latin typeface="Lucida Sans Unicode"/>
                <a:cs typeface="Lucida Sans Unicode"/>
              </a:rPr>
              <a:t> </a:t>
            </a:r>
            <a:r>
              <a:rPr dirty="0" sz="2800" spc="150">
                <a:latin typeface="Lucida Sans Unicode"/>
                <a:cs typeface="Lucida Sans Unicode"/>
              </a:rPr>
              <a:t>de</a:t>
            </a:r>
            <a:r>
              <a:rPr dirty="0" sz="2800" spc="-150">
                <a:latin typeface="Lucida Sans Unicode"/>
                <a:cs typeface="Lucida Sans Unicode"/>
              </a:rPr>
              <a:t> </a:t>
            </a:r>
            <a:r>
              <a:rPr dirty="0" sz="2800" spc="140">
                <a:latin typeface="Lucida Sans Unicode"/>
                <a:cs typeface="Lucida Sans Unicode"/>
              </a:rPr>
              <a:t>passe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68923"/>
            <a:ext cx="12192000" cy="368935"/>
          </a:xfrm>
          <a:custGeom>
            <a:avLst/>
            <a:gdLst/>
            <a:ahLst/>
            <a:cxnLst/>
            <a:rect l="l" t="t" r="r" b="b"/>
            <a:pathLst>
              <a:path w="12192000" h="368935">
                <a:moveTo>
                  <a:pt x="12192000" y="0"/>
                </a:moveTo>
                <a:lnTo>
                  <a:pt x="0" y="0"/>
                </a:lnTo>
                <a:lnTo>
                  <a:pt x="0" y="368807"/>
                </a:lnTo>
                <a:lnTo>
                  <a:pt x="12192000" y="3688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0A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54622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Gestionnaire</a:t>
            </a:r>
            <a:r>
              <a:rPr dirty="0" spc="-150"/>
              <a:t> </a:t>
            </a:r>
            <a:r>
              <a:rPr dirty="0" spc="170"/>
              <a:t>de</a:t>
            </a:r>
            <a:r>
              <a:rPr dirty="0" spc="-185"/>
              <a:t> </a:t>
            </a:r>
            <a:r>
              <a:rPr dirty="0" spc="180"/>
              <a:t>mots</a:t>
            </a:r>
            <a:r>
              <a:rPr dirty="0" spc="-160"/>
              <a:t> </a:t>
            </a:r>
            <a:r>
              <a:rPr dirty="0" spc="170"/>
              <a:t>de</a:t>
            </a:r>
            <a:r>
              <a:rPr dirty="0" spc="-180"/>
              <a:t> </a:t>
            </a:r>
            <a:r>
              <a:rPr dirty="0" spc="135"/>
              <a:t>passe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698" y="1138555"/>
            <a:ext cx="2343657" cy="3348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0582" y="1539621"/>
            <a:ext cx="8223250" cy="662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lr>
                <a:srgbClr val="60ACFF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 spc="45" b="1">
                <a:latin typeface="Arial"/>
                <a:cs typeface="Arial"/>
              </a:rPr>
              <a:t>Stockez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tous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45" b="1">
                <a:latin typeface="Arial"/>
                <a:cs typeface="Arial"/>
              </a:rPr>
              <a:t>vos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spc="105" b="1">
                <a:latin typeface="Arial"/>
                <a:cs typeface="Arial"/>
              </a:rPr>
              <a:t>mots</a:t>
            </a:r>
            <a:r>
              <a:rPr dirty="0" sz="1600" spc="-105" b="1">
                <a:latin typeface="Arial"/>
                <a:cs typeface="Arial"/>
              </a:rPr>
              <a:t> </a:t>
            </a:r>
            <a:r>
              <a:rPr dirty="0" sz="1600" spc="95" b="1">
                <a:latin typeface="Arial"/>
                <a:cs typeface="Arial"/>
              </a:rPr>
              <a:t>de</a:t>
            </a:r>
            <a:r>
              <a:rPr dirty="0" sz="1600" spc="-105" b="1">
                <a:latin typeface="Arial"/>
                <a:cs typeface="Arial"/>
              </a:rPr>
              <a:t> </a:t>
            </a:r>
            <a:r>
              <a:rPr dirty="0" sz="1600" spc="75" b="1">
                <a:latin typeface="Arial"/>
                <a:cs typeface="Arial"/>
              </a:rPr>
              <a:t>passe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50" b="1">
                <a:latin typeface="Arial"/>
                <a:cs typeface="Arial"/>
              </a:rPr>
              <a:t>professionnels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un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50" b="1">
                <a:latin typeface="Arial"/>
                <a:cs typeface="Arial"/>
              </a:rPr>
              <a:t>seul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spc="75" b="1">
                <a:latin typeface="Arial"/>
                <a:cs typeface="Arial"/>
              </a:rPr>
              <a:t>endroit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et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ne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5">
                <a:latin typeface="Lucida Sans Unicode"/>
                <a:cs typeface="Lucida Sans Unicode"/>
              </a:rPr>
              <a:t>retenez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>
                <a:latin typeface="Lucida Sans Unicode"/>
                <a:cs typeface="Lucida Sans Unicode"/>
              </a:rPr>
              <a:t>qu’un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seul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55">
                <a:latin typeface="Lucida Sans Unicode"/>
                <a:cs typeface="Lucida Sans Unicode"/>
              </a:rPr>
              <a:t>mot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95">
                <a:latin typeface="Lucida Sans Unicode"/>
                <a:cs typeface="Lucida Sans Unicode"/>
              </a:rPr>
              <a:t> </a:t>
            </a:r>
            <a:r>
              <a:rPr dirty="0" sz="1600" spc="75">
                <a:latin typeface="Lucida Sans Unicode"/>
                <a:cs typeface="Lucida Sans Unicode"/>
              </a:rPr>
              <a:t>passe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31" y="3512832"/>
            <a:ext cx="1688592" cy="5638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24222" y="1208532"/>
            <a:ext cx="1024890" cy="856615"/>
            <a:chOff x="624222" y="1208532"/>
            <a:chExt cx="1024890" cy="8566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872" y="1208532"/>
              <a:ext cx="768096" cy="8564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4222" y="1264327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197909" y="0"/>
                  </a:moveTo>
                  <a:lnTo>
                    <a:pt x="152509" y="5222"/>
                  </a:lnTo>
                  <a:lnTo>
                    <a:pt x="110844" y="20100"/>
                  </a:lnTo>
                  <a:lnTo>
                    <a:pt x="74098" y="43451"/>
                  </a:lnTo>
                  <a:lnTo>
                    <a:pt x="43433" y="74127"/>
                  </a:lnTo>
                  <a:lnTo>
                    <a:pt x="20103" y="110833"/>
                  </a:lnTo>
                  <a:lnTo>
                    <a:pt x="5223" y="152497"/>
                  </a:lnTo>
                  <a:lnTo>
                    <a:pt x="0" y="197898"/>
                  </a:lnTo>
                  <a:lnTo>
                    <a:pt x="5223" y="243300"/>
                  </a:lnTo>
                  <a:lnTo>
                    <a:pt x="20103" y="284967"/>
                  </a:lnTo>
                  <a:lnTo>
                    <a:pt x="43456" y="321714"/>
                  </a:lnTo>
                  <a:lnTo>
                    <a:pt x="74098" y="352356"/>
                  </a:lnTo>
                  <a:lnTo>
                    <a:pt x="110844" y="375710"/>
                  </a:lnTo>
                  <a:lnTo>
                    <a:pt x="152509" y="390591"/>
                  </a:lnTo>
                  <a:lnTo>
                    <a:pt x="197909" y="395814"/>
                  </a:lnTo>
                  <a:lnTo>
                    <a:pt x="243310" y="390591"/>
                  </a:lnTo>
                  <a:lnTo>
                    <a:pt x="284975" y="375710"/>
                  </a:lnTo>
                  <a:lnTo>
                    <a:pt x="321720" y="352356"/>
                  </a:lnTo>
                  <a:lnTo>
                    <a:pt x="340761" y="333315"/>
                  </a:lnTo>
                  <a:lnTo>
                    <a:pt x="197909" y="333315"/>
                  </a:lnTo>
                  <a:lnTo>
                    <a:pt x="155227" y="326381"/>
                  </a:lnTo>
                  <a:lnTo>
                    <a:pt x="118070" y="307098"/>
                  </a:lnTo>
                  <a:lnTo>
                    <a:pt x="88713" y="277740"/>
                  </a:lnTo>
                  <a:lnTo>
                    <a:pt x="69430" y="240581"/>
                  </a:lnTo>
                  <a:lnTo>
                    <a:pt x="62497" y="197898"/>
                  </a:lnTo>
                  <a:lnTo>
                    <a:pt x="63840" y="178701"/>
                  </a:lnTo>
                  <a:lnTo>
                    <a:pt x="67771" y="160333"/>
                  </a:lnTo>
                  <a:lnTo>
                    <a:pt x="74142" y="143040"/>
                  </a:lnTo>
                  <a:lnTo>
                    <a:pt x="82809" y="127065"/>
                  </a:lnTo>
                  <a:lnTo>
                    <a:pt x="171348" y="127065"/>
                  </a:lnTo>
                  <a:lnTo>
                    <a:pt x="127078" y="82794"/>
                  </a:lnTo>
                  <a:lnTo>
                    <a:pt x="143053" y="74127"/>
                  </a:lnTo>
                  <a:lnTo>
                    <a:pt x="160345" y="67755"/>
                  </a:lnTo>
                  <a:lnTo>
                    <a:pt x="178712" y="63825"/>
                  </a:lnTo>
                  <a:lnTo>
                    <a:pt x="197909" y="62482"/>
                  </a:lnTo>
                  <a:lnTo>
                    <a:pt x="340753" y="62482"/>
                  </a:lnTo>
                  <a:lnTo>
                    <a:pt x="321720" y="43451"/>
                  </a:lnTo>
                  <a:lnTo>
                    <a:pt x="284975" y="20100"/>
                  </a:lnTo>
                  <a:lnTo>
                    <a:pt x="243310" y="5222"/>
                  </a:lnTo>
                  <a:lnTo>
                    <a:pt x="197909" y="0"/>
                  </a:lnTo>
                  <a:close/>
                </a:path>
                <a:path w="396240" h="396239">
                  <a:moveTo>
                    <a:pt x="171348" y="127065"/>
                  </a:moveTo>
                  <a:lnTo>
                    <a:pt x="82809" y="127065"/>
                  </a:lnTo>
                  <a:lnTo>
                    <a:pt x="269261" y="313523"/>
                  </a:lnTo>
                  <a:lnTo>
                    <a:pt x="252985" y="321889"/>
                  </a:lnTo>
                  <a:lnTo>
                    <a:pt x="235538" y="328106"/>
                  </a:lnTo>
                  <a:lnTo>
                    <a:pt x="217114" y="331980"/>
                  </a:lnTo>
                  <a:lnTo>
                    <a:pt x="197909" y="333315"/>
                  </a:lnTo>
                  <a:lnTo>
                    <a:pt x="340761" y="333315"/>
                  </a:lnTo>
                  <a:lnTo>
                    <a:pt x="352362" y="321714"/>
                  </a:lnTo>
                  <a:lnTo>
                    <a:pt x="375715" y="284967"/>
                  </a:lnTo>
                  <a:lnTo>
                    <a:pt x="381513" y="268731"/>
                  </a:lnTo>
                  <a:lnTo>
                    <a:pt x="313009" y="268731"/>
                  </a:lnTo>
                  <a:lnTo>
                    <a:pt x="171348" y="127065"/>
                  </a:lnTo>
                  <a:close/>
                </a:path>
                <a:path w="396240" h="396239">
                  <a:moveTo>
                    <a:pt x="340753" y="62482"/>
                  </a:moveTo>
                  <a:lnTo>
                    <a:pt x="197909" y="62482"/>
                  </a:lnTo>
                  <a:lnTo>
                    <a:pt x="240591" y="69415"/>
                  </a:lnTo>
                  <a:lnTo>
                    <a:pt x="277748" y="88699"/>
                  </a:lnTo>
                  <a:lnTo>
                    <a:pt x="307105" y="118057"/>
                  </a:lnTo>
                  <a:lnTo>
                    <a:pt x="326388" y="155215"/>
                  </a:lnTo>
                  <a:lnTo>
                    <a:pt x="333321" y="197898"/>
                  </a:lnTo>
                  <a:lnTo>
                    <a:pt x="331978" y="217096"/>
                  </a:lnTo>
                  <a:lnTo>
                    <a:pt x="328048" y="235463"/>
                  </a:lnTo>
                  <a:lnTo>
                    <a:pt x="321676" y="252757"/>
                  </a:lnTo>
                  <a:lnTo>
                    <a:pt x="313009" y="268731"/>
                  </a:lnTo>
                  <a:lnTo>
                    <a:pt x="381513" y="268731"/>
                  </a:lnTo>
                  <a:lnTo>
                    <a:pt x="390596" y="243300"/>
                  </a:lnTo>
                  <a:lnTo>
                    <a:pt x="395819" y="197898"/>
                  </a:lnTo>
                  <a:lnTo>
                    <a:pt x="390596" y="152497"/>
                  </a:lnTo>
                  <a:lnTo>
                    <a:pt x="375715" y="110833"/>
                  </a:lnTo>
                  <a:lnTo>
                    <a:pt x="352362" y="74090"/>
                  </a:lnTo>
                  <a:lnTo>
                    <a:pt x="340753" y="62482"/>
                  </a:lnTo>
                  <a:close/>
                </a:path>
              </a:pathLst>
            </a:custGeom>
            <a:solidFill>
              <a:srgbClr val="DE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897803" y="4098922"/>
            <a:ext cx="198120" cy="281940"/>
          </a:xfrm>
          <a:custGeom>
            <a:avLst/>
            <a:gdLst/>
            <a:ahLst/>
            <a:cxnLst/>
            <a:rect l="l" t="t" r="r" b="b"/>
            <a:pathLst>
              <a:path w="198120" h="281939">
                <a:moveTo>
                  <a:pt x="52897" y="66344"/>
                </a:moveTo>
                <a:lnTo>
                  <a:pt x="26448" y="66344"/>
                </a:lnTo>
                <a:lnTo>
                  <a:pt x="26448" y="281925"/>
                </a:lnTo>
                <a:lnTo>
                  <a:pt x="52897" y="255384"/>
                </a:lnTo>
                <a:lnTo>
                  <a:pt x="52897" y="190215"/>
                </a:lnTo>
                <a:lnTo>
                  <a:pt x="117837" y="190215"/>
                </a:lnTo>
                <a:lnTo>
                  <a:pt x="144288" y="163671"/>
                </a:lnTo>
                <a:lnTo>
                  <a:pt x="52897" y="163671"/>
                </a:lnTo>
                <a:lnTo>
                  <a:pt x="52897" y="66344"/>
                </a:lnTo>
                <a:close/>
              </a:path>
              <a:path w="198120" h="281939">
                <a:moveTo>
                  <a:pt x="141059" y="0"/>
                </a:moveTo>
                <a:lnTo>
                  <a:pt x="114610" y="0"/>
                </a:lnTo>
                <a:lnTo>
                  <a:pt x="114610" y="39800"/>
                </a:lnTo>
                <a:lnTo>
                  <a:pt x="0" y="39800"/>
                </a:lnTo>
                <a:lnTo>
                  <a:pt x="0" y="66344"/>
                </a:lnTo>
                <a:lnTo>
                  <a:pt x="123426" y="66344"/>
                </a:lnTo>
                <a:lnTo>
                  <a:pt x="142302" y="70168"/>
                </a:lnTo>
                <a:lnTo>
                  <a:pt x="157714" y="80598"/>
                </a:lnTo>
                <a:lnTo>
                  <a:pt x="168105" y="96066"/>
                </a:lnTo>
                <a:lnTo>
                  <a:pt x="171915" y="115008"/>
                </a:lnTo>
                <a:lnTo>
                  <a:pt x="168105" y="133950"/>
                </a:lnTo>
                <a:lnTo>
                  <a:pt x="157715" y="149418"/>
                </a:lnTo>
                <a:lnTo>
                  <a:pt x="142302" y="159847"/>
                </a:lnTo>
                <a:lnTo>
                  <a:pt x="123426" y="163671"/>
                </a:lnTo>
                <a:lnTo>
                  <a:pt x="144288" y="163671"/>
                </a:lnTo>
                <a:lnTo>
                  <a:pt x="197546" y="110226"/>
                </a:lnTo>
                <a:lnTo>
                  <a:pt x="192879" y="86563"/>
                </a:lnTo>
                <a:lnTo>
                  <a:pt x="176338" y="61736"/>
                </a:lnTo>
                <a:lnTo>
                  <a:pt x="168595" y="55006"/>
                </a:lnTo>
                <a:lnTo>
                  <a:pt x="160051" y="49422"/>
                </a:lnTo>
                <a:lnTo>
                  <a:pt x="150831" y="45053"/>
                </a:lnTo>
                <a:lnTo>
                  <a:pt x="141059" y="41968"/>
                </a:lnTo>
                <a:lnTo>
                  <a:pt x="141059" y="0"/>
                </a:lnTo>
                <a:close/>
              </a:path>
              <a:path w="198120" h="281939">
                <a:moveTo>
                  <a:pt x="88161" y="0"/>
                </a:moveTo>
                <a:lnTo>
                  <a:pt x="61713" y="0"/>
                </a:lnTo>
                <a:lnTo>
                  <a:pt x="61713" y="39800"/>
                </a:lnTo>
                <a:lnTo>
                  <a:pt x="88161" y="39800"/>
                </a:lnTo>
                <a:lnTo>
                  <a:pt x="88161" y="0"/>
                </a:lnTo>
                <a:close/>
              </a:path>
            </a:pathLst>
          </a:custGeom>
          <a:solidFill>
            <a:srgbClr val="E06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97947" y="3245591"/>
            <a:ext cx="339090" cy="313055"/>
          </a:xfrm>
          <a:custGeom>
            <a:avLst/>
            <a:gdLst/>
            <a:ahLst/>
            <a:cxnLst/>
            <a:rect l="l" t="t" r="r" b="b"/>
            <a:pathLst>
              <a:path w="339090" h="313054">
                <a:moveTo>
                  <a:pt x="55295" y="96807"/>
                </a:moveTo>
                <a:lnTo>
                  <a:pt x="33778" y="101155"/>
                </a:lnTo>
                <a:lnTo>
                  <a:pt x="16201" y="113010"/>
                </a:lnTo>
                <a:lnTo>
                  <a:pt x="4347" y="130588"/>
                </a:lnTo>
                <a:lnTo>
                  <a:pt x="0" y="152107"/>
                </a:lnTo>
                <a:lnTo>
                  <a:pt x="4347" y="173625"/>
                </a:lnTo>
                <a:lnTo>
                  <a:pt x="16201" y="191204"/>
                </a:lnTo>
                <a:lnTo>
                  <a:pt x="33778" y="203058"/>
                </a:lnTo>
                <a:lnTo>
                  <a:pt x="55295" y="207406"/>
                </a:lnTo>
                <a:lnTo>
                  <a:pt x="66355" y="273766"/>
                </a:lnTo>
                <a:lnTo>
                  <a:pt x="54680" y="281971"/>
                </a:lnTo>
                <a:lnTo>
                  <a:pt x="47277" y="293618"/>
                </a:lnTo>
                <a:lnTo>
                  <a:pt x="44768" y="307174"/>
                </a:lnTo>
                <a:lnTo>
                  <a:pt x="45913" y="312477"/>
                </a:lnTo>
                <a:lnTo>
                  <a:pt x="69009" y="289382"/>
                </a:lnTo>
                <a:lnTo>
                  <a:pt x="69009" y="288365"/>
                </a:lnTo>
                <a:lnTo>
                  <a:pt x="73433" y="283941"/>
                </a:lnTo>
                <a:lnTo>
                  <a:pt x="74450" y="283941"/>
                </a:lnTo>
                <a:lnTo>
                  <a:pt x="86426" y="271965"/>
                </a:lnTo>
                <a:lnTo>
                  <a:pt x="82723" y="271554"/>
                </a:lnTo>
                <a:lnTo>
                  <a:pt x="71664" y="205194"/>
                </a:lnTo>
                <a:lnTo>
                  <a:pt x="79357" y="201973"/>
                </a:lnTo>
                <a:lnTo>
                  <a:pt x="86428" y="197674"/>
                </a:lnTo>
                <a:lnTo>
                  <a:pt x="92753" y="192379"/>
                </a:lnTo>
                <a:lnTo>
                  <a:pt x="98206" y="186171"/>
                </a:lnTo>
                <a:lnTo>
                  <a:pt x="137578" y="186171"/>
                </a:lnTo>
                <a:lnTo>
                  <a:pt x="128252" y="181305"/>
                </a:lnTo>
                <a:lnTo>
                  <a:pt x="85377" y="181305"/>
                </a:lnTo>
                <a:lnTo>
                  <a:pt x="23444" y="180863"/>
                </a:lnTo>
                <a:lnTo>
                  <a:pt x="41582" y="155646"/>
                </a:lnTo>
                <a:lnTo>
                  <a:pt x="45563" y="154319"/>
                </a:lnTo>
                <a:lnTo>
                  <a:pt x="49987" y="153876"/>
                </a:lnTo>
                <a:lnTo>
                  <a:pt x="109708" y="153876"/>
                </a:lnTo>
                <a:lnTo>
                  <a:pt x="109674" y="152107"/>
                </a:lnTo>
                <a:lnTo>
                  <a:pt x="109470" y="149452"/>
                </a:lnTo>
                <a:lnTo>
                  <a:pt x="46005" y="149452"/>
                </a:lnTo>
                <a:lnTo>
                  <a:pt x="38927" y="142374"/>
                </a:lnTo>
                <a:lnTo>
                  <a:pt x="38927" y="133969"/>
                </a:lnTo>
                <a:lnTo>
                  <a:pt x="39370" y="125563"/>
                </a:lnTo>
                <a:lnTo>
                  <a:pt x="46005" y="118485"/>
                </a:lnTo>
                <a:lnTo>
                  <a:pt x="101806" y="118485"/>
                </a:lnTo>
                <a:lnTo>
                  <a:pt x="112716" y="107867"/>
                </a:lnTo>
                <a:lnTo>
                  <a:pt x="88032" y="107867"/>
                </a:lnTo>
                <a:lnTo>
                  <a:pt x="80677" y="103153"/>
                </a:lnTo>
                <a:lnTo>
                  <a:pt x="72659" y="99683"/>
                </a:lnTo>
                <a:lnTo>
                  <a:pt x="64143" y="97540"/>
                </a:lnTo>
                <a:lnTo>
                  <a:pt x="55295" y="96807"/>
                </a:lnTo>
                <a:close/>
              </a:path>
              <a:path w="339090" h="313054">
                <a:moveTo>
                  <a:pt x="137578" y="186171"/>
                </a:moveTo>
                <a:lnTo>
                  <a:pt x="98206" y="186171"/>
                </a:lnTo>
                <a:lnTo>
                  <a:pt x="139348" y="207849"/>
                </a:lnTo>
                <a:lnTo>
                  <a:pt x="135857" y="221452"/>
                </a:lnTo>
                <a:lnTo>
                  <a:pt x="135813" y="222581"/>
                </a:lnTo>
                <a:lnTo>
                  <a:pt x="166915" y="191480"/>
                </a:lnTo>
                <a:lnTo>
                  <a:pt x="147753" y="191480"/>
                </a:lnTo>
                <a:lnTo>
                  <a:pt x="137578" y="186171"/>
                </a:lnTo>
                <a:close/>
              </a:path>
              <a:path w="339090" h="313054">
                <a:moveTo>
                  <a:pt x="194415" y="163981"/>
                </a:moveTo>
                <a:lnTo>
                  <a:pt x="183807" y="165379"/>
                </a:lnTo>
                <a:lnTo>
                  <a:pt x="163872" y="175236"/>
                </a:lnTo>
                <a:lnTo>
                  <a:pt x="147753" y="191480"/>
                </a:lnTo>
                <a:lnTo>
                  <a:pt x="166915" y="191480"/>
                </a:lnTo>
                <a:lnTo>
                  <a:pt x="194415" y="163981"/>
                </a:lnTo>
                <a:close/>
              </a:path>
              <a:path w="339090" h="313054">
                <a:moveTo>
                  <a:pt x="109708" y="153876"/>
                </a:moveTo>
                <a:lnTo>
                  <a:pt x="58834" y="153876"/>
                </a:lnTo>
                <a:lnTo>
                  <a:pt x="63258" y="154761"/>
                </a:lnTo>
                <a:lnTo>
                  <a:pt x="67240" y="155646"/>
                </a:lnTo>
                <a:lnTo>
                  <a:pt x="72548" y="156973"/>
                </a:lnTo>
                <a:lnTo>
                  <a:pt x="77857" y="159628"/>
                </a:lnTo>
                <a:lnTo>
                  <a:pt x="82281" y="163167"/>
                </a:lnTo>
                <a:lnTo>
                  <a:pt x="84050" y="164494"/>
                </a:lnTo>
                <a:lnTo>
                  <a:pt x="85377" y="167148"/>
                </a:lnTo>
                <a:lnTo>
                  <a:pt x="85377" y="181305"/>
                </a:lnTo>
                <a:lnTo>
                  <a:pt x="128252" y="181305"/>
                </a:lnTo>
                <a:lnTo>
                  <a:pt x="107054" y="170245"/>
                </a:lnTo>
                <a:lnTo>
                  <a:pt x="108824" y="164494"/>
                </a:lnTo>
                <a:lnTo>
                  <a:pt x="109708" y="158743"/>
                </a:lnTo>
                <a:lnTo>
                  <a:pt x="109708" y="153876"/>
                </a:lnTo>
                <a:close/>
              </a:path>
              <a:path w="339090" h="313054">
                <a:moveTo>
                  <a:pt x="101806" y="118485"/>
                </a:moveTo>
                <a:lnTo>
                  <a:pt x="62816" y="118485"/>
                </a:lnTo>
                <a:lnTo>
                  <a:pt x="69894" y="125563"/>
                </a:lnTo>
                <a:lnTo>
                  <a:pt x="69894" y="142374"/>
                </a:lnTo>
                <a:lnTo>
                  <a:pt x="62816" y="149452"/>
                </a:lnTo>
                <a:lnTo>
                  <a:pt x="109470" y="149452"/>
                </a:lnTo>
                <a:lnTo>
                  <a:pt x="109052" y="144026"/>
                </a:lnTo>
                <a:lnTo>
                  <a:pt x="107109" y="135794"/>
                </a:lnTo>
                <a:lnTo>
                  <a:pt x="103923" y="127976"/>
                </a:lnTo>
                <a:lnTo>
                  <a:pt x="99533" y="120697"/>
                </a:lnTo>
                <a:lnTo>
                  <a:pt x="101806" y="118485"/>
                </a:lnTo>
                <a:close/>
              </a:path>
              <a:path w="339090" h="313054">
                <a:moveTo>
                  <a:pt x="163236" y="5689"/>
                </a:moveTo>
                <a:lnTo>
                  <a:pt x="132872" y="40181"/>
                </a:lnTo>
                <a:lnTo>
                  <a:pt x="132838" y="47701"/>
                </a:lnTo>
                <a:lnTo>
                  <a:pt x="134482" y="53453"/>
                </a:lnTo>
                <a:lnTo>
                  <a:pt x="137578" y="59204"/>
                </a:lnTo>
                <a:lnTo>
                  <a:pt x="88032" y="107867"/>
                </a:lnTo>
                <a:lnTo>
                  <a:pt x="112716" y="107867"/>
                </a:lnTo>
                <a:lnTo>
                  <a:pt x="149080" y="72476"/>
                </a:lnTo>
                <a:lnTo>
                  <a:pt x="185930" y="72476"/>
                </a:lnTo>
                <a:lnTo>
                  <a:pt x="188583" y="71294"/>
                </a:lnTo>
                <a:lnTo>
                  <a:pt x="198185" y="60973"/>
                </a:lnTo>
                <a:lnTo>
                  <a:pt x="198715" y="60089"/>
                </a:lnTo>
                <a:lnTo>
                  <a:pt x="147753" y="60089"/>
                </a:lnTo>
                <a:lnTo>
                  <a:pt x="147753" y="51683"/>
                </a:lnTo>
                <a:lnTo>
                  <a:pt x="147311" y="51683"/>
                </a:lnTo>
                <a:lnTo>
                  <a:pt x="147311" y="49913"/>
                </a:lnTo>
                <a:lnTo>
                  <a:pt x="148195" y="48586"/>
                </a:lnTo>
                <a:lnTo>
                  <a:pt x="149523" y="47701"/>
                </a:lnTo>
                <a:lnTo>
                  <a:pt x="152619" y="45489"/>
                </a:lnTo>
                <a:lnTo>
                  <a:pt x="156158" y="44162"/>
                </a:lnTo>
                <a:lnTo>
                  <a:pt x="159697" y="43277"/>
                </a:lnTo>
                <a:lnTo>
                  <a:pt x="162352" y="42393"/>
                </a:lnTo>
                <a:lnTo>
                  <a:pt x="165448" y="41950"/>
                </a:lnTo>
                <a:lnTo>
                  <a:pt x="282679" y="41950"/>
                </a:lnTo>
                <a:lnTo>
                  <a:pt x="282679" y="40181"/>
                </a:lnTo>
                <a:lnTo>
                  <a:pt x="245077" y="40181"/>
                </a:lnTo>
                <a:lnTo>
                  <a:pt x="232734" y="38854"/>
                </a:lnTo>
                <a:lnTo>
                  <a:pt x="162352" y="38854"/>
                </a:lnTo>
                <a:lnTo>
                  <a:pt x="157928" y="34430"/>
                </a:lnTo>
                <a:lnTo>
                  <a:pt x="157928" y="23370"/>
                </a:lnTo>
                <a:lnTo>
                  <a:pt x="162352" y="18518"/>
                </a:lnTo>
                <a:lnTo>
                  <a:pt x="195441" y="18518"/>
                </a:lnTo>
                <a:lnTo>
                  <a:pt x="189724" y="12267"/>
                </a:lnTo>
                <a:lnTo>
                  <a:pt x="177372" y="6345"/>
                </a:lnTo>
                <a:lnTo>
                  <a:pt x="163236" y="5689"/>
                </a:lnTo>
                <a:close/>
              </a:path>
              <a:path w="339090" h="313054">
                <a:moveTo>
                  <a:pt x="304063" y="54337"/>
                </a:moveTo>
                <a:lnTo>
                  <a:pt x="201281" y="54337"/>
                </a:lnTo>
                <a:lnTo>
                  <a:pt x="242423" y="58761"/>
                </a:lnTo>
                <a:lnTo>
                  <a:pt x="244379" y="70471"/>
                </a:lnTo>
                <a:lnTo>
                  <a:pt x="248782" y="81434"/>
                </a:lnTo>
                <a:lnTo>
                  <a:pt x="255425" y="91236"/>
                </a:lnTo>
                <a:lnTo>
                  <a:pt x="261450" y="96949"/>
                </a:lnTo>
                <a:lnTo>
                  <a:pt x="274421" y="83978"/>
                </a:lnTo>
                <a:lnTo>
                  <a:pt x="266754" y="83978"/>
                </a:lnTo>
                <a:lnTo>
                  <a:pt x="266754" y="69379"/>
                </a:lnTo>
                <a:lnTo>
                  <a:pt x="284891" y="58319"/>
                </a:lnTo>
                <a:lnTo>
                  <a:pt x="288873" y="56992"/>
                </a:lnTo>
                <a:lnTo>
                  <a:pt x="293297" y="56549"/>
                </a:lnTo>
                <a:lnTo>
                  <a:pt x="301851" y="56549"/>
                </a:lnTo>
                <a:lnTo>
                  <a:pt x="304063" y="54337"/>
                </a:lnTo>
                <a:close/>
              </a:path>
              <a:path w="339090" h="313054">
                <a:moveTo>
                  <a:pt x="185930" y="72476"/>
                </a:moveTo>
                <a:lnTo>
                  <a:pt x="149080" y="72476"/>
                </a:lnTo>
                <a:lnTo>
                  <a:pt x="162414" y="77335"/>
                </a:lnTo>
                <a:lnTo>
                  <a:pt x="176121" y="76844"/>
                </a:lnTo>
                <a:lnTo>
                  <a:pt x="185930" y="72476"/>
                </a:lnTo>
                <a:close/>
              </a:path>
              <a:path w="339090" h="313054">
                <a:moveTo>
                  <a:pt x="282679" y="41950"/>
                </a:moveTo>
                <a:lnTo>
                  <a:pt x="170757" y="41950"/>
                </a:lnTo>
                <a:lnTo>
                  <a:pt x="173853" y="42393"/>
                </a:lnTo>
                <a:lnTo>
                  <a:pt x="176508" y="43277"/>
                </a:lnTo>
                <a:lnTo>
                  <a:pt x="180047" y="44162"/>
                </a:lnTo>
                <a:lnTo>
                  <a:pt x="183144" y="45932"/>
                </a:lnTo>
                <a:lnTo>
                  <a:pt x="186240" y="48144"/>
                </a:lnTo>
                <a:lnTo>
                  <a:pt x="187567" y="49029"/>
                </a:lnTo>
                <a:lnTo>
                  <a:pt x="188452" y="50798"/>
                </a:lnTo>
                <a:lnTo>
                  <a:pt x="188452" y="60089"/>
                </a:lnTo>
                <a:lnTo>
                  <a:pt x="198715" y="60089"/>
                </a:lnTo>
                <a:lnTo>
                  <a:pt x="199512" y="58761"/>
                </a:lnTo>
                <a:lnTo>
                  <a:pt x="201281" y="54337"/>
                </a:lnTo>
                <a:lnTo>
                  <a:pt x="304063" y="54337"/>
                </a:lnTo>
                <a:lnTo>
                  <a:pt x="306275" y="52126"/>
                </a:lnTo>
                <a:lnTo>
                  <a:pt x="289758" y="52126"/>
                </a:lnTo>
                <a:lnTo>
                  <a:pt x="282679" y="45047"/>
                </a:lnTo>
                <a:lnTo>
                  <a:pt x="282679" y="41950"/>
                </a:lnTo>
                <a:close/>
              </a:path>
              <a:path w="339090" h="313054">
                <a:moveTo>
                  <a:pt x="337244" y="21158"/>
                </a:moveTo>
                <a:lnTo>
                  <a:pt x="306568" y="21158"/>
                </a:lnTo>
                <a:lnTo>
                  <a:pt x="313646" y="28236"/>
                </a:lnTo>
                <a:lnTo>
                  <a:pt x="313646" y="44755"/>
                </a:lnTo>
                <a:lnTo>
                  <a:pt x="337244" y="21158"/>
                </a:lnTo>
                <a:close/>
              </a:path>
              <a:path w="339090" h="313054">
                <a:moveTo>
                  <a:pt x="292011" y="0"/>
                </a:moveTo>
                <a:lnTo>
                  <a:pt x="254643" y="20723"/>
                </a:lnTo>
                <a:lnTo>
                  <a:pt x="245077" y="40181"/>
                </a:lnTo>
                <a:lnTo>
                  <a:pt x="282679" y="40181"/>
                </a:lnTo>
                <a:lnTo>
                  <a:pt x="282679" y="28236"/>
                </a:lnTo>
                <a:lnTo>
                  <a:pt x="289315" y="21158"/>
                </a:lnTo>
                <a:lnTo>
                  <a:pt x="337244" y="21158"/>
                </a:lnTo>
                <a:lnTo>
                  <a:pt x="339056" y="19346"/>
                </a:lnTo>
                <a:lnTo>
                  <a:pt x="332019" y="11233"/>
                </a:lnTo>
                <a:lnTo>
                  <a:pt x="313093" y="1761"/>
                </a:lnTo>
                <a:lnTo>
                  <a:pt x="292011" y="0"/>
                </a:lnTo>
                <a:close/>
              </a:path>
              <a:path w="339090" h="313054">
                <a:moveTo>
                  <a:pt x="195441" y="18518"/>
                </a:moveTo>
                <a:lnTo>
                  <a:pt x="173853" y="18518"/>
                </a:lnTo>
                <a:lnTo>
                  <a:pt x="178277" y="22927"/>
                </a:lnTo>
                <a:lnTo>
                  <a:pt x="178277" y="34430"/>
                </a:lnTo>
                <a:lnTo>
                  <a:pt x="173853" y="38854"/>
                </a:lnTo>
                <a:lnTo>
                  <a:pt x="232734" y="38854"/>
                </a:lnTo>
                <a:lnTo>
                  <a:pt x="203935" y="35757"/>
                </a:lnTo>
                <a:lnTo>
                  <a:pt x="199007" y="22417"/>
                </a:lnTo>
                <a:lnTo>
                  <a:pt x="195441" y="18518"/>
                </a:lnTo>
                <a:close/>
              </a:path>
            </a:pathLst>
          </a:custGeom>
          <a:solidFill>
            <a:srgbClr val="0078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9915613" y="4162352"/>
            <a:ext cx="321310" cy="353060"/>
            <a:chOff x="9915613" y="4162352"/>
            <a:chExt cx="321310" cy="35306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613" y="4341973"/>
              <a:ext cx="320255" cy="1730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15877" y="4162352"/>
              <a:ext cx="321310" cy="158750"/>
            </a:xfrm>
            <a:custGeom>
              <a:avLst/>
              <a:gdLst/>
              <a:ahLst/>
              <a:cxnLst/>
              <a:rect l="l" t="t" r="r" b="b"/>
              <a:pathLst>
                <a:path w="321309" h="158750">
                  <a:moveTo>
                    <a:pt x="110423" y="132232"/>
                  </a:moveTo>
                  <a:lnTo>
                    <a:pt x="82652" y="132232"/>
                  </a:lnTo>
                  <a:lnTo>
                    <a:pt x="82652" y="158681"/>
                  </a:lnTo>
                  <a:lnTo>
                    <a:pt x="110423" y="132232"/>
                  </a:lnTo>
                  <a:close/>
                </a:path>
                <a:path w="321309" h="158750">
                  <a:moveTo>
                    <a:pt x="173458" y="132232"/>
                  </a:moveTo>
                  <a:lnTo>
                    <a:pt x="140398" y="132232"/>
                  </a:lnTo>
                  <a:lnTo>
                    <a:pt x="157589" y="158681"/>
                  </a:lnTo>
                  <a:lnTo>
                    <a:pt x="173458" y="132232"/>
                  </a:lnTo>
                  <a:close/>
                </a:path>
                <a:path w="321309" h="158750">
                  <a:moveTo>
                    <a:pt x="232527" y="132232"/>
                  </a:moveTo>
                  <a:lnTo>
                    <a:pt x="204756" y="132232"/>
                  </a:lnTo>
                  <a:lnTo>
                    <a:pt x="232527" y="158681"/>
                  </a:lnTo>
                  <a:lnTo>
                    <a:pt x="232527" y="132232"/>
                  </a:lnTo>
                  <a:close/>
                </a:path>
                <a:path w="321309" h="158750">
                  <a:moveTo>
                    <a:pt x="312791" y="0"/>
                  </a:moveTo>
                  <a:lnTo>
                    <a:pt x="7897" y="0"/>
                  </a:lnTo>
                  <a:lnTo>
                    <a:pt x="0" y="7898"/>
                  </a:lnTo>
                  <a:lnTo>
                    <a:pt x="0" y="124338"/>
                  </a:lnTo>
                  <a:lnTo>
                    <a:pt x="7898" y="132232"/>
                  </a:lnTo>
                  <a:lnTo>
                    <a:pt x="312791" y="132232"/>
                  </a:lnTo>
                  <a:lnTo>
                    <a:pt x="320689" y="124338"/>
                  </a:lnTo>
                  <a:lnTo>
                    <a:pt x="320689" y="92558"/>
                  </a:lnTo>
                  <a:lnTo>
                    <a:pt x="44081" y="92558"/>
                  </a:lnTo>
                  <a:lnTo>
                    <a:pt x="44081" y="83741"/>
                  </a:lnTo>
                  <a:lnTo>
                    <a:pt x="320689" y="83741"/>
                  </a:lnTo>
                  <a:lnTo>
                    <a:pt x="320689" y="70517"/>
                  </a:lnTo>
                  <a:lnTo>
                    <a:pt x="44081" y="70517"/>
                  </a:lnTo>
                  <a:lnTo>
                    <a:pt x="44081" y="61700"/>
                  </a:lnTo>
                  <a:lnTo>
                    <a:pt x="320689" y="61700"/>
                  </a:lnTo>
                  <a:lnTo>
                    <a:pt x="320689" y="48475"/>
                  </a:lnTo>
                  <a:lnTo>
                    <a:pt x="44081" y="48475"/>
                  </a:lnTo>
                  <a:lnTo>
                    <a:pt x="44081" y="39659"/>
                  </a:lnTo>
                  <a:lnTo>
                    <a:pt x="320689" y="39659"/>
                  </a:lnTo>
                  <a:lnTo>
                    <a:pt x="320689" y="7898"/>
                  </a:lnTo>
                  <a:lnTo>
                    <a:pt x="312791" y="0"/>
                  </a:lnTo>
                  <a:close/>
                </a:path>
                <a:path w="321309" h="158750">
                  <a:moveTo>
                    <a:pt x="320689" y="83741"/>
                  </a:moveTo>
                  <a:lnTo>
                    <a:pt x="206078" y="83741"/>
                  </a:lnTo>
                  <a:lnTo>
                    <a:pt x="206078" y="92558"/>
                  </a:lnTo>
                  <a:lnTo>
                    <a:pt x="320689" y="92558"/>
                  </a:lnTo>
                  <a:lnTo>
                    <a:pt x="320689" y="83741"/>
                  </a:lnTo>
                  <a:close/>
                </a:path>
                <a:path w="321309" h="158750">
                  <a:moveTo>
                    <a:pt x="320689" y="61700"/>
                  </a:moveTo>
                  <a:lnTo>
                    <a:pt x="276608" y="61700"/>
                  </a:lnTo>
                  <a:lnTo>
                    <a:pt x="276608" y="70517"/>
                  </a:lnTo>
                  <a:lnTo>
                    <a:pt x="320689" y="70517"/>
                  </a:lnTo>
                  <a:lnTo>
                    <a:pt x="320689" y="61700"/>
                  </a:lnTo>
                  <a:close/>
                </a:path>
                <a:path w="321309" h="158750">
                  <a:moveTo>
                    <a:pt x="320689" y="39659"/>
                  </a:moveTo>
                  <a:lnTo>
                    <a:pt x="250159" y="39659"/>
                  </a:lnTo>
                  <a:lnTo>
                    <a:pt x="250159" y="48475"/>
                  </a:lnTo>
                  <a:lnTo>
                    <a:pt x="320689" y="48475"/>
                  </a:lnTo>
                  <a:lnTo>
                    <a:pt x="320689" y="39659"/>
                  </a:lnTo>
                  <a:close/>
                </a:path>
              </a:pathLst>
            </a:custGeom>
            <a:solidFill>
              <a:srgbClr val="60609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0044726" y="3629443"/>
            <a:ext cx="313690" cy="307340"/>
            <a:chOff x="10044726" y="3629443"/>
            <a:chExt cx="313690" cy="30734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5738" y="3773583"/>
              <a:ext cx="71713" cy="7015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44722" y="3629444"/>
              <a:ext cx="313690" cy="307340"/>
            </a:xfrm>
            <a:custGeom>
              <a:avLst/>
              <a:gdLst/>
              <a:ahLst/>
              <a:cxnLst/>
              <a:rect l="l" t="t" r="r" b="b"/>
              <a:pathLst>
                <a:path w="313690" h="307339">
                  <a:moveTo>
                    <a:pt x="145808" y="245592"/>
                  </a:moveTo>
                  <a:lnTo>
                    <a:pt x="141376" y="245783"/>
                  </a:lnTo>
                  <a:lnTo>
                    <a:pt x="135788" y="251841"/>
                  </a:lnTo>
                  <a:lnTo>
                    <a:pt x="131114" y="258648"/>
                  </a:lnTo>
                  <a:lnTo>
                    <a:pt x="131356" y="259994"/>
                  </a:lnTo>
                  <a:lnTo>
                    <a:pt x="145808" y="245592"/>
                  </a:lnTo>
                  <a:close/>
                </a:path>
                <a:path w="313690" h="307339">
                  <a:moveTo>
                    <a:pt x="237502" y="103035"/>
                  </a:moveTo>
                  <a:lnTo>
                    <a:pt x="235292" y="93853"/>
                  </a:lnTo>
                  <a:lnTo>
                    <a:pt x="228282" y="89484"/>
                  </a:lnTo>
                  <a:lnTo>
                    <a:pt x="221869" y="84289"/>
                  </a:lnTo>
                  <a:lnTo>
                    <a:pt x="212458" y="85267"/>
                  </a:lnTo>
                  <a:lnTo>
                    <a:pt x="207238" y="91655"/>
                  </a:lnTo>
                  <a:lnTo>
                    <a:pt x="202971" y="98704"/>
                  </a:lnTo>
                  <a:lnTo>
                    <a:pt x="205168" y="107886"/>
                  </a:lnTo>
                  <a:lnTo>
                    <a:pt x="212191" y="112268"/>
                  </a:lnTo>
                  <a:lnTo>
                    <a:pt x="218592" y="117449"/>
                  </a:lnTo>
                  <a:lnTo>
                    <a:pt x="228015" y="116471"/>
                  </a:lnTo>
                  <a:lnTo>
                    <a:pt x="233222" y="110096"/>
                  </a:lnTo>
                  <a:lnTo>
                    <a:pt x="237502" y="103035"/>
                  </a:lnTo>
                  <a:close/>
                </a:path>
                <a:path w="313690" h="307339">
                  <a:moveTo>
                    <a:pt x="313410" y="78587"/>
                  </a:moveTo>
                  <a:lnTo>
                    <a:pt x="265239" y="43713"/>
                  </a:lnTo>
                  <a:lnTo>
                    <a:pt x="204851" y="0"/>
                  </a:lnTo>
                  <a:lnTo>
                    <a:pt x="174980" y="22834"/>
                  </a:lnTo>
                  <a:lnTo>
                    <a:pt x="149021" y="49707"/>
                  </a:lnTo>
                  <a:lnTo>
                    <a:pt x="127368" y="80149"/>
                  </a:lnTo>
                  <a:lnTo>
                    <a:pt x="110439" y="113652"/>
                  </a:lnTo>
                  <a:lnTo>
                    <a:pt x="109601" y="115709"/>
                  </a:lnTo>
                  <a:lnTo>
                    <a:pt x="108940" y="106692"/>
                  </a:lnTo>
                  <a:lnTo>
                    <a:pt x="76085" y="74701"/>
                  </a:lnTo>
                  <a:lnTo>
                    <a:pt x="60744" y="72440"/>
                  </a:lnTo>
                  <a:lnTo>
                    <a:pt x="39839" y="67043"/>
                  </a:lnTo>
                  <a:lnTo>
                    <a:pt x="30048" y="63284"/>
                  </a:lnTo>
                  <a:lnTo>
                    <a:pt x="20739" y="58356"/>
                  </a:lnTo>
                  <a:lnTo>
                    <a:pt x="12750" y="51879"/>
                  </a:lnTo>
                  <a:lnTo>
                    <a:pt x="6908" y="43484"/>
                  </a:lnTo>
                  <a:lnTo>
                    <a:pt x="2425" y="54406"/>
                  </a:lnTo>
                  <a:lnTo>
                    <a:pt x="0" y="66865"/>
                  </a:lnTo>
                  <a:lnTo>
                    <a:pt x="266" y="79171"/>
                  </a:lnTo>
                  <a:lnTo>
                    <a:pt x="3860" y="89585"/>
                  </a:lnTo>
                  <a:lnTo>
                    <a:pt x="11150" y="97142"/>
                  </a:lnTo>
                  <a:lnTo>
                    <a:pt x="20243" y="102247"/>
                  </a:lnTo>
                  <a:lnTo>
                    <a:pt x="28003" y="105130"/>
                  </a:lnTo>
                  <a:lnTo>
                    <a:pt x="31280" y="106032"/>
                  </a:lnTo>
                  <a:lnTo>
                    <a:pt x="19126" y="112649"/>
                  </a:lnTo>
                  <a:lnTo>
                    <a:pt x="54508" y="141643"/>
                  </a:lnTo>
                  <a:lnTo>
                    <a:pt x="48133" y="146977"/>
                  </a:lnTo>
                  <a:lnTo>
                    <a:pt x="45948" y="153352"/>
                  </a:lnTo>
                  <a:lnTo>
                    <a:pt x="51409" y="157886"/>
                  </a:lnTo>
                  <a:lnTo>
                    <a:pt x="59791" y="161544"/>
                  </a:lnTo>
                  <a:lnTo>
                    <a:pt x="69443" y="162356"/>
                  </a:lnTo>
                  <a:lnTo>
                    <a:pt x="77406" y="161759"/>
                  </a:lnTo>
                  <a:lnTo>
                    <a:pt x="80708" y="161239"/>
                  </a:lnTo>
                  <a:lnTo>
                    <a:pt x="82969" y="166128"/>
                  </a:lnTo>
                  <a:lnTo>
                    <a:pt x="86461" y="170357"/>
                  </a:lnTo>
                  <a:lnTo>
                    <a:pt x="90843" y="173494"/>
                  </a:lnTo>
                  <a:lnTo>
                    <a:pt x="86156" y="190246"/>
                  </a:lnTo>
                  <a:lnTo>
                    <a:pt x="63830" y="237248"/>
                  </a:lnTo>
                  <a:lnTo>
                    <a:pt x="37033" y="264883"/>
                  </a:lnTo>
                  <a:lnTo>
                    <a:pt x="84277" y="306895"/>
                  </a:lnTo>
                  <a:lnTo>
                    <a:pt x="103073" y="288163"/>
                  </a:lnTo>
                  <a:lnTo>
                    <a:pt x="91973" y="278282"/>
                  </a:lnTo>
                  <a:lnTo>
                    <a:pt x="88760" y="247205"/>
                  </a:lnTo>
                  <a:lnTo>
                    <a:pt x="112318" y="195745"/>
                  </a:lnTo>
                  <a:lnTo>
                    <a:pt x="120840" y="163791"/>
                  </a:lnTo>
                  <a:lnTo>
                    <a:pt x="121615" y="161239"/>
                  </a:lnTo>
                  <a:lnTo>
                    <a:pt x="124980" y="150279"/>
                  </a:lnTo>
                  <a:lnTo>
                    <a:pt x="129692" y="136944"/>
                  </a:lnTo>
                  <a:lnTo>
                    <a:pt x="134937" y="123799"/>
                  </a:lnTo>
                  <a:lnTo>
                    <a:pt x="138823" y="115709"/>
                  </a:lnTo>
                  <a:lnTo>
                    <a:pt x="144576" y="103708"/>
                  </a:lnTo>
                  <a:lnTo>
                    <a:pt x="156095" y="84696"/>
                  </a:lnTo>
                  <a:lnTo>
                    <a:pt x="169418" y="66865"/>
                  </a:lnTo>
                  <a:lnTo>
                    <a:pt x="184429" y="50406"/>
                  </a:lnTo>
                  <a:lnTo>
                    <a:pt x="220065" y="43713"/>
                  </a:lnTo>
                  <a:lnTo>
                    <a:pt x="279920" y="87045"/>
                  </a:lnTo>
                  <a:lnTo>
                    <a:pt x="281508" y="110375"/>
                  </a:lnTo>
                  <a:lnTo>
                    <a:pt x="313410" y="7858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0478808" y="3633584"/>
            <a:ext cx="347345" cy="307975"/>
          </a:xfrm>
          <a:custGeom>
            <a:avLst/>
            <a:gdLst/>
            <a:ahLst/>
            <a:cxnLst/>
            <a:rect l="l" t="t" r="r" b="b"/>
            <a:pathLst>
              <a:path w="347345" h="307975">
                <a:moveTo>
                  <a:pt x="86817" y="242493"/>
                </a:moveTo>
                <a:lnTo>
                  <a:pt x="81800" y="237820"/>
                </a:lnTo>
                <a:lnTo>
                  <a:pt x="77698" y="232257"/>
                </a:lnTo>
                <a:lnTo>
                  <a:pt x="74714" y="226085"/>
                </a:lnTo>
                <a:lnTo>
                  <a:pt x="74180" y="224853"/>
                </a:lnTo>
                <a:lnTo>
                  <a:pt x="34925" y="224853"/>
                </a:lnTo>
                <a:lnTo>
                  <a:pt x="30962" y="220916"/>
                </a:lnTo>
                <a:lnTo>
                  <a:pt x="30962" y="192125"/>
                </a:lnTo>
                <a:lnTo>
                  <a:pt x="38163" y="187109"/>
                </a:lnTo>
                <a:lnTo>
                  <a:pt x="42710" y="179984"/>
                </a:lnTo>
                <a:lnTo>
                  <a:pt x="21856" y="149885"/>
                </a:lnTo>
                <a:lnTo>
                  <a:pt x="13271" y="151726"/>
                </a:lnTo>
                <a:lnTo>
                  <a:pt x="6070" y="156756"/>
                </a:lnTo>
                <a:lnTo>
                  <a:pt x="1524" y="163880"/>
                </a:lnTo>
                <a:lnTo>
                  <a:pt x="0" y="172186"/>
                </a:lnTo>
                <a:lnTo>
                  <a:pt x="1841" y="180746"/>
                </a:lnTo>
                <a:lnTo>
                  <a:pt x="4076" y="185839"/>
                </a:lnTo>
                <a:lnTo>
                  <a:pt x="8153" y="189903"/>
                </a:lnTo>
                <a:lnTo>
                  <a:pt x="13271" y="192125"/>
                </a:lnTo>
                <a:lnTo>
                  <a:pt x="13271" y="216039"/>
                </a:lnTo>
                <a:lnTo>
                  <a:pt x="15367" y="226339"/>
                </a:lnTo>
                <a:lnTo>
                  <a:pt x="21056" y="234734"/>
                </a:lnTo>
                <a:lnTo>
                  <a:pt x="29489" y="240411"/>
                </a:lnTo>
                <a:lnTo>
                  <a:pt x="39814" y="242493"/>
                </a:lnTo>
                <a:lnTo>
                  <a:pt x="86817" y="242493"/>
                </a:lnTo>
                <a:close/>
              </a:path>
              <a:path w="347345" h="307975">
                <a:moveTo>
                  <a:pt x="109626" y="277761"/>
                </a:moveTo>
                <a:lnTo>
                  <a:pt x="106172" y="277761"/>
                </a:lnTo>
                <a:lnTo>
                  <a:pt x="95846" y="279844"/>
                </a:lnTo>
                <a:lnTo>
                  <a:pt x="87414" y="285508"/>
                </a:lnTo>
                <a:lnTo>
                  <a:pt x="81724" y="293916"/>
                </a:lnTo>
                <a:lnTo>
                  <a:pt x="79629" y="304203"/>
                </a:lnTo>
                <a:lnTo>
                  <a:pt x="79629" y="307644"/>
                </a:lnTo>
                <a:lnTo>
                  <a:pt x="109626" y="277761"/>
                </a:lnTo>
                <a:close/>
              </a:path>
              <a:path w="347345" h="307975">
                <a:moveTo>
                  <a:pt x="123863" y="92608"/>
                </a:moveTo>
                <a:lnTo>
                  <a:pt x="121767" y="82321"/>
                </a:lnTo>
                <a:lnTo>
                  <a:pt x="116078" y="73914"/>
                </a:lnTo>
                <a:lnTo>
                  <a:pt x="107645" y="68249"/>
                </a:lnTo>
                <a:lnTo>
                  <a:pt x="97320" y="66167"/>
                </a:lnTo>
                <a:lnTo>
                  <a:pt x="77749" y="66167"/>
                </a:lnTo>
                <a:lnTo>
                  <a:pt x="72720" y="58991"/>
                </a:lnTo>
                <a:lnTo>
                  <a:pt x="65557" y="54457"/>
                </a:lnTo>
                <a:lnTo>
                  <a:pt x="57226" y="52933"/>
                </a:lnTo>
                <a:lnTo>
                  <a:pt x="48628" y="54775"/>
                </a:lnTo>
                <a:lnTo>
                  <a:pt x="41440" y="59804"/>
                </a:lnTo>
                <a:lnTo>
                  <a:pt x="36893" y="66929"/>
                </a:lnTo>
                <a:lnTo>
                  <a:pt x="35356" y="75234"/>
                </a:lnTo>
                <a:lnTo>
                  <a:pt x="37211" y="83794"/>
                </a:lnTo>
                <a:lnTo>
                  <a:pt x="40728" y="91833"/>
                </a:lnTo>
                <a:lnTo>
                  <a:pt x="48704" y="97028"/>
                </a:lnTo>
                <a:lnTo>
                  <a:pt x="57505" y="97015"/>
                </a:lnTo>
                <a:lnTo>
                  <a:pt x="66294" y="97015"/>
                </a:lnTo>
                <a:lnTo>
                  <a:pt x="74231" y="91821"/>
                </a:lnTo>
                <a:lnTo>
                  <a:pt x="77749" y="83794"/>
                </a:lnTo>
                <a:lnTo>
                  <a:pt x="102209" y="83794"/>
                </a:lnTo>
                <a:lnTo>
                  <a:pt x="106172" y="87744"/>
                </a:lnTo>
                <a:lnTo>
                  <a:pt x="106172" y="150520"/>
                </a:lnTo>
                <a:lnTo>
                  <a:pt x="110680" y="148856"/>
                </a:lnTo>
                <a:lnTo>
                  <a:pt x="115392" y="147789"/>
                </a:lnTo>
                <a:lnTo>
                  <a:pt x="120180" y="147320"/>
                </a:lnTo>
                <a:lnTo>
                  <a:pt x="121043" y="143395"/>
                </a:lnTo>
                <a:lnTo>
                  <a:pt x="122275" y="139560"/>
                </a:lnTo>
                <a:lnTo>
                  <a:pt x="123863" y="135864"/>
                </a:lnTo>
                <a:lnTo>
                  <a:pt x="123863" y="92608"/>
                </a:lnTo>
                <a:close/>
              </a:path>
              <a:path w="347345" h="307975">
                <a:moveTo>
                  <a:pt x="216776" y="21805"/>
                </a:moveTo>
                <a:lnTo>
                  <a:pt x="214922" y="13246"/>
                </a:lnTo>
                <a:lnTo>
                  <a:pt x="209880" y="6057"/>
                </a:lnTo>
                <a:lnTo>
                  <a:pt x="202730" y="1524"/>
                </a:lnTo>
                <a:lnTo>
                  <a:pt x="194386" y="0"/>
                </a:lnTo>
                <a:lnTo>
                  <a:pt x="185801" y="1854"/>
                </a:lnTo>
                <a:lnTo>
                  <a:pt x="178600" y="6858"/>
                </a:lnTo>
                <a:lnTo>
                  <a:pt x="174053" y="13995"/>
                </a:lnTo>
                <a:lnTo>
                  <a:pt x="172529" y="22313"/>
                </a:lnTo>
                <a:lnTo>
                  <a:pt x="174371" y="30873"/>
                </a:lnTo>
                <a:lnTo>
                  <a:pt x="176606" y="35966"/>
                </a:lnTo>
                <a:lnTo>
                  <a:pt x="180682" y="40030"/>
                </a:lnTo>
                <a:lnTo>
                  <a:pt x="185801" y="42252"/>
                </a:lnTo>
                <a:lnTo>
                  <a:pt x="185801" y="97167"/>
                </a:lnTo>
                <a:lnTo>
                  <a:pt x="191820" y="97383"/>
                </a:lnTo>
                <a:lnTo>
                  <a:pt x="197764" y="98425"/>
                </a:lnTo>
                <a:lnTo>
                  <a:pt x="203492" y="100279"/>
                </a:lnTo>
                <a:lnTo>
                  <a:pt x="203492" y="42252"/>
                </a:lnTo>
                <a:lnTo>
                  <a:pt x="210693" y="37236"/>
                </a:lnTo>
                <a:lnTo>
                  <a:pt x="215239" y="30111"/>
                </a:lnTo>
                <a:lnTo>
                  <a:pt x="216776" y="21805"/>
                </a:lnTo>
                <a:close/>
              </a:path>
              <a:path w="347345" h="307975">
                <a:moveTo>
                  <a:pt x="251625" y="136271"/>
                </a:moveTo>
                <a:lnTo>
                  <a:pt x="249008" y="135597"/>
                </a:lnTo>
                <a:lnTo>
                  <a:pt x="238899" y="135407"/>
                </a:lnTo>
                <a:lnTo>
                  <a:pt x="228904" y="137617"/>
                </a:lnTo>
                <a:lnTo>
                  <a:pt x="218490" y="124040"/>
                </a:lnTo>
                <a:lnTo>
                  <a:pt x="204597" y="114820"/>
                </a:lnTo>
                <a:lnTo>
                  <a:pt x="188468" y="110490"/>
                </a:lnTo>
                <a:lnTo>
                  <a:pt x="171361" y="111658"/>
                </a:lnTo>
                <a:lnTo>
                  <a:pt x="155625" y="118198"/>
                </a:lnTo>
                <a:lnTo>
                  <a:pt x="143230" y="129247"/>
                </a:lnTo>
                <a:lnTo>
                  <a:pt x="135064" y="143675"/>
                </a:lnTo>
                <a:lnTo>
                  <a:pt x="132029" y="160845"/>
                </a:lnTo>
                <a:lnTo>
                  <a:pt x="120396" y="160604"/>
                </a:lnTo>
                <a:lnTo>
                  <a:pt x="85458" y="187172"/>
                </a:lnTo>
                <a:lnTo>
                  <a:pt x="82791" y="198145"/>
                </a:lnTo>
                <a:lnTo>
                  <a:pt x="83172" y="209423"/>
                </a:lnTo>
                <a:lnTo>
                  <a:pt x="112039" y="242354"/>
                </a:lnTo>
                <a:lnTo>
                  <a:pt x="142989" y="244513"/>
                </a:lnTo>
                <a:lnTo>
                  <a:pt x="251625" y="136271"/>
                </a:lnTo>
                <a:close/>
              </a:path>
              <a:path w="347345" h="307975">
                <a:moveTo>
                  <a:pt x="295440" y="92608"/>
                </a:moveTo>
                <a:lnTo>
                  <a:pt x="287540" y="92608"/>
                </a:lnTo>
                <a:lnTo>
                  <a:pt x="277215" y="94703"/>
                </a:lnTo>
                <a:lnTo>
                  <a:pt x="268782" y="100368"/>
                </a:lnTo>
                <a:lnTo>
                  <a:pt x="263093" y="108775"/>
                </a:lnTo>
                <a:lnTo>
                  <a:pt x="260997" y="119062"/>
                </a:lnTo>
                <a:lnTo>
                  <a:pt x="260997" y="124866"/>
                </a:lnTo>
                <a:lnTo>
                  <a:pt x="262559" y="125374"/>
                </a:lnTo>
                <a:lnTo>
                  <a:pt x="295440" y="92608"/>
                </a:lnTo>
                <a:close/>
              </a:path>
              <a:path w="347345" h="307975">
                <a:moveTo>
                  <a:pt x="346951" y="41287"/>
                </a:moveTo>
                <a:lnTo>
                  <a:pt x="339864" y="36804"/>
                </a:lnTo>
                <a:lnTo>
                  <a:pt x="331520" y="35267"/>
                </a:lnTo>
                <a:lnTo>
                  <a:pt x="322935" y="37122"/>
                </a:lnTo>
                <a:lnTo>
                  <a:pt x="315747" y="42138"/>
                </a:lnTo>
                <a:lnTo>
                  <a:pt x="311188" y="49263"/>
                </a:lnTo>
                <a:lnTo>
                  <a:pt x="309664" y="57581"/>
                </a:lnTo>
                <a:lnTo>
                  <a:pt x="311518" y="66128"/>
                </a:lnTo>
                <a:lnTo>
                  <a:pt x="313740" y="71234"/>
                </a:lnTo>
                <a:lnTo>
                  <a:pt x="315315" y="72796"/>
                </a:lnTo>
                <a:lnTo>
                  <a:pt x="346951" y="41287"/>
                </a:lnTo>
                <a:close/>
              </a:path>
            </a:pathLst>
          </a:custGeom>
          <a:solidFill>
            <a:srgbClr val="501E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39807" y="4126830"/>
            <a:ext cx="175250" cy="19435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98828" y="5883960"/>
            <a:ext cx="95948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Procédure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bientôt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Lucida Sans Unicode"/>
                <a:cs typeface="Lucida Sans Unicode"/>
              </a:rPr>
              <a:t>disponible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dans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l’espace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«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Sécurité</a:t>
            </a:r>
            <a:r>
              <a:rPr dirty="0" sz="1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l’Information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Lucida Sans Unicode"/>
                <a:cs typeface="Lucida Sans Unicode"/>
              </a:rPr>
              <a:t>»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sur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Lucida Sans Unicode"/>
                <a:cs typeface="Lucida Sans Unicode"/>
              </a:rPr>
              <a:t>l’intranet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698" y="2788285"/>
            <a:ext cx="2192781" cy="3176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370582" y="3295904"/>
            <a:ext cx="6092825" cy="1915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lr>
                <a:srgbClr val="60ACFF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 spc="10">
                <a:latin typeface="Lucida Sans Unicode"/>
                <a:cs typeface="Lucida Sans Unicode"/>
              </a:rPr>
              <a:t>Ne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plus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100" b="1">
                <a:latin typeface="Arial"/>
                <a:cs typeface="Arial"/>
              </a:rPr>
              <a:t>mémoriser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tous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vos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mots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75">
                <a:latin typeface="Lucida Sans Unicode"/>
                <a:cs typeface="Lucida Sans Unicode"/>
              </a:rPr>
              <a:t>passe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0ACFF"/>
              </a:buClr>
              <a:buFont typeface="Wingdings"/>
              <a:buChar char=""/>
            </a:pPr>
            <a:endParaRPr sz="1550">
              <a:latin typeface="Lucida Sans Unicode"/>
              <a:cs typeface="Lucida Sans Unicode"/>
            </a:endParaRPr>
          </a:p>
          <a:p>
            <a:pPr marL="192405" indent="-180340">
              <a:lnSpc>
                <a:spcPct val="100000"/>
              </a:lnSpc>
              <a:spcBef>
                <a:spcPts val="5"/>
              </a:spcBef>
              <a:buClr>
                <a:srgbClr val="60ACFF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 spc="-5">
                <a:latin typeface="Lucida Sans Unicode"/>
                <a:cs typeface="Lucida Sans Unicode"/>
              </a:rPr>
              <a:t>Possibilité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générer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des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105" b="1">
                <a:solidFill>
                  <a:srgbClr val="FFAE13"/>
                </a:solidFill>
                <a:latin typeface="Arial"/>
                <a:cs typeface="Arial"/>
              </a:rPr>
              <a:t>mots</a:t>
            </a:r>
            <a:r>
              <a:rPr dirty="0" sz="1600" spc="-85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FFAE13"/>
                </a:solidFill>
                <a:latin typeface="Arial"/>
                <a:cs typeface="Arial"/>
              </a:rPr>
              <a:t>de</a:t>
            </a:r>
            <a:r>
              <a:rPr dirty="0" sz="1600" spc="-100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 sz="1600" spc="75" b="1">
                <a:solidFill>
                  <a:srgbClr val="FFAE13"/>
                </a:solidFill>
                <a:latin typeface="Arial"/>
                <a:cs typeface="Arial"/>
              </a:rPr>
              <a:t>passe</a:t>
            </a:r>
            <a:r>
              <a:rPr dirty="0" sz="1600" spc="-100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 sz="1600" spc="65" b="1">
                <a:solidFill>
                  <a:srgbClr val="FFAE13"/>
                </a:solidFill>
                <a:latin typeface="Arial"/>
                <a:cs typeface="Arial"/>
              </a:rPr>
              <a:t>très</a:t>
            </a:r>
            <a:r>
              <a:rPr dirty="0" sz="1600" spc="-100" b="1">
                <a:solidFill>
                  <a:srgbClr val="FFAE13"/>
                </a:solidFill>
                <a:latin typeface="Arial"/>
                <a:cs typeface="Arial"/>
              </a:rPr>
              <a:t> </a:t>
            </a:r>
            <a:r>
              <a:rPr dirty="0" sz="1600" spc="80" b="1">
                <a:solidFill>
                  <a:srgbClr val="FFAE13"/>
                </a:solidFill>
                <a:latin typeface="Arial"/>
                <a:cs typeface="Arial"/>
              </a:rPr>
              <a:t>compliqués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0ACFF"/>
              </a:buClr>
              <a:buFont typeface="Wingdings"/>
              <a:buChar char=""/>
            </a:pPr>
            <a:endParaRPr sz="205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Clr>
                <a:srgbClr val="60ACFF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 spc="50">
                <a:latin typeface="Lucida Sans Unicode"/>
                <a:cs typeface="Lucida Sans Unicode"/>
              </a:rPr>
              <a:t>Garder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un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90" b="1">
                <a:solidFill>
                  <a:srgbClr val="0078F9"/>
                </a:solidFill>
                <a:latin typeface="Arial"/>
                <a:cs typeface="Arial"/>
              </a:rPr>
              <a:t>inventaire</a:t>
            </a:r>
            <a:r>
              <a:rPr dirty="0" sz="1600" spc="10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toutes</a:t>
            </a:r>
            <a:r>
              <a:rPr dirty="0" sz="1600" spc="-35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vos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70" b="1">
                <a:solidFill>
                  <a:srgbClr val="0078F9"/>
                </a:solidFill>
                <a:latin typeface="Arial"/>
                <a:cs typeface="Arial"/>
              </a:rPr>
              <a:t>identités</a:t>
            </a:r>
            <a:r>
              <a:rPr dirty="0" sz="1600" spc="-80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0078F9"/>
                </a:solidFill>
                <a:latin typeface="Arial"/>
                <a:cs typeface="Arial"/>
              </a:rPr>
              <a:t>en</a:t>
            </a:r>
            <a:r>
              <a:rPr dirty="0" sz="1600" spc="-105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600" spc="65" b="1">
                <a:solidFill>
                  <a:srgbClr val="0078F9"/>
                </a:solidFill>
                <a:latin typeface="Arial"/>
                <a:cs typeface="Arial"/>
              </a:rPr>
              <a:t>ligne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0ACFF"/>
              </a:buClr>
              <a:buFont typeface="Wingdings"/>
              <a:buChar char=""/>
            </a:pPr>
            <a:endParaRPr sz="205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Clr>
                <a:srgbClr val="60ACFF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z="1600">
                <a:latin typeface="Lucida Sans Unicode"/>
                <a:cs typeface="Lucida Sans Unicode"/>
              </a:rPr>
              <a:t>Plus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besoin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45" b="1">
                <a:solidFill>
                  <a:srgbClr val="18D67C"/>
                </a:solidFill>
                <a:latin typeface="Arial"/>
                <a:cs typeface="Arial"/>
              </a:rPr>
              <a:t>saisir</a:t>
            </a:r>
            <a:r>
              <a:rPr dirty="0" sz="1600" spc="-5" b="1">
                <a:solidFill>
                  <a:srgbClr val="18D67C"/>
                </a:solidFill>
                <a:latin typeface="Arial"/>
                <a:cs typeface="Arial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vos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mots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75">
                <a:latin typeface="Lucida Sans Unicode"/>
                <a:cs typeface="Lucida Sans Unicode"/>
              </a:rPr>
              <a:t>passe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1065" y="4735967"/>
            <a:ext cx="588010" cy="502284"/>
            <a:chOff x="681065" y="4735967"/>
            <a:chExt cx="588010" cy="502284"/>
          </a:xfrm>
        </p:grpSpPr>
        <p:sp>
          <p:nvSpPr>
            <p:cNvPr id="25" name="object 25"/>
            <p:cNvSpPr/>
            <p:nvPr/>
          </p:nvSpPr>
          <p:spPr>
            <a:xfrm>
              <a:off x="813017" y="4939308"/>
              <a:ext cx="252729" cy="15875"/>
            </a:xfrm>
            <a:custGeom>
              <a:avLst/>
              <a:gdLst/>
              <a:ahLst/>
              <a:cxnLst/>
              <a:rect l="l" t="t" r="r" b="b"/>
              <a:pathLst>
                <a:path w="252730" h="15875">
                  <a:moveTo>
                    <a:pt x="252249" y="0"/>
                  </a:moveTo>
                  <a:lnTo>
                    <a:pt x="0" y="0"/>
                  </a:lnTo>
                  <a:lnTo>
                    <a:pt x="0" y="15844"/>
                  </a:lnTo>
                  <a:lnTo>
                    <a:pt x="236404" y="15844"/>
                  </a:lnTo>
                  <a:lnTo>
                    <a:pt x="252249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3017" y="4939308"/>
              <a:ext cx="252729" cy="15875"/>
            </a:xfrm>
            <a:custGeom>
              <a:avLst/>
              <a:gdLst/>
              <a:ahLst/>
              <a:cxnLst/>
              <a:rect l="l" t="t" r="r" b="b"/>
              <a:pathLst>
                <a:path w="252730" h="15875">
                  <a:moveTo>
                    <a:pt x="0" y="0"/>
                  </a:moveTo>
                  <a:lnTo>
                    <a:pt x="252249" y="0"/>
                  </a:lnTo>
                </a:path>
                <a:path w="252730" h="15875">
                  <a:moveTo>
                    <a:pt x="236404" y="15844"/>
                  </a:moveTo>
                  <a:lnTo>
                    <a:pt x="0" y="15844"/>
                  </a:lnTo>
                  <a:lnTo>
                    <a:pt x="0" y="0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3663" y="4741249"/>
              <a:ext cx="530225" cy="491490"/>
            </a:xfrm>
            <a:custGeom>
              <a:avLst/>
              <a:gdLst/>
              <a:ahLst/>
              <a:cxnLst/>
              <a:rect l="l" t="t" r="r" b="b"/>
              <a:pathLst>
                <a:path w="530225" h="491489">
                  <a:moveTo>
                    <a:pt x="0" y="285674"/>
                  </a:moveTo>
                  <a:lnTo>
                    <a:pt x="0" y="491391"/>
                  </a:lnTo>
                  <a:lnTo>
                    <a:pt x="38260" y="491391"/>
                  </a:lnTo>
                  <a:lnTo>
                    <a:pt x="54105" y="475546"/>
                  </a:lnTo>
                  <a:lnTo>
                    <a:pt x="15844" y="475546"/>
                  </a:lnTo>
                  <a:lnTo>
                    <a:pt x="15844" y="301598"/>
                  </a:lnTo>
                  <a:lnTo>
                    <a:pt x="0" y="285674"/>
                  </a:lnTo>
                  <a:close/>
                </a:path>
                <a:path w="530225" h="491489">
                  <a:moveTo>
                    <a:pt x="529669" y="0"/>
                  </a:moveTo>
                  <a:lnTo>
                    <a:pt x="0" y="0"/>
                  </a:lnTo>
                  <a:lnTo>
                    <a:pt x="0" y="151099"/>
                  </a:lnTo>
                  <a:lnTo>
                    <a:pt x="5763" y="152069"/>
                  </a:lnTo>
                  <a:lnTo>
                    <a:pt x="11203" y="154440"/>
                  </a:lnTo>
                  <a:lnTo>
                    <a:pt x="15844" y="157998"/>
                  </a:lnTo>
                  <a:lnTo>
                    <a:pt x="15844" y="126757"/>
                  </a:lnTo>
                  <a:lnTo>
                    <a:pt x="402907" y="126758"/>
                  </a:lnTo>
                  <a:lnTo>
                    <a:pt x="418752" y="110913"/>
                  </a:lnTo>
                  <a:lnTo>
                    <a:pt x="15844" y="110913"/>
                  </a:lnTo>
                  <a:lnTo>
                    <a:pt x="15844" y="15844"/>
                  </a:lnTo>
                  <a:lnTo>
                    <a:pt x="513824" y="15844"/>
                  </a:lnTo>
                  <a:lnTo>
                    <a:pt x="529669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3663" y="4741249"/>
              <a:ext cx="530225" cy="491490"/>
            </a:xfrm>
            <a:custGeom>
              <a:avLst/>
              <a:gdLst/>
              <a:ahLst/>
              <a:cxnLst/>
              <a:rect l="l" t="t" r="r" b="b"/>
              <a:pathLst>
                <a:path w="530225" h="491489">
                  <a:moveTo>
                    <a:pt x="15844" y="301598"/>
                  </a:moveTo>
                  <a:lnTo>
                    <a:pt x="0" y="285674"/>
                  </a:lnTo>
                  <a:lnTo>
                    <a:pt x="0" y="491391"/>
                  </a:lnTo>
                  <a:lnTo>
                    <a:pt x="38260" y="491391"/>
                  </a:lnTo>
                </a:path>
                <a:path w="530225" h="491489">
                  <a:moveTo>
                    <a:pt x="529669" y="0"/>
                  </a:moveTo>
                  <a:lnTo>
                    <a:pt x="0" y="0"/>
                  </a:lnTo>
                  <a:lnTo>
                    <a:pt x="0" y="151099"/>
                  </a:lnTo>
                  <a:lnTo>
                    <a:pt x="5763" y="152069"/>
                  </a:lnTo>
                  <a:lnTo>
                    <a:pt x="11203" y="154440"/>
                  </a:lnTo>
                  <a:lnTo>
                    <a:pt x="15844" y="157998"/>
                  </a:lnTo>
                  <a:lnTo>
                    <a:pt x="15844" y="126757"/>
                  </a:lnTo>
                  <a:lnTo>
                    <a:pt x="402907" y="126758"/>
                  </a:lnTo>
                </a:path>
                <a:path w="530225" h="491489">
                  <a:moveTo>
                    <a:pt x="54105" y="475546"/>
                  </a:moveTo>
                  <a:lnTo>
                    <a:pt x="15844" y="475546"/>
                  </a:lnTo>
                  <a:lnTo>
                    <a:pt x="15844" y="301598"/>
                  </a:lnTo>
                </a:path>
                <a:path w="530225" h="491489">
                  <a:moveTo>
                    <a:pt x="418752" y="110913"/>
                  </a:moveTo>
                  <a:lnTo>
                    <a:pt x="15844" y="110913"/>
                  </a:lnTo>
                  <a:lnTo>
                    <a:pt x="15844" y="15844"/>
                  </a:lnTo>
                  <a:lnTo>
                    <a:pt x="513824" y="15844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53479" y="5002687"/>
              <a:ext cx="148590" cy="15875"/>
            </a:xfrm>
            <a:custGeom>
              <a:avLst/>
              <a:gdLst/>
              <a:ahLst/>
              <a:cxnLst/>
              <a:rect l="l" t="t" r="r" b="b"/>
              <a:pathLst>
                <a:path w="148590" h="15875">
                  <a:moveTo>
                    <a:pt x="148406" y="0"/>
                  </a:moveTo>
                  <a:lnTo>
                    <a:pt x="0" y="0"/>
                  </a:lnTo>
                  <a:lnTo>
                    <a:pt x="15811" y="15844"/>
                  </a:lnTo>
                  <a:lnTo>
                    <a:pt x="132561" y="15844"/>
                  </a:lnTo>
                  <a:lnTo>
                    <a:pt x="148406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53479" y="5002687"/>
              <a:ext cx="148590" cy="15875"/>
            </a:xfrm>
            <a:custGeom>
              <a:avLst/>
              <a:gdLst/>
              <a:ahLst/>
              <a:cxnLst/>
              <a:rect l="l" t="t" r="r" b="b"/>
              <a:pathLst>
                <a:path w="148590" h="15875">
                  <a:moveTo>
                    <a:pt x="0" y="0"/>
                  </a:moveTo>
                  <a:lnTo>
                    <a:pt x="148406" y="0"/>
                  </a:lnTo>
                </a:path>
                <a:path w="148590" h="15875">
                  <a:moveTo>
                    <a:pt x="132561" y="15844"/>
                  </a:moveTo>
                  <a:lnTo>
                    <a:pt x="15811" y="15844"/>
                  </a:lnTo>
                  <a:lnTo>
                    <a:pt x="0" y="0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17358" y="5066066"/>
              <a:ext cx="21590" cy="15875"/>
            </a:xfrm>
            <a:custGeom>
              <a:avLst/>
              <a:gdLst/>
              <a:ahLst/>
              <a:cxnLst/>
              <a:rect l="l" t="t" r="r" b="b"/>
              <a:pathLst>
                <a:path w="21590" h="15875">
                  <a:moveTo>
                    <a:pt x="21146" y="0"/>
                  </a:moveTo>
                  <a:lnTo>
                    <a:pt x="0" y="0"/>
                  </a:lnTo>
                  <a:lnTo>
                    <a:pt x="5255" y="15844"/>
                  </a:lnTo>
                  <a:lnTo>
                    <a:pt x="21146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17358" y="5066066"/>
              <a:ext cx="21590" cy="15875"/>
            </a:xfrm>
            <a:custGeom>
              <a:avLst/>
              <a:gdLst/>
              <a:ahLst/>
              <a:cxnLst/>
              <a:rect l="l" t="t" r="r" b="b"/>
              <a:pathLst>
                <a:path w="21590" h="15875">
                  <a:moveTo>
                    <a:pt x="0" y="0"/>
                  </a:moveTo>
                  <a:lnTo>
                    <a:pt x="21146" y="0"/>
                  </a:lnTo>
                </a:path>
                <a:path w="21590" h="15875">
                  <a:moveTo>
                    <a:pt x="5301" y="15844"/>
                  </a:moveTo>
                  <a:lnTo>
                    <a:pt x="5255" y="15844"/>
                  </a:lnTo>
                  <a:lnTo>
                    <a:pt x="0" y="0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6004" y="4788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598" y="0"/>
                  </a:moveTo>
                  <a:lnTo>
                    <a:pt x="7096" y="0"/>
                  </a:lnTo>
                  <a:lnTo>
                    <a:pt x="0" y="7097"/>
                  </a:lnTo>
                  <a:lnTo>
                    <a:pt x="0" y="24598"/>
                  </a:lnTo>
                  <a:lnTo>
                    <a:pt x="7096" y="31689"/>
                  </a:lnTo>
                  <a:lnTo>
                    <a:pt x="24598" y="31689"/>
                  </a:lnTo>
                  <a:lnTo>
                    <a:pt x="31688" y="24598"/>
                  </a:lnTo>
                  <a:lnTo>
                    <a:pt x="31688" y="15844"/>
                  </a:lnTo>
                  <a:lnTo>
                    <a:pt x="31688" y="7097"/>
                  </a:lnTo>
                  <a:lnTo>
                    <a:pt x="24598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16004" y="4788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688" y="15844"/>
                  </a:moveTo>
                  <a:lnTo>
                    <a:pt x="31688" y="24598"/>
                  </a:lnTo>
                  <a:lnTo>
                    <a:pt x="24598" y="31689"/>
                  </a:lnTo>
                  <a:lnTo>
                    <a:pt x="15844" y="31689"/>
                  </a:lnTo>
                  <a:lnTo>
                    <a:pt x="7096" y="31689"/>
                  </a:lnTo>
                  <a:lnTo>
                    <a:pt x="0" y="24598"/>
                  </a:lnTo>
                  <a:lnTo>
                    <a:pt x="0" y="15844"/>
                  </a:lnTo>
                  <a:lnTo>
                    <a:pt x="0" y="7097"/>
                  </a:lnTo>
                  <a:lnTo>
                    <a:pt x="7096" y="0"/>
                  </a:lnTo>
                  <a:lnTo>
                    <a:pt x="15844" y="0"/>
                  </a:lnTo>
                  <a:lnTo>
                    <a:pt x="24598" y="0"/>
                  </a:lnTo>
                  <a:lnTo>
                    <a:pt x="31688" y="7097"/>
                  </a:lnTo>
                  <a:lnTo>
                    <a:pt x="31688" y="15844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60549" y="4788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598" y="0"/>
                  </a:moveTo>
                  <a:lnTo>
                    <a:pt x="7096" y="0"/>
                  </a:lnTo>
                  <a:lnTo>
                    <a:pt x="0" y="7097"/>
                  </a:lnTo>
                  <a:lnTo>
                    <a:pt x="0" y="24598"/>
                  </a:lnTo>
                  <a:lnTo>
                    <a:pt x="7096" y="31689"/>
                  </a:lnTo>
                  <a:lnTo>
                    <a:pt x="24598" y="31689"/>
                  </a:lnTo>
                  <a:lnTo>
                    <a:pt x="31688" y="24598"/>
                  </a:lnTo>
                  <a:lnTo>
                    <a:pt x="31688" y="15844"/>
                  </a:lnTo>
                  <a:lnTo>
                    <a:pt x="31688" y="7097"/>
                  </a:lnTo>
                  <a:lnTo>
                    <a:pt x="24598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60549" y="4788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688" y="15844"/>
                  </a:moveTo>
                  <a:lnTo>
                    <a:pt x="31688" y="24598"/>
                  </a:lnTo>
                  <a:lnTo>
                    <a:pt x="24598" y="31689"/>
                  </a:lnTo>
                  <a:lnTo>
                    <a:pt x="15844" y="31689"/>
                  </a:lnTo>
                  <a:lnTo>
                    <a:pt x="7096" y="31689"/>
                  </a:lnTo>
                  <a:lnTo>
                    <a:pt x="0" y="24598"/>
                  </a:lnTo>
                  <a:lnTo>
                    <a:pt x="0" y="15844"/>
                  </a:lnTo>
                  <a:lnTo>
                    <a:pt x="0" y="7097"/>
                  </a:lnTo>
                  <a:lnTo>
                    <a:pt x="7096" y="0"/>
                  </a:lnTo>
                  <a:lnTo>
                    <a:pt x="15844" y="0"/>
                  </a:lnTo>
                  <a:lnTo>
                    <a:pt x="24598" y="0"/>
                  </a:lnTo>
                  <a:lnTo>
                    <a:pt x="31688" y="7097"/>
                  </a:lnTo>
                  <a:lnTo>
                    <a:pt x="31688" y="15844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05095" y="4788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598" y="0"/>
                  </a:moveTo>
                  <a:lnTo>
                    <a:pt x="7096" y="0"/>
                  </a:lnTo>
                  <a:lnTo>
                    <a:pt x="0" y="7097"/>
                  </a:lnTo>
                  <a:lnTo>
                    <a:pt x="0" y="24598"/>
                  </a:lnTo>
                  <a:lnTo>
                    <a:pt x="7096" y="31689"/>
                  </a:lnTo>
                  <a:lnTo>
                    <a:pt x="24598" y="31689"/>
                  </a:lnTo>
                  <a:lnTo>
                    <a:pt x="31688" y="24598"/>
                  </a:lnTo>
                  <a:lnTo>
                    <a:pt x="31688" y="15844"/>
                  </a:lnTo>
                  <a:lnTo>
                    <a:pt x="31688" y="7097"/>
                  </a:lnTo>
                  <a:lnTo>
                    <a:pt x="24598" y="0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5095" y="4788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688" y="15844"/>
                  </a:moveTo>
                  <a:lnTo>
                    <a:pt x="31688" y="24598"/>
                  </a:lnTo>
                  <a:lnTo>
                    <a:pt x="24598" y="31689"/>
                  </a:lnTo>
                  <a:lnTo>
                    <a:pt x="15844" y="31689"/>
                  </a:lnTo>
                  <a:lnTo>
                    <a:pt x="7096" y="31689"/>
                  </a:lnTo>
                  <a:lnTo>
                    <a:pt x="0" y="24598"/>
                  </a:lnTo>
                  <a:lnTo>
                    <a:pt x="0" y="15844"/>
                  </a:lnTo>
                  <a:lnTo>
                    <a:pt x="0" y="7097"/>
                  </a:lnTo>
                  <a:lnTo>
                    <a:pt x="7096" y="0"/>
                  </a:lnTo>
                  <a:lnTo>
                    <a:pt x="15844" y="0"/>
                  </a:lnTo>
                  <a:lnTo>
                    <a:pt x="24598" y="0"/>
                  </a:lnTo>
                  <a:lnTo>
                    <a:pt x="31688" y="7097"/>
                  </a:lnTo>
                  <a:lnTo>
                    <a:pt x="31688" y="15844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6346" y="4907618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5" h="224154">
                  <a:moveTo>
                    <a:pt x="41355" y="0"/>
                  </a:moveTo>
                  <a:lnTo>
                    <a:pt x="36048" y="39"/>
                  </a:lnTo>
                  <a:lnTo>
                    <a:pt x="30977" y="2205"/>
                  </a:lnTo>
                  <a:lnTo>
                    <a:pt x="27280" y="6014"/>
                  </a:lnTo>
                  <a:lnTo>
                    <a:pt x="5139" y="28164"/>
                  </a:lnTo>
                  <a:lnTo>
                    <a:pt x="4761" y="28586"/>
                  </a:lnTo>
                  <a:lnTo>
                    <a:pt x="935" y="35275"/>
                  </a:lnTo>
                  <a:lnTo>
                    <a:pt x="0" y="42656"/>
                  </a:lnTo>
                  <a:lnTo>
                    <a:pt x="1896" y="49849"/>
                  </a:lnTo>
                  <a:lnTo>
                    <a:pt x="6567" y="55978"/>
                  </a:lnTo>
                  <a:lnTo>
                    <a:pt x="167489" y="217594"/>
                  </a:lnTo>
                  <a:lnTo>
                    <a:pt x="186678" y="223924"/>
                  </a:lnTo>
                  <a:lnTo>
                    <a:pt x="199222" y="211380"/>
                  </a:lnTo>
                  <a:lnTo>
                    <a:pt x="179002" y="204707"/>
                  </a:lnTo>
                  <a:lnTo>
                    <a:pt x="175185" y="198886"/>
                  </a:lnTo>
                  <a:lnTo>
                    <a:pt x="173933" y="192283"/>
                  </a:lnTo>
                  <a:lnTo>
                    <a:pt x="175133" y="186235"/>
                  </a:lnTo>
                  <a:lnTo>
                    <a:pt x="158616" y="186235"/>
                  </a:lnTo>
                  <a:lnTo>
                    <a:pt x="43481" y="70627"/>
                  </a:lnTo>
                  <a:lnTo>
                    <a:pt x="54711" y="59397"/>
                  </a:lnTo>
                  <a:lnTo>
                    <a:pt x="32311" y="59397"/>
                  </a:lnTo>
                  <a:lnTo>
                    <a:pt x="17378" y="44411"/>
                  </a:lnTo>
                  <a:lnTo>
                    <a:pt x="15714" y="43203"/>
                  </a:lnTo>
                  <a:lnTo>
                    <a:pt x="15338" y="40879"/>
                  </a:lnTo>
                  <a:lnTo>
                    <a:pt x="16658" y="39057"/>
                  </a:lnTo>
                  <a:lnTo>
                    <a:pt x="38543" y="17158"/>
                  </a:lnTo>
                  <a:lnTo>
                    <a:pt x="39309" y="16287"/>
                  </a:lnTo>
                  <a:lnTo>
                    <a:pt x="40425" y="15805"/>
                  </a:lnTo>
                  <a:lnTo>
                    <a:pt x="65643" y="15805"/>
                  </a:lnTo>
                  <a:lnTo>
                    <a:pt x="55807" y="5948"/>
                  </a:lnTo>
                  <a:lnTo>
                    <a:pt x="51925" y="2198"/>
                  </a:lnTo>
                  <a:lnTo>
                    <a:pt x="46756" y="66"/>
                  </a:lnTo>
                  <a:lnTo>
                    <a:pt x="41355" y="0"/>
                  </a:lnTo>
                  <a:close/>
                </a:path>
                <a:path w="224155" h="224154">
                  <a:moveTo>
                    <a:pt x="219613" y="174412"/>
                  </a:moveTo>
                  <a:lnTo>
                    <a:pt x="191617" y="174412"/>
                  </a:lnTo>
                  <a:lnTo>
                    <a:pt x="198376" y="175453"/>
                  </a:lnTo>
                  <a:lnTo>
                    <a:pt x="204459" y="179052"/>
                  </a:lnTo>
                  <a:lnTo>
                    <a:pt x="211209" y="199394"/>
                  </a:lnTo>
                  <a:lnTo>
                    <a:pt x="223743" y="186861"/>
                  </a:lnTo>
                  <a:lnTo>
                    <a:pt x="219613" y="174412"/>
                  </a:lnTo>
                  <a:close/>
                </a:path>
                <a:path w="224155" h="224154">
                  <a:moveTo>
                    <a:pt x="93138" y="43355"/>
                  </a:moveTo>
                  <a:lnTo>
                    <a:pt x="70753" y="43355"/>
                  </a:lnTo>
                  <a:lnTo>
                    <a:pt x="186264" y="159101"/>
                  </a:lnTo>
                  <a:lnTo>
                    <a:pt x="179339" y="160322"/>
                  </a:lnTo>
                  <a:lnTo>
                    <a:pt x="172955" y="163649"/>
                  </a:lnTo>
                  <a:lnTo>
                    <a:pt x="167984" y="168627"/>
                  </a:lnTo>
                  <a:lnTo>
                    <a:pt x="163112" y="173381"/>
                  </a:lnTo>
                  <a:lnTo>
                    <a:pt x="159837" y="179534"/>
                  </a:lnTo>
                  <a:lnTo>
                    <a:pt x="158616" y="186235"/>
                  </a:lnTo>
                  <a:lnTo>
                    <a:pt x="175133" y="186235"/>
                  </a:lnTo>
                  <a:lnTo>
                    <a:pt x="175241" y="185691"/>
                  </a:lnTo>
                  <a:lnTo>
                    <a:pt x="179108" y="179903"/>
                  </a:lnTo>
                  <a:lnTo>
                    <a:pt x="184941" y="175904"/>
                  </a:lnTo>
                  <a:lnTo>
                    <a:pt x="191617" y="174412"/>
                  </a:lnTo>
                  <a:lnTo>
                    <a:pt x="219613" y="174412"/>
                  </a:lnTo>
                  <a:lnTo>
                    <a:pt x="217464" y="167934"/>
                  </a:lnTo>
                  <a:lnTo>
                    <a:pt x="93138" y="43355"/>
                  </a:lnTo>
                  <a:close/>
                </a:path>
                <a:path w="224155" h="224154">
                  <a:moveTo>
                    <a:pt x="65643" y="15805"/>
                  </a:moveTo>
                  <a:lnTo>
                    <a:pt x="40425" y="15805"/>
                  </a:lnTo>
                  <a:lnTo>
                    <a:pt x="41580" y="15844"/>
                  </a:lnTo>
                  <a:lnTo>
                    <a:pt x="42663" y="15844"/>
                  </a:lnTo>
                  <a:lnTo>
                    <a:pt x="43725" y="16287"/>
                  </a:lnTo>
                  <a:lnTo>
                    <a:pt x="59563" y="32145"/>
                  </a:lnTo>
                  <a:lnTo>
                    <a:pt x="32311" y="59397"/>
                  </a:lnTo>
                  <a:lnTo>
                    <a:pt x="54711" y="59397"/>
                  </a:lnTo>
                  <a:lnTo>
                    <a:pt x="70753" y="43355"/>
                  </a:lnTo>
                  <a:lnTo>
                    <a:pt x="93138" y="43355"/>
                  </a:lnTo>
                  <a:lnTo>
                    <a:pt x="65643" y="15805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6346" y="4907618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5" h="224154">
                  <a:moveTo>
                    <a:pt x="6567" y="55978"/>
                  </a:moveTo>
                  <a:lnTo>
                    <a:pt x="27386" y="76813"/>
                  </a:lnTo>
                  <a:lnTo>
                    <a:pt x="167489" y="217594"/>
                  </a:lnTo>
                  <a:lnTo>
                    <a:pt x="186678" y="223924"/>
                  </a:lnTo>
                </a:path>
                <a:path w="224155" h="224154">
                  <a:moveTo>
                    <a:pt x="223742" y="186861"/>
                  </a:moveTo>
                  <a:lnTo>
                    <a:pt x="55807" y="5948"/>
                  </a:lnTo>
                  <a:lnTo>
                    <a:pt x="41355" y="0"/>
                  </a:lnTo>
                  <a:lnTo>
                    <a:pt x="36048" y="39"/>
                  </a:lnTo>
                  <a:lnTo>
                    <a:pt x="30977" y="2205"/>
                  </a:lnTo>
                  <a:lnTo>
                    <a:pt x="27280" y="6014"/>
                  </a:lnTo>
                  <a:lnTo>
                    <a:pt x="5836" y="27464"/>
                  </a:lnTo>
                  <a:lnTo>
                    <a:pt x="0" y="42656"/>
                  </a:lnTo>
                  <a:lnTo>
                    <a:pt x="1896" y="49849"/>
                  </a:lnTo>
                  <a:lnTo>
                    <a:pt x="6567" y="55978"/>
                  </a:lnTo>
                </a:path>
                <a:path w="224155" h="224154">
                  <a:moveTo>
                    <a:pt x="179108" y="179903"/>
                  </a:moveTo>
                  <a:lnTo>
                    <a:pt x="184941" y="175904"/>
                  </a:lnTo>
                  <a:lnTo>
                    <a:pt x="191617" y="174412"/>
                  </a:lnTo>
                  <a:lnTo>
                    <a:pt x="198376" y="175453"/>
                  </a:lnTo>
                  <a:lnTo>
                    <a:pt x="204459" y="179052"/>
                  </a:lnTo>
                  <a:lnTo>
                    <a:pt x="211209" y="199394"/>
                  </a:lnTo>
                </a:path>
                <a:path w="224155" h="224154">
                  <a:moveTo>
                    <a:pt x="199222" y="211380"/>
                  </a:moveTo>
                  <a:lnTo>
                    <a:pt x="179002" y="204707"/>
                  </a:lnTo>
                  <a:lnTo>
                    <a:pt x="175185" y="198886"/>
                  </a:lnTo>
                  <a:lnTo>
                    <a:pt x="173933" y="192283"/>
                  </a:lnTo>
                  <a:lnTo>
                    <a:pt x="175241" y="185691"/>
                  </a:lnTo>
                  <a:lnTo>
                    <a:pt x="179108" y="179903"/>
                  </a:lnTo>
                </a:path>
                <a:path w="224155" h="224154">
                  <a:moveTo>
                    <a:pt x="43481" y="70627"/>
                  </a:moveTo>
                  <a:lnTo>
                    <a:pt x="70753" y="43355"/>
                  </a:lnTo>
                  <a:lnTo>
                    <a:pt x="186264" y="159101"/>
                  </a:lnTo>
                  <a:lnTo>
                    <a:pt x="179339" y="160322"/>
                  </a:lnTo>
                  <a:lnTo>
                    <a:pt x="172955" y="163649"/>
                  </a:lnTo>
                  <a:lnTo>
                    <a:pt x="167984" y="168627"/>
                  </a:lnTo>
                  <a:lnTo>
                    <a:pt x="163112" y="173381"/>
                  </a:lnTo>
                  <a:lnTo>
                    <a:pt x="159837" y="179534"/>
                  </a:lnTo>
                  <a:lnTo>
                    <a:pt x="158616" y="186235"/>
                  </a:lnTo>
                  <a:lnTo>
                    <a:pt x="43481" y="70627"/>
                  </a:lnTo>
                </a:path>
                <a:path w="224155" h="224154">
                  <a:moveTo>
                    <a:pt x="16658" y="39057"/>
                  </a:moveTo>
                  <a:lnTo>
                    <a:pt x="38543" y="17158"/>
                  </a:lnTo>
                  <a:lnTo>
                    <a:pt x="39309" y="16287"/>
                  </a:lnTo>
                  <a:lnTo>
                    <a:pt x="40425" y="15805"/>
                  </a:lnTo>
                  <a:lnTo>
                    <a:pt x="41580" y="15844"/>
                  </a:lnTo>
                  <a:lnTo>
                    <a:pt x="42663" y="15844"/>
                  </a:lnTo>
                  <a:lnTo>
                    <a:pt x="43706" y="16267"/>
                  </a:lnTo>
                  <a:lnTo>
                    <a:pt x="44478" y="17026"/>
                  </a:lnTo>
                  <a:lnTo>
                    <a:pt x="59563" y="32145"/>
                  </a:lnTo>
                  <a:lnTo>
                    <a:pt x="32311" y="59397"/>
                  </a:lnTo>
                  <a:lnTo>
                    <a:pt x="17378" y="44411"/>
                  </a:lnTo>
                  <a:lnTo>
                    <a:pt x="15714" y="43203"/>
                  </a:lnTo>
                  <a:lnTo>
                    <a:pt x="15338" y="40879"/>
                  </a:lnTo>
                  <a:lnTo>
                    <a:pt x="16546" y="39209"/>
                  </a:lnTo>
                  <a:lnTo>
                    <a:pt x="16658" y="39057"/>
                  </a:lnTo>
                </a:path>
              </a:pathLst>
            </a:custGeom>
            <a:ln w="10562">
              <a:solidFill>
                <a:srgbClr val="D2D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75" y="1906523"/>
            <a:ext cx="5945505" cy="1731645"/>
          </a:xfrm>
          <a:custGeom>
            <a:avLst/>
            <a:gdLst/>
            <a:ahLst/>
            <a:cxnLst/>
            <a:rect l="l" t="t" r="r" b="b"/>
            <a:pathLst>
              <a:path w="5945505" h="1731645">
                <a:moveTo>
                  <a:pt x="0" y="288543"/>
                </a:moveTo>
                <a:lnTo>
                  <a:pt x="3775" y="241734"/>
                </a:lnTo>
                <a:lnTo>
                  <a:pt x="14707" y="197331"/>
                </a:lnTo>
                <a:lnTo>
                  <a:pt x="32201" y="155929"/>
                </a:lnTo>
                <a:lnTo>
                  <a:pt x="55664" y="118122"/>
                </a:lnTo>
                <a:lnTo>
                  <a:pt x="84502" y="84502"/>
                </a:lnTo>
                <a:lnTo>
                  <a:pt x="118122" y="55664"/>
                </a:lnTo>
                <a:lnTo>
                  <a:pt x="155929" y="32201"/>
                </a:lnTo>
                <a:lnTo>
                  <a:pt x="197331" y="14707"/>
                </a:lnTo>
                <a:lnTo>
                  <a:pt x="241734" y="3775"/>
                </a:lnTo>
                <a:lnTo>
                  <a:pt x="288544" y="0"/>
                </a:lnTo>
                <a:lnTo>
                  <a:pt x="5656580" y="0"/>
                </a:lnTo>
                <a:lnTo>
                  <a:pt x="5703389" y="3775"/>
                </a:lnTo>
                <a:lnTo>
                  <a:pt x="5747792" y="14707"/>
                </a:lnTo>
                <a:lnTo>
                  <a:pt x="5789194" y="32201"/>
                </a:lnTo>
                <a:lnTo>
                  <a:pt x="5827001" y="55664"/>
                </a:lnTo>
                <a:lnTo>
                  <a:pt x="5860621" y="84502"/>
                </a:lnTo>
                <a:lnTo>
                  <a:pt x="5889459" y="118122"/>
                </a:lnTo>
                <a:lnTo>
                  <a:pt x="5912922" y="155929"/>
                </a:lnTo>
                <a:lnTo>
                  <a:pt x="5930416" y="197331"/>
                </a:lnTo>
                <a:lnTo>
                  <a:pt x="5941348" y="241734"/>
                </a:lnTo>
                <a:lnTo>
                  <a:pt x="5945124" y="288543"/>
                </a:lnTo>
                <a:lnTo>
                  <a:pt x="5945124" y="1442720"/>
                </a:lnTo>
                <a:lnTo>
                  <a:pt x="5941348" y="1489529"/>
                </a:lnTo>
                <a:lnTo>
                  <a:pt x="5930416" y="1533932"/>
                </a:lnTo>
                <a:lnTo>
                  <a:pt x="5912922" y="1575334"/>
                </a:lnTo>
                <a:lnTo>
                  <a:pt x="5889459" y="1613141"/>
                </a:lnTo>
                <a:lnTo>
                  <a:pt x="5860621" y="1646761"/>
                </a:lnTo>
                <a:lnTo>
                  <a:pt x="5827001" y="1675599"/>
                </a:lnTo>
                <a:lnTo>
                  <a:pt x="5789194" y="1699062"/>
                </a:lnTo>
                <a:lnTo>
                  <a:pt x="5747792" y="1716556"/>
                </a:lnTo>
                <a:lnTo>
                  <a:pt x="5703389" y="1727488"/>
                </a:lnTo>
                <a:lnTo>
                  <a:pt x="5656580" y="1731264"/>
                </a:lnTo>
                <a:lnTo>
                  <a:pt x="288544" y="1731264"/>
                </a:lnTo>
                <a:lnTo>
                  <a:pt x="241734" y="1727488"/>
                </a:lnTo>
                <a:lnTo>
                  <a:pt x="197331" y="1716556"/>
                </a:lnTo>
                <a:lnTo>
                  <a:pt x="155929" y="1699062"/>
                </a:lnTo>
                <a:lnTo>
                  <a:pt x="118122" y="1675599"/>
                </a:lnTo>
                <a:lnTo>
                  <a:pt x="84502" y="1646761"/>
                </a:lnTo>
                <a:lnTo>
                  <a:pt x="55664" y="1613141"/>
                </a:lnTo>
                <a:lnTo>
                  <a:pt x="32201" y="1575334"/>
                </a:lnTo>
                <a:lnTo>
                  <a:pt x="14707" y="1533932"/>
                </a:lnTo>
                <a:lnTo>
                  <a:pt x="3775" y="1489529"/>
                </a:lnTo>
                <a:lnTo>
                  <a:pt x="0" y="1442720"/>
                </a:lnTo>
                <a:lnTo>
                  <a:pt x="0" y="288543"/>
                </a:lnTo>
                <a:close/>
              </a:path>
            </a:pathLst>
          </a:custGeom>
          <a:ln w="12700">
            <a:solidFill>
              <a:srgbClr val="501E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500425" y="1740217"/>
            <a:ext cx="2310765" cy="1262380"/>
            <a:chOff x="9500425" y="1740217"/>
            <a:chExt cx="2310765" cy="1262380"/>
          </a:xfrm>
        </p:grpSpPr>
        <p:sp>
          <p:nvSpPr>
            <p:cNvPr id="4" name="object 4"/>
            <p:cNvSpPr/>
            <p:nvPr/>
          </p:nvSpPr>
          <p:spPr>
            <a:xfrm>
              <a:off x="9505188" y="1744979"/>
              <a:ext cx="2301240" cy="1252855"/>
            </a:xfrm>
            <a:custGeom>
              <a:avLst/>
              <a:gdLst/>
              <a:ahLst/>
              <a:cxnLst/>
              <a:rect l="l" t="t" r="r" b="b"/>
              <a:pathLst>
                <a:path w="2301240" h="1252855">
                  <a:moveTo>
                    <a:pt x="0" y="208787"/>
                  </a:moveTo>
                  <a:lnTo>
                    <a:pt x="5513" y="160913"/>
                  </a:lnTo>
                  <a:lnTo>
                    <a:pt x="21220" y="116965"/>
                  </a:lnTo>
                  <a:lnTo>
                    <a:pt x="45866" y="78199"/>
                  </a:lnTo>
                  <a:lnTo>
                    <a:pt x="78199" y="45866"/>
                  </a:lnTo>
                  <a:lnTo>
                    <a:pt x="116965" y="21220"/>
                  </a:lnTo>
                  <a:lnTo>
                    <a:pt x="160913" y="5513"/>
                  </a:lnTo>
                  <a:lnTo>
                    <a:pt x="208787" y="0"/>
                  </a:lnTo>
                  <a:lnTo>
                    <a:pt x="2092452" y="0"/>
                  </a:lnTo>
                  <a:lnTo>
                    <a:pt x="2140326" y="5513"/>
                  </a:lnTo>
                  <a:lnTo>
                    <a:pt x="2184274" y="21220"/>
                  </a:lnTo>
                  <a:lnTo>
                    <a:pt x="2223040" y="45866"/>
                  </a:lnTo>
                  <a:lnTo>
                    <a:pt x="2255373" y="78199"/>
                  </a:lnTo>
                  <a:lnTo>
                    <a:pt x="2280019" y="116965"/>
                  </a:lnTo>
                  <a:lnTo>
                    <a:pt x="2295726" y="160913"/>
                  </a:lnTo>
                  <a:lnTo>
                    <a:pt x="2301239" y="208787"/>
                  </a:lnTo>
                  <a:lnTo>
                    <a:pt x="2301239" y="1043940"/>
                  </a:lnTo>
                  <a:lnTo>
                    <a:pt x="2295726" y="1091814"/>
                  </a:lnTo>
                  <a:lnTo>
                    <a:pt x="2280019" y="1135762"/>
                  </a:lnTo>
                  <a:lnTo>
                    <a:pt x="2255373" y="1174528"/>
                  </a:lnTo>
                  <a:lnTo>
                    <a:pt x="2223040" y="1206861"/>
                  </a:lnTo>
                  <a:lnTo>
                    <a:pt x="2184274" y="1231507"/>
                  </a:lnTo>
                  <a:lnTo>
                    <a:pt x="2140326" y="1247214"/>
                  </a:lnTo>
                  <a:lnTo>
                    <a:pt x="2092452" y="1252728"/>
                  </a:lnTo>
                  <a:lnTo>
                    <a:pt x="208787" y="1252728"/>
                  </a:lnTo>
                  <a:lnTo>
                    <a:pt x="160913" y="1247214"/>
                  </a:lnTo>
                  <a:lnTo>
                    <a:pt x="116965" y="1231507"/>
                  </a:lnTo>
                  <a:lnTo>
                    <a:pt x="78199" y="1206861"/>
                  </a:lnTo>
                  <a:lnTo>
                    <a:pt x="45866" y="1174528"/>
                  </a:lnTo>
                  <a:lnTo>
                    <a:pt x="21220" y="1135762"/>
                  </a:lnTo>
                  <a:lnTo>
                    <a:pt x="5513" y="1091814"/>
                  </a:lnTo>
                  <a:lnTo>
                    <a:pt x="0" y="1043940"/>
                  </a:lnTo>
                  <a:lnTo>
                    <a:pt x="0" y="208787"/>
                  </a:lnTo>
                  <a:close/>
                </a:path>
              </a:pathLst>
            </a:custGeom>
            <a:ln w="9525">
              <a:solidFill>
                <a:srgbClr val="501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830689" y="2495930"/>
              <a:ext cx="1588135" cy="378460"/>
            </a:xfrm>
            <a:custGeom>
              <a:avLst/>
              <a:gdLst/>
              <a:ahLst/>
              <a:cxnLst/>
              <a:rect l="l" t="t" r="r" b="b"/>
              <a:pathLst>
                <a:path w="1588134" h="378460">
                  <a:moveTo>
                    <a:pt x="158800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0" y="210312"/>
                  </a:lnTo>
                  <a:lnTo>
                    <a:pt x="0" y="377952"/>
                  </a:lnTo>
                  <a:lnTo>
                    <a:pt x="1397508" y="377952"/>
                  </a:lnTo>
                  <a:lnTo>
                    <a:pt x="1397508" y="210312"/>
                  </a:lnTo>
                  <a:lnTo>
                    <a:pt x="1588008" y="210312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647046" y="1843532"/>
            <a:ext cx="1912620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latin typeface="Lucida Sans Unicode"/>
                <a:cs typeface="Lucida Sans Unicode"/>
              </a:rPr>
              <a:t>Reco</a:t>
            </a:r>
            <a:r>
              <a:rPr dirty="0" sz="1100" spc="110">
                <a:latin typeface="Lucida Sans Unicode"/>
                <a:cs typeface="Lucida Sans Unicode"/>
              </a:rPr>
              <a:t>mm</a:t>
            </a:r>
            <a:r>
              <a:rPr dirty="0" sz="1100" spc="90">
                <a:latin typeface="Lucida Sans Unicode"/>
                <a:cs typeface="Lucida Sans Unicode"/>
              </a:rPr>
              <a:t>and</a:t>
            </a:r>
            <a:r>
              <a:rPr dirty="0" sz="1100" spc="60">
                <a:latin typeface="Lucida Sans Unicode"/>
                <a:cs typeface="Lucida Sans Unicode"/>
              </a:rPr>
              <a:t>a</a:t>
            </a:r>
            <a:r>
              <a:rPr dirty="0" sz="1100" spc="-20">
                <a:latin typeface="Lucida Sans Unicode"/>
                <a:cs typeface="Lucida Sans Unicode"/>
              </a:rPr>
              <a:t>t</a:t>
            </a:r>
            <a:r>
              <a:rPr dirty="0" sz="1100" spc="-50">
                <a:latin typeface="Lucida Sans Unicode"/>
                <a:cs typeface="Lucida Sans Unicode"/>
              </a:rPr>
              <a:t>i</a:t>
            </a:r>
            <a:r>
              <a:rPr dirty="0" sz="1100" spc="25">
                <a:latin typeface="Lucida Sans Unicode"/>
                <a:cs typeface="Lucida Sans Unicode"/>
              </a:rPr>
              <a:t>on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de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l</a:t>
            </a:r>
            <a:r>
              <a:rPr dirty="0" sz="1100" spc="-20">
                <a:latin typeface="Lucida Sans Unicode"/>
                <a:cs typeface="Lucida Sans Unicode"/>
              </a:rPr>
              <a:t>’ou</a:t>
            </a:r>
            <a:r>
              <a:rPr dirty="0" sz="1100" spc="-20">
                <a:latin typeface="Lucida Sans Unicode"/>
                <a:cs typeface="Lucida Sans Unicode"/>
              </a:rPr>
              <a:t>t</a:t>
            </a:r>
            <a:r>
              <a:rPr dirty="0" sz="1100" spc="-50">
                <a:latin typeface="Lucida Sans Unicode"/>
                <a:cs typeface="Lucida Sans Unicode"/>
              </a:rPr>
              <a:t>il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25">
                <a:latin typeface="Lucida Sans Unicode"/>
                <a:cs typeface="Lucida Sans Unicode"/>
              </a:rPr>
              <a:t>Kee</a:t>
            </a:r>
            <a:r>
              <a:rPr dirty="0" sz="1100" spc="15">
                <a:latin typeface="Lucida Sans Unicode"/>
                <a:cs typeface="Lucida Sans Unicode"/>
              </a:rPr>
              <a:t>P</a:t>
            </a:r>
            <a:r>
              <a:rPr dirty="0" sz="1100" spc="55">
                <a:latin typeface="Lucida Sans Unicode"/>
                <a:cs typeface="Lucida Sans Unicode"/>
              </a:rPr>
              <a:t>ass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100" spc="15">
                <a:latin typeface="Lucida Sans Unicode"/>
                <a:cs typeface="Lucida Sans Unicode"/>
              </a:rPr>
              <a:t>Gratuit</a:t>
            </a:r>
            <a:endParaRPr sz="1100">
              <a:latin typeface="Lucida Sans Unicode"/>
              <a:cs typeface="Lucida Sans Unicode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100" spc="45">
                <a:latin typeface="Lucida Sans Unicode"/>
                <a:cs typeface="Lucida Sans Unicode"/>
              </a:rPr>
              <a:t>Ce</a:t>
            </a:r>
            <a:r>
              <a:rPr dirty="0" sz="1100" spc="25">
                <a:latin typeface="Lucida Sans Unicode"/>
                <a:cs typeface="Lucida Sans Unicode"/>
              </a:rPr>
              <a:t>r</a:t>
            </a:r>
            <a:r>
              <a:rPr dirty="0" sz="1100" spc="-20">
                <a:latin typeface="Lucida Sans Unicode"/>
                <a:cs typeface="Lucida Sans Unicode"/>
              </a:rPr>
              <a:t>t</a:t>
            </a:r>
            <a:r>
              <a:rPr dirty="0" sz="1100" spc="-50">
                <a:latin typeface="Lucida Sans Unicode"/>
                <a:cs typeface="Lucida Sans Unicode"/>
              </a:rPr>
              <a:t>i</a:t>
            </a:r>
            <a:r>
              <a:rPr dirty="0" sz="1100" spc="-10">
                <a:latin typeface="Lucida Sans Unicode"/>
                <a:cs typeface="Lucida Sans Unicode"/>
              </a:rPr>
              <a:t>fié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100">
                <a:latin typeface="Lucida Sans Unicode"/>
                <a:cs typeface="Lucida Sans Unicode"/>
              </a:rPr>
              <a:t>p</a:t>
            </a:r>
            <a:r>
              <a:rPr dirty="0" sz="1100" spc="85">
                <a:latin typeface="Lucida Sans Unicode"/>
                <a:cs typeface="Lucida Sans Unicode"/>
              </a:rPr>
              <a:t>a</a:t>
            </a:r>
            <a:r>
              <a:rPr dirty="0" sz="1100" spc="-40">
                <a:latin typeface="Lucida Sans Unicode"/>
                <a:cs typeface="Lucida Sans Unicode"/>
              </a:rPr>
              <a:t>r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l</a:t>
            </a:r>
            <a:r>
              <a:rPr dirty="0" sz="1100" spc="-20">
                <a:latin typeface="Lucida Sans Unicode"/>
                <a:cs typeface="Lucida Sans Unicode"/>
              </a:rPr>
              <a:t>’ANSSI</a:t>
            </a:r>
            <a:endParaRPr sz="1100">
              <a:latin typeface="Lucida Sans Unicode"/>
              <a:cs typeface="Lucida Sans Unicode"/>
            </a:endParaRPr>
          </a:p>
          <a:p>
            <a:pPr marL="184785" marR="16446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P</a:t>
            </a:r>
            <a:r>
              <a:rPr dirty="0" sz="1100" spc="-15">
                <a:latin typeface="Lucida Sans Unicode"/>
                <a:cs typeface="Lucida Sans Unicode"/>
              </a:rPr>
              <a:t>r</a:t>
            </a:r>
            <a:r>
              <a:rPr dirty="0" sz="1100" spc="65">
                <a:latin typeface="Lucida Sans Unicode"/>
                <a:cs typeface="Lucida Sans Unicode"/>
              </a:rPr>
              <a:t>oc</a:t>
            </a:r>
            <a:r>
              <a:rPr dirty="0" sz="1100" spc="30">
                <a:latin typeface="Lucida Sans Unicode"/>
                <a:cs typeface="Lucida Sans Unicode"/>
              </a:rPr>
              <a:t>édu</a:t>
            </a:r>
            <a:r>
              <a:rPr dirty="0" sz="1100" spc="10">
                <a:latin typeface="Lucida Sans Unicode"/>
                <a:cs typeface="Lucida Sans Unicode"/>
              </a:rPr>
              <a:t>r</a:t>
            </a:r>
            <a:r>
              <a:rPr dirty="0" sz="1100" spc="70">
                <a:latin typeface="Lucida Sans Unicode"/>
                <a:cs typeface="Lucida Sans Unicode"/>
              </a:rPr>
              <a:t>e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d</a:t>
            </a:r>
            <a:r>
              <a:rPr dirty="0" sz="1100" spc="-25">
                <a:latin typeface="Lucida Sans Unicode"/>
                <a:cs typeface="Lucida Sans Unicode"/>
              </a:rPr>
              <a:t>’</a:t>
            </a:r>
            <a:r>
              <a:rPr dirty="0" sz="1100" spc="5">
                <a:latin typeface="Lucida Sans Unicode"/>
                <a:cs typeface="Lucida Sans Unicode"/>
              </a:rPr>
              <a:t>u</a:t>
            </a:r>
            <a:r>
              <a:rPr dirty="0" sz="1100">
                <a:latin typeface="Lucida Sans Unicode"/>
                <a:cs typeface="Lucida Sans Unicode"/>
              </a:rPr>
              <a:t>t</a:t>
            </a:r>
            <a:r>
              <a:rPr dirty="0" sz="1100" spc="-50">
                <a:latin typeface="Lucida Sans Unicode"/>
                <a:cs typeface="Lucida Sans Unicode"/>
              </a:rPr>
              <a:t>ili</a:t>
            </a:r>
            <a:r>
              <a:rPr dirty="0" sz="1100" spc="50">
                <a:latin typeface="Lucida Sans Unicode"/>
                <a:cs typeface="Lucida Sans Unicode"/>
              </a:rPr>
              <a:t>sa</a:t>
            </a:r>
            <a:r>
              <a:rPr dirty="0" sz="1100" spc="25">
                <a:latin typeface="Lucida Sans Unicode"/>
                <a:cs typeface="Lucida Sans Unicode"/>
              </a:rPr>
              <a:t>t</a:t>
            </a:r>
            <a:r>
              <a:rPr dirty="0" sz="1100" spc="-50">
                <a:latin typeface="Lucida Sans Unicode"/>
                <a:cs typeface="Lucida Sans Unicode"/>
              </a:rPr>
              <a:t>i</a:t>
            </a:r>
            <a:r>
              <a:rPr dirty="0" sz="1100" spc="20">
                <a:latin typeface="Lucida Sans Unicode"/>
                <a:cs typeface="Lucida Sans Unicode"/>
              </a:rPr>
              <a:t>on  </a:t>
            </a:r>
            <a:r>
              <a:rPr dirty="0" sz="1100" spc="15">
                <a:latin typeface="Lucida Sans Unicode"/>
                <a:cs typeface="Lucida Sans Unicode"/>
              </a:rPr>
              <a:t>bientôt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sur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l</a:t>
            </a:r>
            <a:r>
              <a:rPr dirty="0" sz="1100" spc="-45">
                <a:latin typeface="Lucida Sans Unicode"/>
                <a:cs typeface="Lucida Sans Unicode"/>
              </a:rPr>
              <a:t>’in</a:t>
            </a:r>
            <a:r>
              <a:rPr dirty="0" sz="1100" spc="-20">
                <a:latin typeface="Lucida Sans Unicode"/>
                <a:cs typeface="Lucida Sans Unicode"/>
              </a:rPr>
              <a:t>t</a:t>
            </a:r>
            <a:r>
              <a:rPr dirty="0" sz="1100" spc="-45">
                <a:latin typeface="Lucida Sans Unicode"/>
                <a:cs typeface="Lucida Sans Unicode"/>
              </a:rPr>
              <a:t>r</a:t>
            </a:r>
            <a:r>
              <a:rPr dirty="0" sz="1100" spc="55">
                <a:latin typeface="Lucida Sans Unicode"/>
                <a:cs typeface="Lucida Sans Unicode"/>
              </a:rPr>
              <a:t>anet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Gestionnaire</a:t>
            </a:r>
            <a:r>
              <a:rPr dirty="0" spc="-145"/>
              <a:t> </a:t>
            </a:r>
            <a:r>
              <a:rPr dirty="0" spc="170"/>
              <a:t>de</a:t>
            </a:r>
            <a:r>
              <a:rPr dirty="0" spc="-185"/>
              <a:t> </a:t>
            </a:r>
            <a:r>
              <a:rPr dirty="0" spc="235"/>
              <a:t>mot</a:t>
            </a:r>
            <a:r>
              <a:rPr dirty="0" spc="-165"/>
              <a:t> </a:t>
            </a:r>
            <a:r>
              <a:rPr dirty="0" spc="170"/>
              <a:t>de</a:t>
            </a:r>
            <a:r>
              <a:rPr dirty="0" spc="-175"/>
              <a:t> </a:t>
            </a:r>
            <a:r>
              <a:rPr dirty="0" spc="135"/>
              <a:t>passe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800" spc="55"/>
              <a:t>Co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848074" y="745423"/>
            <a:ext cx="6292850" cy="1856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800" spc="220" b="1">
                <a:latin typeface="Arial"/>
                <a:cs typeface="Arial"/>
              </a:rPr>
              <a:t>mme</a:t>
            </a:r>
            <a:r>
              <a:rPr dirty="0" sz="1800" spc="160" b="1">
                <a:latin typeface="Arial"/>
                <a:cs typeface="Arial"/>
              </a:rPr>
              <a:t>n</a:t>
            </a:r>
            <a:r>
              <a:rPr dirty="0" sz="1800" spc="130" b="1">
                <a:latin typeface="Arial"/>
                <a:cs typeface="Arial"/>
              </a:rPr>
              <a:t>t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spc="155" b="1">
                <a:latin typeface="Arial"/>
                <a:cs typeface="Arial"/>
              </a:rPr>
              <a:t>ca</a:t>
            </a:r>
            <a:r>
              <a:rPr dirty="0" sz="1800" spc="-114" b="1">
                <a:latin typeface="Arial"/>
                <a:cs typeface="Arial"/>
              </a:rPr>
              <a:t> </a:t>
            </a:r>
            <a:r>
              <a:rPr dirty="0" sz="1800" spc="150" b="1">
                <a:latin typeface="Arial"/>
                <a:cs typeface="Arial"/>
              </a:rPr>
              <a:t>marche</a:t>
            </a:r>
            <a:r>
              <a:rPr dirty="0" sz="1800" spc="-130" b="1">
                <a:latin typeface="Arial"/>
                <a:cs typeface="Arial"/>
              </a:rPr>
              <a:t> </a:t>
            </a:r>
            <a:r>
              <a:rPr dirty="0" sz="1800" spc="-130" b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025"/>
              </a:spcBef>
            </a:pPr>
            <a:r>
              <a:rPr dirty="0" sz="1800" spc="-20">
                <a:latin typeface="Lucida Sans Unicode"/>
                <a:cs typeface="Lucida Sans Unicode"/>
              </a:rPr>
              <a:t>Veuillez</a:t>
            </a:r>
            <a:r>
              <a:rPr dirty="0" sz="1800" spc="-125">
                <a:latin typeface="Lucida Sans Unicode"/>
                <a:cs typeface="Lucida Sans Unicode"/>
              </a:rPr>
              <a:t> </a:t>
            </a:r>
            <a:r>
              <a:rPr dirty="0" sz="1800" spc="5">
                <a:latin typeface="Lucida Sans Unicode"/>
                <a:cs typeface="Lucida Sans Unicode"/>
              </a:rPr>
              <a:t>saisir</a:t>
            </a:r>
            <a:r>
              <a:rPr dirty="0" sz="1800" spc="-105">
                <a:latin typeface="Lucida Sans Unicode"/>
                <a:cs typeface="Lucida Sans Unicode"/>
              </a:rPr>
              <a:t> </a:t>
            </a:r>
            <a:r>
              <a:rPr dirty="0" sz="1800" spc="15">
                <a:latin typeface="Lucida Sans Unicode"/>
                <a:cs typeface="Lucida Sans Unicode"/>
              </a:rPr>
              <a:t>le</a:t>
            </a:r>
            <a:r>
              <a:rPr dirty="0" sz="1800" spc="-100">
                <a:latin typeface="Lucida Sans Unicode"/>
                <a:cs typeface="Lucida Sans Unicode"/>
              </a:rPr>
              <a:t> </a:t>
            </a:r>
            <a:r>
              <a:rPr dirty="0" sz="1800" spc="60">
                <a:latin typeface="Lucida Sans Unicode"/>
                <a:cs typeface="Lucida Sans Unicode"/>
              </a:rPr>
              <a:t>mot</a:t>
            </a:r>
            <a:r>
              <a:rPr dirty="0" sz="1800" spc="-105">
                <a:latin typeface="Lucida Sans Unicode"/>
                <a:cs typeface="Lucida Sans Unicode"/>
              </a:rPr>
              <a:t> </a:t>
            </a:r>
            <a:r>
              <a:rPr dirty="0" sz="1800" spc="95">
                <a:latin typeface="Lucida Sans Unicode"/>
                <a:cs typeface="Lucida Sans Unicode"/>
              </a:rPr>
              <a:t>de</a:t>
            </a:r>
            <a:r>
              <a:rPr dirty="0" sz="1800" spc="-110">
                <a:latin typeface="Lucida Sans Unicode"/>
                <a:cs typeface="Lucida Sans Unicode"/>
              </a:rPr>
              <a:t> </a:t>
            </a:r>
            <a:r>
              <a:rPr dirty="0" sz="1800" spc="85">
                <a:latin typeface="Lucida Sans Unicode"/>
                <a:cs typeface="Lucida Sans Unicode"/>
              </a:rPr>
              <a:t>passe</a:t>
            </a:r>
            <a:r>
              <a:rPr dirty="0" sz="1800" spc="-90">
                <a:latin typeface="Lucida Sans Unicode"/>
                <a:cs typeface="Lucida Sans Unicode"/>
              </a:rPr>
              <a:t> </a:t>
            </a:r>
            <a:r>
              <a:rPr dirty="0" sz="1800" spc="100">
                <a:latin typeface="Lucida Sans Unicode"/>
                <a:cs typeface="Lucida Sans Unicode"/>
              </a:rPr>
              <a:t>adéquat</a:t>
            </a:r>
            <a:r>
              <a:rPr dirty="0" sz="1800" spc="-120">
                <a:latin typeface="Lucida Sans Unicode"/>
                <a:cs typeface="Lucida Sans Unicode"/>
              </a:rPr>
              <a:t> </a:t>
            </a:r>
            <a:r>
              <a:rPr dirty="0" sz="1800" spc="25">
                <a:latin typeface="Lucida Sans Unicode"/>
                <a:cs typeface="Lucida Sans Unicode"/>
              </a:rPr>
              <a:t>pour</a:t>
            </a:r>
            <a:endParaRPr sz="1800">
              <a:latin typeface="Lucida Sans Unicode"/>
              <a:cs typeface="Lucida Sans Unicode"/>
            </a:endParaRPr>
          </a:p>
          <a:p>
            <a:pPr algn="r">
              <a:lnSpc>
                <a:spcPct val="100000"/>
              </a:lnSpc>
            </a:pPr>
            <a:r>
              <a:rPr dirty="0" sz="1800" spc="110">
                <a:latin typeface="Lucida Sans Unicode"/>
                <a:cs typeface="Lucida Sans Unicode"/>
              </a:rPr>
              <a:t>accéder</a:t>
            </a:r>
            <a:r>
              <a:rPr dirty="0" sz="1800" spc="-1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aux</a:t>
            </a:r>
            <a:r>
              <a:rPr dirty="0" sz="1800" spc="-110">
                <a:latin typeface="Lucida Sans Unicode"/>
                <a:cs typeface="Lucida Sans Unicode"/>
              </a:rPr>
              <a:t> </a:t>
            </a:r>
            <a:r>
              <a:rPr dirty="0" sz="1800" spc="60">
                <a:latin typeface="Lucida Sans Unicode"/>
                <a:cs typeface="Lucida Sans Unicode"/>
              </a:rPr>
              <a:t>données</a:t>
            </a:r>
            <a:r>
              <a:rPr dirty="0" sz="1800" spc="-114">
                <a:latin typeface="Lucida Sans Unicode"/>
                <a:cs typeface="Lucida Sans Unicode"/>
              </a:rPr>
              <a:t> </a:t>
            </a:r>
            <a:r>
              <a:rPr dirty="0" sz="1800" spc="95">
                <a:latin typeface="Lucida Sans Unicode"/>
                <a:cs typeface="Lucida Sans Unicode"/>
              </a:rPr>
              <a:t>de</a:t>
            </a:r>
            <a:r>
              <a:rPr dirty="0" sz="1800" spc="-110">
                <a:latin typeface="Lucida Sans Unicode"/>
                <a:cs typeface="Lucida Sans Unicode"/>
              </a:rPr>
              <a:t> </a:t>
            </a:r>
            <a:r>
              <a:rPr dirty="0" sz="1800" spc="30">
                <a:latin typeface="Lucida Sans Unicode"/>
                <a:cs typeface="Lucida Sans Unicode"/>
              </a:rPr>
              <a:t>votre</a:t>
            </a:r>
            <a:r>
              <a:rPr dirty="0" sz="1800" spc="-10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coffre-fort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02751" y="3319372"/>
            <a:ext cx="1508760" cy="510540"/>
            <a:chOff x="9602751" y="3319372"/>
            <a:chExt cx="1508760" cy="5105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2751" y="3319372"/>
              <a:ext cx="1004247" cy="4021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7563" y="3680460"/>
              <a:ext cx="883920" cy="14935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0776" y="3480815"/>
            <a:ext cx="1027176" cy="14782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144" y="696468"/>
            <a:ext cx="8561832" cy="37810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8744" y="4764023"/>
            <a:ext cx="8880475" cy="1408430"/>
          </a:xfrm>
          <a:prstGeom prst="rect">
            <a:avLst/>
          </a:prstGeom>
          <a:solidFill>
            <a:srgbClr val="0078F9">
              <a:alpha val="49803"/>
            </a:srgbClr>
          </a:solidFill>
        </p:spPr>
        <p:txBody>
          <a:bodyPr wrap="square" lIns="0" tIns="622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90"/>
              </a:spcBef>
            </a:pPr>
            <a:r>
              <a:rPr dirty="0" sz="1500" spc="140" b="1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1500" spc="16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00" spc="95" b="1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z="15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125" b="1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z="15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24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00" spc="1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00" spc="1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00" spc="85" b="1">
                <a:solidFill>
                  <a:srgbClr val="FFFFFF"/>
                </a:solidFill>
                <a:latin typeface="Arial"/>
                <a:cs typeface="Arial"/>
              </a:rPr>
              <a:t>che</a:t>
            </a:r>
            <a:r>
              <a:rPr dirty="0" sz="1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10" b="1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Pour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saisir</a:t>
            </a:r>
            <a:r>
              <a:rPr dirty="0" sz="15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son</a:t>
            </a:r>
            <a:r>
              <a:rPr dirty="0" sz="15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mot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passe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sur</a:t>
            </a:r>
            <a:r>
              <a:rPr dirty="0" sz="15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son</a:t>
            </a:r>
            <a:r>
              <a:rPr dirty="0" sz="15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compte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ucida Sans Unicode"/>
                <a:cs typeface="Lucida Sans Unicode"/>
              </a:rPr>
              <a:t>applicatif,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M.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ucida Sans Unicode"/>
                <a:cs typeface="Lucida Sans Unicode"/>
              </a:rPr>
              <a:t>Dupont</a:t>
            </a:r>
            <a:r>
              <a:rPr dirty="0" sz="15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Lucida Sans Unicode"/>
                <a:cs typeface="Lucida Sans Unicode"/>
              </a:rPr>
              <a:t>procède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Lucida Sans Unicode"/>
                <a:cs typeface="Lucida Sans Unicode"/>
              </a:rPr>
              <a:t>comme</a:t>
            </a:r>
            <a:r>
              <a:rPr dirty="0" sz="15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suit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6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1500">
              <a:latin typeface="Lucida Sans Unicode"/>
              <a:cs typeface="Lucida Sans Unicode"/>
            </a:endParaRPr>
          </a:p>
          <a:p>
            <a:pPr marL="377190" indent="-28702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dirty="0" sz="1400" spc="-60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dirty="0" sz="14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1400" spc="4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9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Lucida Sans Unicode"/>
                <a:cs typeface="Lucida Sans Unicode"/>
              </a:rPr>
              <a:t>son</a:t>
            </a:r>
            <a:r>
              <a:rPr dirty="0" sz="14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dirty="0" sz="1400" spc="2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9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400" spc="7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10">
                <a:solidFill>
                  <a:srgbClr val="FFFFFF"/>
                </a:solidFill>
                <a:latin typeface="Lucida Sans Unicode"/>
                <a:cs typeface="Lucida Sans Unicode"/>
              </a:rPr>
              <a:t>ot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Lucida Sans Unicode"/>
                <a:cs typeface="Lucida Sans Unicode"/>
              </a:rPr>
              <a:t>passe</a:t>
            </a:r>
            <a:endParaRPr sz="1400">
              <a:latin typeface="Lucida Sans Unicode"/>
              <a:cs typeface="Lucida Sans Unicode"/>
            </a:endParaRPr>
          </a:p>
          <a:p>
            <a:pPr marL="377190" indent="-28702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dirty="0" sz="1400" spc="30">
                <a:solidFill>
                  <a:srgbClr val="FFFFFF"/>
                </a:solidFill>
                <a:latin typeface="Lucida Sans Unicode"/>
                <a:cs typeface="Lucida Sans Unicode"/>
              </a:rPr>
              <a:t>Clique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droit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Lucida Sans Unicode"/>
                <a:cs typeface="Lucida Sans Unicode"/>
              </a:rPr>
              <a:t>-&gt;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Lucida Sans Unicode"/>
                <a:cs typeface="Lucida Sans Unicode"/>
              </a:rPr>
              <a:t>Copie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Lucida Sans Unicode"/>
                <a:cs typeface="Lucida Sans Unicode"/>
              </a:rPr>
              <a:t>du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Lucida Sans Unicode"/>
                <a:cs typeface="Lucida Sans Unicode"/>
              </a:rPr>
              <a:t>mot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Lucida Sans Unicode"/>
                <a:cs typeface="Lucida Sans Unicode"/>
              </a:rPr>
              <a:t>passe</a:t>
            </a:r>
            <a:r>
              <a:rPr dirty="0" sz="14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Lucida Sans Unicode"/>
                <a:cs typeface="Lucida Sans Unicode"/>
              </a:rPr>
              <a:t>nécessaire</a:t>
            </a:r>
            <a:r>
              <a:rPr dirty="0" sz="14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Lucida Sans Unicode"/>
                <a:cs typeface="Lucida Sans Unicode"/>
              </a:rPr>
              <a:t>dans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Lucida Sans Unicode"/>
                <a:cs typeface="Lucida Sans Unicode"/>
              </a:rPr>
              <a:t>son</a:t>
            </a:r>
            <a:r>
              <a:rPr dirty="0" sz="14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coffre-fort</a:t>
            </a:r>
            <a:endParaRPr sz="1400">
              <a:latin typeface="Lucida Sans Unicode"/>
              <a:cs typeface="Lucida Sans Unicode"/>
            </a:endParaRPr>
          </a:p>
          <a:p>
            <a:pPr marL="377190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dirty="0" sz="1400" spc="25">
                <a:solidFill>
                  <a:srgbClr val="FFFFFF"/>
                </a:solidFill>
                <a:latin typeface="Lucida Sans Unicode"/>
                <a:cs typeface="Lucida Sans Unicode"/>
              </a:rPr>
              <a:t>Colle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Lucida Sans Unicode"/>
                <a:cs typeface="Lucida Sans Unicode"/>
              </a:rPr>
              <a:t>mot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Lucida Sans Unicode"/>
                <a:cs typeface="Lucida Sans Unicode"/>
              </a:rPr>
              <a:t>passe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Lucida Sans Unicode"/>
                <a:cs typeface="Lucida Sans Unicode"/>
              </a:rPr>
              <a:t>au</a:t>
            </a:r>
            <a:r>
              <a:rPr dirty="0" sz="14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Lucida Sans Unicode"/>
                <a:cs typeface="Lucida Sans Unicode"/>
              </a:rPr>
              <a:t>niveau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Lucida Sans Unicode"/>
                <a:cs typeface="Lucida Sans Unicode"/>
              </a:rPr>
              <a:t>du</a:t>
            </a:r>
            <a:r>
              <a:rPr dirty="0" sz="14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Lucida Sans Unicode"/>
                <a:cs typeface="Lucida Sans Unicode"/>
              </a:rPr>
              <a:t>champ</a:t>
            </a:r>
            <a:r>
              <a:rPr dirty="0" sz="14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Lucida Sans Unicode"/>
                <a:cs typeface="Lucida Sans Unicode"/>
              </a:rPr>
              <a:t>l’application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utilisée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97211" y="4764023"/>
            <a:ext cx="2106295" cy="954405"/>
          </a:xfrm>
          <a:prstGeom prst="rect">
            <a:avLst/>
          </a:prstGeom>
          <a:ln w="12700">
            <a:solidFill>
              <a:srgbClr val="CD04F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just" marL="92075" marR="8128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latin typeface="Lucida Sans Unicode"/>
                <a:cs typeface="Lucida Sans Unicode"/>
              </a:rPr>
              <a:t>Privilégier</a:t>
            </a:r>
            <a:r>
              <a:rPr dirty="0" sz="1400" spc="5">
                <a:latin typeface="Lucida Sans Unicode"/>
                <a:cs typeface="Lucida Sans Unicode"/>
              </a:rPr>
              <a:t> </a:t>
            </a:r>
            <a:r>
              <a:rPr dirty="0" sz="1400" spc="-15">
                <a:latin typeface="Lucida Sans Unicode"/>
                <a:cs typeface="Lucida Sans Unicode"/>
              </a:rPr>
              <a:t>l’utilisation </a:t>
            </a:r>
            <a:r>
              <a:rPr dirty="0" sz="1400" spc="-430">
                <a:latin typeface="Lucida Sans Unicode"/>
                <a:cs typeface="Lucida Sans Unicode"/>
              </a:rPr>
              <a:t> </a:t>
            </a:r>
            <a:r>
              <a:rPr dirty="0" sz="1400" spc="75">
                <a:latin typeface="Lucida Sans Unicode"/>
                <a:cs typeface="Lucida Sans Unicode"/>
              </a:rPr>
              <a:t>de</a:t>
            </a:r>
            <a:r>
              <a:rPr dirty="0" sz="1400" spc="80">
                <a:latin typeface="Lucida Sans Unicode"/>
                <a:cs typeface="Lucida Sans Unicode"/>
              </a:rPr>
              <a:t> </a:t>
            </a:r>
            <a:r>
              <a:rPr dirty="0" sz="1400" spc="75" b="1">
                <a:solidFill>
                  <a:srgbClr val="0078F9"/>
                </a:solidFill>
                <a:latin typeface="Arial"/>
                <a:cs typeface="Arial"/>
              </a:rPr>
              <a:t>deux</a:t>
            </a:r>
            <a:r>
              <a:rPr dirty="0" sz="1400" spc="80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400" spc="75" b="1">
                <a:solidFill>
                  <a:srgbClr val="0078F9"/>
                </a:solidFill>
                <a:latin typeface="Arial"/>
                <a:cs typeface="Arial"/>
              </a:rPr>
              <a:t>coffres- </a:t>
            </a:r>
            <a:r>
              <a:rPr dirty="0" sz="1400" spc="80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400" spc="40" b="1">
                <a:solidFill>
                  <a:srgbClr val="0078F9"/>
                </a:solidFill>
                <a:latin typeface="Arial"/>
                <a:cs typeface="Arial"/>
              </a:rPr>
              <a:t>forts</a:t>
            </a:r>
            <a:r>
              <a:rPr dirty="0" sz="1400" spc="45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400" spc="50" b="1">
                <a:solidFill>
                  <a:srgbClr val="0078F9"/>
                </a:solidFill>
                <a:latin typeface="Arial"/>
                <a:cs typeface="Arial"/>
              </a:rPr>
              <a:t>distincts</a:t>
            </a:r>
            <a:r>
              <a:rPr dirty="0" sz="1400" spc="55" b="1">
                <a:solidFill>
                  <a:srgbClr val="0078F9"/>
                </a:solidFill>
                <a:latin typeface="Arial"/>
                <a:cs typeface="Arial"/>
              </a:rPr>
              <a:t> </a:t>
            </a:r>
            <a:r>
              <a:rPr dirty="0" sz="1400" spc="25">
                <a:latin typeface="Lucida Sans Unicode"/>
                <a:cs typeface="Lucida Sans Unicode"/>
              </a:rPr>
              <a:t>entre </a:t>
            </a:r>
            <a:r>
              <a:rPr dirty="0" sz="1400" spc="-430">
                <a:latin typeface="Lucida Sans Unicode"/>
                <a:cs typeface="Lucida Sans Unicode"/>
              </a:rPr>
              <a:t> </a:t>
            </a:r>
            <a:r>
              <a:rPr dirty="0" sz="1400" spc="75">
                <a:latin typeface="Lucida Sans Unicode"/>
                <a:cs typeface="Lucida Sans Unicode"/>
              </a:rPr>
              <a:t>usage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60" b="1">
                <a:solidFill>
                  <a:srgbClr val="CD04FF"/>
                </a:solidFill>
                <a:latin typeface="Arial"/>
                <a:cs typeface="Arial"/>
              </a:rPr>
              <a:t>pro</a:t>
            </a:r>
            <a:r>
              <a:rPr dirty="0" sz="1400" spc="-35" b="1">
                <a:solidFill>
                  <a:srgbClr val="CD04FF"/>
                </a:solidFill>
                <a:latin typeface="Arial"/>
                <a:cs typeface="Arial"/>
              </a:rPr>
              <a:t> </a:t>
            </a:r>
            <a:r>
              <a:rPr dirty="0" sz="1400" spc="40">
                <a:latin typeface="Lucida Sans Unicode"/>
                <a:cs typeface="Lucida Sans Unicode"/>
              </a:rPr>
              <a:t>et</a:t>
            </a:r>
            <a:r>
              <a:rPr dirty="0" sz="1400" spc="-85">
                <a:latin typeface="Lucida Sans Unicode"/>
                <a:cs typeface="Lucida Sans Unicode"/>
              </a:rPr>
              <a:t> </a:t>
            </a:r>
            <a:r>
              <a:rPr dirty="0" sz="1400" spc="50" b="1">
                <a:solidFill>
                  <a:srgbClr val="18D67C"/>
                </a:solidFill>
                <a:latin typeface="Arial"/>
                <a:cs typeface="Arial"/>
              </a:rPr>
              <a:t>perso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67400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12192000" h="370839">
                <a:moveTo>
                  <a:pt x="12192000" y="0"/>
                </a:moveTo>
                <a:lnTo>
                  <a:pt x="0" y="0"/>
                </a:lnTo>
                <a:lnTo>
                  <a:pt x="0" y="370331"/>
                </a:lnTo>
                <a:lnTo>
                  <a:pt x="12192000" y="3703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60A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666051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Pas</a:t>
            </a:r>
            <a:r>
              <a:rPr dirty="0" spc="55"/>
              <a:t>s</a:t>
            </a:r>
            <a:r>
              <a:rPr dirty="0" spc="100"/>
              <a:t>wordless</a:t>
            </a:r>
            <a:r>
              <a:rPr dirty="0" spc="-140"/>
              <a:t> </a:t>
            </a:r>
            <a:r>
              <a:rPr dirty="0" spc="885">
                <a:latin typeface="Trebuchet MS"/>
                <a:cs typeface="Trebuchet MS"/>
              </a:rPr>
              <a:t>–</a:t>
            </a:r>
            <a:r>
              <a:rPr dirty="0" spc="-245">
                <a:latin typeface="Trebuchet MS"/>
                <a:cs typeface="Trebuchet MS"/>
              </a:rPr>
              <a:t> </a:t>
            </a:r>
            <a:r>
              <a:rPr dirty="0" spc="65"/>
              <a:t>U</a:t>
            </a:r>
            <a:r>
              <a:rPr dirty="0" spc="60"/>
              <a:t>n</a:t>
            </a:r>
            <a:r>
              <a:rPr dirty="0" spc="160"/>
              <a:t>e</a:t>
            </a:r>
            <a:r>
              <a:rPr dirty="0" spc="-180"/>
              <a:t> </a:t>
            </a:r>
            <a:r>
              <a:rPr dirty="0" spc="130"/>
              <a:t>évolut</a:t>
            </a:r>
            <a:r>
              <a:rPr dirty="0" spc="60"/>
              <a:t>i</a:t>
            </a:r>
            <a:r>
              <a:rPr dirty="0" spc="120"/>
              <a:t>on</a:t>
            </a:r>
            <a:r>
              <a:rPr dirty="0" spc="-155"/>
              <a:t> </a:t>
            </a:r>
            <a:r>
              <a:rPr dirty="0" spc="35"/>
              <a:t>l</a:t>
            </a:r>
            <a:r>
              <a:rPr dirty="0" spc="70"/>
              <a:t>o</a:t>
            </a:r>
            <a:r>
              <a:rPr dirty="0" spc="145"/>
              <a:t>gique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7063" y="1454644"/>
            <a:ext cx="4413885" cy="22085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solidFill>
                  <a:srgbClr val="00AFEF"/>
                </a:solidFill>
                <a:latin typeface="Wingdings"/>
                <a:cs typeface="Wingdings"/>
              </a:rPr>
              <a:t></a:t>
            </a:r>
            <a:r>
              <a:rPr dirty="0" sz="1600" spc="70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600" spc="65" b="1">
                <a:solidFill>
                  <a:srgbClr val="60ACFF"/>
                </a:solidFill>
                <a:latin typeface="Arial"/>
                <a:cs typeface="Arial"/>
              </a:rPr>
              <a:t>Ne</a:t>
            </a:r>
            <a:r>
              <a:rPr dirty="0" sz="1600" spc="36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55" b="1">
                <a:solidFill>
                  <a:srgbClr val="60ACFF"/>
                </a:solidFill>
                <a:latin typeface="Arial"/>
                <a:cs typeface="Arial"/>
              </a:rPr>
              <a:t>plus</a:t>
            </a:r>
            <a:r>
              <a:rPr dirty="0" sz="1600" spc="35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85" b="1">
                <a:solidFill>
                  <a:srgbClr val="60ACFF"/>
                </a:solidFill>
                <a:latin typeface="Arial"/>
                <a:cs typeface="Arial"/>
              </a:rPr>
              <a:t>avoir</a:t>
            </a:r>
            <a:r>
              <a:rPr dirty="0" sz="1600" spc="37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190" b="1">
                <a:solidFill>
                  <a:srgbClr val="60ACFF"/>
                </a:solidFill>
                <a:latin typeface="Arial"/>
                <a:cs typeface="Arial"/>
              </a:rPr>
              <a:t>à</a:t>
            </a:r>
            <a:r>
              <a:rPr dirty="0" sz="1600" spc="35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55" b="1">
                <a:solidFill>
                  <a:srgbClr val="60ACFF"/>
                </a:solidFill>
                <a:latin typeface="Arial"/>
                <a:cs typeface="Arial"/>
              </a:rPr>
              <a:t>utiliser</a:t>
            </a:r>
            <a:r>
              <a:rPr dirty="0" sz="1600" spc="37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65" b="1">
                <a:solidFill>
                  <a:srgbClr val="60ACFF"/>
                </a:solidFill>
                <a:latin typeface="Arial"/>
                <a:cs typeface="Arial"/>
              </a:rPr>
              <a:t>des</a:t>
            </a:r>
            <a:r>
              <a:rPr dirty="0" sz="1600" spc="36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105" b="1">
                <a:solidFill>
                  <a:srgbClr val="60ACFF"/>
                </a:solidFill>
                <a:latin typeface="Arial"/>
                <a:cs typeface="Arial"/>
              </a:rPr>
              <a:t>mots</a:t>
            </a:r>
            <a:r>
              <a:rPr dirty="0" sz="1600" spc="370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90" b="1">
                <a:solidFill>
                  <a:srgbClr val="60ACFF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190"/>
              </a:spcBef>
            </a:pPr>
            <a:r>
              <a:rPr dirty="0" sz="1600" spc="75" b="1">
                <a:solidFill>
                  <a:srgbClr val="60ACFF"/>
                </a:solidFill>
                <a:latin typeface="Arial"/>
                <a:cs typeface="Arial"/>
              </a:rPr>
              <a:t>passe</a:t>
            </a:r>
            <a:r>
              <a:rPr dirty="0" sz="1600" spc="-95" b="1">
                <a:solidFill>
                  <a:srgbClr val="60ACFF"/>
                </a:solidFill>
                <a:latin typeface="Arial"/>
                <a:cs typeface="Arial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et</a:t>
            </a:r>
            <a:r>
              <a:rPr dirty="0" sz="1600" spc="-9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être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plus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sécurisé</a:t>
            </a:r>
            <a:endParaRPr sz="16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  <a:spcBef>
                <a:spcPts val="1395"/>
              </a:spcBef>
            </a:pPr>
            <a:r>
              <a:rPr dirty="0" sz="1600" spc="-5">
                <a:solidFill>
                  <a:srgbClr val="CD04FF"/>
                </a:solidFill>
                <a:latin typeface="Wingdings"/>
                <a:cs typeface="Wingdings"/>
              </a:rPr>
              <a:t></a:t>
            </a:r>
            <a:r>
              <a:rPr dirty="0" sz="1600" spc="720">
                <a:solidFill>
                  <a:srgbClr val="CD04FF"/>
                </a:solidFill>
                <a:latin typeface="Times New Roman"/>
                <a:cs typeface="Times New Roman"/>
              </a:rPr>
              <a:t> </a:t>
            </a:r>
            <a:r>
              <a:rPr dirty="0" sz="1600" spc="65">
                <a:solidFill>
                  <a:srgbClr val="CD04FF"/>
                </a:solidFill>
                <a:latin typeface="Lucida Sans Unicode"/>
                <a:cs typeface="Lucida Sans Unicode"/>
              </a:rPr>
              <a:t>Reconnaissance</a:t>
            </a:r>
            <a:r>
              <a:rPr dirty="0" sz="1600" spc="-40">
                <a:solidFill>
                  <a:srgbClr val="CD04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60">
                <a:solidFill>
                  <a:srgbClr val="CD04FF"/>
                </a:solidFill>
                <a:latin typeface="Lucida Sans Unicode"/>
                <a:cs typeface="Lucida Sans Unicode"/>
              </a:rPr>
              <a:t>faciale</a:t>
            </a:r>
            <a:r>
              <a:rPr dirty="0" sz="1600" spc="-90">
                <a:solidFill>
                  <a:srgbClr val="CD04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70">
                <a:latin typeface="Lucida Sans Unicode"/>
                <a:cs typeface="Lucida Sans Unicode"/>
              </a:rPr>
              <a:t>:</a:t>
            </a:r>
            <a:endParaRPr sz="16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0100"/>
              </a:lnSpc>
              <a:spcBef>
                <a:spcPts val="1200"/>
              </a:spcBef>
            </a:pPr>
            <a:r>
              <a:rPr dirty="0" sz="1600" spc="10">
                <a:latin typeface="Lucida Sans Unicode"/>
                <a:cs typeface="Lucida Sans Unicode"/>
              </a:rPr>
              <a:t>La</a:t>
            </a:r>
            <a:r>
              <a:rPr dirty="0" sz="1600" spc="15">
                <a:latin typeface="Lucida Sans Unicode"/>
                <a:cs typeface="Lucida Sans Unicode"/>
              </a:rPr>
              <a:t> </a:t>
            </a:r>
            <a:r>
              <a:rPr dirty="0" sz="1600" spc="120">
                <a:latin typeface="Lucida Sans Unicode"/>
                <a:cs typeface="Lucida Sans Unicode"/>
              </a:rPr>
              <a:t>caméra</a:t>
            </a:r>
            <a:r>
              <a:rPr dirty="0" sz="1600" spc="30">
                <a:latin typeface="Lucida Sans Unicode"/>
                <a:cs typeface="Lucida Sans Unicode"/>
              </a:rPr>
              <a:t> </a:t>
            </a:r>
            <a:r>
              <a:rPr dirty="0" sz="1600" spc="90">
                <a:latin typeface="Lucida Sans Unicode"/>
                <a:cs typeface="Lucida Sans Unicode"/>
              </a:rPr>
              <a:t>de</a:t>
            </a:r>
            <a:r>
              <a:rPr dirty="0" sz="1600" spc="15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l’ordinateur/smartphone</a:t>
            </a:r>
            <a:r>
              <a:rPr dirty="0" sz="1600" spc="30">
                <a:latin typeface="Lucida Sans Unicode"/>
                <a:cs typeface="Lucida Sans Unicode"/>
              </a:rPr>
              <a:t> est </a:t>
            </a:r>
            <a:r>
              <a:rPr dirty="0" sz="1600" spc="-495">
                <a:latin typeface="Lucida Sans Unicode"/>
                <a:cs typeface="Lucida Sans Unicode"/>
              </a:rPr>
              <a:t> </a:t>
            </a:r>
            <a:r>
              <a:rPr dirty="0" sz="1600" spc="105">
                <a:latin typeface="Lucida Sans Unicode"/>
                <a:cs typeface="Lucida Sans Unicode"/>
              </a:rPr>
              <a:t>capable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90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vous</a:t>
            </a:r>
            <a:r>
              <a:rPr dirty="0" sz="1600" spc="45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reconnaitre</a:t>
            </a:r>
            <a:r>
              <a:rPr dirty="0" sz="1600" spc="45">
                <a:latin typeface="Lucida Sans Unicode"/>
                <a:cs typeface="Lucida Sans Unicode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pour</a:t>
            </a:r>
            <a:r>
              <a:rPr dirty="0" sz="1600" spc="20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être </a:t>
            </a:r>
            <a:r>
              <a:rPr dirty="0" sz="1600" spc="3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déverrouillé</a:t>
            </a:r>
            <a:r>
              <a:rPr dirty="0" sz="1600" spc="15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et</a:t>
            </a:r>
            <a:r>
              <a:rPr dirty="0" sz="1600" spc="35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pour</a:t>
            </a:r>
            <a:r>
              <a:rPr dirty="0" sz="1600" spc="25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vous</a:t>
            </a:r>
            <a:r>
              <a:rPr dirty="0" sz="1600" spc="45">
                <a:latin typeface="Lucida Sans Unicode"/>
                <a:cs typeface="Lucida Sans Unicode"/>
              </a:rPr>
              <a:t> </a:t>
            </a:r>
            <a:r>
              <a:rPr dirty="0" sz="1600" spc="55">
                <a:latin typeface="Lucida Sans Unicode"/>
                <a:cs typeface="Lucida Sans Unicode"/>
              </a:rPr>
              <a:t>connecter</a:t>
            </a:r>
            <a:r>
              <a:rPr dirty="0" sz="1600" spc="60">
                <a:latin typeface="Lucida Sans Unicode"/>
                <a:cs typeface="Lucida Sans Unicode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 </a:t>
            </a:r>
            <a:r>
              <a:rPr dirty="0" sz="1600" spc="200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divers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services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75451" y="2071980"/>
            <a:ext cx="471170" cy="586740"/>
            <a:chOff x="11075451" y="2071980"/>
            <a:chExt cx="471170" cy="586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0234" y="2324040"/>
              <a:ext cx="213481" cy="226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75442" y="2071992"/>
              <a:ext cx="471170" cy="586740"/>
            </a:xfrm>
            <a:custGeom>
              <a:avLst/>
              <a:gdLst/>
              <a:ahLst/>
              <a:cxnLst/>
              <a:rect l="l" t="t" r="r" b="b"/>
              <a:pathLst>
                <a:path w="471170" h="586739">
                  <a:moveTo>
                    <a:pt x="126860" y="246049"/>
                  </a:moveTo>
                  <a:lnTo>
                    <a:pt x="126758" y="239141"/>
                  </a:lnTo>
                  <a:lnTo>
                    <a:pt x="124079" y="232778"/>
                  </a:lnTo>
                  <a:lnTo>
                    <a:pt x="118973" y="227761"/>
                  </a:lnTo>
                  <a:lnTo>
                    <a:pt x="112331" y="225120"/>
                  </a:lnTo>
                  <a:lnTo>
                    <a:pt x="105435" y="225221"/>
                  </a:lnTo>
                  <a:lnTo>
                    <a:pt x="72644" y="266026"/>
                  </a:lnTo>
                  <a:lnTo>
                    <a:pt x="56349" y="301612"/>
                  </a:lnTo>
                  <a:lnTo>
                    <a:pt x="45415" y="339191"/>
                  </a:lnTo>
                  <a:lnTo>
                    <a:pt x="40017" y="378167"/>
                  </a:lnTo>
                  <a:lnTo>
                    <a:pt x="39522" y="402069"/>
                  </a:lnTo>
                  <a:lnTo>
                    <a:pt x="40144" y="424980"/>
                  </a:lnTo>
                  <a:lnTo>
                    <a:pt x="41910" y="447814"/>
                  </a:lnTo>
                  <a:lnTo>
                    <a:pt x="47231" y="491363"/>
                  </a:lnTo>
                  <a:lnTo>
                    <a:pt x="47167" y="514731"/>
                  </a:lnTo>
                  <a:lnTo>
                    <a:pt x="41795" y="531177"/>
                  </a:lnTo>
                  <a:lnTo>
                    <a:pt x="31965" y="543280"/>
                  </a:lnTo>
                  <a:lnTo>
                    <a:pt x="13690" y="556945"/>
                  </a:lnTo>
                  <a:lnTo>
                    <a:pt x="10769" y="562495"/>
                  </a:lnTo>
                  <a:lnTo>
                    <a:pt x="10769" y="568439"/>
                  </a:lnTo>
                  <a:lnTo>
                    <a:pt x="12179" y="575449"/>
                  </a:lnTo>
                  <a:lnTo>
                    <a:pt x="16040" y="581177"/>
                  </a:lnTo>
                  <a:lnTo>
                    <a:pt x="21755" y="585038"/>
                  </a:lnTo>
                  <a:lnTo>
                    <a:pt x="28765" y="586447"/>
                  </a:lnTo>
                  <a:lnTo>
                    <a:pt x="32397" y="586473"/>
                  </a:lnTo>
                  <a:lnTo>
                    <a:pt x="35941" y="585406"/>
                  </a:lnTo>
                  <a:lnTo>
                    <a:pt x="57010" y="569290"/>
                  </a:lnTo>
                  <a:lnTo>
                    <a:pt x="72402" y="550392"/>
                  </a:lnTo>
                  <a:lnTo>
                    <a:pt x="82080" y="524090"/>
                  </a:lnTo>
                  <a:lnTo>
                    <a:pt x="82969" y="487756"/>
                  </a:lnTo>
                  <a:lnTo>
                    <a:pt x="77876" y="445401"/>
                  </a:lnTo>
                  <a:lnTo>
                    <a:pt x="76212" y="424205"/>
                  </a:lnTo>
                  <a:lnTo>
                    <a:pt x="75577" y="402945"/>
                  </a:lnTo>
                  <a:lnTo>
                    <a:pt x="75946" y="381673"/>
                  </a:lnTo>
                  <a:lnTo>
                    <a:pt x="80581" y="346938"/>
                  </a:lnTo>
                  <a:lnTo>
                    <a:pt x="90043" y="314299"/>
                  </a:lnTo>
                  <a:lnTo>
                    <a:pt x="104140" y="283387"/>
                  </a:lnTo>
                  <a:lnTo>
                    <a:pt x="122682" y="254711"/>
                  </a:lnTo>
                  <a:lnTo>
                    <a:pt x="126860" y="246049"/>
                  </a:lnTo>
                  <a:close/>
                </a:path>
                <a:path w="471170" h="586739">
                  <a:moveTo>
                    <a:pt x="352882" y="20104"/>
                  </a:moveTo>
                  <a:lnTo>
                    <a:pt x="306108" y="0"/>
                  </a:lnTo>
                  <a:lnTo>
                    <a:pt x="252793" y="3962"/>
                  </a:lnTo>
                  <a:lnTo>
                    <a:pt x="200736" y="15062"/>
                  </a:lnTo>
                  <a:lnTo>
                    <a:pt x="150647" y="33070"/>
                  </a:lnTo>
                  <a:lnTo>
                    <a:pt x="103238" y="57772"/>
                  </a:lnTo>
                  <a:lnTo>
                    <a:pt x="94526" y="66954"/>
                  </a:lnTo>
                  <a:lnTo>
                    <a:pt x="94564" y="73291"/>
                  </a:lnTo>
                  <a:lnTo>
                    <a:pt x="116090" y="91313"/>
                  </a:lnTo>
                  <a:lnTo>
                    <a:pt x="119456" y="90398"/>
                  </a:lnTo>
                  <a:lnTo>
                    <a:pt x="122326" y="88569"/>
                  </a:lnTo>
                  <a:lnTo>
                    <a:pt x="165404" y="66116"/>
                  </a:lnTo>
                  <a:lnTo>
                    <a:pt x="210908" y="49771"/>
                  </a:lnTo>
                  <a:lnTo>
                    <a:pt x="258203" y="39700"/>
                  </a:lnTo>
                  <a:lnTo>
                    <a:pt x="306641" y="36093"/>
                  </a:lnTo>
                  <a:lnTo>
                    <a:pt x="333654" y="36918"/>
                  </a:lnTo>
                  <a:lnTo>
                    <a:pt x="340766" y="35966"/>
                  </a:lnTo>
                  <a:lnTo>
                    <a:pt x="346748" y="32473"/>
                  </a:lnTo>
                  <a:lnTo>
                    <a:pt x="351002" y="27000"/>
                  </a:lnTo>
                  <a:lnTo>
                    <a:pt x="352882" y="20104"/>
                  </a:lnTo>
                  <a:close/>
                </a:path>
                <a:path w="471170" h="586739">
                  <a:moveTo>
                    <a:pt x="424929" y="224434"/>
                  </a:moveTo>
                  <a:lnTo>
                    <a:pt x="420027" y="220573"/>
                  </a:lnTo>
                  <a:lnTo>
                    <a:pt x="374243" y="199339"/>
                  </a:lnTo>
                  <a:lnTo>
                    <a:pt x="323481" y="189522"/>
                  </a:lnTo>
                  <a:lnTo>
                    <a:pt x="275513" y="191782"/>
                  </a:lnTo>
                  <a:lnTo>
                    <a:pt x="230987" y="204419"/>
                  </a:lnTo>
                  <a:lnTo>
                    <a:pt x="190982" y="226250"/>
                  </a:lnTo>
                  <a:lnTo>
                    <a:pt x="156845" y="256108"/>
                  </a:lnTo>
                  <a:lnTo>
                    <a:pt x="129870" y="292836"/>
                  </a:lnTo>
                  <a:lnTo>
                    <a:pt x="111417" y="335292"/>
                  </a:lnTo>
                  <a:lnTo>
                    <a:pt x="102781" y="382308"/>
                  </a:lnTo>
                  <a:lnTo>
                    <a:pt x="102616" y="411873"/>
                  </a:lnTo>
                  <a:lnTo>
                    <a:pt x="104063" y="440105"/>
                  </a:lnTo>
                  <a:lnTo>
                    <a:pt x="107124" y="468223"/>
                  </a:lnTo>
                  <a:lnTo>
                    <a:pt x="111785" y="496125"/>
                  </a:lnTo>
                  <a:lnTo>
                    <a:pt x="112776" y="502615"/>
                  </a:lnTo>
                  <a:lnTo>
                    <a:pt x="113855" y="509181"/>
                  </a:lnTo>
                  <a:lnTo>
                    <a:pt x="114846" y="515670"/>
                  </a:lnTo>
                  <a:lnTo>
                    <a:pt x="114744" y="534606"/>
                  </a:lnTo>
                  <a:lnTo>
                    <a:pt x="149085" y="500253"/>
                  </a:lnTo>
                  <a:lnTo>
                    <a:pt x="148615" y="497116"/>
                  </a:lnTo>
                  <a:lnTo>
                    <a:pt x="147535" y="490550"/>
                  </a:lnTo>
                  <a:lnTo>
                    <a:pt x="143052" y="464642"/>
                  </a:lnTo>
                  <a:lnTo>
                    <a:pt x="140042" y="438531"/>
                  </a:lnTo>
                  <a:lnTo>
                    <a:pt x="138544" y="412305"/>
                  </a:lnTo>
                  <a:lnTo>
                    <a:pt x="138569" y="384251"/>
                  </a:lnTo>
                  <a:lnTo>
                    <a:pt x="147929" y="339331"/>
                  </a:lnTo>
                  <a:lnTo>
                    <a:pt x="168071" y="299796"/>
                  </a:lnTo>
                  <a:lnTo>
                    <a:pt x="197243" y="267182"/>
                  </a:lnTo>
                  <a:lnTo>
                    <a:pt x="233705" y="242989"/>
                  </a:lnTo>
                  <a:lnTo>
                    <a:pt x="275704" y="228727"/>
                  </a:lnTo>
                  <a:lnTo>
                    <a:pt x="321500" y="225894"/>
                  </a:lnTo>
                  <a:lnTo>
                    <a:pt x="371436" y="236715"/>
                  </a:lnTo>
                  <a:lnTo>
                    <a:pt x="398106" y="251256"/>
                  </a:lnTo>
                  <a:lnTo>
                    <a:pt x="423468" y="225894"/>
                  </a:lnTo>
                  <a:lnTo>
                    <a:pt x="424929" y="224434"/>
                  </a:lnTo>
                  <a:close/>
                </a:path>
                <a:path w="471170" h="586739">
                  <a:moveTo>
                    <a:pt x="452970" y="106184"/>
                  </a:moveTo>
                  <a:lnTo>
                    <a:pt x="414870" y="80022"/>
                  </a:lnTo>
                  <a:lnTo>
                    <a:pt x="359981" y="66840"/>
                  </a:lnTo>
                  <a:lnTo>
                    <a:pt x="331863" y="63715"/>
                  </a:lnTo>
                  <a:lnTo>
                    <a:pt x="284619" y="63957"/>
                  </a:lnTo>
                  <a:lnTo>
                    <a:pt x="238696" y="70688"/>
                  </a:lnTo>
                  <a:lnTo>
                    <a:pt x="194627" y="83566"/>
                  </a:lnTo>
                  <a:lnTo>
                    <a:pt x="153009" y="102235"/>
                  </a:lnTo>
                  <a:lnTo>
                    <a:pt x="114388" y="126339"/>
                  </a:lnTo>
                  <a:lnTo>
                    <a:pt x="79336" y="155536"/>
                  </a:lnTo>
                  <a:lnTo>
                    <a:pt x="48412" y="189471"/>
                  </a:lnTo>
                  <a:lnTo>
                    <a:pt x="22174" y="227774"/>
                  </a:lnTo>
                  <a:lnTo>
                    <a:pt x="1219" y="270103"/>
                  </a:lnTo>
                  <a:lnTo>
                    <a:pt x="0" y="277050"/>
                  </a:lnTo>
                  <a:lnTo>
                    <a:pt x="1460" y="283705"/>
                  </a:lnTo>
                  <a:lnTo>
                    <a:pt x="5270" y="289344"/>
                  </a:lnTo>
                  <a:lnTo>
                    <a:pt x="11125" y="293255"/>
                  </a:lnTo>
                  <a:lnTo>
                    <a:pt x="17868" y="294601"/>
                  </a:lnTo>
                  <a:lnTo>
                    <a:pt x="25107" y="294652"/>
                  </a:lnTo>
                  <a:lnTo>
                    <a:pt x="31673" y="290360"/>
                  </a:lnTo>
                  <a:lnTo>
                    <a:pt x="55905" y="241477"/>
                  </a:lnTo>
                  <a:lnTo>
                    <a:pt x="83159" y="203860"/>
                  </a:lnTo>
                  <a:lnTo>
                    <a:pt x="115557" y="171297"/>
                  </a:lnTo>
                  <a:lnTo>
                    <a:pt x="152374" y="144246"/>
                  </a:lnTo>
                  <a:lnTo>
                    <a:pt x="192900" y="123139"/>
                  </a:lnTo>
                  <a:lnTo>
                    <a:pt x="236410" y="108419"/>
                  </a:lnTo>
                  <a:lnTo>
                    <a:pt x="282194" y="100571"/>
                  </a:lnTo>
                  <a:lnTo>
                    <a:pt x="329514" y="100012"/>
                  </a:lnTo>
                  <a:lnTo>
                    <a:pt x="354622" y="102730"/>
                  </a:lnTo>
                  <a:lnTo>
                    <a:pt x="379374" y="107505"/>
                  </a:lnTo>
                  <a:lnTo>
                    <a:pt x="403644" y="114325"/>
                  </a:lnTo>
                  <a:lnTo>
                    <a:pt x="427723" y="123355"/>
                  </a:lnTo>
                  <a:lnTo>
                    <a:pt x="435648" y="124853"/>
                  </a:lnTo>
                  <a:lnTo>
                    <a:pt x="442366" y="123278"/>
                  </a:lnTo>
                  <a:lnTo>
                    <a:pt x="448005" y="119291"/>
                  </a:lnTo>
                  <a:lnTo>
                    <a:pt x="451815" y="113233"/>
                  </a:lnTo>
                  <a:lnTo>
                    <a:pt x="452970" y="106184"/>
                  </a:lnTo>
                  <a:close/>
                </a:path>
                <a:path w="471170" h="586739">
                  <a:moveTo>
                    <a:pt x="470636" y="178727"/>
                  </a:moveTo>
                  <a:lnTo>
                    <a:pt x="419646" y="148742"/>
                  </a:lnTo>
                  <a:lnTo>
                    <a:pt x="374853" y="133743"/>
                  </a:lnTo>
                  <a:lnTo>
                    <a:pt x="327621" y="126657"/>
                  </a:lnTo>
                  <a:lnTo>
                    <a:pt x="276656" y="127990"/>
                  </a:lnTo>
                  <a:lnTo>
                    <a:pt x="227279" y="138798"/>
                  </a:lnTo>
                  <a:lnTo>
                    <a:pt x="180809" y="158661"/>
                  </a:lnTo>
                  <a:lnTo>
                    <a:pt x="138531" y="187172"/>
                  </a:lnTo>
                  <a:lnTo>
                    <a:pt x="130759" y="201612"/>
                  </a:lnTo>
                  <a:lnTo>
                    <a:pt x="131940" y="208407"/>
                  </a:lnTo>
                  <a:lnTo>
                    <a:pt x="135763" y="214452"/>
                  </a:lnTo>
                  <a:lnTo>
                    <a:pt x="141630" y="218528"/>
                  </a:lnTo>
                  <a:lnTo>
                    <a:pt x="148386" y="220002"/>
                  </a:lnTo>
                  <a:lnTo>
                    <a:pt x="155181" y="218821"/>
                  </a:lnTo>
                  <a:lnTo>
                    <a:pt x="161226" y="214998"/>
                  </a:lnTo>
                  <a:lnTo>
                    <a:pt x="197916" y="190309"/>
                  </a:lnTo>
                  <a:lnTo>
                    <a:pt x="238252" y="173113"/>
                  </a:lnTo>
                  <a:lnTo>
                    <a:pt x="281076" y="163753"/>
                  </a:lnTo>
                  <a:lnTo>
                    <a:pt x="325285" y="162585"/>
                  </a:lnTo>
                  <a:lnTo>
                    <a:pt x="376250" y="171323"/>
                  </a:lnTo>
                  <a:lnTo>
                    <a:pt x="423570" y="190639"/>
                  </a:lnTo>
                  <a:lnTo>
                    <a:pt x="444373" y="204978"/>
                  </a:lnTo>
                  <a:lnTo>
                    <a:pt x="470636" y="178727"/>
                  </a:lnTo>
                  <a:close/>
                </a:path>
              </a:pathLst>
            </a:custGeom>
            <a:solidFill>
              <a:srgbClr val="18D67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27740" y="2705685"/>
            <a:ext cx="612775" cy="757555"/>
            <a:chOff x="227740" y="2705685"/>
            <a:chExt cx="612775" cy="7575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383" y="2924690"/>
              <a:ext cx="175446" cy="175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7736" y="2705696"/>
              <a:ext cx="612775" cy="757555"/>
            </a:xfrm>
            <a:custGeom>
              <a:avLst/>
              <a:gdLst/>
              <a:ahLst/>
              <a:cxnLst/>
              <a:rect l="l" t="t" r="r" b="b"/>
              <a:pathLst>
                <a:path w="612775" h="757554">
                  <a:moveTo>
                    <a:pt x="328295" y="87223"/>
                  </a:moveTo>
                  <a:lnTo>
                    <a:pt x="326567" y="78676"/>
                  </a:lnTo>
                  <a:lnTo>
                    <a:pt x="321868" y="71691"/>
                  </a:lnTo>
                  <a:lnTo>
                    <a:pt x="314909" y="66979"/>
                  </a:lnTo>
                  <a:lnTo>
                    <a:pt x="306362" y="65252"/>
                  </a:lnTo>
                  <a:lnTo>
                    <a:pt x="297827" y="66979"/>
                  </a:lnTo>
                  <a:lnTo>
                    <a:pt x="290855" y="71691"/>
                  </a:lnTo>
                  <a:lnTo>
                    <a:pt x="286156" y="78676"/>
                  </a:lnTo>
                  <a:lnTo>
                    <a:pt x="284429" y="87223"/>
                  </a:lnTo>
                  <a:lnTo>
                    <a:pt x="286156" y="95770"/>
                  </a:lnTo>
                  <a:lnTo>
                    <a:pt x="290855" y="102755"/>
                  </a:lnTo>
                  <a:lnTo>
                    <a:pt x="297827" y="107454"/>
                  </a:lnTo>
                  <a:lnTo>
                    <a:pt x="306362" y="109181"/>
                  </a:lnTo>
                  <a:lnTo>
                    <a:pt x="314909" y="107454"/>
                  </a:lnTo>
                  <a:lnTo>
                    <a:pt x="321868" y="102755"/>
                  </a:lnTo>
                  <a:lnTo>
                    <a:pt x="326567" y="95770"/>
                  </a:lnTo>
                  <a:lnTo>
                    <a:pt x="328295" y="87223"/>
                  </a:lnTo>
                  <a:close/>
                </a:path>
                <a:path w="612775" h="757554">
                  <a:moveTo>
                    <a:pt x="459879" y="306857"/>
                  </a:moveTo>
                  <a:lnTo>
                    <a:pt x="452056" y="258254"/>
                  </a:lnTo>
                  <a:lnTo>
                    <a:pt x="437946" y="230936"/>
                  </a:lnTo>
                  <a:lnTo>
                    <a:pt x="437946" y="306857"/>
                  </a:lnTo>
                  <a:lnTo>
                    <a:pt x="431241" y="348513"/>
                  </a:lnTo>
                  <a:lnTo>
                    <a:pt x="412559" y="384683"/>
                  </a:lnTo>
                  <a:lnTo>
                    <a:pt x="384073" y="413207"/>
                  </a:lnTo>
                  <a:lnTo>
                    <a:pt x="347954" y="431914"/>
                  </a:lnTo>
                  <a:lnTo>
                    <a:pt x="306362" y="438632"/>
                  </a:lnTo>
                  <a:lnTo>
                    <a:pt x="264795" y="431888"/>
                  </a:lnTo>
                  <a:lnTo>
                    <a:pt x="228688" y="413169"/>
                  </a:lnTo>
                  <a:lnTo>
                    <a:pt x="200215" y="384644"/>
                  </a:lnTo>
                  <a:lnTo>
                    <a:pt x="181521" y="348488"/>
                  </a:lnTo>
                  <a:lnTo>
                    <a:pt x="174777" y="306857"/>
                  </a:lnTo>
                  <a:lnTo>
                    <a:pt x="181483" y="265201"/>
                  </a:lnTo>
                  <a:lnTo>
                    <a:pt x="200164" y="229031"/>
                  </a:lnTo>
                  <a:lnTo>
                    <a:pt x="228650" y="200494"/>
                  </a:lnTo>
                  <a:lnTo>
                    <a:pt x="264782" y="181787"/>
                  </a:lnTo>
                  <a:lnTo>
                    <a:pt x="306362" y="175069"/>
                  </a:lnTo>
                  <a:lnTo>
                    <a:pt x="347954" y="181787"/>
                  </a:lnTo>
                  <a:lnTo>
                    <a:pt x="384073" y="200494"/>
                  </a:lnTo>
                  <a:lnTo>
                    <a:pt x="412559" y="229031"/>
                  </a:lnTo>
                  <a:lnTo>
                    <a:pt x="431241" y="265201"/>
                  </a:lnTo>
                  <a:lnTo>
                    <a:pt x="437946" y="306857"/>
                  </a:lnTo>
                  <a:lnTo>
                    <a:pt x="437946" y="230936"/>
                  </a:lnTo>
                  <a:lnTo>
                    <a:pt x="397027" y="182778"/>
                  </a:lnTo>
                  <a:lnTo>
                    <a:pt x="354888" y="160947"/>
                  </a:lnTo>
                  <a:lnTo>
                    <a:pt x="306362" y="153111"/>
                  </a:lnTo>
                  <a:lnTo>
                    <a:pt x="257848" y="160947"/>
                  </a:lnTo>
                  <a:lnTo>
                    <a:pt x="215696" y="182778"/>
                  </a:lnTo>
                  <a:lnTo>
                    <a:pt x="182473" y="216052"/>
                  </a:lnTo>
                  <a:lnTo>
                    <a:pt x="160680" y="258254"/>
                  </a:lnTo>
                  <a:lnTo>
                    <a:pt x="152844" y="306857"/>
                  </a:lnTo>
                  <a:lnTo>
                    <a:pt x="160680" y="355447"/>
                  </a:lnTo>
                  <a:lnTo>
                    <a:pt x="182473" y="397662"/>
                  </a:lnTo>
                  <a:lnTo>
                    <a:pt x="215696" y="430936"/>
                  </a:lnTo>
                  <a:lnTo>
                    <a:pt x="257848" y="452767"/>
                  </a:lnTo>
                  <a:lnTo>
                    <a:pt x="306362" y="460603"/>
                  </a:lnTo>
                  <a:lnTo>
                    <a:pt x="354863" y="452716"/>
                  </a:lnTo>
                  <a:lnTo>
                    <a:pt x="382041" y="438632"/>
                  </a:lnTo>
                  <a:lnTo>
                    <a:pt x="396989" y="430885"/>
                  </a:lnTo>
                  <a:lnTo>
                    <a:pt x="430212" y="397611"/>
                  </a:lnTo>
                  <a:lnTo>
                    <a:pt x="452018" y="355434"/>
                  </a:lnTo>
                  <a:lnTo>
                    <a:pt x="459879" y="306857"/>
                  </a:lnTo>
                  <a:close/>
                </a:path>
                <a:path w="612775" h="757554">
                  <a:moveTo>
                    <a:pt x="612736" y="286029"/>
                  </a:moveTo>
                  <a:lnTo>
                    <a:pt x="606272" y="240931"/>
                  </a:lnTo>
                  <a:lnTo>
                    <a:pt x="593293" y="197256"/>
                  </a:lnTo>
                  <a:lnTo>
                    <a:pt x="591464" y="193332"/>
                  </a:lnTo>
                  <a:lnTo>
                    <a:pt x="591464" y="306857"/>
                  </a:lnTo>
                  <a:lnTo>
                    <a:pt x="587730" y="353174"/>
                  </a:lnTo>
                  <a:lnTo>
                    <a:pt x="576935" y="397103"/>
                  </a:lnTo>
                  <a:lnTo>
                    <a:pt x="559638" y="438073"/>
                  </a:lnTo>
                  <a:lnTo>
                    <a:pt x="536460" y="475488"/>
                  </a:lnTo>
                  <a:lnTo>
                    <a:pt x="507961" y="508749"/>
                  </a:lnTo>
                  <a:lnTo>
                    <a:pt x="474738" y="537286"/>
                  </a:lnTo>
                  <a:lnTo>
                    <a:pt x="437388" y="560514"/>
                  </a:lnTo>
                  <a:lnTo>
                    <a:pt x="396481" y="577824"/>
                  </a:lnTo>
                  <a:lnTo>
                    <a:pt x="352615" y="588645"/>
                  </a:lnTo>
                  <a:lnTo>
                    <a:pt x="306362" y="592378"/>
                  </a:lnTo>
                  <a:lnTo>
                    <a:pt x="260146" y="588594"/>
                  </a:lnTo>
                  <a:lnTo>
                    <a:pt x="216293" y="577748"/>
                  </a:lnTo>
                  <a:lnTo>
                    <a:pt x="175412" y="560425"/>
                  </a:lnTo>
                  <a:lnTo>
                    <a:pt x="138074" y="537197"/>
                  </a:lnTo>
                  <a:lnTo>
                    <a:pt x="104863" y="508660"/>
                  </a:lnTo>
                  <a:lnTo>
                    <a:pt x="76377" y="475399"/>
                  </a:lnTo>
                  <a:lnTo>
                    <a:pt x="53174" y="438010"/>
                  </a:lnTo>
                  <a:lnTo>
                    <a:pt x="35877" y="397065"/>
                  </a:lnTo>
                  <a:lnTo>
                    <a:pt x="25044" y="353148"/>
                  </a:lnTo>
                  <a:lnTo>
                    <a:pt x="21259" y="306857"/>
                  </a:lnTo>
                  <a:lnTo>
                    <a:pt x="24993" y="260540"/>
                  </a:lnTo>
                  <a:lnTo>
                    <a:pt x="35801" y="216611"/>
                  </a:lnTo>
                  <a:lnTo>
                    <a:pt x="53086" y="175641"/>
                  </a:lnTo>
                  <a:lnTo>
                    <a:pt x="76276" y="138226"/>
                  </a:lnTo>
                  <a:lnTo>
                    <a:pt x="104775" y="104952"/>
                  </a:lnTo>
                  <a:lnTo>
                    <a:pt x="137985" y="76415"/>
                  </a:lnTo>
                  <a:lnTo>
                    <a:pt x="175348" y="53200"/>
                  </a:lnTo>
                  <a:lnTo>
                    <a:pt x="216255" y="35890"/>
                  </a:lnTo>
                  <a:lnTo>
                    <a:pt x="260121" y="25069"/>
                  </a:lnTo>
                  <a:lnTo>
                    <a:pt x="306362" y="21323"/>
                  </a:lnTo>
                  <a:lnTo>
                    <a:pt x="352615" y="25069"/>
                  </a:lnTo>
                  <a:lnTo>
                    <a:pt x="396481" y="35890"/>
                  </a:lnTo>
                  <a:lnTo>
                    <a:pt x="437388" y="53200"/>
                  </a:lnTo>
                  <a:lnTo>
                    <a:pt x="474738" y="76415"/>
                  </a:lnTo>
                  <a:lnTo>
                    <a:pt x="507961" y="104952"/>
                  </a:lnTo>
                  <a:lnTo>
                    <a:pt x="536460" y="138226"/>
                  </a:lnTo>
                  <a:lnTo>
                    <a:pt x="559638" y="175641"/>
                  </a:lnTo>
                  <a:lnTo>
                    <a:pt x="576935" y="216611"/>
                  </a:lnTo>
                  <a:lnTo>
                    <a:pt x="587730" y="260540"/>
                  </a:lnTo>
                  <a:lnTo>
                    <a:pt x="591464" y="306857"/>
                  </a:lnTo>
                  <a:lnTo>
                    <a:pt x="591464" y="193332"/>
                  </a:lnTo>
                  <a:lnTo>
                    <a:pt x="574573" y="156972"/>
                  </a:lnTo>
                  <a:lnTo>
                    <a:pt x="550659" y="120434"/>
                  </a:lnTo>
                  <a:lnTo>
                    <a:pt x="522135" y="88011"/>
                  </a:lnTo>
                  <a:lnTo>
                    <a:pt x="489546" y="60045"/>
                  </a:lnTo>
                  <a:lnTo>
                    <a:pt x="453466" y="36918"/>
                  </a:lnTo>
                  <a:lnTo>
                    <a:pt x="414477" y="18999"/>
                  </a:lnTo>
                  <a:lnTo>
                    <a:pt x="373113" y="6616"/>
                  </a:lnTo>
                  <a:lnTo>
                    <a:pt x="329971" y="165"/>
                  </a:lnTo>
                  <a:lnTo>
                    <a:pt x="285597" y="0"/>
                  </a:lnTo>
                  <a:lnTo>
                    <a:pt x="240576" y="6464"/>
                  </a:lnTo>
                  <a:lnTo>
                    <a:pt x="196964" y="19456"/>
                  </a:lnTo>
                  <a:lnTo>
                    <a:pt x="156743" y="38214"/>
                  </a:lnTo>
                  <a:lnTo>
                    <a:pt x="120256" y="62166"/>
                  </a:lnTo>
                  <a:lnTo>
                    <a:pt x="87871" y="90728"/>
                  </a:lnTo>
                  <a:lnTo>
                    <a:pt x="59956" y="123367"/>
                  </a:lnTo>
                  <a:lnTo>
                    <a:pt x="36868" y="159499"/>
                  </a:lnTo>
                  <a:lnTo>
                    <a:pt x="18961" y="198551"/>
                  </a:lnTo>
                  <a:lnTo>
                    <a:pt x="6604" y="239966"/>
                  </a:lnTo>
                  <a:lnTo>
                    <a:pt x="165" y="283171"/>
                  </a:lnTo>
                  <a:lnTo>
                    <a:pt x="0" y="327609"/>
                  </a:lnTo>
                  <a:lnTo>
                    <a:pt x="6464" y="372706"/>
                  </a:lnTo>
                  <a:lnTo>
                    <a:pt x="21386" y="421246"/>
                  </a:lnTo>
                  <a:lnTo>
                    <a:pt x="43637" y="465950"/>
                  </a:lnTo>
                  <a:lnTo>
                    <a:pt x="72542" y="506095"/>
                  </a:lnTo>
                  <a:lnTo>
                    <a:pt x="107391" y="540994"/>
                  </a:lnTo>
                  <a:lnTo>
                    <a:pt x="147472" y="569937"/>
                  </a:lnTo>
                  <a:lnTo>
                    <a:pt x="192100" y="592226"/>
                  </a:lnTo>
                  <a:lnTo>
                    <a:pt x="240576" y="607161"/>
                  </a:lnTo>
                  <a:lnTo>
                    <a:pt x="240576" y="659422"/>
                  </a:lnTo>
                  <a:lnTo>
                    <a:pt x="82219" y="676998"/>
                  </a:lnTo>
                  <a:lnTo>
                    <a:pt x="46151" y="704786"/>
                  </a:lnTo>
                  <a:lnTo>
                    <a:pt x="43192" y="720699"/>
                  </a:lnTo>
                  <a:lnTo>
                    <a:pt x="43192" y="757110"/>
                  </a:lnTo>
                  <a:lnTo>
                    <a:pt x="569531" y="757110"/>
                  </a:lnTo>
                  <a:lnTo>
                    <a:pt x="569531" y="735139"/>
                  </a:lnTo>
                  <a:lnTo>
                    <a:pt x="569531" y="720699"/>
                  </a:lnTo>
                  <a:lnTo>
                    <a:pt x="566547" y="704773"/>
                  </a:lnTo>
                  <a:lnTo>
                    <a:pt x="558355" y="691413"/>
                  </a:lnTo>
                  <a:lnTo>
                    <a:pt x="547598" y="683031"/>
                  </a:lnTo>
                  <a:lnTo>
                    <a:pt x="547598" y="720699"/>
                  </a:lnTo>
                  <a:lnTo>
                    <a:pt x="547598" y="735139"/>
                  </a:lnTo>
                  <a:lnTo>
                    <a:pt x="65125" y="735139"/>
                  </a:lnTo>
                  <a:lnTo>
                    <a:pt x="65125" y="720699"/>
                  </a:lnTo>
                  <a:lnTo>
                    <a:pt x="262509" y="679132"/>
                  </a:lnTo>
                  <a:lnTo>
                    <a:pt x="262509" y="611162"/>
                  </a:lnTo>
                  <a:lnTo>
                    <a:pt x="284391" y="613549"/>
                  </a:lnTo>
                  <a:lnTo>
                    <a:pt x="306362" y="614349"/>
                  </a:lnTo>
                  <a:lnTo>
                    <a:pt x="328345" y="613549"/>
                  </a:lnTo>
                  <a:lnTo>
                    <a:pt x="350227" y="611162"/>
                  </a:lnTo>
                  <a:lnTo>
                    <a:pt x="350227" y="679132"/>
                  </a:lnTo>
                  <a:lnTo>
                    <a:pt x="528104" y="698906"/>
                  </a:lnTo>
                  <a:lnTo>
                    <a:pt x="547598" y="720699"/>
                  </a:lnTo>
                  <a:lnTo>
                    <a:pt x="547598" y="683031"/>
                  </a:lnTo>
                  <a:lnTo>
                    <a:pt x="545985" y="681761"/>
                  </a:lnTo>
                  <a:lnTo>
                    <a:pt x="530517" y="677049"/>
                  </a:lnTo>
                  <a:lnTo>
                    <a:pt x="372160" y="659422"/>
                  </a:lnTo>
                  <a:lnTo>
                    <a:pt x="372160" y="611162"/>
                  </a:lnTo>
                  <a:lnTo>
                    <a:pt x="372160" y="607161"/>
                  </a:lnTo>
                  <a:lnTo>
                    <a:pt x="415759" y="594169"/>
                  </a:lnTo>
                  <a:lnTo>
                    <a:pt x="419595" y="592378"/>
                  </a:lnTo>
                  <a:lnTo>
                    <a:pt x="455993" y="575411"/>
                  </a:lnTo>
                  <a:lnTo>
                    <a:pt x="492467" y="551472"/>
                  </a:lnTo>
                  <a:lnTo>
                    <a:pt x="524852" y="522897"/>
                  </a:lnTo>
                  <a:lnTo>
                    <a:pt x="552780" y="490270"/>
                  </a:lnTo>
                  <a:lnTo>
                    <a:pt x="575868" y="454139"/>
                  </a:lnTo>
                  <a:lnTo>
                    <a:pt x="593775" y="415086"/>
                  </a:lnTo>
                  <a:lnTo>
                    <a:pt x="606132" y="373672"/>
                  </a:lnTo>
                  <a:lnTo>
                    <a:pt x="612571" y="330466"/>
                  </a:lnTo>
                  <a:lnTo>
                    <a:pt x="612736" y="286029"/>
                  </a:lnTo>
                  <a:close/>
                </a:path>
              </a:pathLst>
            </a:custGeom>
            <a:solidFill>
              <a:srgbClr val="CD0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757119" y="4292226"/>
            <a:ext cx="340995" cy="341630"/>
          </a:xfrm>
          <a:custGeom>
            <a:avLst/>
            <a:gdLst/>
            <a:ahLst/>
            <a:cxnLst/>
            <a:rect l="l" t="t" r="r" b="b"/>
            <a:pathLst>
              <a:path w="340995" h="341629">
                <a:moveTo>
                  <a:pt x="340603" y="0"/>
                </a:moveTo>
                <a:lnTo>
                  <a:pt x="251750" y="0"/>
                </a:lnTo>
                <a:lnTo>
                  <a:pt x="251750" y="252265"/>
                </a:lnTo>
                <a:lnTo>
                  <a:pt x="0" y="252265"/>
                </a:lnTo>
                <a:lnTo>
                  <a:pt x="0" y="341308"/>
                </a:lnTo>
                <a:lnTo>
                  <a:pt x="249760" y="341309"/>
                </a:lnTo>
                <a:lnTo>
                  <a:pt x="340603" y="250277"/>
                </a:lnTo>
                <a:lnTo>
                  <a:pt x="340603" y="0"/>
                </a:lnTo>
                <a:close/>
              </a:path>
            </a:pathLst>
          </a:custGeom>
          <a:solidFill>
            <a:srgbClr val="FFAE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74755" y="4800215"/>
            <a:ext cx="255904" cy="255904"/>
          </a:xfrm>
          <a:custGeom>
            <a:avLst/>
            <a:gdLst/>
            <a:ahLst/>
            <a:cxnLst/>
            <a:rect l="l" t="t" r="r" b="b"/>
            <a:pathLst>
              <a:path w="255904" h="255904">
                <a:moveTo>
                  <a:pt x="255451" y="0"/>
                </a:moveTo>
                <a:lnTo>
                  <a:pt x="188812" y="0"/>
                </a:lnTo>
                <a:lnTo>
                  <a:pt x="188812" y="188799"/>
                </a:lnTo>
                <a:lnTo>
                  <a:pt x="0" y="188799"/>
                </a:lnTo>
                <a:lnTo>
                  <a:pt x="0" y="255441"/>
                </a:lnTo>
                <a:lnTo>
                  <a:pt x="187321" y="255441"/>
                </a:lnTo>
                <a:lnTo>
                  <a:pt x="255451" y="187314"/>
                </a:lnTo>
                <a:lnTo>
                  <a:pt x="255451" y="0"/>
                </a:lnTo>
                <a:close/>
              </a:path>
            </a:pathLst>
          </a:custGeom>
          <a:solidFill>
            <a:srgbClr val="FFAE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0328383" y="5204454"/>
            <a:ext cx="327025" cy="394335"/>
            <a:chOff x="10328383" y="5204454"/>
            <a:chExt cx="327025" cy="394335"/>
          </a:xfrm>
        </p:grpSpPr>
        <p:sp>
          <p:nvSpPr>
            <p:cNvPr id="14" name="object 14"/>
            <p:cNvSpPr/>
            <p:nvPr/>
          </p:nvSpPr>
          <p:spPr>
            <a:xfrm>
              <a:off x="10328377" y="5204460"/>
              <a:ext cx="296545" cy="295910"/>
            </a:xfrm>
            <a:custGeom>
              <a:avLst/>
              <a:gdLst/>
              <a:ahLst/>
              <a:cxnLst/>
              <a:rect l="l" t="t" r="r" b="b"/>
              <a:pathLst>
                <a:path w="296545" h="295910">
                  <a:moveTo>
                    <a:pt x="296176" y="125730"/>
                  </a:moveTo>
                  <a:lnTo>
                    <a:pt x="170294" y="125730"/>
                  </a:lnTo>
                  <a:lnTo>
                    <a:pt x="170294" y="0"/>
                  </a:lnTo>
                  <a:lnTo>
                    <a:pt x="125869" y="0"/>
                  </a:lnTo>
                  <a:lnTo>
                    <a:pt x="125869" y="125730"/>
                  </a:lnTo>
                  <a:lnTo>
                    <a:pt x="0" y="125730"/>
                  </a:lnTo>
                  <a:lnTo>
                    <a:pt x="0" y="170180"/>
                  </a:lnTo>
                  <a:lnTo>
                    <a:pt x="125869" y="170180"/>
                  </a:lnTo>
                  <a:lnTo>
                    <a:pt x="125869" y="295910"/>
                  </a:lnTo>
                  <a:lnTo>
                    <a:pt x="170294" y="295910"/>
                  </a:lnTo>
                  <a:lnTo>
                    <a:pt x="170294" y="170180"/>
                  </a:lnTo>
                  <a:lnTo>
                    <a:pt x="296176" y="170180"/>
                  </a:lnTo>
                  <a:lnTo>
                    <a:pt x="296176" y="125730"/>
                  </a:lnTo>
                  <a:close/>
                </a:path>
              </a:pathLst>
            </a:custGeom>
            <a:solidFill>
              <a:srgbClr val="FFAE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9820" y="5513193"/>
              <a:ext cx="85152" cy="8514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165985" y="4471607"/>
            <a:ext cx="7807325" cy="1712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862330">
              <a:lnSpc>
                <a:spcPct val="100000"/>
              </a:lnSpc>
              <a:spcBef>
                <a:spcPts val="695"/>
              </a:spcBef>
            </a:pPr>
            <a:r>
              <a:rPr dirty="0" sz="1600" spc="10">
                <a:latin typeface="Lucida Sans Unicode"/>
                <a:cs typeface="Lucida Sans Unicode"/>
              </a:rPr>
              <a:t>C’est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70">
                <a:latin typeface="Lucida Sans Unicode"/>
                <a:cs typeface="Lucida Sans Unicode"/>
              </a:rPr>
              <a:t>(très)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50">
                <a:latin typeface="Lucida Sans Unicode"/>
                <a:cs typeface="Lucida Sans Unicode"/>
              </a:rPr>
              <a:t>rapide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-35">
                <a:latin typeface="Lucida Sans Unicode"/>
                <a:cs typeface="Lucida Sans Unicode"/>
              </a:rPr>
              <a:t>!</a:t>
            </a:r>
            <a:endParaRPr sz="1600">
              <a:latin typeface="Lucida Sans Unicode"/>
              <a:cs typeface="Lucida Sans Unicode"/>
            </a:endParaRPr>
          </a:p>
          <a:p>
            <a:pPr marL="862330">
              <a:lnSpc>
                <a:spcPct val="100000"/>
              </a:lnSpc>
              <a:spcBef>
                <a:spcPts val="600"/>
              </a:spcBef>
            </a:pPr>
            <a:r>
              <a:rPr dirty="0" sz="1600" spc="85">
                <a:latin typeface="Lucida Sans Unicode"/>
                <a:cs typeface="Lucida Sans Unicode"/>
              </a:rPr>
              <a:t>Cela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répond</a:t>
            </a:r>
            <a:r>
              <a:rPr dirty="0" sz="1600" spc="-50">
                <a:latin typeface="Lucida Sans Unicode"/>
                <a:cs typeface="Lucida Sans Unicode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80">
                <a:latin typeface="Lucida Sans Unicode"/>
                <a:cs typeface="Lucida Sans Unicode"/>
              </a:rPr>
              <a:t>de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55">
                <a:latin typeface="Lucida Sans Unicode"/>
                <a:cs typeface="Lucida Sans Unicode"/>
              </a:rPr>
              <a:t>grands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55">
                <a:latin typeface="Lucida Sans Unicode"/>
                <a:cs typeface="Lucida Sans Unicode"/>
              </a:rPr>
              <a:t>standards</a:t>
            </a:r>
            <a:r>
              <a:rPr dirty="0" sz="1600" spc="-25">
                <a:latin typeface="Lucida Sans Unicode"/>
                <a:cs typeface="Lucida Sans Unicode"/>
              </a:rPr>
              <a:t> </a:t>
            </a:r>
            <a:r>
              <a:rPr dirty="0" sz="1600" spc="80">
                <a:latin typeface="Lucida Sans Unicode"/>
                <a:cs typeface="Lucida Sans Unicode"/>
              </a:rPr>
              <a:t>de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sécurité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(NIST</a:t>
            </a:r>
            <a:r>
              <a:rPr dirty="0" sz="1600" spc="-70">
                <a:latin typeface="Lucida Sans Unicode"/>
                <a:cs typeface="Lucida Sans Unicode"/>
              </a:rPr>
              <a:t> </a:t>
            </a:r>
            <a:r>
              <a:rPr dirty="0" sz="1600" spc="5">
                <a:latin typeface="Lucida Sans Unicode"/>
                <a:cs typeface="Lucida Sans Unicode"/>
              </a:rPr>
              <a:t>800-63)</a:t>
            </a:r>
            <a:endParaRPr sz="1600">
              <a:latin typeface="Lucida Sans Unicode"/>
              <a:cs typeface="Lucida Sans Unicode"/>
            </a:endParaRPr>
          </a:p>
          <a:p>
            <a:pPr marL="862330" marR="1287780">
              <a:lnSpc>
                <a:spcPct val="131200"/>
              </a:lnSpc>
              <a:spcBef>
                <a:spcPts val="5"/>
              </a:spcBef>
            </a:pPr>
            <a:r>
              <a:rPr dirty="0" sz="1600" spc="25">
                <a:latin typeface="Lucida Sans Unicode"/>
                <a:cs typeface="Lucida Sans Unicode"/>
              </a:rPr>
              <a:t>Vous </a:t>
            </a:r>
            <a:r>
              <a:rPr dirty="0" sz="1600" spc="35">
                <a:latin typeface="Lucida Sans Unicode"/>
                <a:cs typeface="Lucida Sans Unicode"/>
              </a:rPr>
              <a:t>devenez </a:t>
            </a:r>
            <a:r>
              <a:rPr dirty="0" sz="1600" spc="15">
                <a:latin typeface="Lucida Sans Unicode"/>
                <a:cs typeface="Lucida Sans Unicode"/>
              </a:rPr>
              <a:t>invincibles </a:t>
            </a:r>
            <a:r>
              <a:rPr dirty="0" sz="1600">
                <a:latin typeface="Lucida Sans Unicode"/>
                <a:cs typeface="Lucida Sans Unicode"/>
              </a:rPr>
              <a:t>aux </a:t>
            </a:r>
            <a:r>
              <a:rPr dirty="0" sz="1600" spc="70">
                <a:latin typeface="Lucida Sans Unicode"/>
                <a:cs typeface="Lucida Sans Unicode"/>
              </a:rPr>
              <a:t>attaques </a:t>
            </a:r>
            <a:r>
              <a:rPr dirty="0" sz="1600" spc="65">
                <a:latin typeface="Lucida Sans Unicode"/>
                <a:cs typeface="Lucida Sans Unicode"/>
              </a:rPr>
              <a:t>par </a:t>
            </a:r>
            <a:r>
              <a:rPr dirty="0" sz="1600" spc="10">
                <a:latin typeface="Lucida Sans Unicode"/>
                <a:cs typeface="Lucida Sans Unicode"/>
              </a:rPr>
              <a:t>phishing </a:t>
            </a:r>
            <a:r>
              <a:rPr dirty="0" sz="1600" spc="1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Vous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-10">
                <a:latin typeface="Lucida Sans Unicode"/>
                <a:cs typeface="Lucida Sans Unicode"/>
              </a:rPr>
              <a:t>n’aurez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plus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35">
                <a:latin typeface="Lucida Sans Unicode"/>
                <a:cs typeface="Lucida Sans Unicode"/>
              </a:rPr>
              <a:t>mémoriser</a:t>
            </a:r>
            <a:r>
              <a:rPr dirty="0" sz="1600" spc="-45">
                <a:latin typeface="Lucida Sans Unicode"/>
                <a:cs typeface="Lucida Sans Unicode"/>
              </a:rPr>
              <a:t> </a:t>
            </a:r>
            <a:r>
              <a:rPr dirty="0" sz="1600" spc="5">
                <a:latin typeface="Lucida Sans Unicode"/>
                <a:cs typeface="Lucida Sans Unicode"/>
              </a:rPr>
              <a:t>plusieurs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mots</a:t>
            </a:r>
            <a:r>
              <a:rPr dirty="0" sz="1600" spc="-60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80">
                <a:latin typeface="Lucida Sans Unicode"/>
                <a:cs typeface="Lucida Sans Unicode"/>
              </a:rPr>
              <a:t> </a:t>
            </a:r>
            <a:r>
              <a:rPr dirty="0" sz="1600" spc="75">
                <a:latin typeface="Lucida Sans Unicode"/>
                <a:cs typeface="Lucida Sans Unicode"/>
              </a:rPr>
              <a:t>passe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Disponible</a:t>
            </a:r>
            <a:r>
              <a:rPr dirty="0" sz="18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chez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ENTREPRISE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sur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Arial"/>
                <a:cs typeface="Arial"/>
              </a:rPr>
              <a:t>certains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Arial"/>
                <a:cs typeface="Arial"/>
              </a:rPr>
              <a:t>portables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15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pilote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5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Arial"/>
                <a:cs typeface="Arial"/>
              </a:rPr>
              <a:t>cours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5283" y="1480858"/>
            <a:ext cx="662940" cy="645795"/>
            <a:chOff x="165283" y="1480858"/>
            <a:chExt cx="662940" cy="645795"/>
          </a:xfrm>
        </p:grpSpPr>
        <p:sp>
          <p:nvSpPr>
            <p:cNvPr id="19" name="object 19"/>
            <p:cNvSpPr/>
            <p:nvPr/>
          </p:nvSpPr>
          <p:spPr>
            <a:xfrm>
              <a:off x="171558" y="1534105"/>
              <a:ext cx="518795" cy="586105"/>
            </a:xfrm>
            <a:custGeom>
              <a:avLst/>
              <a:gdLst/>
              <a:ahLst/>
              <a:cxnLst/>
              <a:rect l="l" t="t" r="r" b="b"/>
              <a:pathLst>
                <a:path w="518795" h="586105">
                  <a:moveTo>
                    <a:pt x="113289" y="572211"/>
                  </a:moveTo>
                  <a:lnTo>
                    <a:pt x="69602" y="518674"/>
                  </a:lnTo>
                  <a:lnTo>
                    <a:pt x="46776" y="476237"/>
                  </a:lnTo>
                  <a:lnTo>
                    <a:pt x="30793" y="432041"/>
                  </a:lnTo>
                  <a:lnTo>
                    <a:pt x="21497" y="386781"/>
                  </a:lnTo>
                  <a:lnTo>
                    <a:pt x="18734" y="341150"/>
                  </a:lnTo>
                  <a:lnTo>
                    <a:pt x="22351" y="295844"/>
                  </a:lnTo>
                  <a:lnTo>
                    <a:pt x="32192" y="251557"/>
                  </a:lnTo>
                  <a:lnTo>
                    <a:pt x="48105" y="208983"/>
                  </a:lnTo>
                  <a:lnTo>
                    <a:pt x="69933" y="168818"/>
                  </a:lnTo>
                  <a:lnTo>
                    <a:pt x="97523" y="131754"/>
                  </a:lnTo>
                  <a:lnTo>
                    <a:pt x="130721" y="98488"/>
                  </a:lnTo>
                  <a:lnTo>
                    <a:pt x="169373" y="69713"/>
                  </a:lnTo>
                  <a:lnTo>
                    <a:pt x="210589" y="47471"/>
                  </a:lnTo>
                  <a:lnTo>
                    <a:pt x="253888" y="31583"/>
                  </a:lnTo>
                  <a:lnTo>
                    <a:pt x="298575" y="22050"/>
                  </a:lnTo>
                  <a:lnTo>
                    <a:pt x="343957" y="18873"/>
                  </a:lnTo>
                  <a:lnTo>
                    <a:pt x="389338" y="22050"/>
                  </a:lnTo>
                  <a:lnTo>
                    <a:pt x="434025" y="31583"/>
                  </a:lnTo>
                  <a:lnTo>
                    <a:pt x="477324" y="47471"/>
                  </a:lnTo>
                  <a:lnTo>
                    <a:pt x="518541" y="69713"/>
                  </a:lnTo>
                  <a:lnTo>
                    <a:pt x="518541" y="47633"/>
                  </a:lnTo>
                  <a:lnTo>
                    <a:pt x="476730" y="26651"/>
                  </a:lnTo>
                  <a:lnTo>
                    <a:pt x="433515" y="11816"/>
                  </a:lnTo>
                  <a:lnTo>
                    <a:pt x="389458" y="2980"/>
                  </a:lnTo>
                  <a:lnTo>
                    <a:pt x="345120" y="0"/>
                  </a:lnTo>
                  <a:lnTo>
                    <a:pt x="301062" y="2728"/>
                  </a:lnTo>
                  <a:lnTo>
                    <a:pt x="257845" y="11021"/>
                  </a:lnTo>
                  <a:lnTo>
                    <a:pt x="216030" y="24733"/>
                  </a:lnTo>
                  <a:lnTo>
                    <a:pt x="176178" y="43718"/>
                  </a:lnTo>
                  <a:lnTo>
                    <a:pt x="138850" y="67832"/>
                  </a:lnTo>
                  <a:lnTo>
                    <a:pt x="104608" y="96928"/>
                  </a:lnTo>
                  <a:lnTo>
                    <a:pt x="74012" y="130862"/>
                  </a:lnTo>
                  <a:lnTo>
                    <a:pt x="47624" y="169487"/>
                  </a:lnTo>
                  <a:lnTo>
                    <a:pt x="26647" y="211300"/>
                  </a:lnTo>
                  <a:lnTo>
                    <a:pt x="11814" y="254516"/>
                  </a:lnTo>
                  <a:lnTo>
                    <a:pt x="2980" y="298574"/>
                  </a:lnTo>
                  <a:lnTo>
                    <a:pt x="0" y="342913"/>
                  </a:lnTo>
                  <a:lnTo>
                    <a:pt x="2728" y="386973"/>
                  </a:lnTo>
                  <a:lnTo>
                    <a:pt x="11020" y="430191"/>
                  </a:lnTo>
                  <a:lnTo>
                    <a:pt x="24730" y="472008"/>
                  </a:lnTo>
                  <a:lnTo>
                    <a:pt x="43713" y="511861"/>
                  </a:lnTo>
                  <a:lnTo>
                    <a:pt x="67824" y="549190"/>
                  </a:lnTo>
                  <a:lnTo>
                    <a:pt x="96919" y="583433"/>
                  </a:lnTo>
                  <a:lnTo>
                    <a:pt x="99625" y="585874"/>
                  </a:lnTo>
                </a:path>
                <a:path w="518795" h="586105">
                  <a:moveTo>
                    <a:pt x="471808" y="162969"/>
                  </a:moveTo>
                  <a:lnTo>
                    <a:pt x="432736" y="140900"/>
                  </a:lnTo>
                  <a:lnTo>
                    <a:pt x="391318" y="127467"/>
                  </a:lnTo>
                  <a:lnTo>
                    <a:pt x="348796" y="122455"/>
                  </a:lnTo>
                  <a:lnTo>
                    <a:pt x="306410" y="125651"/>
                  </a:lnTo>
                  <a:lnTo>
                    <a:pt x="265403" y="136840"/>
                  </a:lnTo>
                  <a:lnTo>
                    <a:pt x="227015" y="155807"/>
                  </a:lnTo>
                  <a:lnTo>
                    <a:pt x="192489" y="182339"/>
                  </a:lnTo>
                  <a:lnTo>
                    <a:pt x="163067" y="216222"/>
                  </a:lnTo>
                  <a:lnTo>
                    <a:pt x="140998" y="255297"/>
                  </a:lnTo>
                  <a:lnTo>
                    <a:pt x="127565" y="296718"/>
                  </a:lnTo>
                  <a:lnTo>
                    <a:pt x="122554" y="339243"/>
                  </a:lnTo>
                  <a:lnTo>
                    <a:pt x="125750" y="381631"/>
                  </a:lnTo>
                  <a:lnTo>
                    <a:pt x="136940" y="422639"/>
                  </a:lnTo>
                  <a:lnTo>
                    <a:pt x="155908" y="461027"/>
                  </a:lnTo>
                  <a:lnTo>
                    <a:pt x="182441" y="495552"/>
                  </a:lnTo>
                  <a:lnTo>
                    <a:pt x="186460" y="499042"/>
                  </a:lnTo>
                </a:path>
                <a:path w="518795" h="586105">
                  <a:moveTo>
                    <a:pt x="200197" y="485306"/>
                  </a:moveTo>
                  <a:lnTo>
                    <a:pt x="176675" y="458120"/>
                  </a:lnTo>
                  <a:lnTo>
                    <a:pt x="154915" y="416709"/>
                  </a:lnTo>
                  <a:lnTo>
                    <a:pt x="143477" y="372874"/>
                  </a:lnTo>
                  <a:lnTo>
                    <a:pt x="142041" y="328304"/>
                  </a:lnTo>
                  <a:lnTo>
                    <a:pt x="150287" y="284689"/>
                  </a:lnTo>
                  <a:lnTo>
                    <a:pt x="167896" y="243721"/>
                  </a:lnTo>
                  <a:lnTo>
                    <a:pt x="194549" y="207089"/>
                  </a:lnTo>
                  <a:lnTo>
                    <a:pt x="229926" y="176484"/>
                  </a:lnTo>
                  <a:lnTo>
                    <a:pt x="273513" y="153935"/>
                  </a:lnTo>
                  <a:lnTo>
                    <a:pt x="320232" y="142661"/>
                  </a:lnTo>
                  <a:lnTo>
                    <a:pt x="367995" y="142661"/>
                  </a:lnTo>
                  <a:lnTo>
                    <a:pt x="414714" y="153935"/>
                  </a:lnTo>
                  <a:lnTo>
                    <a:pt x="458301" y="176484"/>
                  </a:lnTo>
                  <a:lnTo>
                    <a:pt x="471808" y="162969"/>
                  </a:lnTo>
                </a:path>
              </a:pathLst>
            </a:custGeom>
            <a:ln w="12550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657" y="1772596"/>
              <a:ext cx="149558" cy="1800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5475" y="1487133"/>
              <a:ext cx="316865" cy="396240"/>
            </a:xfrm>
            <a:custGeom>
              <a:avLst/>
              <a:gdLst/>
              <a:ahLst/>
              <a:cxnLst/>
              <a:rect l="l" t="t" r="r" b="b"/>
              <a:pathLst>
                <a:path w="316865" h="396239">
                  <a:moveTo>
                    <a:pt x="312184" y="0"/>
                  </a:moveTo>
                  <a:lnTo>
                    <a:pt x="304490" y="0"/>
                  </a:lnTo>
                  <a:lnTo>
                    <a:pt x="302098" y="941"/>
                  </a:lnTo>
                  <a:lnTo>
                    <a:pt x="300333" y="2745"/>
                  </a:lnTo>
                  <a:lnTo>
                    <a:pt x="213857" y="89208"/>
                  </a:lnTo>
                  <a:lnTo>
                    <a:pt x="212868" y="91601"/>
                  </a:lnTo>
                  <a:lnTo>
                    <a:pt x="212860" y="174911"/>
                  </a:lnTo>
                  <a:lnTo>
                    <a:pt x="3843" y="383943"/>
                  </a:lnTo>
                  <a:lnTo>
                    <a:pt x="101" y="387551"/>
                  </a:lnTo>
                  <a:lnTo>
                    <a:pt x="0" y="393512"/>
                  </a:lnTo>
                  <a:lnTo>
                    <a:pt x="2482" y="396081"/>
                  </a:lnTo>
                  <a:lnTo>
                    <a:pt x="242487" y="156085"/>
                  </a:lnTo>
                  <a:lnTo>
                    <a:pt x="231685" y="156085"/>
                  </a:lnTo>
                  <a:lnTo>
                    <a:pt x="231685" y="97993"/>
                  </a:lnTo>
                  <a:lnTo>
                    <a:pt x="297501" y="32159"/>
                  </a:lnTo>
                  <a:lnTo>
                    <a:pt x="316397" y="32159"/>
                  </a:lnTo>
                  <a:lnTo>
                    <a:pt x="316397" y="4157"/>
                  </a:lnTo>
                  <a:lnTo>
                    <a:pt x="312184" y="0"/>
                  </a:lnTo>
                  <a:close/>
                </a:path>
                <a:path w="316865" h="396239">
                  <a:moveTo>
                    <a:pt x="316397" y="32159"/>
                  </a:moveTo>
                  <a:lnTo>
                    <a:pt x="297501" y="32159"/>
                  </a:lnTo>
                  <a:lnTo>
                    <a:pt x="297572" y="90197"/>
                  </a:lnTo>
                  <a:lnTo>
                    <a:pt x="231685" y="156085"/>
                  </a:lnTo>
                  <a:lnTo>
                    <a:pt x="242487" y="156085"/>
                  </a:lnTo>
                  <a:lnTo>
                    <a:pt x="316397" y="82179"/>
                  </a:lnTo>
                  <a:lnTo>
                    <a:pt x="316397" y="32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5475" y="1487133"/>
              <a:ext cx="316865" cy="396240"/>
            </a:xfrm>
            <a:custGeom>
              <a:avLst/>
              <a:gdLst/>
              <a:ahLst/>
              <a:cxnLst/>
              <a:rect l="l" t="t" r="r" b="b"/>
              <a:pathLst>
                <a:path w="316865" h="396239">
                  <a:moveTo>
                    <a:pt x="316397" y="82179"/>
                  </a:moveTo>
                  <a:lnTo>
                    <a:pt x="316397" y="9412"/>
                  </a:lnTo>
                  <a:lnTo>
                    <a:pt x="304490" y="0"/>
                  </a:lnTo>
                  <a:lnTo>
                    <a:pt x="302098" y="941"/>
                  </a:lnTo>
                  <a:lnTo>
                    <a:pt x="300333" y="2745"/>
                  </a:lnTo>
                  <a:lnTo>
                    <a:pt x="215621" y="87443"/>
                  </a:lnTo>
                  <a:lnTo>
                    <a:pt x="213857" y="89208"/>
                  </a:lnTo>
                  <a:lnTo>
                    <a:pt x="212868" y="91601"/>
                  </a:lnTo>
                  <a:lnTo>
                    <a:pt x="212860" y="94095"/>
                  </a:lnTo>
                  <a:lnTo>
                    <a:pt x="212860" y="174911"/>
                  </a:lnTo>
                  <a:lnTo>
                    <a:pt x="3843" y="383943"/>
                  </a:lnTo>
                  <a:lnTo>
                    <a:pt x="101" y="387551"/>
                  </a:lnTo>
                  <a:lnTo>
                    <a:pt x="0" y="393512"/>
                  </a:lnTo>
                  <a:lnTo>
                    <a:pt x="2482" y="396081"/>
                  </a:lnTo>
                </a:path>
              </a:pathLst>
            </a:custGeom>
            <a:ln w="12549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886" y="1513018"/>
              <a:ext cx="78436" cy="13647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7160" y="4177791"/>
            <a:ext cx="1742312" cy="25565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724015" y="1504645"/>
            <a:ext cx="411607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18D67C"/>
                </a:solidFill>
                <a:latin typeface="Wingdings"/>
                <a:cs typeface="Wingdings"/>
              </a:rPr>
              <a:t></a:t>
            </a:r>
            <a:r>
              <a:rPr dirty="0" sz="1600" spc="20">
                <a:solidFill>
                  <a:srgbClr val="18D67C"/>
                </a:solidFill>
                <a:latin typeface="Lucida Sans Unicode"/>
                <a:cs typeface="Lucida Sans Unicode"/>
              </a:rPr>
              <a:t>Empreinte</a:t>
            </a:r>
            <a:r>
              <a:rPr dirty="0" sz="1600" spc="-55">
                <a:solidFill>
                  <a:srgbClr val="18D67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25">
                <a:solidFill>
                  <a:srgbClr val="18D67C"/>
                </a:solidFill>
                <a:latin typeface="Lucida Sans Unicode"/>
                <a:cs typeface="Lucida Sans Unicode"/>
              </a:rPr>
              <a:t>digitale</a:t>
            </a:r>
            <a:r>
              <a:rPr dirty="0" sz="1600" spc="-90">
                <a:solidFill>
                  <a:srgbClr val="18D67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70">
                <a:latin typeface="Lucida Sans Unicode"/>
                <a:cs typeface="Lucida Sans Unicode"/>
              </a:rPr>
              <a:t>:</a:t>
            </a:r>
            <a:endParaRPr sz="16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00000"/>
              </a:lnSpc>
              <a:spcBef>
                <a:spcPts val="1205"/>
              </a:spcBef>
            </a:pPr>
            <a:r>
              <a:rPr dirty="0" sz="1600">
                <a:latin typeface="Lucida Sans Unicode"/>
                <a:cs typeface="Lucida Sans Unicode"/>
              </a:rPr>
              <a:t>Si </a:t>
            </a:r>
            <a:r>
              <a:rPr dirty="0" sz="1600" spc="25">
                <a:latin typeface="Lucida Sans Unicode"/>
                <a:cs typeface="Lucida Sans Unicode"/>
              </a:rPr>
              <a:t>votre </a:t>
            </a:r>
            <a:r>
              <a:rPr dirty="0" sz="1600" spc="30">
                <a:latin typeface="Lucida Sans Unicode"/>
                <a:cs typeface="Lucida Sans Unicode"/>
              </a:rPr>
              <a:t>terminal </a:t>
            </a:r>
            <a:r>
              <a:rPr dirty="0" sz="1600" spc="35">
                <a:latin typeface="Lucida Sans Unicode"/>
                <a:cs typeface="Lucida Sans Unicode"/>
              </a:rPr>
              <a:t>dispose </a:t>
            </a:r>
            <a:r>
              <a:rPr dirty="0" sz="1600" spc="-5">
                <a:latin typeface="Lucida Sans Unicode"/>
                <a:cs typeface="Lucida Sans Unicode"/>
              </a:rPr>
              <a:t>d’un </a:t>
            </a:r>
            <a:r>
              <a:rPr dirty="0" sz="1600" spc="30">
                <a:latin typeface="Lucida Sans Unicode"/>
                <a:cs typeface="Lucida Sans Unicode"/>
              </a:rPr>
              <a:t>lecteur </a:t>
            </a:r>
            <a:r>
              <a:rPr dirty="0" sz="1600" spc="35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d’empreintes, </a:t>
            </a:r>
            <a:r>
              <a:rPr dirty="0" sz="1600" spc="25">
                <a:latin typeface="Lucida Sans Unicode"/>
                <a:cs typeface="Lucida Sans Unicode"/>
              </a:rPr>
              <a:t>un </a:t>
            </a:r>
            <a:r>
              <a:rPr dirty="0" sz="1600" spc="30">
                <a:latin typeface="Lucida Sans Unicode"/>
                <a:cs typeface="Lucida Sans Unicode"/>
              </a:rPr>
              <a:t>simple </a:t>
            </a:r>
            <a:r>
              <a:rPr dirty="0" sz="1600" spc="35">
                <a:latin typeface="Lucida Sans Unicode"/>
                <a:cs typeface="Lucida Sans Unicode"/>
              </a:rPr>
              <a:t>toucher </a:t>
            </a:r>
            <a:r>
              <a:rPr dirty="0" sz="1600" spc="40">
                <a:latin typeface="Lucida Sans Unicode"/>
                <a:cs typeface="Lucida Sans Unicode"/>
              </a:rPr>
              <a:t>vous </a:t>
            </a:r>
            <a:r>
              <a:rPr dirty="0" sz="1600" spc="45">
                <a:latin typeface="Lucida Sans Unicode"/>
                <a:cs typeface="Lucida Sans Unicode"/>
              </a:rPr>
              <a:t> </a:t>
            </a:r>
            <a:r>
              <a:rPr dirty="0" sz="1600" spc="50">
                <a:latin typeface="Lucida Sans Unicode"/>
                <a:cs typeface="Lucida Sans Unicode"/>
              </a:rPr>
              <a:t>permettra</a:t>
            </a:r>
            <a:r>
              <a:rPr dirty="0" sz="1600" spc="-15">
                <a:latin typeface="Lucida Sans Unicode"/>
                <a:cs typeface="Lucida Sans Unicode"/>
              </a:rPr>
              <a:t> </a:t>
            </a:r>
            <a:r>
              <a:rPr dirty="0" sz="1600" spc="85">
                <a:latin typeface="Lucida Sans Unicode"/>
                <a:cs typeface="Lucida Sans Unicode"/>
              </a:rPr>
              <a:t>de</a:t>
            </a:r>
            <a:r>
              <a:rPr dirty="0" sz="1600" spc="-25">
                <a:latin typeface="Lucida Sans Unicode"/>
                <a:cs typeface="Lucida Sans Unicode"/>
              </a:rPr>
              <a:t> </a:t>
            </a:r>
            <a:r>
              <a:rPr dirty="0" sz="1600" spc="40">
                <a:latin typeface="Lucida Sans Unicode"/>
                <a:cs typeface="Lucida Sans Unicode"/>
              </a:rPr>
              <a:t>vous</a:t>
            </a:r>
            <a:r>
              <a:rPr dirty="0" sz="1600" spc="-30">
                <a:latin typeface="Lucida Sans Unicode"/>
                <a:cs typeface="Lucida Sans Unicode"/>
              </a:rPr>
              <a:t> </a:t>
            </a:r>
            <a:r>
              <a:rPr dirty="0" sz="1600" spc="10">
                <a:latin typeface="Lucida Sans Unicode"/>
                <a:cs typeface="Lucida Sans Unicode"/>
              </a:rPr>
              <a:t>authentifier</a:t>
            </a:r>
            <a:r>
              <a:rPr dirty="0" sz="1600" spc="-1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sur</a:t>
            </a:r>
            <a:r>
              <a:rPr dirty="0" sz="1600" spc="-20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votre </a:t>
            </a:r>
            <a:r>
              <a:rPr dirty="0" sz="1600" spc="-495">
                <a:latin typeface="Lucida Sans Unicode"/>
                <a:cs typeface="Lucida Sans Unicode"/>
              </a:rPr>
              <a:t> </a:t>
            </a:r>
            <a:r>
              <a:rPr dirty="0" sz="1600" spc="15">
                <a:latin typeface="Lucida Sans Unicode"/>
                <a:cs typeface="Lucida Sans Unicode"/>
              </a:rPr>
              <a:t>session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4015" y="3425697"/>
            <a:ext cx="3510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0">
                <a:solidFill>
                  <a:srgbClr val="0078F9"/>
                </a:solidFill>
                <a:latin typeface="Wingdings"/>
                <a:cs typeface="Wingdings"/>
              </a:rPr>
              <a:t></a:t>
            </a:r>
            <a:r>
              <a:rPr dirty="0" sz="1600" spc="60" b="1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dirty="0" sz="1600" spc="-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associé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195">
                <a:latin typeface="Lucida Sans Unicode"/>
                <a:cs typeface="Lucida Sans Unicode"/>
              </a:rPr>
              <a:t>à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votre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ordinateur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62716" y="3346703"/>
            <a:ext cx="586740" cy="5882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323850"/>
            <a:ext cx="7636509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Pas</a:t>
            </a:r>
            <a:r>
              <a:rPr dirty="0" spc="55"/>
              <a:t>s</a:t>
            </a:r>
            <a:r>
              <a:rPr dirty="0" spc="100"/>
              <a:t>wordless</a:t>
            </a:r>
            <a:r>
              <a:rPr dirty="0" spc="-140"/>
              <a:t> </a:t>
            </a:r>
            <a:r>
              <a:rPr dirty="0" spc="885">
                <a:latin typeface="Trebuchet MS"/>
                <a:cs typeface="Trebuchet MS"/>
              </a:rPr>
              <a:t>–</a:t>
            </a:r>
            <a:r>
              <a:rPr dirty="0" spc="-245">
                <a:latin typeface="Trebuchet MS"/>
                <a:cs typeface="Trebuchet MS"/>
              </a:rPr>
              <a:t> </a:t>
            </a:r>
            <a:r>
              <a:rPr dirty="0" spc="140"/>
              <a:t>Windows</a:t>
            </a:r>
            <a:r>
              <a:rPr dirty="0" spc="-160"/>
              <a:t> </a:t>
            </a:r>
            <a:r>
              <a:rPr dirty="0" spc="75"/>
              <a:t>Hel</a:t>
            </a:r>
            <a:r>
              <a:rPr dirty="0" spc="25"/>
              <a:t>l</a:t>
            </a:r>
            <a:r>
              <a:rPr dirty="0" spc="70"/>
              <a:t>o</a:t>
            </a:r>
            <a:r>
              <a:rPr dirty="0" spc="-160"/>
              <a:t> </a:t>
            </a:r>
            <a:r>
              <a:rPr dirty="0" spc="80"/>
              <a:t>for</a:t>
            </a:r>
            <a:r>
              <a:rPr dirty="0" spc="-180"/>
              <a:t> </a:t>
            </a:r>
            <a:r>
              <a:rPr dirty="0" spc="55"/>
              <a:t>Busine</a:t>
            </a:r>
            <a:r>
              <a:rPr dirty="0" spc="65"/>
              <a:t>s</a:t>
            </a:r>
            <a:r>
              <a:rPr dirty="0" spc="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9" y="185928"/>
            <a:ext cx="1755648" cy="7403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023" y="1198219"/>
            <a:ext cx="6334125" cy="409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1640" marR="69850" indent="-358140">
              <a:lnSpc>
                <a:spcPct val="110000"/>
              </a:lnSpc>
              <a:spcBef>
                <a:spcPts val="100"/>
              </a:spcBef>
              <a:buClr>
                <a:srgbClr val="0078F9"/>
              </a:buClr>
              <a:buFont typeface="Arial MT"/>
              <a:buChar char="•"/>
              <a:tabLst>
                <a:tab pos="421640" algn="l"/>
              </a:tabLst>
            </a:pPr>
            <a:r>
              <a:rPr dirty="0" sz="1700" spc="-15">
                <a:latin typeface="Lucida Sans Unicode"/>
                <a:cs typeface="Lucida Sans Unicode"/>
              </a:rPr>
              <a:t>Les </a:t>
            </a:r>
            <a:r>
              <a:rPr dirty="0" sz="1700" spc="65">
                <a:latin typeface="Lucida Sans Unicode"/>
                <a:cs typeface="Lucida Sans Unicode"/>
              </a:rPr>
              <a:t>grands </a:t>
            </a:r>
            <a:r>
              <a:rPr dirty="0" sz="1700" spc="50">
                <a:latin typeface="Lucida Sans Unicode"/>
                <a:cs typeface="Lucida Sans Unicode"/>
              </a:rPr>
              <a:t>du </a:t>
            </a:r>
            <a:r>
              <a:rPr dirty="0" sz="1700" spc="40">
                <a:latin typeface="Lucida Sans Unicode"/>
                <a:cs typeface="Lucida Sans Unicode"/>
              </a:rPr>
              <a:t>numérique (Google, </a:t>
            </a:r>
            <a:r>
              <a:rPr dirty="0" sz="1700" spc="-15">
                <a:latin typeface="Lucida Sans Unicode"/>
                <a:cs typeface="Lucida Sans Unicode"/>
              </a:rPr>
              <a:t>Microsoft, </a:t>
            </a:r>
            <a:r>
              <a:rPr dirty="0" sz="1700" spc="60">
                <a:latin typeface="Lucida Sans Unicode"/>
                <a:cs typeface="Lucida Sans Unicode"/>
              </a:rPr>
              <a:t>Apple) </a:t>
            </a:r>
            <a:r>
              <a:rPr dirty="0" sz="1700" spc="65">
                <a:latin typeface="Lucida Sans Unicode"/>
                <a:cs typeface="Lucida Sans Unicode"/>
              </a:rPr>
              <a:t> </a:t>
            </a:r>
            <a:r>
              <a:rPr dirty="0" sz="1700" spc="20">
                <a:latin typeface="Lucida Sans Unicode"/>
                <a:cs typeface="Lucida Sans Unicode"/>
              </a:rPr>
              <a:t>sont</a:t>
            </a:r>
            <a:r>
              <a:rPr dirty="0" sz="1700" spc="25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alignés</a:t>
            </a:r>
            <a:r>
              <a:rPr dirty="0" sz="1700" spc="45">
                <a:latin typeface="Lucida Sans Unicode"/>
                <a:cs typeface="Lucida Sans Unicode"/>
              </a:rPr>
              <a:t> </a:t>
            </a:r>
            <a:r>
              <a:rPr dirty="0" sz="1700" spc="-5">
                <a:latin typeface="Lucida Sans Unicode"/>
                <a:cs typeface="Lucida Sans Unicode"/>
              </a:rPr>
              <a:t>sur</a:t>
            </a:r>
            <a:r>
              <a:rPr dirty="0" sz="1700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l’adoption</a:t>
            </a:r>
            <a:r>
              <a:rPr dirty="0" sz="1700" spc="20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100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l’authentification </a:t>
            </a:r>
            <a:r>
              <a:rPr dirty="0" sz="1700" spc="2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passwordless</a:t>
            </a:r>
            <a:r>
              <a:rPr dirty="0" sz="1700" spc="-75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qui</a:t>
            </a:r>
            <a:r>
              <a:rPr dirty="0" sz="1700" spc="-60">
                <a:latin typeface="Lucida Sans Unicode"/>
                <a:cs typeface="Lucida Sans Unicode"/>
              </a:rPr>
              <a:t> </a:t>
            </a:r>
            <a:r>
              <a:rPr dirty="0" sz="1700" spc="35">
                <a:latin typeface="Lucida Sans Unicode"/>
                <a:cs typeface="Lucida Sans Unicode"/>
              </a:rPr>
              <a:t>permettrait</a:t>
            </a:r>
            <a:r>
              <a:rPr dirty="0" sz="1700" spc="-45">
                <a:latin typeface="Lucida Sans Unicode"/>
                <a:cs typeface="Lucida Sans Unicode"/>
              </a:rPr>
              <a:t> </a:t>
            </a:r>
            <a:r>
              <a:rPr dirty="0" sz="1700" spc="55">
                <a:latin typeface="Lucida Sans Unicode"/>
                <a:cs typeface="Lucida Sans Unicode"/>
              </a:rPr>
              <a:t>une</a:t>
            </a:r>
            <a:r>
              <a:rPr dirty="0" sz="1700" spc="-50">
                <a:latin typeface="Lucida Sans Unicode"/>
                <a:cs typeface="Lucida Sans Unicode"/>
              </a:rPr>
              <a:t> </a:t>
            </a:r>
            <a:r>
              <a:rPr dirty="0" sz="1700" spc="30">
                <a:latin typeface="Lucida Sans Unicode"/>
                <a:cs typeface="Lucida Sans Unicode"/>
              </a:rPr>
              <a:t>réduction</a:t>
            </a:r>
            <a:r>
              <a:rPr dirty="0" sz="1700" spc="-50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drastique </a:t>
            </a:r>
            <a:r>
              <a:rPr dirty="0" sz="1700" spc="-525">
                <a:latin typeface="Lucida Sans Unicode"/>
                <a:cs typeface="Lucida Sans Unicode"/>
              </a:rPr>
              <a:t> </a:t>
            </a:r>
            <a:r>
              <a:rPr dirty="0" sz="1700" spc="55">
                <a:latin typeface="Lucida Sans Unicode"/>
                <a:cs typeface="Lucida Sans Unicode"/>
              </a:rPr>
              <a:t>du</a:t>
            </a:r>
            <a:r>
              <a:rPr dirty="0" sz="1700" spc="-100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risque</a:t>
            </a:r>
            <a:r>
              <a:rPr dirty="0" sz="1700" spc="-105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vol</a:t>
            </a:r>
            <a:r>
              <a:rPr dirty="0" sz="1700" spc="-114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65">
                <a:latin typeface="Lucida Sans Unicode"/>
                <a:cs typeface="Lucida Sans Unicode"/>
              </a:rPr>
              <a:t>mot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95">
                <a:latin typeface="Lucida Sans Unicode"/>
                <a:cs typeface="Lucida Sans Unicode"/>
              </a:rPr>
              <a:t>de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40">
                <a:latin typeface="Lucida Sans Unicode"/>
                <a:cs typeface="Lucida Sans Unicode"/>
              </a:rPr>
              <a:t>passe.</a:t>
            </a:r>
            <a:endParaRPr sz="1700">
              <a:latin typeface="Lucida Sans Unicode"/>
              <a:cs typeface="Lucida Sans Unicode"/>
            </a:endParaRPr>
          </a:p>
          <a:p>
            <a:pPr algn="just" marL="421640" marR="68580" indent="-358140">
              <a:lnSpc>
                <a:spcPct val="110000"/>
              </a:lnSpc>
              <a:spcBef>
                <a:spcPts val="1200"/>
              </a:spcBef>
              <a:buClr>
                <a:srgbClr val="0078F9"/>
              </a:buClr>
              <a:buFont typeface="Arial MT"/>
              <a:buChar char="•"/>
              <a:tabLst>
                <a:tab pos="421640" algn="l"/>
              </a:tabLst>
            </a:pPr>
            <a:r>
              <a:rPr dirty="0" sz="1700" spc="65">
                <a:latin typeface="Lucida Sans Unicode"/>
                <a:cs typeface="Lucida Sans Unicode"/>
              </a:rPr>
              <a:t>Cette </a:t>
            </a:r>
            <a:r>
              <a:rPr dirty="0" sz="1700" spc="55">
                <a:latin typeface="Lucida Sans Unicode"/>
                <a:cs typeface="Lucida Sans Unicode"/>
              </a:rPr>
              <a:t>mesure </a:t>
            </a:r>
            <a:r>
              <a:rPr dirty="0" sz="1700" spc="95">
                <a:latin typeface="Lucida Sans Unicode"/>
                <a:cs typeface="Lucida Sans Unicode"/>
              </a:rPr>
              <a:t>de </a:t>
            </a:r>
            <a:r>
              <a:rPr dirty="0" sz="1700" spc="25">
                <a:latin typeface="Lucida Sans Unicode"/>
                <a:cs typeface="Lucida Sans Unicode"/>
              </a:rPr>
              <a:t>protection </a:t>
            </a:r>
            <a:r>
              <a:rPr dirty="0" sz="1700" spc="30">
                <a:latin typeface="Lucida Sans Unicode"/>
                <a:cs typeface="Lucida Sans Unicode"/>
              </a:rPr>
              <a:t>serait </a:t>
            </a:r>
            <a:r>
              <a:rPr dirty="0" sz="1700" spc="210">
                <a:latin typeface="Lucida Sans Unicode"/>
                <a:cs typeface="Lucida Sans Unicode"/>
              </a:rPr>
              <a:t>à </a:t>
            </a:r>
            <a:r>
              <a:rPr dirty="0" sz="1700" spc="45">
                <a:latin typeface="Lucida Sans Unicode"/>
                <a:cs typeface="Lucida Sans Unicode"/>
              </a:rPr>
              <a:t>mettre </a:t>
            </a:r>
            <a:r>
              <a:rPr dirty="0" sz="1700" spc="60">
                <a:latin typeface="Lucida Sans Unicode"/>
                <a:cs typeface="Lucida Sans Unicode"/>
              </a:rPr>
              <a:t>en </a:t>
            </a:r>
            <a:r>
              <a:rPr dirty="0" sz="1700" spc="95">
                <a:latin typeface="Lucida Sans Unicode"/>
                <a:cs typeface="Lucida Sans Unicode"/>
              </a:rPr>
              <a:t>place </a:t>
            </a:r>
            <a:r>
              <a:rPr dirty="0" sz="1700" spc="-525">
                <a:latin typeface="Lucida Sans Unicode"/>
                <a:cs typeface="Lucida Sans Unicode"/>
              </a:rPr>
              <a:t> </a:t>
            </a:r>
            <a:r>
              <a:rPr dirty="0" sz="1700" spc="65">
                <a:latin typeface="Lucida Sans Unicode"/>
                <a:cs typeface="Lucida Sans Unicode"/>
              </a:rPr>
              <a:t>en </a:t>
            </a:r>
            <a:r>
              <a:rPr dirty="0" sz="1700" spc="45">
                <a:latin typeface="Lucida Sans Unicode"/>
                <a:cs typeface="Lucida Sans Unicode"/>
              </a:rPr>
              <a:t>parallèle </a:t>
            </a:r>
            <a:r>
              <a:rPr dirty="0" sz="1700" spc="85">
                <a:latin typeface="Lucida Sans Unicode"/>
                <a:cs typeface="Lucida Sans Unicode"/>
              </a:rPr>
              <a:t>de </a:t>
            </a:r>
            <a:r>
              <a:rPr dirty="0" sz="1700" spc="15">
                <a:latin typeface="Lucida Sans Unicode"/>
                <a:cs typeface="Lucida Sans Unicode"/>
              </a:rPr>
              <a:t>l’authentification </a:t>
            </a:r>
            <a:r>
              <a:rPr dirty="0" sz="1700">
                <a:latin typeface="Lucida Sans Unicode"/>
                <a:cs typeface="Lucida Sans Unicode"/>
              </a:rPr>
              <a:t>forte </a:t>
            </a:r>
            <a:r>
              <a:rPr dirty="0" sz="1700" spc="15">
                <a:latin typeface="Lucida Sans Unicode"/>
                <a:cs typeface="Lucida Sans Unicode"/>
              </a:rPr>
              <a:t>(utilisation </a:t>
            </a:r>
            <a:r>
              <a:rPr dirty="0" sz="1700" spc="45">
                <a:latin typeface="Lucida Sans Unicode"/>
                <a:cs typeface="Lucida Sans Unicode"/>
              </a:rPr>
              <a:t>du </a:t>
            </a:r>
            <a:r>
              <a:rPr dirty="0" sz="1700" spc="50">
                <a:latin typeface="Lucida Sans Unicode"/>
                <a:cs typeface="Lucida Sans Unicode"/>
              </a:rPr>
              <a:t> </a:t>
            </a:r>
            <a:r>
              <a:rPr dirty="0" sz="1700" spc="45">
                <a:latin typeface="Lucida Sans Unicode"/>
                <a:cs typeface="Lucida Sans Unicode"/>
              </a:rPr>
              <a:t>double</a:t>
            </a:r>
            <a:r>
              <a:rPr dirty="0" sz="1700" spc="-120">
                <a:latin typeface="Lucida Sans Unicode"/>
                <a:cs typeface="Lucida Sans Unicode"/>
              </a:rPr>
              <a:t> </a:t>
            </a:r>
            <a:r>
              <a:rPr dirty="0" sz="1700" spc="50">
                <a:latin typeface="Lucida Sans Unicode"/>
                <a:cs typeface="Lucida Sans Unicode"/>
              </a:rPr>
              <a:t>facteur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25">
                <a:latin typeface="Lucida Sans Unicode"/>
                <a:cs typeface="Lucida Sans Unicode"/>
              </a:rPr>
              <a:t>d’authentification).</a:t>
            </a:r>
            <a:endParaRPr sz="1700">
              <a:latin typeface="Lucida Sans Unicode"/>
              <a:cs typeface="Lucida Sans Unicode"/>
            </a:endParaRPr>
          </a:p>
          <a:p>
            <a:pPr marL="421640" indent="-358140">
              <a:lnSpc>
                <a:spcPct val="100000"/>
              </a:lnSpc>
              <a:spcBef>
                <a:spcPts val="1405"/>
              </a:spcBef>
              <a:buClr>
                <a:srgbClr val="0078F9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dirty="0" sz="1700" spc="65" b="1">
                <a:latin typeface="Arial"/>
                <a:cs typeface="Arial"/>
              </a:rPr>
              <a:t>Chez</a:t>
            </a:r>
            <a:r>
              <a:rPr dirty="0" sz="1700" spc="330" b="1">
                <a:latin typeface="Arial"/>
                <a:cs typeface="Arial"/>
              </a:rPr>
              <a:t> </a:t>
            </a:r>
            <a:r>
              <a:rPr dirty="0" sz="1700" spc="-90" b="1">
                <a:latin typeface="Arial"/>
                <a:cs typeface="Arial"/>
              </a:rPr>
              <a:t>ENTREPRISE,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 spc="95" b="1">
                <a:latin typeface="Trebuchet MS"/>
                <a:cs typeface="Trebuchet MS"/>
              </a:rPr>
              <a:t>l’approche</a:t>
            </a:r>
            <a:r>
              <a:rPr dirty="0" sz="1700" spc="290" b="1">
                <a:latin typeface="Trebuchet MS"/>
                <a:cs typeface="Trebuchet MS"/>
              </a:rPr>
              <a:t> </a:t>
            </a:r>
            <a:r>
              <a:rPr dirty="0" sz="1700" spc="65" b="1">
                <a:latin typeface="Arial"/>
                <a:cs typeface="Arial"/>
              </a:rPr>
              <a:t>passwordless</a:t>
            </a:r>
            <a:r>
              <a:rPr dirty="0" sz="1700" spc="345" b="1">
                <a:latin typeface="Arial"/>
                <a:cs typeface="Arial"/>
              </a:rPr>
              <a:t> </a:t>
            </a:r>
            <a:r>
              <a:rPr dirty="0" sz="1700" spc="50" b="1">
                <a:latin typeface="Arial"/>
                <a:cs typeface="Arial"/>
              </a:rPr>
              <a:t>se</a:t>
            </a:r>
            <a:r>
              <a:rPr dirty="0" sz="1700" spc="335" b="1">
                <a:latin typeface="Arial"/>
                <a:cs typeface="Arial"/>
              </a:rPr>
              <a:t> </a:t>
            </a:r>
            <a:r>
              <a:rPr dirty="0" sz="1700" spc="105" b="1">
                <a:latin typeface="Arial"/>
                <a:cs typeface="Arial"/>
              </a:rPr>
              <a:t>fera</a:t>
            </a:r>
            <a:endParaRPr sz="1700">
              <a:latin typeface="Arial"/>
              <a:cs typeface="Arial"/>
            </a:endParaRPr>
          </a:p>
          <a:p>
            <a:pPr marL="421640">
              <a:lnSpc>
                <a:spcPct val="100000"/>
              </a:lnSpc>
              <a:spcBef>
                <a:spcPts val="204"/>
              </a:spcBef>
            </a:pPr>
            <a:r>
              <a:rPr dirty="0" sz="1700" spc="125" b="1">
                <a:latin typeface="Arial"/>
                <a:cs typeface="Arial"/>
              </a:rPr>
              <a:t>avec</a:t>
            </a:r>
            <a:r>
              <a:rPr dirty="0" sz="1700" spc="-12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«</a:t>
            </a:r>
            <a:r>
              <a:rPr dirty="0" sz="1700" spc="-105" b="1">
                <a:latin typeface="Arial"/>
                <a:cs typeface="Arial"/>
              </a:rPr>
              <a:t> </a:t>
            </a:r>
            <a:r>
              <a:rPr dirty="0" sz="1700" spc="60" b="1">
                <a:latin typeface="Arial"/>
                <a:cs typeface="Arial"/>
              </a:rPr>
              <a:t>Microsoft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spc="45" b="1">
                <a:latin typeface="Arial"/>
                <a:cs typeface="Arial"/>
              </a:rPr>
              <a:t>Hello</a:t>
            </a:r>
            <a:r>
              <a:rPr dirty="0" sz="1700" spc="-135" b="1">
                <a:latin typeface="Arial"/>
                <a:cs typeface="Arial"/>
              </a:rPr>
              <a:t> </a:t>
            </a:r>
            <a:r>
              <a:rPr dirty="0" sz="1700" spc="50" b="1">
                <a:latin typeface="Arial"/>
                <a:cs typeface="Arial"/>
              </a:rPr>
              <a:t>for</a:t>
            </a:r>
            <a:r>
              <a:rPr dirty="0" sz="1700" spc="-95" b="1">
                <a:latin typeface="Arial"/>
                <a:cs typeface="Arial"/>
              </a:rPr>
              <a:t> </a:t>
            </a:r>
            <a:r>
              <a:rPr dirty="0" sz="1700" spc="30" b="1">
                <a:latin typeface="Arial"/>
                <a:cs typeface="Arial"/>
              </a:rPr>
              <a:t>Business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»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spc="15">
                <a:latin typeface="Lucida Sans Unicode"/>
                <a:cs typeface="Lucida Sans Unicode"/>
              </a:rPr>
              <a:t>qui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60">
                <a:latin typeface="Lucida Sans Unicode"/>
                <a:cs typeface="Lucida Sans Unicode"/>
              </a:rPr>
              <a:t>se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105">
                <a:latin typeface="Lucida Sans Unicode"/>
                <a:cs typeface="Lucida Sans Unicode"/>
              </a:rPr>
              <a:t>base</a:t>
            </a:r>
            <a:r>
              <a:rPr dirty="0" sz="1700" spc="-110">
                <a:latin typeface="Lucida Sans Unicode"/>
                <a:cs typeface="Lucida Sans Unicode"/>
              </a:rPr>
              <a:t> </a:t>
            </a:r>
            <a:r>
              <a:rPr dirty="0" sz="1700" spc="-5">
                <a:latin typeface="Lucida Sans Unicode"/>
                <a:cs typeface="Lucida Sans Unicode"/>
              </a:rPr>
              <a:t>sur</a:t>
            </a:r>
            <a:r>
              <a:rPr dirty="0" sz="1700" spc="-95">
                <a:latin typeface="Lucida Sans Unicode"/>
                <a:cs typeface="Lucida Sans Unicode"/>
              </a:rPr>
              <a:t> </a:t>
            </a:r>
            <a:r>
              <a:rPr dirty="0" sz="1700" spc="-175">
                <a:latin typeface="Lucida Sans Unicode"/>
                <a:cs typeface="Lucida Sans Unicode"/>
              </a:rPr>
              <a:t>:</a:t>
            </a:r>
            <a:endParaRPr sz="1700">
              <a:latin typeface="Lucida Sans Unicode"/>
              <a:cs typeface="Lucida Sans Unicode"/>
            </a:endParaRPr>
          </a:p>
          <a:p>
            <a:pPr lvl="1" marL="601345" indent="-180340">
              <a:lnSpc>
                <a:spcPct val="100000"/>
              </a:lnSpc>
              <a:spcBef>
                <a:spcPts val="1315"/>
              </a:spcBef>
              <a:buChar char="-"/>
              <a:tabLst>
                <a:tab pos="601980" algn="l"/>
              </a:tabLst>
            </a:pPr>
            <a:r>
              <a:rPr dirty="0" sz="1600" spc="-5">
                <a:latin typeface="Lucida Sans Unicode"/>
                <a:cs typeface="Lucida Sans Unicode"/>
              </a:rPr>
              <a:t>Un</a:t>
            </a:r>
            <a:r>
              <a:rPr dirty="0" sz="1600" spc="-100">
                <a:latin typeface="Lucida Sans Unicode"/>
                <a:cs typeface="Lucida Sans Unicode"/>
              </a:rPr>
              <a:t> </a:t>
            </a:r>
            <a:r>
              <a:rPr dirty="0" sz="1600" spc="-30">
                <a:latin typeface="Lucida Sans Unicode"/>
                <a:cs typeface="Lucida Sans Unicode"/>
              </a:rPr>
              <a:t>PIN</a:t>
            </a:r>
            <a:r>
              <a:rPr dirty="0" sz="1600" spc="-85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Lucida Sans Unicode"/>
                <a:cs typeface="Lucida Sans Unicode"/>
              </a:rPr>
              <a:t>défini</a:t>
            </a:r>
            <a:r>
              <a:rPr dirty="0" sz="1600" spc="-95">
                <a:latin typeface="Lucida Sans Unicode"/>
                <a:cs typeface="Lucida Sans Unicode"/>
              </a:rPr>
              <a:t> </a:t>
            </a:r>
            <a:r>
              <a:rPr dirty="0" sz="1600" spc="65">
                <a:latin typeface="Lucida Sans Unicode"/>
                <a:cs typeface="Lucida Sans Unicode"/>
              </a:rPr>
              <a:t>par</a:t>
            </a:r>
            <a:r>
              <a:rPr dirty="0" sz="1600" spc="-65">
                <a:latin typeface="Lucida Sans Unicode"/>
                <a:cs typeface="Lucida Sans Unicode"/>
              </a:rPr>
              <a:t> </a:t>
            </a:r>
            <a:r>
              <a:rPr dirty="0" sz="1600" spc="-15">
                <a:latin typeface="Lucida Sans Unicode"/>
                <a:cs typeface="Lucida Sans Unicode"/>
              </a:rPr>
              <a:t>l’utilisateur</a:t>
            </a:r>
            <a:endParaRPr sz="1600">
              <a:latin typeface="Lucida Sans Unicode"/>
              <a:cs typeface="Lucida Sans Unicode"/>
            </a:endParaRPr>
          </a:p>
          <a:p>
            <a:pPr lvl="1" marL="601345" indent="-180340">
              <a:lnSpc>
                <a:spcPct val="100000"/>
              </a:lnSpc>
              <a:spcBef>
                <a:spcPts val="1185"/>
              </a:spcBef>
              <a:buChar char="-"/>
              <a:tabLst>
                <a:tab pos="601980" algn="l"/>
              </a:tabLst>
            </a:pPr>
            <a:r>
              <a:rPr dirty="0" sz="1600" spc="5">
                <a:latin typeface="Lucida Sans Unicode"/>
                <a:cs typeface="Lucida Sans Unicode"/>
              </a:rPr>
              <a:t>L’empreinte</a:t>
            </a:r>
            <a:r>
              <a:rPr dirty="0" sz="1600" spc="-75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digitale</a:t>
            </a:r>
            <a:r>
              <a:rPr dirty="0" sz="1600" spc="-100">
                <a:latin typeface="Lucida Sans Unicode"/>
                <a:cs typeface="Lucida Sans Unicode"/>
              </a:rPr>
              <a:t> </a:t>
            </a:r>
            <a:r>
              <a:rPr dirty="0" baseline="26455" sz="1575" spc="232" b="1">
                <a:solidFill>
                  <a:srgbClr val="501EFF"/>
                </a:solidFill>
                <a:latin typeface="Arial"/>
                <a:cs typeface="Arial"/>
              </a:rPr>
              <a:t>(*)</a:t>
            </a:r>
            <a:endParaRPr baseline="26455" sz="1575">
              <a:latin typeface="Arial"/>
              <a:cs typeface="Arial"/>
            </a:endParaRPr>
          </a:p>
          <a:p>
            <a:pPr lvl="1" marL="601345" indent="-180340">
              <a:lnSpc>
                <a:spcPct val="100000"/>
              </a:lnSpc>
              <a:spcBef>
                <a:spcPts val="1190"/>
              </a:spcBef>
              <a:buChar char="-"/>
              <a:tabLst>
                <a:tab pos="601980" algn="l"/>
              </a:tabLst>
            </a:pPr>
            <a:r>
              <a:rPr dirty="0" sz="1600" spc="10">
                <a:latin typeface="Lucida Sans Unicode"/>
                <a:cs typeface="Lucida Sans Unicode"/>
              </a:rPr>
              <a:t>La</a:t>
            </a:r>
            <a:r>
              <a:rPr dirty="0" sz="1600" spc="-90">
                <a:latin typeface="Lucida Sans Unicode"/>
                <a:cs typeface="Lucida Sans Unicode"/>
              </a:rPr>
              <a:t> </a:t>
            </a:r>
            <a:r>
              <a:rPr dirty="0" sz="1600" spc="65">
                <a:latin typeface="Lucida Sans Unicode"/>
                <a:cs typeface="Lucida Sans Unicode"/>
              </a:rPr>
              <a:t>reconnaissance</a:t>
            </a:r>
            <a:r>
              <a:rPr dirty="0" sz="1600" spc="-55">
                <a:latin typeface="Lucida Sans Unicode"/>
                <a:cs typeface="Lucida Sans Unicode"/>
              </a:rPr>
              <a:t> </a:t>
            </a:r>
            <a:r>
              <a:rPr dirty="0" sz="1600" spc="60">
                <a:latin typeface="Lucida Sans Unicode"/>
                <a:cs typeface="Lucida Sans Unicode"/>
              </a:rPr>
              <a:t>faciale</a:t>
            </a:r>
            <a:r>
              <a:rPr dirty="0" sz="1600" spc="-100">
                <a:latin typeface="Lucida Sans Unicode"/>
                <a:cs typeface="Lucida Sans Unicode"/>
              </a:rPr>
              <a:t> </a:t>
            </a:r>
            <a:r>
              <a:rPr dirty="0" baseline="26455" sz="1575" spc="232" b="1">
                <a:solidFill>
                  <a:srgbClr val="501EFF"/>
                </a:solidFill>
                <a:latin typeface="Arial"/>
                <a:cs typeface="Arial"/>
              </a:rPr>
              <a:t>(*)</a:t>
            </a:r>
            <a:endParaRPr baseline="26455" sz="15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863" y="6307632"/>
            <a:ext cx="337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4305" sz="1200" spc="172" b="1">
                <a:solidFill>
                  <a:srgbClr val="501EFF"/>
                </a:solidFill>
                <a:latin typeface="Arial"/>
                <a:cs typeface="Arial"/>
              </a:rPr>
              <a:t>(*</a:t>
            </a:r>
            <a:r>
              <a:rPr dirty="0" baseline="24305" sz="1200" spc="172" b="1">
                <a:solidFill>
                  <a:srgbClr val="501EFF"/>
                </a:solidFill>
                <a:latin typeface="Arial"/>
                <a:cs typeface="Arial"/>
              </a:rPr>
              <a:t>)</a:t>
            </a:r>
            <a:r>
              <a:rPr dirty="0" baseline="24305" sz="1200" spc="150" b="1">
                <a:solidFill>
                  <a:srgbClr val="501EFF"/>
                </a:solidFill>
                <a:latin typeface="Arial"/>
                <a:cs typeface="Arial"/>
              </a:rPr>
              <a:t> </a:t>
            </a:r>
            <a:r>
              <a:rPr dirty="0" sz="1200" spc="-125">
                <a:latin typeface="Lucida Sans Unicode"/>
                <a:cs typeface="Lucida Sans Unicode"/>
              </a:rPr>
              <a:t>: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U</a:t>
            </a:r>
            <a:r>
              <a:rPr dirty="0" sz="1200" spc="-15">
                <a:latin typeface="Lucida Sans Unicode"/>
                <a:cs typeface="Lucida Sans Unicode"/>
              </a:rPr>
              <a:t>ni</a:t>
            </a:r>
            <a:r>
              <a:rPr dirty="0" sz="1200" spc="55">
                <a:latin typeface="Lucida Sans Unicode"/>
                <a:cs typeface="Lucida Sans Unicode"/>
              </a:rPr>
              <a:t>q</a:t>
            </a:r>
            <a:r>
              <a:rPr dirty="0" sz="1200" spc="50">
                <a:latin typeface="Lucida Sans Unicode"/>
                <a:cs typeface="Lucida Sans Unicode"/>
              </a:rPr>
              <a:t>uement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sur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5">
                <a:latin typeface="Lucida Sans Unicode"/>
                <a:cs typeface="Lucida Sans Unicode"/>
              </a:rPr>
              <a:t>l</a:t>
            </a:r>
            <a:r>
              <a:rPr dirty="0" sz="1200" spc="45">
                <a:latin typeface="Lucida Sans Unicode"/>
                <a:cs typeface="Lucida Sans Unicode"/>
              </a:rPr>
              <a:t>es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145">
                <a:latin typeface="Lucida Sans Unicode"/>
                <a:cs typeface="Lucida Sans Unicode"/>
              </a:rPr>
              <a:t>a</a:t>
            </a:r>
            <a:r>
              <a:rPr dirty="0" sz="1200" spc="55">
                <a:latin typeface="Lucida Sans Unicode"/>
                <a:cs typeface="Lucida Sans Unicode"/>
              </a:rPr>
              <a:t>pp</a:t>
            </a:r>
            <a:r>
              <a:rPr dirty="0" sz="1200" spc="145">
                <a:latin typeface="Lucida Sans Unicode"/>
                <a:cs typeface="Lucida Sans Unicode"/>
              </a:rPr>
              <a:t>a</a:t>
            </a:r>
            <a:r>
              <a:rPr dirty="0" sz="1200" spc="10">
                <a:latin typeface="Lucida Sans Unicode"/>
                <a:cs typeface="Lucida Sans Unicode"/>
              </a:rPr>
              <a:t>r</a:t>
            </a:r>
            <a:r>
              <a:rPr dirty="0" sz="1200" spc="10">
                <a:latin typeface="Lucida Sans Unicode"/>
                <a:cs typeface="Lucida Sans Unicode"/>
              </a:rPr>
              <a:t>e</a:t>
            </a:r>
            <a:r>
              <a:rPr dirty="0" sz="1200" spc="-55">
                <a:latin typeface="Lucida Sans Unicode"/>
                <a:cs typeface="Lucida Sans Unicode"/>
              </a:rPr>
              <a:t>il</a:t>
            </a:r>
            <a:r>
              <a:rPr dirty="0" sz="1200" spc="10">
                <a:latin typeface="Lucida Sans Unicode"/>
                <a:cs typeface="Lucida Sans Unicode"/>
              </a:rPr>
              <a:t>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sup</a:t>
            </a:r>
            <a:r>
              <a:rPr dirty="0" sz="1200" spc="5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r</a:t>
            </a:r>
            <a:r>
              <a:rPr dirty="0" sz="1200" spc="-20">
                <a:latin typeface="Lucida Sans Unicode"/>
                <a:cs typeface="Lucida Sans Unicode"/>
              </a:rPr>
              <a:t>t</a:t>
            </a:r>
            <a:r>
              <a:rPr dirty="0" sz="1200" spc="45">
                <a:latin typeface="Lucida Sans Unicode"/>
                <a:cs typeface="Lucida Sans Unicode"/>
              </a:rPr>
              <a:t>és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04671" y="1229486"/>
            <a:ext cx="4463415" cy="4495165"/>
            <a:chOff x="7404671" y="1229486"/>
            <a:chExt cx="4463415" cy="44951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3381" y="1331300"/>
              <a:ext cx="4285741" cy="43441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09433" y="1234249"/>
              <a:ext cx="4453890" cy="4485640"/>
            </a:xfrm>
            <a:custGeom>
              <a:avLst/>
              <a:gdLst/>
              <a:ahLst/>
              <a:cxnLst/>
              <a:rect l="l" t="t" r="r" b="b"/>
              <a:pathLst>
                <a:path w="4453890" h="4485640">
                  <a:moveTo>
                    <a:pt x="0" y="4485513"/>
                  </a:moveTo>
                  <a:lnTo>
                    <a:pt x="4453508" y="4485513"/>
                  </a:lnTo>
                  <a:lnTo>
                    <a:pt x="4453508" y="0"/>
                  </a:lnTo>
                  <a:lnTo>
                    <a:pt x="0" y="0"/>
                  </a:lnTo>
                  <a:lnTo>
                    <a:pt x="0" y="4485513"/>
                  </a:lnTo>
                  <a:close/>
                </a:path>
              </a:pathLst>
            </a:custGeom>
            <a:ln w="9525">
              <a:solidFill>
                <a:srgbClr val="0078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494269" y="5823305"/>
            <a:ext cx="38709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800" spc="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https://www.apple.com/newsroom/2022/05/apple-google-and-microsoft- </a:t>
            </a:r>
            <a:r>
              <a:rPr dirty="0" sz="800" spc="-240">
                <a:latin typeface="Lucida Sans Unicode"/>
                <a:cs typeface="Lucida Sans Unicode"/>
                <a:hlinkClick r:id="rId4"/>
              </a:rPr>
              <a:t> 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commit-to-expanded-support-for-fido-standard/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90098" y="4995445"/>
            <a:ext cx="231775" cy="288290"/>
            <a:chOff x="4190098" y="4995445"/>
            <a:chExt cx="231775" cy="28829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2230" y="5077589"/>
              <a:ext cx="67267" cy="672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90098" y="4995456"/>
              <a:ext cx="231775" cy="288290"/>
            </a:xfrm>
            <a:custGeom>
              <a:avLst/>
              <a:gdLst/>
              <a:ahLst/>
              <a:cxnLst/>
              <a:rect l="l" t="t" r="r" b="b"/>
              <a:pathLst>
                <a:path w="231775" h="288289">
                  <a:moveTo>
                    <a:pt x="124167" y="27051"/>
                  </a:moveTo>
                  <a:lnTo>
                    <a:pt x="120408" y="23279"/>
                  </a:lnTo>
                  <a:lnTo>
                    <a:pt x="111112" y="23279"/>
                  </a:lnTo>
                  <a:lnTo>
                    <a:pt x="107353" y="27051"/>
                  </a:lnTo>
                  <a:lnTo>
                    <a:pt x="107353" y="36334"/>
                  </a:lnTo>
                  <a:lnTo>
                    <a:pt x="111112" y="40093"/>
                  </a:lnTo>
                  <a:lnTo>
                    <a:pt x="120408" y="40093"/>
                  </a:lnTo>
                  <a:lnTo>
                    <a:pt x="124167" y="36334"/>
                  </a:lnTo>
                  <a:lnTo>
                    <a:pt x="124167" y="31686"/>
                  </a:lnTo>
                  <a:lnTo>
                    <a:pt x="124167" y="27051"/>
                  </a:lnTo>
                  <a:close/>
                </a:path>
                <a:path w="231775" h="288289">
                  <a:moveTo>
                    <a:pt x="174625" y="115773"/>
                  </a:moveTo>
                  <a:lnTo>
                    <a:pt x="169989" y="92862"/>
                  </a:lnTo>
                  <a:lnTo>
                    <a:pt x="166204" y="87249"/>
                  </a:lnTo>
                  <a:lnTo>
                    <a:pt x="166204" y="115773"/>
                  </a:lnTo>
                  <a:lnTo>
                    <a:pt x="162242" y="135407"/>
                  </a:lnTo>
                  <a:lnTo>
                    <a:pt x="151434" y="151447"/>
                  </a:lnTo>
                  <a:lnTo>
                    <a:pt x="135394" y="162267"/>
                  </a:lnTo>
                  <a:lnTo>
                    <a:pt x="115760" y="166230"/>
                  </a:lnTo>
                  <a:lnTo>
                    <a:pt x="96126" y="162242"/>
                  </a:lnTo>
                  <a:lnTo>
                    <a:pt x="80098" y="151434"/>
                  </a:lnTo>
                  <a:lnTo>
                    <a:pt x="69291" y="135407"/>
                  </a:lnTo>
                  <a:lnTo>
                    <a:pt x="65303" y="115773"/>
                  </a:lnTo>
                  <a:lnTo>
                    <a:pt x="69278" y="96139"/>
                  </a:lnTo>
                  <a:lnTo>
                    <a:pt x="80086" y="80098"/>
                  </a:lnTo>
                  <a:lnTo>
                    <a:pt x="96126" y="69291"/>
                  </a:lnTo>
                  <a:lnTo>
                    <a:pt x="115760" y="65316"/>
                  </a:lnTo>
                  <a:lnTo>
                    <a:pt x="135394" y="69291"/>
                  </a:lnTo>
                  <a:lnTo>
                    <a:pt x="151434" y="80098"/>
                  </a:lnTo>
                  <a:lnTo>
                    <a:pt x="162242" y="96139"/>
                  </a:lnTo>
                  <a:lnTo>
                    <a:pt x="166204" y="115773"/>
                  </a:lnTo>
                  <a:lnTo>
                    <a:pt x="166204" y="87249"/>
                  </a:lnTo>
                  <a:lnTo>
                    <a:pt x="157378" y="74155"/>
                  </a:lnTo>
                  <a:lnTo>
                    <a:pt x="144284" y="65316"/>
                  </a:lnTo>
                  <a:lnTo>
                    <a:pt x="138671" y="61544"/>
                  </a:lnTo>
                  <a:lnTo>
                    <a:pt x="115760" y="56908"/>
                  </a:lnTo>
                  <a:lnTo>
                    <a:pt x="92849" y="61544"/>
                  </a:lnTo>
                  <a:lnTo>
                    <a:pt x="74142" y="74155"/>
                  </a:lnTo>
                  <a:lnTo>
                    <a:pt x="61531" y="92862"/>
                  </a:lnTo>
                  <a:lnTo>
                    <a:pt x="56896" y="115773"/>
                  </a:lnTo>
                  <a:lnTo>
                    <a:pt x="61531" y="138684"/>
                  </a:lnTo>
                  <a:lnTo>
                    <a:pt x="74142" y="157391"/>
                  </a:lnTo>
                  <a:lnTo>
                    <a:pt x="92849" y="170014"/>
                  </a:lnTo>
                  <a:lnTo>
                    <a:pt x="115760" y="174637"/>
                  </a:lnTo>
                  <a:lnTo>
                    <a:pt x="138658" y="169989"/>
                  </a:lnTo>
                  <a:lnTo>
                    <a:pt x="144246" y="166230"/>
                  </a:lnTo>
                  <a:lnTo>
                    <a:pt x="157365" y="157378"/>
                  </a:lnTo>
                  <a:lnTo>
                    <a:pt x="169976" y="138671"/>
                  </a:lnTo>
                  <a:lnTo>
                    <a:pt x="174625" y="115773"/>
                  </a:lnTo>
                  <a:close/>
                </a:path>
                <a:path w="231775" h="288289">
                  <a:moveTo>
                    <a:pt x="231533" y="137274"/>
                  </a:moveTo>
                  <a:lnTo>
                    <a:pt x="230746" y="90538"/>
                  </a:lnTo>
                  <a:lnTo>
                    <a:pt x="225069" y="77673"/>
                  </a:lnTo>
                  <a:lnTo>
                    <a:pt x="225069" y="115773"/>
                  </a:lnTo>
                  <a:lnTo>
                    <a:pt x="216484" y="158330"/>
                  </a:lnTo>
                  <a:lnTo>
                    <a:pt x="193052" y="193078"/>
                  </a:lnTo>
                  <a:lnTo>
                    <a:pt x="158305" y="216496"/>
                  </a:lnTo>
                  <a:lnTo>
                    <a:pt x="115760" y="225082"/>
                  </a:lnTo>
                  <a:lnTo>
                    <a:pt x="73228" y="216471"/>
                  </a:lnTo>
                  <a:lnTo>
                    <a:pt x="38506" y="193040"/>
                  </a:lnTo>
                  <a:lnTo>
                    <a:pt x="15074" y="158305"/>
                  </a:lnTo>
                  <a:lnTo>
                    <a:pt x="6451" y="115773"/>
                  </a:lnTo>
                  <a:lnTo>
                    <a:pt x="15036" y="73228"/>
                  </a:lnTo>
                  <a:lnTo>
                    <a:pt x="38468" y="38481"/>
                  </a:lnTo>
                  <a:lnTo>
                    <a:pt x="73215" y="15049"/>
                  </a:lnTo>
                  <a:lnTo>
                    <a:pt x="115760" y="6464"/>
                  </a:lnTo>
                  <a:lnTo>
                    <a:pt x="158305" y="15049"/>
                  </a:lnTo>
                  <a:lnTo>
                    <a:pt x="193052" y="38481"/>
                  </a:lnTo>
                  <a:lnTo>
                    <a:pt x="216484" y="73228"/>
                  </a:lnTo>
                  <a:lnTo>
                    <a:pt x="225069" y="115773"/>
                  </a:lnTo>
                  <a:lnTo>
                    <a:pt x="225069" y="77673"/>
                  </a:lnTo>
                  <a:lnTo>
                    <a:pt x="211886" y="47764"/>
                  </a:lnTo>
                  <a:lnTo>
                    <a:pt x="179235" y="16624"/>
                  </a:lnTo>
                  <a:lnTo>
                    <a:pt x="153593" y="6464"/>
                  </a:lnTo>
                  <a:lnTo>
                    <a:pt x="137274" y="0"/>
                  </a:lnTo>
                  <a:lnTo>
                    <a:pt x="90538" y="774"/>
                  </a:lnTo>
                  <a:lnTo>
                    <a:pt x="47764" y="19634"/>
                  </a:lnTo>
                  <a:lnTo>
                    <a:pt x="16624" y="52285"/>
                  </a:lnTo>
                  <a:lnTo>
                    <a:pt x="0" y="94246"/>
                  </a:lnTo>
                  <a:lnTo>
                    <a:pt x="774" y="140982"/>
                  </a:lnTo>
                  <a:lnTo>
                    <a:pt x="12649" y="172554"/>
                  </a:lnTo>
                  <a:lnTo>
                    <a:pt x="32524" y="199009"/>
                  </a:lnTo>
                  <a:lnTo>
                    <a:pt x="58966" y="218884"/>
                  </a:lnTo>
                  <a:lnTo>
                    <a:pt x="90538" y="230746"/>
                  </a:lnTo>
                  <a:lnTo>
                    <a:pt x="90538" y="250761"/>
                  </a:lnTo>
                  <a:lnTo>
                    <a:pt x="21297" y="258432"/>
                  </a:lnTo>
                  <a:lnTo>
                    <a:pt x="14846" y="265633"/>
                  </a:lnTo>
                  <a:lnTo>
                    <a:pt x="14859" y="288150"/>
                  </a:lnTo>
                  <a:lnTo>
                    <a:pt x="216662" y="288150"/>
                  </a:lnTo>
                  <a:lnTo>
                    <a:pt x="216662" y="279742"/>
                  </a:lnTo>
                  <a:lnTo>
                    <a:pt x="216649" y="265633"/>
                  </a:lnTo>
                  <a:lnTo>
                    <a:pt x="210223" y="258445"/>
                  </a:lnTo>
                  <a:lnTo>
                    <a:pt x="208254" y="258229"/>
                  </a:lnTo>
                  <a:lnTo>
                    <a:pt x="208254" y="269938"/>
                  </a:lnTo>
                  <a:lnTo>
                    <a:pt x="208254" y="279742"/>
                  </a:lnTo>
                  <a:lnTo>
                    <a:pt x="23266" y="279742"/>
                  </a:lnTo>
                  <a:lnTo>
                    <a:pt x="23279" y="269938"/>
                  </a:lnTo>
                  <a:lnTo>
                    <a:pt x="26492" y="266344"/>
                  </a:lnTo>
                  <a:lnTo>
                    <a:pt x="98945" y="258305"/>
                  </a:lnTo>
                  <a:lnTo>
                    <a:pt x="98945" y="232283"/>
                  </a:lnTo>
                  <a:lnTo>
                    <a:pt x="107340" y="233197"/>
                  </a:lnTo>
                  <a:lnTo>
                    <a:pt x="115760" y="233502"/>
                  </a:lnTo>
                  <a:lnTo>
                    <a:pt x="124180" y="233197"/>
                  </a:lnTo>
                  <a:lnTo>
                    <a:pt x="132575" y="232283"/>
                  </a:lnTo>
                  <a:lnTo>
                    <a:pt x="132575" y="258305"/>
                  </a:lnTo>
                  <a:lnTo>
                    <a:pt x="205028" y="266344"/>
                  </a:lnTo>
                  <a:lnTo>
                    <a:pt x="208254" y="269938"/>
                  </a:lnTo>
                  <a:lnTo>
                    <a:pt x="208254" y="258229"/>
                  </a:lnTo>
                  <a:lnTo>
                    <a:pt x="140982" y="250761"/>
                  </a:lnTo>
                  <a:lnTo>
                    <a:pt x="140982" y="232283"/>
                  </a:lnTo>
                  <a:lnTo>
                    <a:pt x="140982" y="230746"/>
                  </a:lnTo>
                  <a:lnTo>
                    <a:pt x="153822" y="225082"/>
                  </a:lnTo>
                  <a:lnTo>
                    <a:pt x="183756" y="211886"/>
                  </a:lnTo>
                  <a:lnTo>
                    <a:pt x="214909" y="179235"/>
                  </a:lnTo>
                  <a:lnTo>
                    <a:pt x="231533" y="137274"/>
                  </a:lnTo>
                  <a:close/>
                </a:path>
              </a:pathLst>
            </a:custGeom>
            <a:solidFill>
              <a:srgbClr val="CD04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117847" y="4184903"/>
            <a:ext cx="373380" cy="681355"/>
            <a:chOff x="4117847" y="4184903"/>
            <a:chExt cx="373380" cy="68135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1578" y="4590832"/>
              <a:ext cx="221397" cy="2748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7847" y="4184903"/>
              <a:ext cx="373379" cy="373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Sébastien GANTOU</dc:creator>
  <dc:title>Engagements RGPD</dc:title>
  <dcterms:created xsi:type="dcterms:W3CDTF">2022-08-29T16:40:13Z</dcterms:created>
  <dcterms:modified xsi:type="dcterms:W3CDTF">2022-08-29T16:40:13Z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2022-08-29T00:00:00Z</vt:filetime>
  </property>
</Properties>
</file>