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8" r:id="rId7"/>
    <p:sldId id="307" r:id="rId8"/>
    <p:sldId id="301" r:id="rId9"/>
    <p:sldId id="310" r:id="rId10"/>
    <p:sldId id="316" r:id="rId11"/>
    <p:sldId id="315" r:id="rId12"/>
    <p:sldId id="311" r:id="rId13"/>
    <p:sldId id="312" r:id="rId14"/>
    <p:sldId id="313" r:id="rId15"/>
    <p:sldId id="314" r:id="rId16"/>
    <p:sldId id="309" r:id="rId17"/>
    <p:sldId id="303" r:id="rId18"/>
    <p:sldId id="319" r:id="rId19"/>
    <p:sldId id="318" r:id="rId20"/>
    <p:sldId id="304" r:id="rId21"/>
    <p:sldId id="3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Title Lorem Ipsum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Dolor Sit Amet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FDDE4D-2C79-38F8-077F-4660A7584DE1}"/>
              </a:ext>
            </a:extLst>
          </p:cNvPr>
          <p:cNvPicPr>
            <a:picLocks noGrp="1" noChangeAspect="1"/>
          </p:cNvPicPr>
          <p:nvPr>
            <p:ph idx="1"/>
          </p:nvPr>
        </p:nvPicPr>
        <p:blipFill>
          <a:blip r:embed="rId3"/>
          <a:srcRect/>
          <a:stretch/>
        </p:blipFill>
        <p:spPr>
          <a:xfrm>
            <a:off x="1" y="0"/>
            <a:ext cx="12192000" cy="6048375"/>
          </a:xfrm>
        </p:spPr>
      </p:pic>
    </p:spTree>
    <p:extLst>
      <p:ext uri="{BB962C8B-B14F-4D97-AF65-F5344CB8AC3E}">
        <p14:creationId xmlns:p14="http://schemas.microsoft.com/office/powerpoint/2010/main" val="141438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FDDE4D-2C79-38F8-077F-4660A7584DE1}"/>
              </a:ext>
            </a:extLst>
          </p:cNvPr>
          <p:cNvPicPr>
            <a:picLocks noGrp="1" noChangeAspect="1"/>
          </p:cNvPicPr>
          <p:nvPr>
            <p:ph idx="1"/>
          </p:nvPr>
        </p:nvPicPr>
        <p:blipFill>
          <a:blip r:embed="rId3"/>
          <a:srcRect/>
          <a:stretch/>
        </p:blipFill>
        <p:spPr>
          <a:xfrm>
            <a:off x="1" y="0"/>
            <a:ext cx="12192000" cy="6048375"/>
          </a:xfrm>
        </p:spPr>
      </p:pic>
    </p:spTree>
    <p:extLst>
      <p:ext uri="{BB962C8B-B14F-4D97-AF65-F5344CB8AC3E}">
        <p14:creationId xmlns:p14="http://schemas.microsoft.com/office/powerpoint/2010/main" val="1602622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FDDE4D-2C79-38F8-077F-4660A7584DE1}"/>
              </a:ext>
            </a:extLst>
          </p:cNvPr>
          <p:cNvPicPr>
            <a:picLocks noGrp="1" noChangeAspect="1"/>
          </p:cNvPicPr>
          <p:nvPr>
            <p:ph idx="1"/>
          </p:nvPr>
        </p:nvPicPr>
        <p:blipFill>
          <a:blip r:embed="rId3"/>
          <a:srcRect/>
          <a:stretch/>
        </p:blipFill>
        <p:spPr>
          <a:xfrm>
            <a:off x="1" y="0"/>
            <a:ext cx="12192000" cy="6048375"/>
          </a:xfrm>
        </p:spPr>
      </p:pic>
    </p:spTree>
    <p:extLst>
      <p:ext uri="{BB962C8B-B14F-4D97-AF65-F5344CB8AC3E}">
        <p14:creationId xmlns:p14="http://schemas.microsoft.com/office/powerpoint/2010/main" val="368008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Distribution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Lorem ipsum et tula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153098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Type of Test Used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900888067"/>
              </p:ext>
            </p:extLst>
          </p:nvPr>
        </p:nvGraphicFramePr>
        <p:xfrm>
          <a:off x="1096962" y="2216879"/>
          <a:ext cx="10389022" cy="2036804"/>
        </p:xfrm>
        <a:graphic>
          <a:graphicData uri="http://schemas.openxmlformats.org/drawingml/2006/table">
            <a:tbl>
              <a:tblPr firstRow="1" bandRow="1">
                <a:noFill/>
                <a:tableStyleId>{3B4B98B0-60AC-42C2-AFA5-B58CD77FA1E5}</a:tableStyleId>
              </a:tblPr>
              <a:tblGrid>
                <a:gridCol w="5194511">
                  <a:extLst>
                    <a:ext uri="{9D8B030D-6E8A-4147-A177-3AD203B41FA5}">
                      <a16:colId xmlns:a16="http://schemas.microsoft.com/office/drawing/2014/main" val="2981917977"/>
                    </a:ext>
                  </a:extLst>
                </a:gridCol>
                <a:gridCol w="5194511">
                  <a:extLst>
                    <a:ext uri="{9D8B030D-6E8A-4147-A177-3AD203B41FA5}">
                      <a16:colId xmlns:a16="http://schemas.microsoft.com/office/drawing/2014/main" val="945233394"/>
                    </a:ext>
                  </a:extLst>
                </a:gridCol>
              </a:tblGrid>
              <a:tr h="613018">
                <a:tc>
                  <a:txBody>
                    <a:bodyPr/>
                    <a:lstStyle/>
                    <a:p>
                      <a:r>
                        <a:rPr lang="en-US" sz="2400" b="0" cap="all" spc="150" dirty="0">
                          <a:solidFill>
                            <a:schemeClr val="lt1"/>
                          </a:solidFill>
                        </a:rPr>
                        <a:t>T-Test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Mann-Whitney-U</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T-Test</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Categorical differences are well captured using Mann-Whitney-U tests as it sorts value ordinally and then compares the rank sums. This would better capture relative differences between any two vehicles from the same nation while also capturing each nations overall change relative to each other.</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120019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FDDE4D-2C79-38F8-077F-4660A7584DE1}"/>
              </a:ext>
            </a:extLst>
          </p:cNvPr>
          <p:cNvPicPr>
            <a:picLocks noGrp="1" noChangeAspect="1"/>
          </p:cNvPicPr>
          <p:nvPr>
            <p:ph idx="1"/>
          </p:nvPr>
        </p:nvPicPr>
        <p:blipFill>
          <a:blip r:embed="rId3"/>
          <a:srcRect/>
          <a:stretch/>
        </p:blipFill>
        <p:spPr>
          <a:xfrm>
            <a:off x="1" y="0"/>
            <a:ext cx="12192000" cy="6048375"/>
          </a:xfrm>
        </p:spPr>
      </p:pic>
    </p:spTree>
    <p:extLst>
      <p:ext uri="{BB962C8B-B14F-4D97-AF65-F5344CB8AC3E}">
        <p14:creationId xmlns:p14="http://schemas.microsoft.com/office/powerpoint/2010/main" val="853462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FDDE4D-2C79-38F8-077F-4660A7584DE1}"/>
              </a:ext>
            </a:extLst>
          </p:cNvPr>
          <p:cNvPicPr>
            <a:picLocks noGrp="1" noChangeAspect="1"/>
          </p:cNvPicPr>
          <p:nvPr>
            <p:ph idx="1"/>
          </p:nvPr>
        </p:nvPicPr>
        <p:blipFill>
          <a:blip r:embed="rId3"/>
          <a:srcRect/>
          <a:stretch/>
        </p:blipFill>
        <p:spPr>
          <a:xfrm>
            <a:off x="1" y="0"/>
            <a:ext cx="12192000" cy="6048375"/>
          </a:xfrm>
        </p:spPr>
      </p:pic>
    </p:spTree>
    <p:extLst>
      <p:ext uri="{BB962C8B-B14F-4D97-AF65-F5344CB8AC3E}">
        <p14:creationId xmlns:p14="http://schemas.microsoft.com/office/powerpoint/2010/main" val="26683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Test validity (CI, P-Value)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Lorem ipsum et tula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10925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Title Lorem Ipsum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Lorem ipsum et tula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95679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Background</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279437857"/>
              </p:ext>
            </p:extLst>
          </p:nvPr>
        </p:nvGraphicFramePr>
        <p:xfrm>
          <a:off x="1096961" y="2216879"/>
          <a:ext cx="10342369" cy="1646660"/>
        </p:xfrm>
        <a:graphic>
          <a:graphicData uri="http://schemas.openxmlformats.org/drawingml/2006/table">
            <a:tbl>
              <a:tblPr firstRow="1" bandRow="1">
                <a:noFill/>
                <a:tableStyleId>{3B4B98B0-60AC-42C2-AFA5-B58CD77FA1E5}</a:tableStyleId>
              </a:tblPr>
              <a:tblGrid>
                <a:gridCol w="10342369">
                  <a:extLst>
                    <a:ext uri="{9D8B030D-6E8A-4147-A177-3AD203B41FA5}">
                      <a16:colId xmlns:a16="http://schemas.microsoft.com/office/drawing/2014/main" val="2981917977"/>
                    </a:ext>
                  </a:extLst>
                </a:gridCol>
              </a:tblGrid>
              <a:tr h="613018">
                <a:tc>
                  <a:txBody>
                    <a:bodyPr/>
                    <a:lstStyle/>
                    <a:p>
                      <a:r>
                        <a:rPr lang="en-US" sz="2400" b="0" cap="all" spc="150" dirty="0">
                          <a:solidFill>
                            <a:schemeClr val="lt1"/>
                          </a:solidFill>
                        </a:rPr>
                        <a:t>Clean Air Act</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American cars did NOT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Dataset</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2" y="2216879"/>
          <a:ext cx="10183748" cy="1646660"/>
        </p:xfrm>
        <a:graphic>
          <a:graphicData uri="http://schemas.openxmlformats.org/drawingml/2006/table">
            <a:tbl>
              <a:tblPr firstRow="1" bandRow="1">
                <a:noFill/>
                <a:tableStyleId>{3B4B98B0-60AC-42C2-AFA5-B58CD77FA1E5}</a:tableStyleId>
              </a:tblPr>
              <a:tblGrid>
                <a:gridCol w="5091874">
                  <a:extLst>
                    <a:ext uri="{9D8B030D-6E8A-4147-A177-3AD203B41FA5}">
                      <a16:colId xmlns:a16="http://schemas.microsoft.com/office/drawing/2014/main" val="2981917977"/>
                    </a:ext>
                  </a:extLst>
                </a:gridCol>
                <a:gridCol w="5091874">
                  <a:extLst>
                    <a:ext uri="{9D8B030D-6E8A-4147-A177-3AD203B41FA5}">
                      <a16:colId xmlns:a16="http://schemas.microsoft.com/office/drawing/2014/main" val="945233394"/>
                    </a:ext>
                  </a:extLst>
                </a:gridCol>
              </a:tblGrid>
              <a:tr h="613018">
                <a:tc>
                  <a:txBody>
                    <a:bodyPr/>
                    <a:lstStyle/>
                    <a:p>
                      <a:r>
                        <a:rPr lang="en-US" sz="2400" b="0" cap="all" spc="150" dirty="0">
                          <a:solidFill>
                            <a:schemeClr val="lt1"/>
                          </a:solidFill>
                        </a:rPr>
                        <a:t>Null</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Alternative</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American cars did NOT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American cars DID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40257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Hypotheses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2" y="2216879"/>
          <a:ext cx="10183748" cy="1646660"/>
        </p:xfrm>
        <a:graphic>
          <a:graphicData uri="http://schemas.openxmlformats.org/drawingml/2006/table">
            <a:tbl>
              <a:tblPr firstRow="1" bandRow="1">
                <a:noFill/>
                <a:tableStyleId>{3B4B98B0-60AC-42C2-AFA5-B58CD77FA1E5}</a:tableStyleId>
              </a:tblPr>
              <a:tblGrid>
                <a:gridCol w="5091874">
                  <a:extLst>
                    <a:ext uri="{9D8B030D-6E8A-4147-A177-3AD203B41FA5}">
                      <a16:colId xmlns:a16="http://schemas.microsoft.com/office/drawing/2014/main" val="2981917977"/>
                    </a:ext>
                  </a:extLst>
                </a:gridCol>
                <a:gridCol w="5091874">
                  <a:extLst>
                    <a:ext uri="{9D8B030D-6E8A-4147-A177-3AD203B41FA5}">
                      <a16:colId xmlns:a16="http://schemas.microsoft.com/office/drawing/2014/main" val="945233394"/>
                    </a:ext>
                  </a:extLst>
                </a:gridCol>
              </a:tblGrid>
              <a:tr h="613018">
                <a:tc>
                  <a:txBody>
                    <a:bodyPr/>
                    <a:lstStyle/>
                    <a:p>
                      <a:r>
                        <a:rPr lang="en-US" sz="2400" b="0" cap="all" spc="150" dirty="0">
                          <a:solidFill>
                            <a:schemeClr val="lt1"/>
                          </a:solidFill>
                        </a:rPr>
                        <a:t>Null</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Alternative</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American cars did NOT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American cars DID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267147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EDA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Lorem ipsum et tula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74517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FDDE4D-2C79-38F8-077F-4660A7584DE1}"/>
              </a:ext>
            </a:extLst>
          </p:cNvPr>
          <p:cNvPicPr>
            <a:picLocks noGrp="1" noChangeAspect="1"/>
          </p:cNvPicPr>
          <p:nvPr>
            <p:ph idx="1"/>
          </p:nvPr>
        </p:nvPicPr>
        <p:blipFill>
          <a:blip r:embed="rId3"/>
          <a:srcRect/>
          <a:stretch/>
        </p:blipFill>
        <p:spPr>
          <a:xfrm>
            <a:off x="1" y="0"/>
            <a:ext cx="12192000" cy="6048375"/>
          </a:xfrm>
        </p:spPr>
      </p:pic>
    </p:spTree>
    <p:extLst>
      <p:ext uri="{BB962C8B-B14F-4D97-AF65-F5344CB8AC3E}">
        <p14:creationId xmlns:p14="http://schemas.microsoft.com/office/powerpoint/2010/main" val="188397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FDDE4D-2C79-38F8-077F-4660A7584DE1}"/>
              </a:ext>
            </a:extLst>
          </p:cNvPr>
          <p:cNvPicPr>
            <a:picLocks noGrp="1" noChangeAspect="1"/>
          </p:cNvPicPr>
          <p:nvPr>
            <p:ph idx="1"/>
          </p:nvPr>
        </p:nvPicPr>
        <p:blipFill>
          <a:blip r:embed="rId3"/>
          <a:srcRect/>
          <a:stretch/>
        </p:blipFill>
        <p:spPr>
          <a:xfrm>
            <a:off x="1" y="0"/>
            <a:ext cx="12192000" cy="6048375"/>
          </a:xfrm>
        </p:spPr>
      </p:pic>
    </p:spTree>
    <p:extLst>
      <p:ext uri="{BB962C8B-B14F-4D97-AF65-F5344CB8AC3E}">
        <p14:creationId xmlns:p14="http://schemas.microsoft.com/office/powerpoint/2010/main" val="106812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graph of a number of people&#10;&#10;Description automatically generated with medium confidence">
            <a:extLst>
              <a:ext uri="{FF2B5EF4-FFF2-40B4-BE49-F238E27FC236}">
                <a16:creationId xmlns:a16="http://schemas.microsoft.com/office/drawing/2014/main" id="{69FDDE4D-2C79-38F8-077F-4660A7584DE1}"/>
              </a:ext>
            </a:extLst>
          </p:cNvPr>
          <p:cNvPicPr>
            <a:picLocks noGrp="1" noChangeAspect="1"/>
          </p:cNvPicPr>
          <p:nvPr>
            <p:ph idx="1"/>
          </p:nvPr>
        </p:nvPicPr>
        <p:blipFill>
          <a:blip r:embed="rId3"/>
          <a:stretch>
            <a:fillRect/>
          </a:stretch>
        </p:blipFill>
        <p:spPr>
          <a:xfrm>
            <a:off x="1" y="0"/>
            <a:ext cx="12192000" cy="6048375"/>
          </a:xfrm>
        </p:spPr>
      </p:pic>
    </p:spTree>
    <p:extLst>
      <p:ext uri="{BB962C8B-B14F-4D97-AF65-F5344CB8AC3E}">
        <p14:creationId xmlns:p14="http://schemas.microsoft.com/office/powerpoint/2010/main" val="387367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FDDE4D-2C79-38F8-077F-4660A7584DE1}"/>
              </a:ext>
            </a:extLst>
          </p:cNvPr>
          <p:cNvPicPr>
            <a:picLocks noGrp="1" noChangeAspect="1"/>
          </p:cNvPicPr>
          <p:nvPr>
            <p:ph idx="1"/>
          </p:nvPr>
        </p:nvPicPr>
        <p:blipFill>
          <a:blip r:embed="rId3"/>
          <a:srcRect/>
          <a:stretch/>
        </p:blipFill>
        <p:spPr>
          <a:xfrm>
            <a:off x="1" y="0"/>
            <a:ext cx="12192000" cy="6048375"/>
          </a:xfrm>
        </p:spPr>
      </p:pic>
    </p:spTree>
    <p:extLst>
      <p:ext uri="{BB962C8B-B14F-4D97-AF65-F5344CB8AC3E}">
        <p14:creationId xmlns:p14="http://schemas.microsoft.com/office/powerpoint/2010/main" val="1791422110"/>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0.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{4F85470A-BF9F-4ED3-A98F-9EBD924C7551}tf22712842_win32</Template>
  <TotalTime>194</TotalTime>
  <Words>668</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Bookman Old Style</vt:lpstr>
      <vt:lpstr>Calibri</vt:lpstr>
      <vt:lpstr>Franklin Gothic Book</vt:lpstr>
      <vt:lpstr>Custom</vt:lpstr>
      <vt:lpstr>Title Lorem Ipsum</vt:lpstr>
      <vt:lpstr>Background</vt:lpstr>
      <vt:lpstr>Dataset</vt:lpstr>
      <vt:lpstr>Hypotheses </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Distribution </vt:lpstr>
      <vt:lpstr>Type of Test Used </vt:lpstr>
      <vt:lpstr>PowerPoint Presentation</vt:lpstr>
      <vt:lpstr>PowerPoint Presentation</vt:lpstr>
      <vt:lpstr>Test validity (CI, P-Value) </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Greene</dc:creator>
  <cp:lastModifiedBy>19132714268</cp:lastModifiedBy>
  <cp:revision>3</cp:revision>
  <dcterms:created xsi:type="dcterms:W3CDTF">2024-07-10T15:08:16Z</dcterms:created>
  <dcterms:modified xsi:type="dcterms:W3CDTF">2024-07-10T18:48:23Z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