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7" r:id="rId7"/>
    <p:sldId id="301" r:id="rId8"/>
    <p:sldId id="309" r:id="rId9"/>
    <p:sldId id="311" r:id="rId10"/>
    <p:sldId id="303" r:id="rId11"/>
    <p:sldId id="304"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4"/>
            <a:ext cx="3209973" cy="2901694"/>
          </a:xfrm>
        </p:spPr>
        <p:txBody>
          <a:bodyPr anchor="b">
            <a:normAutofit/>
          </a:bodyPr>
          <a:lstStyle/>
          <a:p>
            <a:r>
              <a:rPr lang="en-US" sz="4400" dirty="0">
                <a:solidFill>
                  <a:schemeClr val="tx1"/>
                </a:solidFill>
              </a:rPr>
              <a:t>Clean Air Act Differential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King, Greene, </a:t>
            </a:r>
            <a:r>
              <a:rPr lang="en-US" sz="1600" dirty="0" err="1"/>
              <a:t>Young,Powell</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231527187"/>
              </p:ext>
            </p:extLst>
          </p:nvPr>
        </p:nvGraphicFramePr>
        <p:xfrm>
          <a:off x="1096961" y="2216879"/>
          <a:ext cx="10342369" cy="3438884"/>
        </p:xfrm>
        <a:graphic>
          <a:graphicData uri="http://schemas.openxmlformats.org/drawingml/2006/table">
            <a:tbl>
              <a:tblPr firstRow="1" bandRow="1">
                <a:noFill/>
                <a:tableStyleId>{3B4B98B0-60AC-42C2-AFA5-B58CD77FA1E5}</a:tableStyleId>
              </a:tblPr>
              <a:tblGrid>
                <a:gridCol w="10342369">
                  <a:extLst>
                    <a:ext uri="{9D8B030D-6E8A-4147-A177-3AD203B41FA5}">
                      <a16:colId xmlns:a16="http://schemas.microsoft.com/office/drawing/2014/main" val="2981917977"/>
                    </a:ext>
                  </a:extLst>
                </a:gridCol>
              </a:tblGrid>
              <a:tr h="613018">
                <a:tc>
                  <a:txBody>
                    <a:bodyPr/>
                    <a:lstStyle/>
                    <a:p>
                      <a:r>
                        <a:rPr lang="en-US" sz="2400" b="0" cap="all" spc="150" dirty="0">
                          <a:solidFill>
                            <a:schemeClr val="lt1"/>
                          </a:solidFill>
                        </a:rPr>
                        <a:t>Clean Air Act</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800" b="0" i="0" kern="1200" dirty="0">
                          <a:solidFill>
                            <a:schemeClr val="tx1"/>
                          </a:solidFill>
                          <a:effectLst/>
                          <a:latin typeface="+mn-lt"/>
                          <a:ea typeface="+mn-ea"/>
                          <a:cs typeface="+mn-cs"/>
                        </a:rPr>
                        <a:t>The Clean Air Act (CAA) is the comprehensive federal law that regulates air emissions from stationary and mobile sources. Among other things, this law authorizes EPA to establish National Ambient Air Quality Standards (NAAQS) to protect public health and public welfare and to regulate emissions of hazardous air pollutants.</a:t>
                      </a:r>
                    </a:p>
                    <a:p>
                      <a:endParaRPr lang="en-US" sz="1800" b="0" i="0" kern="1200" cap="none" spc="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One of the goals of the Act was to set and achieve NAAQS in every state by 1975 in order to address the public health and welfare risks posed by certain widespread air pollutants. The Act was amended in 1977 and 1990 primarily to set new goals (dates) for achieving attainment of NAAQS since many areas of the country had failed to meet the deadlines.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Hypotheses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2" y="2216879"/>
          <a:ext cx="10183748" cy="1646660"/>
        </p:xfrm>
        <a:graphic>
          <a:graphicData uri="http://schemas.openxmlformats.org/drawingml/2006/table">
            <a:tbl>
              <a:tblPr firstRow="1" bandRow="1">
                <a:noFill/>
                <a:tableStyleId>{3B4B98B0-60AC-42C2-AFA5-B58CD77FA1E5}</a:tableStyleId>
              </a:tblPr>
              <a:tblGrid>
                <a:gridCol w="5091874">
                  <a:extLst>
                    <a:ext uri="{9D8B030D-6E8A-4147-A177-3AD203B41FA5}">
                      <a16:colId xmlns:a16="http://schemas.microsoft.com/office/drawing/2014/main" val="2981917977"/>
                    </a:ext>
                  </a:extLst>
                </a:gridCol>
                <a:gridCol w="5091874">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Alternative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American cars DID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6714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EDA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74517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Distribution </a:t>
            </a:r>
          </a:p>
        </p:txBody>
      </p:sp>
      <p:pic>
        <p:nvPicPr>
          <p:cNvPr id="7" name="Picture 6">
            <a:extLst>
              <a:ext uri="{FF2B5EF4-FFF2-40B4-BE49-F238E27FC236}">
                <a16:creationId xmlns:a16="http://schemas.microsoft.com/office/drawing/2014/main" id="{92BB9AB6-00B3-E6B5-D108-0EA1CAA1FAEB}"/>
              </a:ext>
            </a:extLst>
          </p:cNvPr>
          <p:cNvPicPr>
            <a:picLocks noChangeAspect="1"/>
          </p:cNvPicPr>
          <p:nvPr/>
        </p:nvPicPr>
        <p:blipFill>
          <a:blip r:embed="rId3"/>
          <a:stretch>
            <a:fillRect/>
          </a:stretch>
        </p:blipFill>
        <p:spPr>
          <a:xfrm>
            <a:off x="2742823" y="1940767"/>
            <a:ext cx="7134195" cy="4279057"/>
          </a:xfrm>
          <a:prstGeom prst="rect">
            <a:avLst/>
          </a:prstGeom>
        </p:spPr>
      </p:pic>
    </p:spTree>
    <p:extLst>
      <p:ext uri="{BB962C8B-B14F-4D97-AF65-F5344CB8AC3E}">
        <p14:creationId xmlns:p14="http://schemas.microsoft.com/office/powerpoint/2010/main" val="153098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Distribution </a:t>
            </a:r>
          </a:p>
        </p:txBody>
      </p:sp>
      <p:pic>
        <p:nvPicPr>
          <p:cNvPr id="4" name="Picture 3">
            <a:extLst>
              <a:ext uri="{FF2B5EF4-FFF2-40B4-BE49-F238E27FC236}">
                <a16:creationId xmlns:a16="http://schemas.microsoft.com/office/drawing/2014/main" id="{C5068D6D-3E5D-93FD-3848-4DCBED49B1E2}"/>
              </a:ext>
            </a:extLst>
          </p:cNvPr>
          <p:cNvPicPr>
            <a:picLocks noChangeAspect="1"/>
          </p:cNvPicPr>
          <p:nvPr/>
        </p:nvPicPr>
        <p:blipFill>
          <a:blip r:embed="rId3"/>
          <a:stretch>
            <a:fillRect/>
          </a:stretch>
        </p:blipFill>
        <p:spPr>
          <a:xfrm>
            <a:off x="2420384" y="1912776"/>
            <a:ext cx="7351233" cy="4130836"/>
          </a:xfrm>
          <a:prstGeom prst="rect">
            <a:avLst/>
          </a:prstGeom>
        </p:spPr>
      </p:pic>
    </p:spTree>
    <p:extLst>
      <p:ext uri="{BB962C8B-B14F-4D97-AF65-F5344CB8AC3E}">
        <p14:creationId xmlns:p14="http://schemas.microsoft.com/office/powerpoint/2010/main" val="124281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Type of Test Used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833927468"/>
              </p:ext>
            </p:extLst>
          </p:nvPr>
        </p:nvGraphicFramePr>
        <p:xfrm>
          <a:off x="1096962" y="2216879"/>
          <a:ext cx="10389022" cy="2036804"/>
        </p:xfrm>
        <a:graphic>
          <a:graphicData uri="http://schemas.openxmlformats.org/drawingml/2006/table">
            <a:tbl>
              <a:tblPr firstRow="1" bandRow="1">
                <a:noFill/>
                <a:tableStyleId>{3B4B98B0-60AC-42C2-AFA5-B58CD77FA1E5}</a:tableStyleId>
              </a:tblPr>
              <a:tblGrid>
                <a:gridCol w="5194511">
                  <a:extLst>
                    <a:ext uri="{9D8B030D-6E8A-4147-A177-3AD203B41FA5}">
                      <a16:colId xmlns:a16="http://schemas.microsoft.com/office/drawing/2014/main" val="2981917977"/>
                    </a:ext>
                  </a:extLst>
                </a:gridCol>
                <a:gridCol w="5194511">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T-Test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Mann-Whitney-U</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T-Test is the gold standard for most hypothesis testing due to its robust depth, however, it makes some primary assumptions, the most notable for our purposes being that the data is assumed to be normally distributed…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Categorical differences are well captured using Mann-Whitney-U tests as it sorts value ordinally and then compares the rank sums. This would better capture relative differences between any two vehicles from the same nation while also capturing each nations overall change relative to each other.</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
        <p:nvSpPr>
          <p:cNvPr id="5" name="Multiplication Sign 4">
            <a:extLst>
              <a:ext uri="{FF2B5EF4-FFF2-40B4-BE49-F238E27FC236}">
                <a16:creationId xmlns:a16="http://schemas.microsoft.com/office/drawing/2014/main" id="{9D75BA93-DCC1-F69F-013C-55F6D1524962}"/>
              </a:ext>
            </a:extLst>
          </p:cNvPr>
          <p:cNvSpPr/>
          <p:nvPr/>
        </p:nvSpPr>
        <p:spPr>
          <a:xfrm>
            <a:off x="862856" y="1411936"/>
            <a:ext cx="5855369" cy="3352800"/>
          </a:xfrm>
          <a:prstGeom prst="mathMultiply">
            <a:avLst>
              <a:gd name="adj1" fmla="val 10123"/>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19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Test validity (CI, P-Value)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1092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Hypotheses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2" y="2216879"/>
          <a:ext cx="10183748" cy="1646660"/>
        </p:xfrm>
        <a:graphic>
          <a:graphicData uri="http://schemas.openxmlformats.org/drawingml/2006/table">
            <a:tbl>
              <a:tblPr firstRow="1" bandRow="1">
                <a:noFill/>
                <a:tableStyleId>{3B4B98B0-60AC-42C2-AFA5-B58CD77FA1E5}</a:tableStyleId>
              </a:tblPr>
              <a:tblGrid>
                <a:gridCol w="5091874">
                  <a:extLst>
                    <a:ext uri="{9D8B030D-6E8A-4147-A177-3AD203B41FA5}">
                      <a16:colId xmlns:a16="http://schemas.microsoft.com/office/drawing/2014/main" val="2981917977"/>
                    </a:ext>
                  </a:extLst>
                </a:gridCol>
                <a:gridCol w="5091874">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Alternative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American cars DID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
        <p:nvSpPr>
          <p:cNvPr id="3" name="Multiplication Sign 2">
            <a:extLst>
              <a:ext uri="{FF2B5EF4-FFF2-40B4-BE49-F238E27FC236}">
                <a16:creationId xmlns:a16="http://schemas.microsoft.com/office/drawing/2014/main" id="{1DE6447F-DB87-BC37-9A9D-92375726E800}"/>
              </a:ext>
            </a:extLst>
          </p:cNvPr>
          <p:cNvSpPr/>
          <p:nvPr/>
        </p:nvSpPr>
        <p:spPr>
          <a:xfrm>
            <a:off x="333467" y="1363809"/>
            <a:ext cx="5855369" cy="3352800"/>
          </a:xfrm>
          <a:prstGeom prst="mathMultiply">
            <a:avLst>
              <a:gd name="adj1" fmla="val 10123"/>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71509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{4F85470A-BF9F-4ED3-A98F-9EBD924C7551}tf22712842_win32</Template>
  <TotalTime>225</TotalTime>
  <Words>585</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Custom</vt:lpstr>
      <vt:lpstr>Clean Air Act Differential Analysis</vt:lpstr>
      <vt:lpstr>Background</vt:lpstr>
      <vt:lpstr>Hypotheses </vt:lpstr>
      <vt:lpstr>EDA</vt:lpstr>
      <vt:lpstr>Data Distribution </vt:lpstr>
      <vt:lpstr>Data Distribution </vt:lpstr>
      <vt:lpstr>Type of Test Used </vt:lpstr>
      <vt:lpstr>Test validity (CI, P-Value) </vt:lpstr>
      <vt:lpstr>Hypotheses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Greene</dc:creator>
  <cp:lastModifiedBy>Kevin Greene</cp:lastModifiedBy>
  <cp:revision>3</cp:revision>
  <dcterms:created xsi:type="dcterms:W3CDTF">2024-07-10T15:08:16Z</dcterms:created>
  <dcterms:modified xsi:type="dcterms:W3CDTF">2024-07-10T18:53:40Z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