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344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5" r:id="rId32"/>
    <p:sldId id="298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11" r:id="rId42"/>
    <p:sldId id="312" r:id="rId43"/>
    <p:sldId id="317" r:id="rId44"/>
    <p:sldId id="320" r:id="rId45"/>
    <p:sldId id="321" r:id="rId46"/>
    <p:sldId id="322" r:id="rId47"/>
    <p:sldId id="325" r:id="rId48"/>
    <p:sldId id="326" r:id="rId49"/>
    <p:sldId id="327" r:id="rId50"/>
    <p:sldId id="328" r:id="rId51"/>
    <p:sldId id="329" r:id="rId52"/>
    <p:sldId id="330" r:id="rId53"/>
    <p:sldId id="333" r:id="rId54"/>
    <p:sldId id="334" r:id="rId55"/>
    <p:sldId id="335" r:id="rId56"/>
    <p:sldId id="343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B6313-CAAF-475A-A570-0FCAD5DDDF9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C8D79-EBF3-4A20-82B2-5EC404C2A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8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28B2AE9-65BE-46EA-AC79-4DD8B892CF21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3CECA8F-6CFB-4327-BE26-11313C155341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280A43F-9573-4276-B574-E6A484F579AE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7E2EADA-6D15-49F9-95FB-4A5483A66CBA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3E9765B7-954F-4D17-BE8D-1F2F7AD57B1C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E94876F1-4644-4E09-BA26-EFA60CE1EE8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3FD83C24-0E6D-4D62-AC07-C417D79A4F88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30A3CC7-00D4-482D-A44D-9C43981DC998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305B2BB3-104E-43EB-B31D-9DF20D3B1ED5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E8ECD8BF-5565-4807-BB39-9BFFF8775BAA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E290B12-F96A-4F2F-9195-8EAB3A11AA7F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F1B01B4-B48D-4798-9DAE-F69598017792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03A6F53-DB39-4FB5-803E-B9F06FF6D7F1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01B55C5-D12E-4022-974B-8923FCB020AA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B43888D-8845-4B69-8BC2-7D325736ED18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2C35820-7E62-4505-ADF8-ED0610735019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E22DFD1-CDF6-4EE9-A267-10EE68813A39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74C690A-FB46-4A10-AE30-7EABF1774D2C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5A5F4FC-3B72-4990-9230-34F938AABF41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18A6C72-11DB-4C79-BC6D-CDCC7CEDA32E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0483557-5F85-4CBD-9394-9CBC815564A1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08A44BD-9813-4670-A0C2-4684DEA59DF0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61EBE1EE-9727-40C4-806C-2E1D8F3729E7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BC500B0-4A00-42CA-BE47-7472A28CE481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A8EBEEA-AAC6-4AC3-8AD8-C1663C506294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727AD5D-FFDC-4C2A-8E03-D4D80B74EC80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B5F3E5C-7029-455A-A067-EE710CCC1237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5103E95-0282-447E-A642-9361AA4D5781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D28FD60-83A3-481C-B159-59A009518C0B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7ACA7A1-7A16-4994-B0E0-636D05CB8AB8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767AE8A-8C61-45A6-8B48-8F2E69F88CFB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4FFD737-5470-444C-9F0F-1919B9065FA1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30AC0B3-DA64-4D46-A461-9E24A875F08B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EC3F968E-DA7E-4A35-AC08-0430E3A6774E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62AC32A6-3CB1-4F47-B3C4-29F11891A8B5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48192C7-48E3-4E23-AFC0-08613DC5533C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FD49EA6-689E-4AC2-9FBE-B1B3144F4B9D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2B9CD9A-1248-4E37-B748-C4C715302B36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F4E423D-BE81-4AA4-9960-3384865C6E4E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E1A1B85-215F-49E6-B81E-76B8E2F3BAF9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C462527-CB27-48F4-A087-FB70F14BA458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17E3FA8-F8CB-4D7A-8BC8-FB127A82D856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AA6B519-6290-4A00-8629-AD8211C866A8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63D492D6-CA96-45F1-92C1-5CEE41E5412D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C6388D8-622C-4391-8066-25795268094F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A636319-6D3D-4A6D-B32B-8E1EB161CA18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BF273B-E3CB-4BF1-B46D-6C8D45D9650B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AA70AD-86E5-4709-8E5A-9DA34AECD98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BF273B-E3CB-4BF1-B46D-6C8D45D9650B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AA70AD-86E5-4709-8E5A-9DA34AECD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BF273B-E3CB-4BF1-B46D-6C8D45D9650B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AA70AD-86E5-4709-8E5A-9DA34AECD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BF273B-E3CB-4BF1-B46D-6C8D45D9650B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AA70AD-86E5-4709-8E5A-9DA34AECD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BF273B-E3CB-4BF1-B46D-6C8D45D9650B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AA70AD-86E5-4709-8E5A-9DA34AECD98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BF273B-E3CB-4BF1-B46D-6C8D45D9650B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AA70AD-86E5-4709-8E5A-9DA34AECD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BF273B-E3CB-4BF1-B46D-6C8D45D9650B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AA70AD-86E5-4709-8E5A-9DA34AECD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BF273B-E3CB-4BF1-B46D-6C8D45D9650B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AA70AD-86E5-4709-8E5A-9DA34AECD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BF273B-E3CB-4BF1-B46D-6C8D45D9650B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AA70AD-86E5-4709-8E5A-9DA34AECD98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BF273B-E3CB-4BF1-B46D-6C8D45D9650B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AA70AD-86E5-4709-8E5A-9DA34AECD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BF273B-E3CB-4BF1-B46D-6C8D45D9650B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AA70AD-86E5-4709-8E5A-9DA34AECD98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0BF273B-E3CB-4BF1-B46D-6C8D45D9650B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CAA70AD-86E5-4709-8E5A-9DA34AECD98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4 :</a:t>
            </a:r>
            <a:br>
              <a:rPr lang="en-US" dirty="0" smtClean="0"/>
            </a:br>
            <a:r>
              <a:rPr lang="en-US" dirty="0" smtClean="0"/>
              <a:t>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57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Primitive Data Types: Character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Stored as numeric codings</a:t>
            </a:r>
          </a:p>
          <a:p>
            <a:pPr eaLnBrk="1" hangingPunct="1"/>
            <a:r>
              <a:rPr lang="en-US" altLang="en-US" smtClean="0"/>
              <a:t>Most commonly used coding: ASCII</a:t>
            </a:r>
          </a:p>
          <a:p>
            <a:pPr eaLnBrk="1" hangingPunct="1"/>
            <a:r>
              <a:rPr lang="en-US" altLang="en-US" smtClean="0"/>
              <a:t>An alternative, 16-bit coding: Unicode (UCS-2)</a:t>
            </a:r>
          </a:p>
          <a:p>
            <a:pPr lvl="1" eaLnBrk="1" hangingPunct="1"/>
            <a:r>
              <a:rPr lang="en-US" altLang="en-US" smtClean="0"/>
              <a:t>Includes characters from most natural languages</a:t>
            </a:r>
          </a:p>
          <a:p>
            <a:pPr lvl="1" eaLnBrk="1" hangingPunct="1"/>
            <a:r>
              <a:rPr lang="en-US" altLang="en-US" smtClean="0"/>
              <a:t>Originally used in Java</a:t>
            </a:r>
          </a:p>
          <a:p>
            <a:pPr lvl="1" eaLnBrk="1" hangingPunct="1"/>
            <a:r>
              <a:rPr lang="en-US" altLang="en-US" smtClean="0"/>
              <a:t>C# and JavaScript also support Unicode</a:t>
            </a:r>
          </a:p>
          <a:p>
            <a:pPr eaLnBrk="1" hangingPunct="1"/>
            <a:r>
              <a:rPr lang="en-US" altLang="en-US" smtClean="0"/>
              <a:t>32-bit Unicode (UCS-4)</a:t>
            </a:r>
          </a:p>
          <a:p>
            <a:pPr lvl="1" eaLnBrk="1" hangingPunct="1"/>
            <a:r>
              <a:rPr lang="en-US" altLang="en-US" smtClean="0"/>
              <a:t>Supported by Fortran, starting with 2003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9EA976E7-8D19-4EC9-B384-E6E41823CB1E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10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4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 String Types 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Values are sequences of characters</a:t>
            </a:r>
          </a:p>
          <a:p>
            <a:pPr eaLnBrk="1" hangingPunct="1"/>
            <a:r>
              <a:rPr lang="en-US" altLang="en-US" smtClean="0"/>
              <a:t>Design issues:</a:t>
            </a:r>
          </a:p>
          <a:p>
            <a:pPr lvl="1" eaLnBrk="1" hangingPunct="1"/>
            <a:r>
              <a:rPr lang="en-US" altLang="en-US" smtClean="0"/>
              <a:t>Is it a primitive type or just a special kind of array?</a:t>
            </a:r>
          </a:p>
          <a:p>
            <a:pPr lvl="1" eaLnBrk="1" hangingPunct="1"/>
            <a:r>
              <a:rPr lang="en-US" altLang="en-US" smtClean="0"/>
              <a:t>Should the length of strings be static or dynamic?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57CB6D4F-639B-4336-A0C6-B369FDE72933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11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Character String Types Operations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Typical operations:</a:t>
            </a:r>
          </a:p>
          <a:p>
            <a:pPr lvl="1" eaLnBrk="1" hangingPunct="1"/>
            <a:r>
              <a:rPr lang="en-US" altLang="en-US" smtClean="0"/>
              <a:t>Assignment and copying</a:t>
            </a:r>
          </a:p>
          <a:p>
            <a:pPr lvl="1" eaLnBrk="1" hangingPunct="1"/>
            <a:r>
              <a:rPr lang="en-US" altLang="en-US" smtClean="0"/>
              <a:t>Comparison (=, &gt;, etc.)  </a:t>
            </a:r>
          </a:p>
          <a:p>
            <a:pPr lvl="1" eaLnBrk="1" hangingPunct="1"/>
            <a:r>
              <a:rPr lang="en-US" altLang="en-US" smtClean="0"/>
              <a:t>Catenation</a:t>
            </a:r>
          </a:p>
          <a:p>
            <a:pPr lvl="1" eaLnBrk="1" hangingPunct="1"/>
            <a:r>
              <a:rPr lang="en-US" altLang="en-US" smtClean="0"/>
              <a:t>Substring reference</a:t>
            </a:r>
          </a:p>
          <a:p>
            <a:pPr lvl="1" eaLnBrk="1" hangingPunct="1"/>
            <a:r>
              <a:rPr lang="en-US" altLang="en-US" smtClean="0"/>
              <a:t>Pattern matching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2BC2D2A3-6A8D-45F9-B03D-AE79AD21371B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12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Character String Type in Certain Languages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C and 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Not primitive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Use </a:t>
            </a:r>
            <a:r>
              <a:rPr lang="en-US" altLang="en-US" sz="1800" b="1" smtClean="0">
                <a:latin typeface="Courier New" pitchFamily="49" charset="0"/>
              </a:rPr>
              <a:t>char</a:t>
            </a:r>
            <a:r>
              <a:rPr lang="en-US" altLang="en-US" sz="1800" smtClean="0"/>
              <a:t> arrays and a library of functions that provide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SNOBOL4 (a string manipulation language)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Primitive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Many operations, including elaborate pattern matching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Fortran and Python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Primitive type with assignment and several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Java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Primitive via the </a:t>
            </a: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z="1800" smtClean="0"/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Perl, JavaScript, Ruby, and PHP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- </a:t>
            </a:r>
            <a:r>
              <a:rPr lang="en-US" altLang="en-US" sz="1800" smtClean="0"/>
              <a:t>Provide built-in pattern matching, using regular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/>
              <a:t>         expressions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4C66FBF9-4D7F-46BF-9B9B-46CC2EC16766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13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06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 String Length Options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Static: COBOL, Java’s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class</a:t>
            </a:r>
            <a:endParaRPr lang="en-US" altLang="en-US" b="1" smtClean="0">
              <a:latin typeface="Courier New" pitchFamily="49" charset="0"/>
            </a:endParaRPr>
          </a:p>
          <a:p>
            <a:pPr eaLnBrk="1" hangingPunct="1"/>
            <a:r>
              <a:rPr lang="en-US" altLang="en-US" i="1" smtClean="0"/>
              <a:t>Limited Dynamic Length</a:t>
            </a:r>
            <a:r>
              <a:rPr lang="en-US" altLang="en-US" smtClean="0"/>
              <a:t>: C and C++</a:t>
            </a:r>
          </a:p>
          <a:p>
            <a:pPr lvl="1" eaLnBrk="1" hangingPunct="1"/>
            <a:r>
              <a:rPr lang="en-US" altLang="en-US" smtClean="0"/>
              <a:t>In these languages, a special character is used to indicate the end of a string’s characters, rather than maintaining the length</a:t>
            </a:r>
          </a:p>
          <a:p>
            <a:pPr eaLnBrk="1" hangingPunct="1"/>
            <a:r>
              <a:rPr lang="en-US" altLang="en-US" i="1" smtClean="0"/>
              <a:t>Dynamic</a:t>
            </a:r>
            <a:r>
              <a:rPr lang="en-US" altLang="en-US" smtClean="0"/>
              <a:t> (no maximum): SNOBOL4, Perl, JavaScript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7DA6760B-6FC4-4B1E-BCF5-CAEA55EEA07B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14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9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 String Implementation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Static length: compile-time descriptor</a:t>
            </a:r>
          </a:p>
          <a:p>
            <a:pPr eaLnBrk="1" hangingPunct="1"/>
            <a:r>
              <a:rPr lang="en-US" altLang="en-US" smtClean="0"/>
              <a:t>Limited dynamic length: may need a run-time descriptor for length (but not in C and C++)</a:t>
            </a:r>
          </a:p>
          <a:p>
            <a:pPr eaLnBrk="1" hangingPunct="1"/>
            <a:r>
              <a:rPr lang="en-US" altLang="en-US" smtClean="0"/>
              <a:t>Dynamic length: need run-time descriptor; allocation/deallocation is the biggest implementation problem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43337997-FF8F-4FE6-9A29-4A4AC4203E80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15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3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Compile- and Run-Time Descriptors</a:t>
            </a:r>
          </a:p>
        </p:txBody>
      </p:sp>
      <p:sp>
        <p:nvSpPr>
          <p:cNvPr id="3686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F943A9BD-8C5C-4322-995C-712D5BBFE0C2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16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48000"/>
            <a:ext cx="20701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95600"/>
            <a:ext cx="229235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1752600" y="4419600"/>
            <a:ext cx="2819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>
                <a:solidFill>
                  <a:schemeClr val="tx1"/>
                </a:solidFill>
              </a:rPr>
              <a:t>Compile-time descriptor for static strings</a:t>
            </a:r>
          </a:p>
        </p:txBody>
      </p:sp>
      <p:sp>
        <p:nvSpPr>
          <p:cNvPr id="36872" name="Text Box 6"/>
          <p:cNvSpPr txBox="1">
            <a:spLocks noChangeArrowheads="1"/>
          </p:cNvSpPr>
          <p:nvPr/>
        </p:nvSpPr>
        <p:spPr bwMode="auto">
          <a:xfrm>
            <a:off x="4953000" y="4495800"/>
            <a:ext cx="3124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>
                <a:solidFill>
                  <a:schemeClr val="tx1"/>
                </a:solidFill>
              </a:rPr>
              <a:t>Run-time descriptor for limited dynamic strings</a:t>
            </a:r>
          </a:p>
        </p:txBody>
      </p:sp>
    </p:spTree>
    <p:extLst>
      <p:ext uri="{BB962C8B-B14F-4D97-AF65-F5344CB8AC3E}">
        <p14:creationId xmlns:p14="http://schemas.microsoft.com/office/powerpoint/2010/main" val="452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User-Defined Ordinal Types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ordinal type is one in which the range of possible values can be easily associated with the set of positive integers</a:t>
            </a:r>
          </a:p>
          <a:p>
            <a:pPr eaLnBrk="1" hangingPunct="1"/>
            <a:r>
              <a:rPr lang="en-US" altLang="en-US" smtClean="0"/>
              <a:t>Examples of primitive ordinal types in Java</a:t>
            </a:r>
          </a:p>
          <a:p>
            <a:pPr lvl="1"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lvl="1"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char</a:t>
            </a:r>
          </a:p>
          <a:p>
            <a:pPr lvl="1"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boolean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597B653C-8973-4E2E-8809-28AFF06FC419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17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Enumeration Types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All possible values, which are named constants, are provided in the definition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C# example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days {mon, tue, wed, thu, fri, sat, sun};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Design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Is an enumeration constant allowed to appear in more than one type definition, and if so, how is the type of an occurrence of that constant checked?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Are enumeration values coerced to integer?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Any other type coerced to an enumeration type?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4C6AB3D5-44EC-4BC9-B908-9F2F60CB031C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18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5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Evaluation of Enumerated Type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Aid to readability, e.g., no need to code a color as a number</a:t>
            </a:r>
          </a:p>
          <a:p>
            <a:pPr eaLnBrk="1" hangingPunct="1"/>
            <a:r>
              <a:rPr lang="en-US" altLang="en-US" smtClean="0"/>
              <a:t>Aid to reliability, e.g., compiler can check: </a:t>
            </a:r>
          </a:p>
          <a:p>
            <a:pPr lvl="1" eaLnBrk="1" hangingPunct="1"/>
            <a:r>
              <a:rPr lang="en-US" altLang="en-US" smtClean="0"/>
              <a:t>operations (don’t allow colors to be added) </a:t>
            </a:r>
          </a:p>
          <a:p>
            <a:pPr lvl="1" eaLnBrk="1" hangingPunct="1"/>
            <a:r>
              <a:rPr lang="en-US" altLang="en-US" smtClean="0"/>
              <a:t>No enumeration variable can be assigned a value outside its defined range</a:t>
            </a:r>
          </a:p>
          <a:p>
            <a:pPr lvl="1" eaLnBrk="1" hangingPunct="1"/>
            <a:r>
              <a:rPr lang="en-US" altLang="en-US" smtClean="0"/>
              <a:t>C# and Java 5.0 provide better support for enumeration than C++ because enumeration type variables in these languages are not coerced into integer types</a:t>
            </a: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76261606-C841-48AD-8AF5-E0EB6D1E174A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19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Topics</a:t>
            </a:r>
            <a:endParaRPr lang="en-US" altLang="en-US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1534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Primitive Data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Character String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Enumeration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Array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Associative Arrays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Record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Tuple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List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Union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Pointer and Reference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Type </a:t>
            </a:r>
            <a:r>
              <a:rPr lang="en-US" altLang="en-US" sz="2000" dirty="0" smtClean="0"/>
              <a:t>Checking</a:t>
            </a:r>
            <a:endParaRPr lang="en-US" altLang="en-US" sz="2000" dirty="0" smtClean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70B291A6-C8E6-485E-8EDE-A5EC8B9B1DE7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2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Types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array is a homogeneous aggregate of data elements in which an individual element is identified by its position in the aggregate, relative to the first element.</a:t>
            </a:r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814BE015-9B45-4179-8F94-4D4D7E9811D3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20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Indexing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Indexing</a:t>
            </a:r>
            <a:r>
              <a:rPr lang="en-US" altLang="en-US" smtClean="0"/>
              <a:t> (or subscripting) is a mapping from indices to elements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en-US" sz="2000" smtClean="0">
                <a:cs typeface="Courier New" pitchFamily="49" charset="0"/>
              </a:rPr>
              <a:t>array_name (index_value_list) </a:t>
            </a:r>
            <a:r>
              <a:rPr lang="en-US" altLang="en-US" sz="2000" smtClean="0">
                <a:cs typeface="Courier New" pitchFamily="49" charset="0"/>
                <a:sym typeface="Symbol" pitchFamily="18" charset="2"/>
              </a:rPr>
              <a:t> </a:t>
            </a:r>
            <a:r>
              <a:rPr lang="en-US" altLang="en-US" sz="2000" smtClean="0">
                <a:cs typeface="Courier New" pitchFamily="49" charset="0"/>
              </a:rPr>
              <a:t> an element</a:t>
            </a:r>
          </a:p>
          <a:p>
            <a:pPr eaLnBrk="1" hangingPunct="1"/>
            <a:r>
              <a:rPr lang="en-US" altLang="en-US" smtClean="0"/>
              <a:t>Index Syntax</a:t>
            </a:r>
          </a:p>
          <a:p>
            <a:pPr lvl="1" eaLnBrk="1" hangingPunct="1"/>
            <a:r>
              <a:rPr lang="en-US" altLang="en-US" smtClean="0"/>
              <a:t>Fortran and Ada use parentheses</a:t>
            </a:r>
          </a:p>
          <a:p>
            <a:pPr lvl="2" eaLnBrk="1" hangingPunct="1"/>
            <a:r>
              <a:rPr lang="en-US" altLang="en-US" smtClean="0"/>
              <a:t>Ada explicitly uses parentheses to show uniformity between array references and function calls because both are </a:t>
            </a:r>
            <a:r>
              <a:rPr lang="en-US" altLang="en-US" i="1" smtClean="0"/>
              <a:t>mappings</a:t>
            </a:r>
          </a:p>
          <a:p>
            <a:pPr lvl="1" eaLnBrk="1" hangingPunct="1"/>
            <a:r>
              <a:rPr lang="en-US" altLang="en-US" smtClean="0"/>
              <a:t>Most other languages use brackets</a:t>
            </a: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309B1F30-52AF-4329-89D8-224ECB3703A6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21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Arrays Index (Subscript) Types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FORTRAN, C: integer only</a:t>
            </a:r>
          </a:p>
          <a:p>
            <a:pPr eaLnBrk="1" hangingPunct="1"/>
            <a:r>
              <a:rPr lang="en-US" altLang="en-US" sz="2400" smtClean="0"/>
              <a:t>Java: integer types only</a:t>
            </a:r>
          </a:p>
          <a:p>
            <a:pPr eaLnBrk="1" hangingPunct="1"/>
            <a:r>
              <a:rPr lang="en-US" altLang="en-US" sz="2400" smtClean="0"/>
              <a:t>Index range checking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- C, C++, Perl, and Fortran do not specify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    range checking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- Java, ML, C# specify range checking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</a:t>
            </a:r>
          </a:p>
        </p:txBody>
      </p:sp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AB68F974-ED83-47FA-BC73-47B1B8A44302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22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0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Initialization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Some language allow initialization at the time of storage allocation</a:t>
            </a:r>
          </a:p>
          <a:p>
            <a:pPr lvl="1" eaLnBrk="1" hangingPunct="1"/>
            <a:r>
              <a:rPr lang="en-US" altLang="en-US" smtClean="0"/>
              <a:t>C, C++, Java, C# example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list [] = {4, 5, 7, 83} </a:t>
            </a:r>
          </a:p>
          <a:p>
            <a:pPr lvl="1" eaLnBrk="1" hangingPunct="1"/>
            <a:r>
              <a:rPr lang="en-US" altLang="en-US" smtClean="0"/>
              <a:t>Character strings in C and C++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name [] = ″freddie″;</a:t>
            </a:r>
          </a:p>
          <a:p>
            <a:pPr lvl="1" eaLnBrk="1" hangingPunct="1"/>
            <a:r>
              <a:rPr lang="en-US" altLang="en-US" smtClean="0"/>
              <a:t>Arrays of strings in C and C++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*names [] = {″Bob″, ″Jake″, ″Joe″];</a:t>
            </a:r>
          </a:p>
          <a:p>
            <a:pPr lvl="1" eaLnBrk="1" hangingPunct="1"/>
            <a:r>
              <a:rPr lang="en-US" altLang="en-US" smtClean="0"/>
              <a:t>Java initialization of String objects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String[] names = {″Bob″, ″Jake″, ″Joe″};</a:t>
            </a:r>
          </a:p>
        </p:txBody>
      </p:sp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109623F3-9B43-43E4-9FB1-B70D208EEE30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23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Heterogeneous Arrays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i="1" smtClean="0"/>
              <a:t>heterogeneous array</a:t>
            </a:r>
            <a:r>
              <a:rPr lang="en-US" altLang="en-US" smtClean="0"/>
              <a:t> is one in which the elements need not be of the same type</a:t>
            </a:r>
          </a:p>
          <a:p>
            <a:pPr eaLnBrk="1" hangingPunct="1"/>
            <a:r>
              <a:rPr lang="en-US" altLang="en-US" smtClean="0"/>
              <a:t>Supported by Perl, Python, JavaScript, and Ruby</a:t>
            </a:r>
          </a:p>
        </p:txBody>
      </p:sp>
      <p:sp>
        <p:nvSpPr>
          <p:cNvPr id="634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A6FB8C7C-AAAB-4736-B779-3888D6F28B5E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24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 Initialization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C-based languages</a:t>
            </a:r>
          </a:p>
          <a:p>
            <a:pPr lvl="1"/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list [] = {1, 3, 5, 7}</a:t>
            </a:r>
          </a:p>
          <a:p>
            <a:pPr lvl="1"/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*names [] = {″Mike″, ″Fred″, ″Mary Lou″};</a:t>
            </a:r>
          </a:p>
          <a:p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Python</a:t>
            </a:r>
          </a:p>
          <a:p>
            <a:pPr lvl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List comprehensions</a:t>
            </a:r>
          </a:p>
          <a:p>
            <a:pPr lvl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list = [x ** 2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in range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(12)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x % 3 == 0]</a:t>
            </a:r>
          </a:p>
          <a:p>
            <a:pPr lvl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2000" smtClean="0">
                <a:cs typeface="Courier New" pitchFamily="49" charset="0"/>
              </a:rPr>
              <a:t>puts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[0, 9, 36, 81]</a:t>
            </a:r>
            <a:r>
              <a:rPr lang="en-US" altLang="en-US" sz="2000" smtClean="0">
                <a:cs typeface="Courier New" pitchFamily="49" charset="0"/>
              </a:rPr>
              <a:t> in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pPr lvl="1">
              <a:buFontTx/>
              <a:buNone/>
            </a:pPr>
            <a:endParaRPr lang="en-US" altLang="en-US" sz="2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C4542476-6217-4467-AAC6-43AF8657E80F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25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Arrays Operations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APL provides the most powerful array processing operations for vectors and matrixes as well as unary operators (for example, to reverse column elements)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Python’s array assignments, but they are only reference changes. Python also supports array catenation and element membership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Ruby also provides array catenation</a:t>
            </a:r>
          </a:p>
        </p:txBody>
      </p:sp>
      <p:sp>
        <p:nvSpPr>
          <p:cNvPr id="665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2D97384F-9DF4-42A0-9B08-62079F0D8B7C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26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4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Rectangular and Jagged Arrays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rectangular array is a multi-dimensioned array in which all of the rows have the same number of elements and all columns have the same number of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jagged matrix has rows with varying number of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Possible when multi-dimensioned arrays actually appear as arrays of arrays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C, C++, and Java support jagged arrays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F# and C# support rectangular arrays and jagged arrays</a:t>
            </a:r>
          </a:p>
        </p:txBody>
      </p:sp>
      <p:sp>
        <p:nvSpPr>
          <p:cNvPr id="686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18A30F5D-4F17-43FD-B5C7-7CDBD2604AE2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27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24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Slices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slice is some substructure of an array; nothing more than a referencing mechanism</a:t>
            </a:r>
          </a:p>
          <a:p>
            <a:pPr eaLnBrk="1" hangingPunct="1"/>
            <a:r>
              <a:rPr lang="en-US" altLang="en-US" smtClean="0"/>
              <a:t>Slices are only useful in languages that have array operations    </a:t>
            </a:r>
          </a:p>
        </p:txBody>
      </p:sp>
      <p:sp>
        <p:nvSpPr>
          <p:cNvPr id="706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FF0139EB-0616-4A50-B35B-75494AA412B6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28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Slice Examples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Python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vector = [2, 4, 6, 8, 10, 12, 14, 16]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mat = [[1, 2, 3], [4, 5, 6], [7, 8, 9]]</a:t>
            </a:r>
          </a:p>
          <a:p>
            <a:pPr lvl="1" eaLnBrk="1" hangingPunct="1">
              <a:buFontTx/>
              <a:buNone/>
            </a:pPr>
            <a:endParaRPr lang="en-US" altLang="en-US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vector (3:6)</a:t>
            </a:r>
            <a:r>
              <a:rPr lang="en-US" altLang="en-US" sz="2000" smtClean="0"/>
              <a:t> </a:t>
            </a:r>
            <a:r>
              <a:rPr lang="en-US" altLang="en-US" smtClean="0"/>
              <a:t>is a three-element array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mat[0][0:2]</a:t>
            </a:r>
            <a:r>
              <a:rPr lang="en-US" altLang="en-US" smtClean="0"/>
              <a:t> is the first and second element of the first row of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mat</a:t>
            </a:r>
          </a:p>
          <a:p>
            <a:pPr eaLnBrk="1" hangingPunct="1"/>
            <a:r>
              <a:rPr lang="en-US" altLang="en-US" smtClean="0"/>
              <a:t>Ruby supports slices with the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slice</a:t>
            </a:r>
            <a:r>
              <a:rPr lang="en-US" altLang="en-US" smtClean="0"/>
              <a:t> method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list.slice(2, 2) </a:t>
            </a:r>
            <a:r>
              <a:rPr lang="en-US" altLang="en-US" smtClean="0"/>
              <a:t>returns the third and fourth elements of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727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7AA5A981-8B79-4561-B887-8699B0DC41B2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29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mtClean="0"/>
              <a:t>A </a:t>
            </a:r>
            <a:r>
              <a:rPr lang="en-US" altLang="en-US" i="1" smtClean="0"/>
              <a:t>data type</a:t>
            </a:r>
            <a:r>
              <a:rPr lang="en-US" altLang="en-US" smtClean="0"/>
              <a:t> defines a collection of data objects and a set of predefined operations on those objects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mtClean="0"/>
              <a:t>A </a:t>
            </a:r>
            <a:r>
              <a:rPr lang="en-US" altLang="en-US" i="1" smtClean="0"/>
              <a:t>descriptor</a:t>
            </a:r>
            <a:r>
              <a:rPr lang="en-US" altLang="en-US" smtClean="0"/>
              <a:t> is the collection of the attributes of a variable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mtClean="0"/>
              <a:t>An </a:t>
            </a:r>
            <a:r>
              <a:rPr lang="en-US" altLang="en-US" i="1" smtClean="0"/>
              <a:t>object</a:t>
            </a:r>
            <a:r>
              <a:rPr lang="en-US" altLang="en-US" smtClean="0"/>
              <a:t> represents an instance of a user-defined (abstract data) type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mtClean="0"/>
              <a:t>One design issue for all data types: What operations are defined and how are they specified?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0EE19B22-E80C-4A7B-BDBD-124002AFC1E6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3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9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Implementation of Arrays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382000" cy="2971800"/>
          </a:xfrm>
        </p:spPr>
        <p:txBody>
          <a:bodyPr/>
          <a:lstStyle/>
          <a:p>
            <a:pPr eaLnBrk="1" hangingPunct="1"/>
            <a:r>
              <a:rPr lang="en-US" altLang="en-US" smtClean="0"/>
              <a:t>Access function maps subscript expressions to an address in the array </a:t>
            </a:r>
          </a:p>
          <a:p>
            <a:pPr eaLnBrk="1" hangingPunct="1"/>
            <a:r>
              <a:rPr lang="en-US" altLang="en-US" smtClean="0"/>
              <a:t>Access function for single-dimensioned arrays: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address(list[k]) = address (list[lower_bound])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	+ ((k-lower_bound) * element_size)</a:t>
            </a:r>
          </a:p>
        </p:txBody>
      </p:sp>
      <p:sp>
        <p:nvSpPr>
          <p:cNvPr id="747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B452407A-12C2-4295-8C10-FFFD97FBA151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30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74758" name="Picture 5" descr="fig_06_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343400"/>
            <a:ext cx="19812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98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Compile-Time Descriptors</a:t>
            </a:r>
          </a:p>
        </p:txBody>
      </p:sp>
      <p:sp>
        <p:nvSpPr>
          <p:cNvPr id="808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8EF22144-B254-4A40-902F-5240C51567BD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31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8090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19177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1607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Text Box 5"/>
          <p:cNvSpPr txBox="1">
            <a:spLocks noChangeArrowheads="1"/>
          </p:cNvSpPr>
          <p:nvPr/>
        </p:nvSpPr>
        <p:spPr bwMode="auto">
          <a:xfrm>
            <a:off x="685800" y="4876800"/>
            <a:ext cx="400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chemeClr val="tx1"/>
                </a:solidFill>
              </a:rPr>
              <a:t>Single-dimensioned array</a:t>
            </a:r>
          </a:p>
        </p:txBody>
      </p:sp>
      <p:sp>
        <p:nvSpPr>
          <p:cNvPr id="80904" name="Text Box 6"/>
          <p:cNvSpPr txBox="1">
            <a:spLocks noChangeArrowheads="1"/>
          </p:cNvSpPr>
          <p:nvPr/>
        </p:nvSpPr>
        <p:spPr bwMode="auto">
          <a:xfrm>
            <a:off x="5029200" y="4908550"/>
            <a:ext cx="374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chemeClr val="tx1"/>
                </a:solidFill>
              </a:rPr>
              <a:t>Multidimensional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6175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Record Types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i="1" smtClean="0"/>
              <a:t>record</a:t>
            </a:r>
            <a:r>
              <a:rPr lang="en-US" altLang="en-US" smtClean="0"/>
              <a:t> is a possibly heterogeneous aggregate of data elements in which the individual elements are identified by names</a:t>
            </a:r>
          </a:p>
          <a:p>
            <a:pPr eaLnBrk="1" hangingPunct="1"/>
            <a:r>
              <a:rPr lang="en-US" altLang="en-US" smtClean="0"/>
              <a:t>Design issues:</a:t>
            </a:r>
          </a:p>
          <a:p>
            <a:pPr lvl="1" eaLnBrk="1" hangingPunct="1"/>
            <a:r>
              <a:rPr lang="en-US" altLang="en-US" smtClean="0"/>
              <a:t>What is the syntactic form of references to the field? </a:t>
            </a:r>
          </a:p>
          <a:p>
            <a:pPr lvl="1" eaLnBrk="1" hangingPunct="1"/>
            <a:r>
              <a:rPr lang="en-US" altLang="en-US" smtClean="0"/>
              <a:t>Are elliptical references allowed</a:t>
            </a:r>
          </a:p>
        </p:txBody>
      </p:sp>
      <p:sp>
        <p:nvSpPr>
          <p:cNvPr id="870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870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70E46175-FD92-4567-8274-11CB1127C723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32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6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Evaluation and Comparison to Arrays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Records are used when collection of data values is heterogeneous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Access to array elements is much slower than access to record fields, because subscripts are dynamic (field names are static)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Dynamic subscripts could be used with record field access, but it would disallow type checking and it would be much slower</a:t>
            </a:r>
          </a:p>
        </p:txBody>
      </p:sp>
      <p:sp>
        <p:nvSpPr>
          <p:cNvPr id="931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931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7BCBF64C-FFED-44CC-B364-4A092628BEE7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33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Implementation of Record Type</a:t>
            </a:r>
          </a:p>
        </p:txBody>
      </p:sp>
      <p:sp>
        <p:nvSpPr>
          <p:cNvPr id="952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952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CF93C9B7-D547-4022-A4FA-246C1244923A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34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952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295275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8" name="Text Box 5"/>
          <p:cNvSpPr txBox="1">
            <a:spLocks noChangeArrowheads="1"/>
          </p:cNvSpPr>
          <p:nvPr/>
        </p:nvSpPr>
        <p:spPr bwMode="auto">
          <a:xfrm>
            <a:off x="457200" y="2819400"/>
            <a:ext cx="4419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Offset address relative to the beginning of the records is associated with each field</a:t>
            </a:r>
          </a:p>
        </p:txBody>
      </p:sp>
    </p:spTree>
    <p:extLst>
      <p:ext uri="{BB962C8B-B14F-4D97-AF65-F5344CB8AC3E}">
        <p14:creationId xmlns:p14="http://schemas.microsoft.com/office/powerpoint/2010/main" val="4304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Tuple Types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mtClean="0"/>
              <a:t>A tuple is a data type that is similar to a record, except that the elements are not named</a:t>
            </a:r>
          </a:p>
          <a:p>
            <a:r>
              <a:rPr lang="en-US" altLang="en-US" smtClean="0"/>
              <a:t>Used in Python, ML, and F# to allow functions to return multiple values</a:t>
            </a:r>
          </a:p>
          <a:p>
            <a:pPr lvl="1"/>
            <a:r>
              <a:rPr lang="en-US" altLang="en-US" smtClean="0"/>
              <a:t>Python</a:t>
            </a:r>
          </a:p>
          <a:p>
            <a:pPr lvl="2"/>
            <a:r>
              <a:rPr lang="en-US" altLang="en-US" smtClean="0"/>
              <a:t>Closely related to its lists, but immutable</a:t>
            </a:r>
          </a:p>
          <a:p>
            <a:pPr lvl="2"/>
            <a:r>
              <a:rPr lang="en-US" altLang="en-US" smtClean="0"/>
              <a:t>Create with a tuple literal</a:t>
            </a:r>
          </a:p>
          <a:p>
            <a:pPr lvl="2">
              <a:buFontTx/>
              <a:buNone/>
            </a:pPr>
            <a:r>
              <a:rPr lang="en-US" altLang="en-US" smtClean="0"/>
              <a:t>   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myTuple = (3, 5.8, ′apple′)</a:t>
            </a:r>
          </a:p>
          <a:p>
            <a:pPr lvl="2">
              <a:buFontTx/>
              <a:buNone/>
            </a:pPr>
            <a:r>
              <a:rPr lang="en-US" altLang="en-US" smtClean="0"/>
              <a:t>   Referenced with subscripts (begin at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mtClean="0"/>
              <a:t>)</a:t>
            </a:r>
          </a:p>
          <a:p>
            <a:pPr lvl="2">
              <a:buFontTx/>
              <a:buNone/>
            </a:pPr>
            <a:r>
              <a:rPr lang="en-US" altLang="en-US" smtClean="0"/>
              <a:t>Catenation with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en-US" smtClean="0"/>
              <a:t> and deleted with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del</a:t>
            </a:r>
          </a:p>
        </p:txBody>
      </p:sp>
      <p:sp>
        <p:nvSpPr>
          <p:cNvPr id="972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972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C7D408C2-640E-4893-9B1E-49354A057717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35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8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Tuple Types </a:t>
            </a:r>
            <a:r>
              <a:rPr lang="en-US" altLang="en-US" sz="2800" smtClean="0"/>
              <a:t>(continued)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ML</a:t>
            </a:r>
          </a:p>
          <a:p>
            <a:pPr>
              <a:buFontTx/>
              <a:buNone/>
            </a:pPr>
            <a:r>
              <a:rPr lang="en-US" altLang="en-US" smtClean="0"/>
              <a:t>     </a:t>
            </a: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 myTuple = (3, 5.8, ′apple′);</a:t>
            </a:r>
          </a:p>
          <a:p>
            <a:pPr>
              <a:buFontTx/>
              <a:buNone/>
            </a:pPr>
            <a:r>
              <a:rPr lang="en-US" altLang="en-US" smtClean="0"/>
              <a:t>  - Access as follows:</a:t>
            </a:r>
          </a:p>
          <a:p>
            <a:pPr>
              <a:buFontTx/>
              <a:buNone/>
            </a:pPr>
            <a:r>
              <a:rPr lang="en-US" altLang="en-US" smtClean="0"/>
              <a:t>   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#1(myTuple)</a:t>
            </a:r>
            <a:r>
              <a:rPr lang="en-US" altLang="en-US" smtClean="0"/>
              <a:t> is the first element</a:t>
            </a:r>
          </a:p>
          <a:p>
            <a:pPr>
              <a:buFontTx/>
              <a:buNone/>
            </a:pPr>
            <a:r>
              <a:rPr lang="en-US" altLang="en-US" smtClean="0"/>
              <a:t>  - A new tuple type can be defined</a:t>
            </a:r>
          </a:p>
          <a:p>
            <a:pPr>
              <a:buFontTx/>
              <a:buNone/>
            </a:pPr>
            <a:r>
              <a:rPr lang="en-US" altLang="en-US" smtClean="0"/>
              <a:t>     </a:t>
            </a: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 intReal = </a:t>
            </a: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real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en-US" smtClean="0"/>
              <a:t>F#</a:t>
            </a:r>
          </a:p>
          <a:p>
            <a:pPr>
              <a:buFontTx/>
              <a:buNone/>
            </a:pPr>
            <a:r>
              <a:rPr lang="en-US" altLang="en-US" smtClean="0"/>
              <a:t>    </a:t>
            </a: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 tup = (3, 5, 7)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 a, b, c = tup  </a:t>
            </a:r>
            <a:r>
              <a:rPr lang="en-US" altLang="en-US" smtClean="0">
                <a:cs typeface="Courier New" pitchFamily="49" charset="0"/>
              </a:rPr>
              <a:t>This assigns a tuple to a tuple pattern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(a, b, c)</a:t>
            </a:r>
          </a:p>
        </p:txBody>
      </p:sp>
      <p:sp>
        <p:nvSpPr>
          <p:cNvPr id="983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983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1D298618-B061-41D6-841A-311465C35FFF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36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 Types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029200"/>
          </a:xfrm>
        </p:spPr>
        <p:txBody>
          <a:bodyPr>
            <a:normAutofit/>
          </a:bodyPr>
          <a:lstStyle/>
          <a:p>
            <a:r>
              <a:rPr lang="en-US" altLang="en-US" smtClean="0"/>
              <a:t>Lists in Lisp and Scheme are delimited by parentheses and use no commas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 (A B C D) </a:t>
            </a:r>
            <a:r>
              <a:rPr lang="en-US" altLang="en-US" smtClean="0"/>
              <a:t>and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(A (B C) D)</a:t>
            </a:r>
          </a:p>
          <a:p>
            <a:r>
              <a:rPr lang="en-US" altLang="en-US" smtClean="0"/>
              <a:t>Data and code have the same form</a:t>
            </a:r>
          </a:p>
          <a:p>
            <a:pPr>
              <a:buFontTx/>
              <a:buNone/>
            </a:pPr>
            <a:r>
              <a:rPr lang="en-US" altLang="en-US" sz="2000" smtClean="0"/>
              <a:t>       </a:t>
            </a:r>
            <a:r>
              <a:rPr lang="en-US" altLang="en-US" sz="2400" smtClean="0"/>
              <a:t>As data,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(A B C)</a:t>
            </a:r>
            <a:r>
              <a:rPr lang="en-US" altLang="en-US" sz="2000" smtClean="0"/>
              <a:t> </a:t>
            </a:r>
            <a:r>
              <a:rPr lang="en-US" altLang="en-US" sz="2400" smtClean="0"/>
              <a:t>is literally what it is</a:t>
            </a:r>
          </a:p>
          <a:p>
            <a:pPr>
              <a:buFontTx/>
              <a:buNone/>
            </a:pPr>
            <a:r>
              <a:rPr lang="en-US" altLang="en-US" sz="2000" smtClean="0"/>
              <a:t>       </a:t>
            </a:r>
            <a:r>
              <a:rPr lang="en-US" altLang="en-US" sz="2400" smtClean="0"/>
              <a:t>As code,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(A B C)</a:t>
            </a:r>
            <a:r>
              <a:rPr lang="en-US" altLang="en-US" sz="2000" smtClean="0"/>
              <a:t> </a:t>
            </a:r>
            <a:r>
              <a:rPr lang="en-US" altLang="en-US" sz="2400" smtClean="0"/>
              <a:t>is the function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2000" smtClean="0"/>
              <a:t> </a:t>
            </a:r>
            <a:r>
              <a:rPr lang="en-US" altLang="en-US" sz="2400" smtClean="0"/>
              <a:t>applied to the  </a:t>
            </a:r>
          </a:p>
          <a:p>
            <a:pPr>
              <a:buFontTx/>
              <a:buNone/>
            </a:pPr>
            <a:r>
              <a:rPr lang="en-US" altLang="en-US" sz="2400" smtClean="0"/>
              <a:t>         parameters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en-US" sz="2000" smtClean="0"/>
              <a:t> </a:t>
            </a:r>
            <a:r>
              <a:rPr lang="en-US" altLang="en-US" sz="2400" smtClean="0"/>
              <a:t>and</a:t>
            </a:r>
            <a:r>
              <a:rPr lang="en-US" altLang="en-US" sz="2000" smtClean="0"/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altLang="en-US" smtClean="0">
                <a:cs typeface="Courier New" pitchFamily="49" charset="0"/>
              </a:rPr>
              <a:t>The interpreter needs to know which a list is, so if it is data, we quote it with an apostrophe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  ′(A B C)</a:t>
            </a:r>
            <a:r>
              <a:rPr lang="en-US" altLang="en-US" sz="2400" smtClean="0">
                <a:cs typeface="Courier New" pitchFamily="49" charset="0"/>
              </a:rPr>
              <a:t> is data</a:t>
            </a: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993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993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F2C1D35B-EA3D-44EB-9B03-B60BF7F7219D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37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 Types </a:t>
            </a:r>
            <a:r>
              <a:rPr lang="en-US" altLang="en-US" sz="2800" smtClean="0"/>
              <a:t>(continued)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>
                <a:cs typeface="Courier New" pitchFamily="49" charset="0"/>
              </a:rPr>
              <a:t>List Operations in Scheme</a:t>
            </a:r>
          </a:p>
          <a:p>
            <a:pPr lvl="1"/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altLang="en-US" smtClean="0">
                <a:cs typeface="Courier New" pitchFamily="49" charset="0"/>
              </a:rPr>
              <a:t> returns the first element of its list parameter</a:t>
            </a:r>
          </a:p>
          <a:p>
            <a:pPr lvl="1">
              <a:buFontTx/>
              <a:buNone/>
            </a:pPr>
            <a:r>
              <a:rPr lang="en-US" altLang="en-US" smtClean="0">
                <a:cs typeface="Courier New" pitchFamily="49" charset="0"/>
              </a:rPr>
              <a:t>  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(CAR ′(A B C))</a:t>
            </a:r>
            <a:r>
              <a:rPr lang="en-US" altLang="en-US" smtClean="0">
                <a:cs typeface="Courier New" pitchFamily="49" charset="0"/>
              </a:rPr>
              <a:t> returns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A</a:t>
            </a:r>
          </a:p>
          <a:p>
            <a:pPr lvl="1"/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altLang="en-US" smtClean="0">
                <a:cs typeface="Courier New" pitchFamily="49" charset="0"/>
              </a:rPr>
              <a:t> returns the remainder of its list parameter after the first element has been removed</a:t>
            </a:r>
          </a:p>
          <a:p>
            <a:pPr lvl="1">
              <a:buFontTx/>
              <a:buNone/>
            </a:pPr>
            <a:r>
              <a:rPr lang="en-US" altLang="en-US" smtClean="0">
                <a:cs typeface="Courier New" pitchFamily="49" charset="0"/>
              </a:rPr>
              <a:t>  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(CDR ′(A B C)) </a:t>
            </a:r>
            <a:r>
              <a:rPr lang="en-US" altLang="en-US" smtClean="0">
                <a:cs typeface="Courier New" pitchFamily="49" charset="0"/>
              </a:rPr>
              <a:t>returns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(B C)</a:t>
            </a:r>
            <a:endParaRPr lang="en-US" altLang="en-US" sz="2000" smtClean="0"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en-US" smtClean="0">
                <a:cs typeface="Courier New" pitchFamily="49" charset="0"/>
              </a:rPr>
              <a:t> -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CONS</a:t>
            </a:r>
            <a:r>
              <a:rPr lang="en-US" altLang="en-US" smtClean="0">
                <a:cs typeface="Courier New" pitchFamily="49" charset="0"/>
              </a:rPr>
              <a:t> puts its first parameter into its second parameter, a list, to make a new list</a:t>
            </a:r>
          </a:p>
          <a:p>
            <a:pPr lvl="1">
              <a:buFontTx/>
              <a:buNone/>
            </a:pPr>
            <a:r>
              <a:rPr lang="en-US" altLang="en-US" smtClean="0"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(CONS ′A (B C)) </a:t>
            </a:r>
            <a:r>
              <a:rPr lang="en-US" altLang="en-US" smtClean="0">
                <a:cs typeface="Courier New" pitchFamily="49" charset="0"/>
              </a:rPr>
              <a:t>returns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(A B C)</a:t>
            </a:r>
          </a:p>
          <a:p>
            <a:pPr lvl="1">
              <a:buFontTx/>
              <a:buChar char="-"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mtClean="0">
                <a:cs typeface="Courier New" pitchFamily="49" charset="0"/>
              </a:rPr>
              <a:t> returns a new list of its parameters</a:t>
            </a:r>
          </a:p>
          <a:p>
            <a:pPr lvl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(LIST ′A ′B ′(C D))</a:t>
            </a:r>
            <a:r>
              <a:rPr lang="en-US" altLang="en-US" smtClean="0">
                <a:cs typeface="Courier New" pitchFamily="49" charset="0"/>
              </a:rPr>
              <a:t> returns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(A B (C D))</a:t>
            </a:r>
            <a:endParaRPr lang="en-US" altLang="en-US" sz="2000" smtClean="0">
              <a:cs typeface="Courier New" pitchFamily="49" charset="0"/>
            </a:endParaRP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1003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7580FBB1-80DC-49C1-9491-4D76AE78B043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38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7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 Types </a:t>
            </a:r>
            <a:r>
              <a:rPr lang="en-US" altLang="en-US" sz="2800" smtClean="0"/>
              <a:t>(continued)</a:t>
            </a:r>
            <a:endParaRPr lang="en-US" altLang="en-US" smtClean="0"/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572000"/>
          </a:xfrm>
        </p:spPr>
        <p:txBody>
          <a:bodyPr/>
          <a:lstStyle/>
          <a:p>
            <a:r>
              <a:rPr lang="en-US" altLang="en-US" smtClean="0"/>
              <a:t>List Operations in ML</a:t>
            </a:r>
          </a:p>
          <a:p>
            <a:pPr lvl="1"/>
            <a:r>
              <a:rPr lang="en-US" altLang="en-US" smtClean="0"/>
              <a:t>Lists are written in brackets and the elements are separated by commas</a:t>
            </a:r>
          </a:p>
          <a:p>
            <a:pPr lvl="1"/>
            <a:r>
              <a:rPr lang="en-US" altLang="en-US" smtClean="0"/>
              <a:t>List elements must be of the same type</a:t>
            </a:r>
          </a:p>
          <a:p>
            <a:pPr lvl="1"/>
            <a:r>
              <a:rPr lang="en-US" altLang="en-US" smtClean="0"/>
              <a:t>The Scheme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CONS</a:t>
            </a:r>
            <a:r>
              <a:rPr lang="en-US" altLang="en-US" smtClean="0"/>
              <a:t> function is a binary operator in ML,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::</a:t>
            </a:r>
          </a:p>
          <a:p>
            <a:pPr lvl="1">
              <a:buFontTx/>
              <a:buNone/>
            </a:pPr>
            <a:r>
              <a:rPr lang="en-US" altLang="en-US" smtClean="0"/>
              <a:t>   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3 :: [5, 7, 9]</a:t>
            </a:r>
            <a:r>
              <a:rPr lang="en-US" altLang="en-US" smtClean="0"/>
              <a:t> evaluates to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[3, 5, 7, 9]</a:t>
            </a:r>
          </a:p>
          <a:p>
            <a:pPr lvl="1"/>
            <a:r>
              <a:rPr lang="en-US" altLang="en-US" smtClean="0"/>
              <a:t>The Scheme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altLang="en-US" smtClean="0"/>
              <a:t> and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altLang="en-US" smtClean="0"/>
              <a:t> functions are named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altLang="en-US" smtClean="0"/>
              <a:t> and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altLang="en-US" smtClean="0"/>
              <a:t>, respectively</a:t>
            </a:r>
          </a:p>
        </p:txBody>
      </p:sp>
      <p:sp>
        <p:nvSpPr>
          <p:cNvPr id="1013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1013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433C9E10-013D-4020-92C7-7E0FDC32A947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39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5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Primitive Data Types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Almost all programming languages provide a set of </a:t>
            </a:r>
            <a:r>
              <a:rPr lang="en-US" altLang="en-US" i="1" smtClean="0"/>
              <a:t>primitive data types</a:t>
            </a:r>
          </a:p>
          <a:p>
            <a:pPr eaLnBrk="1" hangingPunct="1"/>
            <a:r>
              <a:rPr lang="en-US" altLang="en-US" smtClean="0"/>
              <a:t>Primitive data types: Those not defined in terms of other data types</a:t>
            </a:r>
          </a:p>
          <a:p>
            <a:pPr eaLnBrk="1" hangingPunct="1"/>
            <a:r>
              <a:rPr lang="en-US" altLang="en-US" smtClean="0"/>
              <a:t>Some primitive data types are merely reflections of the hardware</a:t>
            </a:r>
          </a:p>
          <a:p>
            <a:pPr eaLnBrk="1" hangingPunct="1"/>
            <a:r>
              <a:rPr lang="en-US" altLang="en-US" smtClean="0"/>
              <a:t>Others require only a little non-hardware support for their implementation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C010BC88-8F14-41E0-A749-895976D16D2C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4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 Types </a:t>
            </a:r>
            <a:r>
              <a:rPr lang="en-US" altLang="en-US" sz="2800" smtClean="0"/>
              <a:t>(continued)</a:t>
            </a:r>
            <a:endParaRPr lang="en-US" altLang="en-US" smtClean="0"/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F# Lists </a:t>
            </a:r>
          </a:p>
          <a:p>
            <a:pPr lvl="1"/>
            <a:r>
              <a:rPr lang="en-US" altLang="en-US" smtClean="0"/>
              <a:t>Like those of ML, except elements are separated by semicolons and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altLang="en-US" smtClean="0"/>
              <a:t> and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altLang="en-US" smtClean="0"/>
              <a:t> are methods of the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mtClean="0"/>
              <a:t> class</a:t>
            </a:r>
          </a:p>
          <a:p>
            <a:r>
              <a:rPr lang="en-US" altLang="en-US" smtClean="0"/>
              <a:t>Python Lists</a:t>
            </a:r>
          </a:p>
          <a:p>
            <a:pPr lvl="1"/>
            <a:r>
              <a:rPr lang="en-US" altLang="en-US" smtClean="0"/>
              <a:t>The list data type also serves as Python’s arrays</a:t>
            </a:r>
          </a:p>
          <a:p>
            <a:pPr lvl="1"/>
            <a:r>
              <a:rPr lang="en-US" altLang="en-US" smtClean="0"/>
              <a:t>Unlike Scheme, Common Lisp, ML, and F#, Python’s lists are mutable</a:t>
            </a:r>
          </a:p>
          <a:p>
            <a:pPr lvl="1"/>
            <a:r>
              <a:rPr lang="en-US" altLang="en-US" smtClean="0"/>
              <a:t>Elements can be of any type</a:t>
            </a:r>
          </a:p>
          <a:p>
            <a:pPr lvl="1"/>
            <a:r>
              <a:rPr lang="en-US" altLang="en-US" smtClean="0"/>
              <a:t>Create a list with an assignment</a:t>
            </a:r>
          </a:p>
          <a:p>
            <a:pPr lvl="1">
              <a:buFontTx/>
              <a:buNone/>
            </a:pPr>
            <a:r>
              <a:rPr lang="en-US" altLang="en-US" smtClean="0"/>
              <a:t>   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myList = [3, 5.8, "grape</a:t>
            </a:r>
            <a:r>
              <a:rPr lang="en-US" altLang="en-US" sz="2000" smtClean="0">
                <a:latin typeface="Courier New" pitchFamily="49" charset="0"/>
              </a:rPr>
              <a:t>"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en-US" altLang="en-US" smtClean="0"/>
          </a:p>
        </p:txBody>
      </p:sp>
      <p:sp>
        <p:nvSpPr>
          <p:cNvPr id="10240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1024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2893A406-9FBA-41FC-A094-8C2A57F59A4E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40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5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Unions Types</a:t>
            </a:r>
          </a:p>
        </p:txBody>
      </p:sp>
      <p:sp>
        <p:nvSpPr>
          <p:cNvPr id="10547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i="1" smtClean="0"/>
              <a:t>union</a:t>
            </a:r>
            <a:r>
              <a:rPr lang="en-US" altLang="en-US" smtClean="0"/>
              <a:t> is a type whose variables are allowed to store different type values at different times during execution</a:t>
            </a:r>
          </a:p>
          <a:p>
            <a:pPr eaLnBrk="1" hangingPunct="1"/>
            <a:r>
              <a:rPr lang="en-US" altLang="en-US" smtClean="0"/>
              <a:t>Design issue </a:t>
            </a:r>
          </a:p>
          <a:p>
            <a:pPr lvl="1" eaLnBrk="1" hangingPunct="1"/>
            <a:r>
              <a:rPr lang="en-US" altLang="en-US" smtClean="0"/>
              <a:t>Should type checking be required?</a:t>
            </a:r>
          </a:p>
        </p:txBody>
      </p:sp>
      <p:sp>
        <p:nvSpPr>
          <p:cNvPr id="1054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1054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7FE9A9E9-CB49-4333-A41D-CE99FFA4166C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41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0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Discriminated vs. Free Unions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 and C++ provide union constructs in which there is no language support for type checking; the union in these languages is called </a:t>
            </a:r>
            <a:r>
              <a:rPr lang="en-US" altLang="en-US" i="1" smtClean="0"/>
              <a:t>free union</a:t>
            </a:r>
          </a:p>
          <a:p>
            <a:pPr eaLnBrk="1" hangingPunct="1"/>
            <a:r>
              <a:rPr lang="en-US" altLang="en-US" smtClean="0"/>
              <a:t>Type checking of unions require that each union include a type indicator called a </a:t>
            </a:r>
            <a:r>
              <a:rPr lang="en-US" altLang="en-US" i="1" smtClean="0"/>
              <a:t>discriminant</a:t>
            </a:r>
          </a:p>
          <a:p>
            <a:pPr lvl="1" eaLnBrk="1" hangingPunct="1"/>
            <a:r>
              <a:rPr lang="en-US" altLang="en-US" smtClean="0"/>
              <a:t>Supported by ML, Haskell, and F#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1075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1075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DA11C078-4768-419B-B566-6A3D69EA79BD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42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99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Evaluation of Unions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Free unions are unsafe</a:t>
            </a:r>
          </a:p>
          <a:p>
            <a:pPr lvl="1" eaLnBrk="1" hangingPunct="1">
              <a:defRPr/>
            </a:pPr>
            <a:r>
              <a:rPr lang="en-US" altLang="en-US" dirty="0" smtClean="0"/>
              <a:t>Do not allow type checking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Java and C# do not support unions</a:t>
            </a:r>
          </a:p>
          <a:p>
            <a:pPr lvl="1" eaLnBrk="1" hangingPunct="1">
              <a:defRPr/>
            </a:pPr>
            <a:r>
              <a:rPr lang="en-US" altLang="en-US" dirty="0" smtClean="0"/>
              <a:t>Reflective of growing concerns for safety in programming language</a:t>
            </a:r>
          </a:p>
        </p:txBody>
      </p:sp>
      <p:sp>
        <p:nvSpPr>
          <p:cNvPr id="1136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1136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0E50781A-CBB1-4657-BF05-FD430C44A52D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43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9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Pointer Operations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Two fundamental operations: assignment and dereferencing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Assignment is used to set a pointer variable’s value to some useful address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Dereferencing yields the value stored at the location represented by the pointer’s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Dereferencing can be explicit or implicit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C++ uses an explicit operation via *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 = *ptr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sets j to the value located at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ptr</a:t>
            </a:r>
          </a:p>
        </p:txBody>
      </p:sp>
      <p:sp>
        <p:nvSpPr>
          <p:cNvPr id="1198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1198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F276756B-1246-49D9-A52E-9B4A6B8FAAF9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44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7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Pointer Assignment Illustrated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5319713"/>
            <a:ext cx="8153400" cy="8524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The assignment operation j = *ptr</a:t>
            </a:r>
          </a:p>
        </p:txBody>
      </p:sp>
      <p:sp>
        <p:nvSpPr>
          <p:cNvPr id="1218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1218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04155F52-399A-4265-ACFF-43212C06AFCB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45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218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8674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5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Problems with Pointers 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Dangling pointers (dangerous)</a:t>
            </a:r>
          </a:p>
          <a:p>
            <a:pPr lvl="1" eaLnBrk="1" hangingPunct="1"/>
            <a:r>
              <a:rPr lang="en-US" altLang="en-US" sz="2000" smtClean="0"/>
              <a:t>A pointer points to a heap-dynamic variable that has been deallocated</a:t>
            </a:r>
          </a:p>
          <a:p>
            <a:pPr eaLnBrk="1" hangingPunct="1"/>
            <a:r>
              <a:rPr lang="en-US" altLang="en-US" sz="2400" smtClean="0"/>
              <a:t>Lost heap-dynamic variable</a:t>
            </a:r>
          </a:p>
          <a:p>
            <a:pPr lvl="1" eaLnBrk="1" hangingPunct="1"/>
            <a:r>
              <a:rPr lang="en-US" altLang="en-US" sz="2000" smtClean="0"/>
              <a:t>An allocated heap-dynamic variable that is no longer accessible to the user program (often called </a:t>
            </a:r>
            <a:r>
              <a:rPr lang="en-US" altLang="en-US" sz="2000" i="1" smtClean="0"/>
              <a:t>garbage</a:t>
            </a:r>
            <a:r>
              <a:rPr lang="en-US" altLang="en-US" sz="2000" smtClean="0"/>
              <a:t>)</a:t>
            </a:r>
          </a:p>
          <a:p>
            <a:pPr lvl="2" eaLnBrk="1" hangingPunct="1"/>
            <a:r>
              <a:rPr lang="en-US" altLang="en-US" sz="1900" smtClean="0"/>
              <a:t>Pointer </a:t>
            </a:r>
            <a:r>
              <a:rPr lang="en-US" altLang="en-US" sz="1900" smtClean="0">
                <a:latin typeface="Courier New" pitchFamily="49" charset="0"/>
                <a:cs typeface="Courier New" pitchFamily="49" charset="0"/>
              </a:rPr>
              <a:t>p1</a:t>
            </a:r>
            <a:r>
              <a:rPr lang="en-US" altLang="en-US" sz="1900" smtClean="0"/>
              <a:t> is set to point to a newly created heap-dynamic variable</a:t>
            </a:r>
          </a:p>
          <a:p>
            <a:pPr lvl="2" eaLnBrk="1" hangingPunct="1"/>
            <a:r>
              <a:rPr lang="en-US" altLang="en-US" sz="1900" smtClean="0"/>
              <a:t>Pointer </a:t>
            </a:r>
            <a:r>
              <a:rPr lang="en-US" altLang="en-US" sz="1900" smtClean="0">
                <a:latin typeface="Courier New" pitchFamily="49" charset="0"/>
                <a:cs typeface="Courier New" pitchFamily="49" charset="0"/>
              </a:rPr>
              <a:t>p1</a:t>
            </a:r>
            <a:r>
              <a:rPr lang="en-US" altLang="en-US" sz="1900" smtClean="0"/>
              <a:t> is later set to point to another newly created heap-dynamic variable</a:t>
            </a:r>
          </a:p>
          <a:p>
            <a:pPr lvl="2" eaLnBrk="1" hangingPunct="1"/>
            <a:r>
              <a:rPr lang="en-US" altLang="en-US" sz="1900" smtClean="0"/>
              <a:t>The process of losing heap-dynamic variables is called </a:t>
            </a:r>
            <a:r>
              <a:rPr lang="en-US" altLang="en-US" sz="1900" i="1" smtClean="0"/>
              <a:t>memory leakage</a:t>
            </a:r>
          </a:p>
        </p:txBody>
      </p:sp>
      <p:sp>
        <p:nvSpPr>
          <p:cNvPr id="1239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1239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148E525E-8634-4929-9AF9-452507DC48B1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46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1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Reference Types</a:t>
            </a:r>
            <a:br>
              <a:rPr lang="en-US" altLang="en-US" sz="3200" smtClean="0"/>
            </a:br>
            <a:endParaRPr lang="en-US" altLang="en-US" sz="3200" smtClean="0"/>
          </a:p>
        </p:txBody>
      </p:sp>
      <p:sp>
        <p:nvSpPr>
          <p:cNvPr id="1300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C++ includes a special kind of pointer type called a </a:t>
            </a:r>
            <a:r>
              <a:rPr lang="en-US" altLang="en-US" i="1" smtClean="0"/>
              <a:t>reference type</a:t>
            </a:r>
            <a:r>
              <a:rPr lang="en-US" altLang="en-US" smtClean="0"/>
              <a:t> that is used primarily for formal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Advantages of both pass-by-reference and pass-by-value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Java extends C++’s reference variables and allows them to replace pointers entirely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References are references to objects, rather than being addresses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C# includes both the references of Java and the pointers of C++</a:t>
            </a:r>
          </a:p>
        </p:txBody>
      </p:sp>
      <p:sp>
        <p:nvSpPr>
          <p:cNvPr id="13005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1300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B0DC5329-A51A-4ECF-8AEE-4B6E5A1AB390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47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Evaluation of Pointers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Dangling pointers and dangling objects are problems as is heap management</a:t>
            </a:r>
          </a:p>
          <a:p>
            <a:pPr eaLnBrk="1" hangingPunct="1"/>
            <a:r>
              <a:rPr lang="en-US" altLang="en-US" smtClean="0"/>
              <a:t>Pointers are like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altLang="en-US" smtClean="0"/>
              <a:t>'s--they widen the range of cells that can be accessed by a variable</a:t>
            </a:r>
          </a:p>
          <a:p>
            <a:pPr eaLnBrk="1" hangingPunct="1"/>
            <a:r>
              <a:rPr lang="en-US" altLang="en-US" smtClean="0"/>
              <a:t>Pointers or references are necessary for dynamic data structures--so we can't design a language without them</a:t>
            </a:r>
          </a:p>
        </p:txBody>
      </p:sp>
      <p:sp>
        <p:nvSpPr>
          <p:cNvPr id="1320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132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A4DFABBB-3AB3-4FEE-B9EB-B88DC7F13EF8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48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Representations of Pointers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mtClean="0"/>
              <a:t>Large computers use single values</a:t>
            </a:r>
          </a:p>
          <a:p>
            <a:pPr eaLnBrk="1" hangingPunct="1"/>
            <a:r>
              <a:rPr lang="en-US" altLang="en-US" smtClean="0"/>
              <a:t>Intel microprocessors use segment and offset</a:t>
            </a:r>
          </a:p>
          <a:p>
            <a:pPr lvl="2"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1341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134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4B08F7F4-3793-456E-9166-DE417A73E859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49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8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Primitive Data Types: Integer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Almost always an exact reflection of the hardware so the mapping is trivial</a:t>
            </a:r>
          </a:p>
          <a:p>
            <a:pPr eaLnBrk="1" hangingPunct="1"/>
            <a:r>
              <a:rPr lang="en-US" altLang="en-US" smtClean="0"/>
              <a:t>There may be as many as eight different integer types in a language </a:t>
            </a:r>
          </a:p>
          <a:p>
            <a:pPr eaLnBrk="1" hangingPunct="1"/>
            <a:r>
              <a:rPr lang="en-US" altLang="en-US" smtClean="0"/>
              <a:t>Java’s signed integer sizes: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long</a:t>
            </a:r>
          </a:p>
          <a:p>
            <a:pPr eaLnBrk="1" hangingPunct="1"/>
            <a:endParaRPr lang="en-US" alt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5F248808-FFCE-4F6F-B2B1-0D6F195D03EE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5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Dangling Pointer Problem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 smtClean="0"/>
              <a:t>Tombstone</a:t>
            </a:r>
            <a:r>
              <a:rPr lang="en-US" altLang="en-US" sz="2400" smtClean="0"/>
              <a:t>: extra heap cell that is a pointer to the heap-dynamic variable</a:t>
            </a:r>
          </a:p>
          <a:p>
            <a:pPr lvl="1" eaLnBrk="1" hangingPunct="1"/>
            <a:r>
              <a:rPr lang="en-US" altLang="en-US" sz="2000" smtClean="0"/>
              <a:t>The actual pointer variable points only at tombstones</a:t>
            </a:r>
          </a:p>
          <a:p>
            <a:pPr lvl="1" eaLnBrk="1" hangingPunct="1"/>
            <a:r>
              <a:rPr lang="en-US" altLang="en-US" sz="2000" smtClean="0"/>
              <a:t>When heap-dynamic variable de-allocated, tombstone remains but set to nil</a:t>
            </a:r>
          </a:p>
          <a:p>
            <a:pPr lvl="1" eaLnBrk="1" hangingPunct="1"/>
            <a:r>
              <a:rPr lang="en-US" altLang="en-US" sz="2000" smtClean="0"/>
              <a:t>Costly in time and space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.</a:t>
            </a:r>
            <a:r>
              <a:rPr lang="en-US" altLang="en-US" sz="2400" smtClean="0">
                <a:solidFill>
                  <a:schemeClr val="accent1"/>
                </a:solidFill>
              </a:rPr>
              <a:t> </a:t>
            </a:r>
            <a:r>
              <a:rPr lang="en-US" altLang="en-US" sz="2400" i="1" smtClean="0"/>
              <a:t>Locks-and-keys</a:t>
            </a:r>
            <a:r>
              <a:rPr lang="en-US" altLang="en-US" sz="2400" smtClean="0"/>
              <a:t>: Pointer values are represented as (key, address) pairs</a:t>
            </a:r>
          </a:p>
          <a:p>
            <a:pPr lvl="1" eaLnBrk="1" hangingPunct="1"/>
            <a:r>
              <a:rPr lang="en-US" altLang="en-US" sz="2000" smtClean="0"/>
              <a:t>Heap-dynamic variables are represented as variable plus cell for integer lock value</a:t>
            </a:r>
          </a:p>
          <a:p>
            <a:pPr lvl="1" eaLnBrk="1" hangingPunct="1"/>
            <a:r>
              <a:rPr lang="en-US" altLang="en-US" sz="2000" smtClean="0"/>
              <a:t>When heap-dynamic variable allocated, lock value is created and placed in lock cell and key cell of pointer 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</p:txBody>
      </p:sp>
      <p:sp>
        <p:nvSpPr>
          <p:cNvPr id="1361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136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41A05BFC-F2A4-4B53-98B4-4F33E2763CC4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50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7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Heap Management</a:t>
            </a:r>
          </a:p>
        </p:txBody>
      </p:sp>
      <p:sp>
        <p:nvSpPr>
          <p:cNvPr id="138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very complex run-time process</a:t>
            </a:r>
          </a:p>
          <a:p>
            <a:pPr eaLnBrk="1" hangingPunct="1"/>
            <a:r>
              <a:rPr lang="en-US" altLang="en-US" smtClean="0"/>
              <a:t>Single-size cells vs. variable-size cells</a:t>
            </a:r>
          </a:p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Two approaches to reclaim garbage</a:t>
            </a:r>
          </a:p>
          <a:p>
            <a:pPr lvl="1" eaLnBrk="1" hangingPunct="1"/>
            <a:r>
              <a:rPr lang="en-US" altLang="en-US" smtClean="0">
                <a:solidFill>
                  <a:schemeClr val="tx2"/>
                </a:solidFill>
              </a:rPr>
              <a:t>Reference counters</a:t>
            </a:r>
            <a:r>
              <a:rPr lang="en-US" altLang="en-US" smtClean="0"/>
              <a:t>  (</a:t>
            </a:r>
            <a:r>
              <a:rPr lang="en-US" altLang="en-US" i="1" smtClean="0"/>
              <a:t>eager approach</a:t>
            </a:r>
            <a:r>
              <a:rPr lang="en-US" altLang="en-US" smtClean="0"/>
              <a:t>): reclamation is gradual</a:t>
            </a:r>
          </a:p>
          <a:p>
            <a:pPr lvl="1" eaLnBrk="1" hangingPunct="1"/>
            <a:r>
              <a:rPr lang="en-US" altLang="en-US" smtClean="0">
                <a:solidFill>
                  <a:schemeClr val="tx2"/>
                </a:solidFill>
              </a:rPr>
              <a:t>Mark-sweep</a:t>
            </a:r>
            <a:r>
              <a:rPr lang="en-US" altLang="en-US" smtClean="0"/>
              <a:t>  (</a:t>
            </a:r>
            <a:r>
              <a:rPr lang="en-US" altLang="en-US" i="1" smtClean="0"/>
              <a:t>lazy approach</a:t>
            </a:r>
            <a:r>
              <a:rPr lang="en-US" altLang="en-US" smtClean="0"/>
              <a:t>): reclamation occurs when the list of variable space becomes empty</a:t>
            </a:r>
          </a:p>
        </p:txBody>
      </p:sp>
      <p:sp>
        <p:nvSpPr>
          <p:cNvPr id="1382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138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2B5F7F08-43E8-4C1B-A218-B4C7E6B1164D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51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Reference Counter</a:t>
            </a:r>
          </a:p>
        </p:txBody>
      </p:sp>
      <p:sp>
        <p:nvSpPr>
          <p:cNvPr id="14029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Reference counters: maintain a counter in every cell that store the number of pointers currently pointing at the cell</a:t>
            </a:r>
          </a:p>
          <a:p>
            <a:pPr lvl="1" eaLnBrk="1" hangingPunct="1"/>
            <a:r>
              <a:rPr lang="en-US" altLang="en-US" i="1" smtClean="0"/>
              <a:t>Disadvantages</a:t>
            </a:r>
            <a:r>
              <a:rPr lang="en-US" altLang="en-US" smtClean="0"/>
              <a:t>: space required, execution time required, complications for cells connected circularly</a:t>
            </a:r>
          </a:p>
          <a:p>
            <a:pPr lvl="1" eaLnBrk="1" hangingPunct="1"/>
            <a:r>
              <a:rPr lang="en-US" altLang="en-US" i="1" smtClean="0"/>
              <a:t>Advantage</a:t>
            </a:r>
            <a:r>
              <a:rPr lang="en-US" altLang="en-US" smtClean="0"/>
              <a:t>: it is intrinsically incremental, so significant delays in the application execution are avoided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402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140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450490B5-A170-4466-A820-70DB2CF2E686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52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9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Variable-Size Cells</a:t>
            </a:r>
          </a:p>
        </p:txBody>
      </p:sp>
      <p:sp>
        <p:nvSpPr>
          <p:cNvPr id="14643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All the difficulties of single-size cells plus more</a:t>
            </a:r>
          </a:p>
          <a:p>
            <a:pPr eaLnBrk="1" hangingPunct="1"/>
            <a:r>
              <a:rPr lang="en-US" altLang="en-US" smtClean="0"/>
              <a:t>Required by most programming languages</a:t>
            </a:r>
          </a:p>
          <a:p>
            <a:pPr eaLnBrk="1" hangingPunct="1"/>
            <a:r>
              <a:rPr lang="en-US" altLang="en-US" smtClean="0"/>
              <a:t>If mark-sweep is used, additional problems occur</a:t>
            </a:r>
          </a:p>
          <a:p>
            <a:pPr lvl="1" eaLnBrk="1" hangingPunct="1"/>
            <a:r>
              <a:rPr lang="en-US" altLang="en-US" smtClean="0"/>
              <a:t>The initial setting of the indicators of all cells in the heap is difficult</a:t>
            </a:r>
          </a:p>
          <a:p>
            <a:pPr lvl="1" eaLnBrk="1" hangingPunct="1"/>
            <a:r>
              <a:rPr lang="en-US" altLang="en-US" smtClean="0"/>
              <a:t>The marking process in nontrivial</a:t>
            </a:r>
          </a:p>
          <a:p>
            <a:pPr lvl="1" eaLnBrk="1" hangingPunct="1"/>
            <a:r>
              <a:rPr lang="en-US" altLang="en-US" smtClean="0"/>
              <a:t>Maintaining the list of available space is another source of overhead</a:t>
            </a:r>
          </a:p>
        </p:txBody>
      </p:sp>
      <p:sp>
        <p:nvSpPr>
          <p:cNvPr id="146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146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5F041E36-DF0B-41A5-9915-505B6DF85CB4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53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Checking</a:t>
            </a:r>
          </a:p>
        </p:txBody>
      </p:sp>
      <p:sp>
        <p:nvSpPr>
          <p:cNvPr id="148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>
                <a:solidFill>
                  <a:srgbClr val="333399"/>
                </a:solidFill>
              </a:rPr>
              <a:t>Generalize the concept of operands and operators to include subprograms and assignments</a:t>
            </a:r>
          </a:p>
          <a:p>
            <a:pPr eaLnBrk="1" hangingPunct="1">
              <a:buFontTx/>
              <a:buNone/>
            </a:pPr>
            <a:endParaRPr lang="en-US" altLang="en-US" sz="2000" smtClean="0">
              <a:solidFill>
                <a:srgbClr val="333399"/>
              </a:solidFill>
            </a:endParaRPr>
          </a:p>
          <a:p>
            <a:pPr eaLnBrk="1" hangingPunct="1"/>
            <a:r>
              <a:rPr lang="en-US" altLang="en-US" sz="2000" i="1" smtClean="0">
                <a:solidFill>
                  <a:srgbClr val="333399"/>
                </a:solidFill>
              </a:rPr>
              <a:t>Type checking</a:t>
            </a:r>
            <a:r>
              <a:rPr lang="en-US" altLang="en-US" sz="2000" smtClean="0">
                <a:solidFill>
                  <a:srgbClr val="333399"/>
                </a:solidFill>
              </a:rPr>
              <a:t> is the activity of ensuring that the operands of an operator are of compatible types</a:t>
            </a:r>
          </a:p>
          <a:p>
            <a:pPr eaLnBrk="1" hangingPunct="1">
              <a:buFontTx/>
              <a:buNone/>
            </a:pPr>
            <a:endParaRPr lang="en-US" altLang="en-US" sz="2000" smtClean="0">
              <a:solidFill>
                <a:srgbClr val="333399"/>
              </a:solidFill>
            </a:endParaRPr>
          </a:p>
          <a:p>
            <a:pPr eaLnBrk="1" hangingPunct="1"/>
            <a:r>
              <a:rPr lang="en-US" altLang="en-US" sz="2000" smtClean="0">
                <a:solidFill>
                  <a:srgbClr val="333399"/>
                </a:solidFill>
              </a:rPr>
              <a:t>A </a:t>
            </a:r>
            <a:r>
              <a:rPr lang="en-US" altLang="en-US" sz="2000" i="1" smtClean="0">
                <a:solidFill>
                  <a:srgbClr val="333399"/>
                </a:solidFill>
              </a:rPr>
              <a:t>compatible type</a:t>
            </a:r>
            <a:r>
              <a:rPr lang="en-US" altLang="en-US" sz="2000" smtClean="0">
                <a:solidFill>
                  <a:srgbClr val="333399"/>
                </a:solidFill>
              </a:rPr>
              <a:t> is one that is either legal for the operator, or is allowed under language rules to be implicitly converted, by compiler- generated code, to a legal type</a:t>
            </a:r>
          </a:p>
          <a:p>
            <a:pPr lvl="1" eaLnBrk="1" hangingPunct="1"/>
            <a:r>
              <a:rPr lang="en-US" altLang="en-US" sz="1800" smtClean="0">
                <a:solidFill>
                  <a:srgbClr val="666699"/>
                </a:solidFill>
              </a:rPr>
              <a:t>This automatic conversion is called a </a:t>
            </a:r>
            <a:r>
              <a:rPr lang="en-US" altLang="en-US" sz="1800" i="1" smtClean="0">
                <a:solidFill>
                  <a:srgbClr val="666699"/>
                </a:solidFill>
              </a:rPr>
              <a:t>coercion</a:t>
            </a:r>
            <a:r>
              <a:rPr lang="en-US" altLang="en-US" sz="1800" smtClean="0">
                <a:solidFill>
                  <a:srgbClr val="666699"/>
                </a:solidFill>
              </a:rPr>
              <a:t>.</a:t>
            </a:r>
          </a:p>
          <a:p>
            <a:pPr lvl="1" eaLnBrk="1" hangingPunct="1">
              <a:buFontTx/>
              <a:buNone/>
            </a:pPr>
            <a:endParaRPr lang="en-US" altLang="en-US" sz="1800" smtClean="0">
              <a:solidFill>
                <a:srgbClr val="666699"/>
              </a:solidFill>
            </a:endParaRPr>
          </a:p>
          <a:p>
            <a:pPr eaLnBrk="1" hangingPunct="1"/>
            <a:r>
              <a:rPr lang="en-US" altLang="en-US" sz="2000" smtClean="0">
                <a:solidFill>
                  <a:srgbClr val="333399"/>
                </a:solidFill>
              </a:rPr>
              <a:t>A </a:t>
            </a:r>
            <a:r>
              <a:rPr lang="en-US" altLang="en-US" sz="2000" i="1" smtClean="0">
                <a:solidFill>
                  <a:srgbClr val="333399"/>
                </a:solidFill>
              </a:rPr>
              <a:t>type error</a:t>
            </a:r>
            <a:r>
              <a:rPr lang="en-US" altLang="en-US" sz="2000" smtClean="0">
                <a:solidFill>
                  <a:srgbClr val="333399"/>
                </a:solidFill>
              </a:rPr>
              <a:t> is the application of an operator to an operand of an inappropriate type</a:t>
            </a:r>
          </a:p>
        </p:txBody>
      </p:sp>
      <p:sp>
        <p:nvSpPr>
          <p:cNvPr id="1484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148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1E26D0D0-486E-4691-BD28-D38DE2316D4C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54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1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Checking </a:t>
            </a:r>
            <a:r>
              <a:rPr lang="en-US" altLang="en-US" sz="2800" smtClean="0"/>
              <a:t>(continued)</a:t>
            </a:r>
          </a:p>
        </p:txBody>
      </p:sp>
      <p:sp>
        <p:nvSpPr>
          <p:cNvPr id="149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If all type bindings are static, nearly all type checking can be static</a:t>
            </a:r>
          </a:p>
          <a:p>
            <a:pPr eaLnBrk="1" hangingPunct="1"/>
            <a:r>
              <a:rPr lang="en-US" altLang="en-US" smtClean="0"/>
              <a:t>If type bindings are dynamic, type checking must be dynamic</a:t>
            </a:r>
          </a:p>
          <a:p>
            <a:pPr eaLnBrk="1" hangingPunct="1"/>
            <a:r>
              <a:rPr lang="en-US" altLang="en-US" smtClean="0"/>
              <a:t>A programming language is </a:t>
            </a:r>
            <a:r>
              <a:rPr lang="en-US" altLang="en-US" i="1" smtClean="0"/>
              <a:t>strongly typed</a:t>
            </a:r>
            <a:r>
              <a:rPr lang="en-US" altLang="en-US" smtClean="0"/>
              <a:t> if type errors are always detected</a:t>
            </a:r>
          </a:p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Advantage of strong typing</a:t>
            </a:r>
            <a:r>
              <a:rPr lang="en-US" altLang="en-US" smtClean="0"/>
              <a:t>: allows the detection of the misuses of variables that result in type errors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495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149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52333529-5F57-4D9C-BC32-8863F8CB5771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55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2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data types of a language are a large part of what determines that language’s style and usefulness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primitive data types of most imperative languages include numeric, character, and Boolean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user-defined enumeration and subrange types are convenient and add to the readability and reliability of 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Arrays and records are included in most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Pointers are used for addressing flexibility and to control dynamic storage management</a:t>
            </a:r>
          </a:p>
        </p:txBody>
      </p:sp>
      <p:sp>
        <p:nvSpPr>
          <p:cNvPr id="1576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157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7EBE730B-F0A0-4C6B-9901-E0917F4B8754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56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4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Primitive Data Types: Floating Point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Model real numbers, but only as approximations</a:t>
            </a:r>
          </a:p>
          <a:p>
            <a:pPr eaLnBrk="1" hangingPunct="1"/>
            <a:r>
              <a:rPr lang="en-US" altLang="en-US" smtClean="0"/>
              <a:t>Languages for scientific use support at least two floating-point types (e.g.,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en-US" smtClean="0"/>
              <a:t> and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en-US" smtClean="0"/>
              <a:t>; sometimes more</a:t>
            </a:r>
          </a:p>
          <a:p>
            <a:pPr eaLnBrk="1" hangingPunct="1"/>
            <a:r>
              <a:rPr lang="en-US" altLang="en-US" smtClean="0"/>
              <a:t>Usually exactly like the hardware, but not always</a:t>
            </a:r>
          </a:p>
          <a:p>
            <a:pPr eaLnBrk="1" hangingPunct="1"/>
            <a:r>
              <a:rPr lang="en-US" altLang="en-US" smtClean="0"/>
              <a:t>IEEE Floating-Point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Standard 754</a:t>
            </a: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198C7C2C-BD39-4E26-9921-44AB41FE7377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6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72000"/>
            <a:ext cx="3276600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3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Primitive Data Types: Complex</a:t>
            </a:r>
            <a:endParaRPr lang="es-MX" altLang="en-US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smtClean="0"/>
              <a:t>Some languages support a complex type, e.g., C99, Fortran, and Python</a:t>
            </a:r>
          </a:p>
          <a:p>
            <a:pPr eaLnBrk="1" hangingPunct="1"/>
            <a:r>
              <a:rPr lang="es-MX" altLang="en-US" smtClean="0"/>
              <a:t>Each value consists of two floats, the real part and the imaginary part</a:t>
            </a:r>
          </a:p>
          <a:p>
            <a:pPr eaLnBrk="1" hangingPunct="1"/>
            <a:r>
              <a:rPr lang="es-MX" altLang="en-US" smtClean="0"/>
              <a:t>Literal form (in Python):</a:t>
            </a:r>
          </a:p>
          <a:p>
            <a:pPr eaLnBrk="1" hangingPunct="1">
              <a:buFontTx/>
              <a:buNone/>
            </a:pPr>
            <a:r>
              <a:rPr lang="es-MX" altLang="en-US" smtClean="0"/>
              <a:t>     </a:t>
            </a:r>
            <a:r>
              <a:rPr lang="es-MX" altLang="en-US" sz="2000" smtClean="0">
                <a:latin typeface="Courier New" pitchFamily="49" charset="0"/>
              </a:rPr>
              <a:t>(7 + 3j)</a:t>
            </a:r>
            <a:r>
              <a:rPr lang="es-MX" altLang="en-US" smtClean="0"/>
              <a:t>, where </a:t>
            </a:r>
            <a:r>
              <a:rPr lang="es-MX" altLang="en-US" sz="2000" smtClean="0">
                <a:latin typeface="Courier New" pitchFamily="49" charset="0"/>
              </a:rPr>
              <a:t>7</a:t>
            </a:r>
            <a:r>
              <a:rPr lang="es-MX" altLang="en-US" smtClean="0"/>
              <a:t> is the real part and </a:t>
            </a:r>
            <a:r>
              <a:rPr lang="es-MX" altLang="en-US" sz="2400" smtClean="0">
                <a:latin typeface="Courier New" pitchFamily="49" charset="0"/>
              </a:rPr>
              <a:t>3</a:t>
            </a:r>
            <a:r>
              <a:rPr lang="es-MX" altLang="en-US" smtClean="0"/>
              <a:t> is the imaginary part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A6626F10-704C-43C1-87B5-0ED49A5D1289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7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4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Primitive Data Types: Decimal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business applications (money)</a:t>
            </a:r>
          </a:p>
          <a:p>
            <a:pPr lvl="1" eaLnBrk="1" hangingPunct="1"/>
            <a:r>
              <a:rPr lang="en-US" altLang="en-US" smtClean="0"/>
              <a:t>Essential to COBOL</a:t>
            </a:r>
          </a:p>
          <a:p>
            <a:pPr lvl="1" eaLnBrk="1" hangingPunct="1"/>
            <a:r>
              <a:rPr lang="en-US" altLang="en-US" smtClean="0"/>
              <a:t>C# offers a decimal data type</a:t>
            </a:r>
          </a:p>
          <a:p>
            <a:pPr eaLnBrk="1" hangingPunct="1"/>
            <a:r>
              <a:rPr lang="en-US" altLang="en-US" smtClean="0"/>
              <a:t>Store a fixed number of decimal digits, in coded form (BCD)</a:t>
            </a:r>
          </a:p>
          <a:p>
            <a:pPr eaLnBrk="1" hangingPunct="1"/>
            <a:r>
              <a:rPr lang="en-US" altLang="en-US" i="1" smtClean="0"/>
              <a:t>Advantage</a:t>
            </a:r>
            <a:r>
              <a:rPr lang="en-US" altLang="en-US" smtClean="0"/>
              <a:t>: accuracy</a:t>
            </a:r>
          </a:p>
          <a:p>
            <a:pPr eaLnBrk="1" hangingPunct="1"/>
            <a:r>
              <a:rPr lang="en-US" altLang="en-US" i="1" smtClean="0"/>
              <a:t>Disadvantages</a:t>
            </a:r>
            <a:r>
              <a:rPr lang="en-US" altLang="en-US" smtClean="0"/>
              <a:t>: limited range, wastes memory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6E8F4F6B-B111-4776-AABA-52E7BC1B75C7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8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Primitive Data Types: Boolean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Simplest of all</a:t>
            </a:r>
          </a:p>
          <a:p>
            <a:pPr eaLnBrk="1" hangingPunct="1"/>
            <a:r>
              <a:rPr lang="en-US" altLang="en-US" smtClean="0"/>
              <a:t>Range of values: two elements, one for “true” and one for “false”</a:t>
            </a:r>
          </a:p>
          <a:p>
            <a:pPr eaLnBrk="1" hangingPunct="1"/>
            <a:r>
              <a:rPr lang="en-US" altLang="en-US" smtClean="0"/>
              <a:t>Could be implemented as bits, but often as bytes</a:t>
            </a:r>
          </a:p>
          <a:p>
            <a:pPr lvl="1" eaLnBrk="1" hangingPunct="1"/>
            <a:r>
              <a:rPr lang="en-US" altLang="en-US" smtClean="0"/>
              <a:t>Advantage: readability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 smtClean="0">
                <a:solidFill>
                  <a:schemeClr val="tx1"/>
                </a:solidFill>
                <a:latin typeface="Arial" charset="0"/>
              </a:rPr>
              <a:t>Copyright © 2015 Pearson. All rights reserved.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eaLnBrk="0" hangingPunct="0"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F8E009CF-5666-4C59-8038-51D0DA95A598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/>
              <a:t>9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2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</TotalTime>
  <Words>3475</Words>
  <Application>Microsoft Office PowerPoint</Application>
  <PresentationFormat>On-screen Show (4:3)</PresentationFormat>
  <Paragraphs>497</Paragraphs>
  <Slides>56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Solstice</vt:lpstr>
      <vt:lpstr>Lecture 4 : Data Types</vt:lpstr>
      <vt:lpstr>Topics</vt:lpstr>
      <vt:lpstr>Introduction</vt:lpstr>
      <vt:lpstr>Primitive Data Types</vt:lpstr>
      <vt:lpstr>Primitive Data Types: Integer</vt:lpstr>
      <vt:lpstr>Primitive Data Types: Floating Point</vt:lpstr>
      <vt:lpstr>Primitive Data Types: Complex</vt:lpstr>
      <vt:lpstr>Primitive Data Types: Decimal</vt:lpstr>
      <vt:lpstr>Primitive Data Types: Boolean</vt:lpstr>
      <vt:lpstr>Primitive Data Types: Character</vt:lpstr>
      <vt:lpstr>Character String Types </vt:lpstr>
      <vt:lpstr>Character String Types Operations</vt:lpstr>
      <vt:lpstr>Character String Type in Certain Languages</vt:lpstr>
      <vt:lpstr>Character String Length Options</vt:lpstr>
      <vt:lpstr>Character String Implementation</vt:lpstr>
      <vt:lpstr>Compile- and Run-Time Descriptors</vt:lpstr>
      <vt:lpstr>User-Defined Ordinal Types</vt:lpstr>
      <vt:lpstr>Enumeration Types</vt:lpstr>
      <vt:lpstr>Evaluation of Enumerated Type</vt:lpstr>
      <vt:lpstr>Array Types</vt:lpstr>
      <vt:lpstr>Array Indexing</vt:lpstr>
      <vt:lpstr>Arrays Index (Subscript) Types</vt:lpstr>
      <vt:lpstr>Array Initialization</vt:lpstr>
      <vt:lpstr>Heterogeneous Arrays</vt:lpstr>
      <vt:lpstr>Array Initialization</vt:lpstr>
      <vt:lpstr>Arrays Operations</vt:lpstr>
      <vt:lpstr>Rectangular and Jagged Arrays</vt:lpstr>
      <vt:lpstr>Slices</vt:lpstr>
      <vt:lpstr>Slice Examples</vt:lpstr>
      <vt:lpstr>Implementation of Arrays</vt:lpstr>
      <vt:lpstr>Compile-Time Descriptors</vt:lpstr>
      <vt:lpstr>Record Types</vt:lpstr>
      <vt:lpstr>Evaluation and Comparison to Arrays</vt:lpstr>
      <vt:lpstr>Implementation of Record Type</vt:lpstr>
      <vt:lpstr>Tuple Types</vt:lpstr>
      <vt:lpstr>Tuple Types (continued)</vt:lpstr>
      <vt:lpstr>List Types</vt:lpstr>
      <vt:lpstr>List Types (continued)</vt:lpstr>
      <vt:lpstr>List Types (continued)</vt:lpstr>
      <vt:lpstr>List Types (continued)</vt:lpstr>
      <vt:lpstr>Unions Types</vt:lpstr>
      <vt:lpstr>Discriminated vs. Free Unions</vt:lpstr>
      <vt:lpstr>Evaluation of Unions</vt:lpstr>
      <vt:lpstr>Pointer Operations</vt:lpstr>
      <vt:lpstr>Pointer Assignment Illustrated</vt:lpstr>
      <vt:lpstr>Problems with Pointers </vt:lpstr>
      <vt:lpstr>Reference Types </vt:lpstr>
      <vt:lpstr>Evaluation of Pointers</vt:lpstr>
      <vt:lpstr>Representations of Pointers</vt:lpstr>
      <vt:lpstr>Dangling Pointer Problem</vt:lpstr>
      <vt:lpstr>Heap Management</vt:lpstr>
      <vt:lpstr>Reference Counter</vt:lpstr>
      <vt:lpstr>Variable-Size Cells</vt:lpstr>
      <vt:lpstr>Type Checking</vt:lpstr>
      <vt:lpstr>Type Checking (continued)</vt:lpstr>
      <vt:lpstr>Summary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Topics</dc:title>
  <dc:creator>Aghape</dc:creator>
  <cp:lastModifiedBy>Aghape</cp:lastModifiedBy>
  <cp:revision>3</cp:revision>
  <dcterms:created xsi:type="dcterms:W3CDTF">2022-01-25T12:29:39Z</dcterms:created>
  <dcterms:modified xsi:type="dcterms:W3CDTF">2022-01-25T12:36:56Z</dcterms:modified>
</cp:coreProperties>
</file>