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arlow ExtraLight"/>
      <p:regular r:id="rId17"/>
      <p:bold r:id="rId18"/>
      <p:italic r:id="rId19"/>
      <p:boldItalic r:id="rId20"/>
    </p:embeddedFont>
    <p:embeddedFont>
      <p:font typeface="Hepta Slab Medium"/>
      <p:regular r:id="rId21"/>
      <p:bold r:id="rId22"/>
    </p:embeddedFont>
    <p:embeddedFont>
      <p:font typeface="Hepta Slab Light"/>
      <p:regular r:id="rId23"/>
      <p:bold r:id="rId24"/>
    </p:embeddedFont>
    <p:embeddedFont>
      <p:font typeface="Hepta Slab"/>
      <p:regular r:id="rId25"/>
      <p:bold r:id="rId26"/>
    </p:embeddedFont>
    <p:embeddedFont>
      <p:font typeface="Barlow Medium"/>
      <p:regular r:id="rId27"/>
      <p:bold r:id="rId28"/>
      <p:italic r:id="rId29"/>
      <p:boldItalic r:id="rId30"/>
    </p:embeddedFont>
    <p:embeddedFont>
      <p:font typeface="Barlow Light"/>
      <p:regular r:id="rId31"/>
      <p:bold r:id="rId32"/>
      <p:italic r:id="rId33"/>
      <p:boldItalic r:id="rId34"/>
    </p:embeddedFont>
    <p:embeddedFont>
      <p:font typeface="Barlow"/>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ExtraLight-boldItalic.fntdata"/><Relationship Id="rId22" Type="http://schemas.openxmlformats.org/officeDocument/2006/relationships/font" Target="fonts/HeptaSlabMedium-bold.fntdata"/><Relationship Id="rId21" Type="http://schemas.openxmlformats.org/officeDocument/2006/relationships/font" Target="fonts/HeptaSlabMedium-regular.fntdata"/><Relationship Id="rId24" Type="http://schemas.openxmlformats.org/officeDocument/2006/relationships/font" Target="fonts/HeptaSlabLight-bold.fntdata"/><Relationship Id="rId23" Type="http://schemas.openxmlformats.org/officeDocument/2006/relationships/font" Target="fonts/HeptaSlab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bold.fntdata"/><Relationship Id="rId25" Type="http://schemas.openxmlformats.org/officeDocument/2006/relationships/font" Target="fonts/HeptaSlab-regular.fntdata"/><Relationship Id="rId28" Type="http://schemas.openxmlformats.org/officeDocument/2006/relationships/font" Target="fonts/BarlowMedium-bold.fntdata"/><Relationship Id="rId27" Type="http://schemas.openxmlformats.org/officeDocument/2006/relationships/font" Target="fonts/Barlow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regular.fntdata"/><Relationship Id="rId30" Type="http://schemas.openxmlformats.org/officeDocument/2006/relationships/font" Target="fonts/BarlowMedium-boldItalic.fntdata"/><Relationship Id="rId11" Type="http://schemas.openxmlformats.org/officeDocument/2006/relationships/slide" Target="slides/slide6.xml"/><Relationship Id="rId33" Type="http://schemas.openxmlformats.org/officeDocument/2006/relationships/font" Target="fonts/BarlowLight-italic.fntdata"/><Relationship Id="rId10" Type="http://schemas.openxmlformats.org/officeDocument/2006/relationships/slide" Target="slides/slide5.xml"/><Relationship Id="rId32" Type="http://schemas.openxmlformats.org/officeDocument/2006/relationships/font" Target="fonts/BarlowLight-bold.fntdata"/><Relationship Id="rId13" Type="http://schemas.openxmlformats.org/officeDocument/2006/relationships/slide" Target="slides/slide8.xml"/><Relationship Id="rId35" Type="http://schemas.openxmlformats.org/officeDocument/2006/relationships/font" Target="fonts/Barlow-regular.fntdata"/><Relationship Id="rId12" Type="http://schemas.openxmlformats.org/officeDocument/2006/relationships/slide" Target="slides/slide7.xml"/><Relationship Id="rId34" Type="http://schemas.openxmlformats.org/officeDocument/2006/relationships/font" Target="fonts/BarlowLight-boldItalic.fntdata"/><Relationship Id="rId15" Type="http://schemas.openxmlformats.org/officeDocument/2006/relationships/slide" Target="slides/slide10.xml"/><Relationship Id="rId37" Type="http://schemas.openxmlformats.org/officeDocument/2006/relationships/font" Target="fonts/Barlow-italic.fntdata"/><Relationship Id="rId14" Type="http://schemas.openxmlformats.org/officeDocument/2006/relationships/slide" Target="slides/slide9.xml"/><Relationship Id="rId36" Type="http://schemas.openxmlformats.org/officeDocument/2006/relationships/font" Target="fonts/Barlow-bold.fntdata"/><Relationship Id="rId17" Type="http://schemas.openxmlformats.org/officeDocument/2006/relationships/font" Target="fonts/BarlowExtraLight-regular.fntdata"/><Relationship Id="rId16" Type="http://schemas.openxmlformats.org/officeDocument/2006/relationships/slide" Target="slides/slide11.xml"/><Relationship Id="rId38" Type="http://schemas.openxmlformats.org/officeDocument/2006/relationships/font" Target="fonts/Barlow-boldItalic.fntdata"/><Relationship Id="rId19" Type="http://schemas.openxmlformats.org/officeDocument/2006/relationships/font" Target="fonts/BarlowExtraLight-italic.fntdata"/><Relationship Id="rId18" Type="http://schemas.openxmlformats.org/officeDocument/2006/relationships/font" Target="fonts/BarlowExtra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a9a680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a9a680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a9a680ec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a9a680ec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a9a680ec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1a9a680ec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a9a680ec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a9a680ec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a9a680ec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a9a680ec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a9a680ec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a9a680ec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a9a680ec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a9a680ec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a9a680ec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a9a680ec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a9a680ec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a9a680ec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a9a680ec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a9a680ec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a9a680ec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a9a680ec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471000" y="1124700"/>
            <a:ext cx="8171400" cy="9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b="1" i="1" lang="en" sz="4500">
                <a:solidFill>
                  <a:srgbClr val="D0E0E3"/>
                </a:solidFill>
              </a:rPr>
              <a:t>Neural</a:t>
            </a:r>
            <a:r>
              <a:rPr b="1" i="1" lang="en" sz="4500">
                <a:solidFill>
                  <a:srgbClr val="D0E0E3"/>
                </a:solidFill>
              </a:rPr>
              <a:t> Networks &amp; AI</a:t>
            </a:r>
            <a:endParaRPr b="1" i="1" sz="4500">
              <a:solidFill>
                <a:srgbClr val="D0E0E3"/>
              </a:solidFill>
            </a:endParaRPr>
          </a:p>
        </p:txBody>
      </p:sp>
      <p:sp>
        <p:nvSpPr>
          <p:cNvPr id="327" name="Google Shape;327;p47"/>
          <p:cNvSpPr txBox="1"/>
          <p:nvPr>
            <p:ph idx="1" type="body"/>
          </p:nvPr>
        </p:nvSpPr>
        <p:spPr>
          <a:xfrm>
            <a:off x="3342425" y="3214700"/>
            <a:ext cx="2541300" cy="38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700"/>
              <a:t> CS 131 Discrete Structures</a:t>
            </a:r>
            <a:endParaRPr sz="1700"/>
          </a:p>
        </p:txBody>
      </p:sp>
      <p:sp>
        <p:nvSpPr>
          <p:cNvPr id="328" name="Google Shape;328;p47"/>
          <p:cNvSpPr txBox="1"/>
          <p:nvPr>
            <p:ph idx="2" type="subTitle"/>
          </p:nvPr>
        </p:nvSpPr>
        <p:spPr>
          <a:xfrm>
            <a:off x="2775275" y="2063400"/>
            <a:ext cx="3765600" cy="6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By: Kerolos Nesem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274350" y="829725"/>
            <a:ext cx="8595300" cy="42240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n" sz="1500"/>
              <a:t>Neural networks have revolutionized the field of artificial intelligence by mimicking the way the human brain processes and learns from data. With their diverse structures—such as </a:t>
            </a:r>
            <a:r>
              <a:rPr lang="en" sz="1500">
                <a:solidFill>
                  <a:srgbClr val="FFE599"/>
                </a:solidFill>
              </a:rPr>
              <a:t>Feedforward</a:t>
            </a:r>
            <a:r>
              <a:rPr lang="en" sz="1500"/>
              <a:t>, </a:t>
            </a:r>
            <a:r>
              <a:rPr lang="en" sz="1500">
                <a:solidFill>
                  <a:srgbClr val="FFE599"/>
                </a:solidFill>
              </a:rPr>
              <a:t>Convolutional</a:t>
            </a:r>
            <a:r>
              <a:rPr lang="en" sz="1500"/>
              <a:t>, </a:t>
            </a:r>
            <a:r>
              <a:rPr lang="en" sz="1500">
                <a:solidFill>
                  <a:srgbClr val="FFE599"/>
                </a:solidFill>
              </a:rPr>
              <a:t>Recurrent</a:t>
            </a:r>
            <a:r>
              <a:rPr lang="en" sz="1500"/>
              <a:t>, and </a:t>
            </a:r>
            <a:r>
              <a:rPr lang="en" sz="1500">
                <a:solidFill>
                  <a:srgbClr val="FFE599"/>
                </a:solidFill>
              </a:rPr>
              <a:t>Transformer</a:t>
            </a:r>
            <a:r>
              <a:rPr lang="en" sz="1500"/>
              <a:t> </a:t>
            </a:r>
            <a:r>
              <a:rPr lang="en" sz="1500">
                <a:solidFill>
                  <a:srgbClr val="FFE599"/>
                </a:solidFill>
              </a:rPr>
              <a:t>networks</a:t>
            </a:r>
            <a:r>
              <a:rPr lang="en" sz="1500"/>
              <a:t>—they are capable of solving a wide range of complex problems, from image recognition to natural language processing and beyond.</a:t>
            </a:r>
            <a:endParaRPr sz="1500"/>
          </a:p>
          <a:p>
            <a:pPr indent="0" lvl="0" marL="0" rtl="0" algn="l">
              <a:lnSpc>
                <a:spcPct val="115000"/>
              </a:lnSpc>
              <a:spcBef>
                <a:spcPts val="1200"/>
              </a:spcBef>
              <a:spcAft>
                <a:spcPts val="0"/>
              </a:spcAft>
              <a:buClr>
                <a:schemeClr val="lt1"/>
              </a:buClr>
              <a:buSzPts val="1100"/>
              <a:buFont typeface="Arial"/>
              <a:buNone/>
            </a:pPr>
            <a:r>
              <a:rPr b="1" i="1" lang="en" sz="1500">
                <a:solidFill>
                  <a:srgbClr val="D5A6BD"/>
                </a:solidFill>
                <a:latin typeface="Hepta Slab"/>
                <a:ea typeface="Hepta Slab"/>
                <a:cs typeface="Hepta Slab"/>
                <a:sym typeface="Hepta Slab"/>
              </a:rPr>
              <a:t>Key takeaways include:</a:t>
            </a:r>
            <a:endParaRPr b="1" i="1" sz="1500">
              <a:solidFill>
                <a:srgbClr val="D5A6BD"/>
              </a:solidFill>
              <a:latin typeface="Hepta Slab"/>
              <a:ea typeface="Hepta Slab"/>
              <a:cs typeface="Hepta Slab"/>
              <a:sym typeface="Hepta Slab"/>
            </a:endParaRPr>
          </a:p>
          <a:p>
            <a:pPr indent="-323850" lvl="0" marL="457200" rtl="0" algn="l">
              <a:lnSpc>
                <a:spcPct val="115000"/>
              </a:lnSpc>
              <a:spcBef>
                <a:spcPts val="1200"/>
              </a:spcBef>
              <a:spcAft>
                <a:spcPts val="0"/>
              </a:spcAft>
              <a:buClr>
                <a:srgbClr val="666666"/>
              </a:buClr>
              <a:buSzPts val="1500"/>
              <a:buChar char="●"/>
            </a:pPr>
            <a:r>
              <a:rPr lang="en" sz="1500"/>
              <a:t>Neural networks adapt their structure and approach based on the application, offering unmatched flexibility and power.</a:t>
            </a:r>
            <a:endParaRPr sz="1500"/>
          </a:p>
          <a:p>
            <a:pPr indent="-323850" lvl="0" marL="457200" rtl="0" algn="l">
              <a:lnSpc>
                <a:spcPct val="115000"/>
              </a:lnSpc>
              <a:spcBef>
                <a:spcPts val="0"/>
              </a:spcBef>
              <a:spcAft>
                <a:spcPts val="0"/>
              </a:spcAft>
              <a:buClr>
                <a:srgbClr val="666666"/>
              </a:buClr>
              <a:buSzPts val="1500"/>
              <a:buChar char="●"/>
            </a:pPr>
            <a:r>
              <a:rPr lang="en" sz="1500"/>
              <a:t>Their learning process, involving layers, weights, and iterative optimization, allows them to improve with experience.</a:t>
            </a:r>
            <a:endParaRPr sz="1500"/>
          </a:p>
          <a:p>
            <a:pPr indent="-323850" lvl="0" marL="457200" rtl="0" algn="l">
              <a:lnSpc>
                <a:spcPct val="115000"/>
              </a:lnSpc>
              <a:spcBef>
                <a:spcPts val="0"/>
              </a:spcBef>
              <a:spcAft>
                <a:spcPts val="0"/>
              </a:spcAft>
              <a:buClr>
                <a:srgbClr val="666666"/>
              </a:buClr>
              <a:buSzPts val="1500"/>
              <a:buChar char="●"/>
            </a:pPr>
            <a:r>
              <a:rPr lang="en" sz="1500"/>
              <a:t>They form the backbone of many modern AI applications, driving innovation in industries such as healthcare, finance, entertainment, and technology.</a:t>
            </a:r>
            <a:endParaRPr sz="1500"/>
          </a:p>
          <a:p>
            <a:pPr indent="0" lvl="0" marL="0" rtl="0" algn="l">
              <a:lnSpc>
                <a:spcPct val="115000"/>
              </a:lnSpc>
              <a:spcBef>
                <a:spcPts val="1200"/>
              </a:spcBef>
              <a:spcAft>
                <a:spcPts val="0"/>
              </a:spcAft>
              <a:buNone/>
            </a:pPr>
            <a:r>
              <a:t/>
            </a:r>
            <a:endParaRPr sz="1100"/>
          </a:p>
        </p:txBody>
      </p:sp>
      <p:sp>
        <p:nvSpPr>
          <p:cNvPr id="382" name="Google Shape;382;p56"/>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Conclusion</a:t>
            </a:r>
            <a:endParaRPr b="1" i="1"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idx="2" type="title"/>
          </p:nvPr>
        </p:nvSpPr>
        <p:spPr>
          <a:xfrm>
            <a:off x="465000" y="2271900"/>
            <a:ext cx="8214000" cy="5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900"/>
              <a:t>Thank You</a:t>
            </a:r>
            <a:endParaRPr b="1" i="1"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331000" y="864300"/>
            <a:ext cx="8221500" cy="401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Neural networks are a type of computational model inspired by the way the human brain processes information. They consist of layers of interconnected nodes (or "neurons") that work together to process data and recognize patterns. Neural networks are a key technology in artificial intelligence and are widely used for tasks like image recognition, natural language processing, and playing games.</a:t>
            </a:r>
            <a:endParaRPr sz="2300"/>
          </a:p>
        </p:txBody>
      </p:sp>
      <p:sp>
        <p:nvSpPr>
          <p:cNvPr id="334" name="Google Shape;334;p48"/>
          <p:cNvSpPr txBox="1"/>
          <p:nvPr>
            <p:ph idx="2" type="title"/>
          </p:nvPr>
        </p:nvSpPr>
        <p:spPr>
          <a:xfrm>
            <a:off x="331000" y="264600"/>
            <a:ext cx="5889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What is a Neural Network?</a:t>
            </a:r>
            <a:endParaRPr b="1" i="1"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316075" y="829725"/>
            <a:ext cx="8595300" cy="387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Because of the plethora of applications Neural networks can be used for, their structures differ depending on the application. Some examples of structures are </a:t>
            </a:r>
            <a:r>
              <a:rPr lang="en" sz="2300">
                <a:solidFill>
                  <a:srgbClr val="4A86E8"/>
                </a:solidFill>
              </a:rPr>
              <a:t>FNNs </a:t>
            </a:r>
            <a:r>
              <a:rPr lang="en" sz="2300"/>
              <a:t>(</a:t>
            </a:r>
            <a:r>
              <a:rPr lang="en" sz="2300">
                <a:solidFill>
                  <a:srgbClr val="FFE599"/>
                </a:solidFill>
              </a:rPr>
              <a:t>Feedforward Neural Networks</a:t>
            </a:r>
            <a:r>
              <a:rPr lang="en" sz="2300"/>
              <a:t>), </a:t>
            </a:r>
            <a:r>
              <a:rPr lang="en" sz="2300">
                <a:solidFill>
                  <a:srgbClr val="4A86E8"/>
                </a:solidFill>
              </a:rPr>
              <a:t>CNNs</a:t>
            </a:r>
            <a:r>
              <a:rPr lang="en" sz="2300"/>
              <a:t> (</a:t>
            </a:r>
            <a:r>
              <a:rPr lang="en" sz="2300">
                <a:solidFill>
                  <a:srgbClr val="FFE599"/>
                </a:solidFill>
              </a:rPr>
              <a:t>Convolutional Neural Networks</a:t>
            </a:r>
            <a:r>
              <a:rPr lang="en" sz="2300"/>
              <a:t>),  </a:t>
            </a:r>
            <a:r>
              <a:rPr lang="en" sz="2300">
                <a:solidFill>
                  <a:srgbClr val="4A86E8"/>
                </a:solidFill>
              </a:rPr>
              <a:t>RNNs</a:t>
            </a:r>
            <a:r>
              <a:rPr lang="en" sz="2300"/>
              <a:t> (</a:t>
            </a:r>
            <a:r>
              <a:rPr lang="en" sz="2300">
                <a:solidFill>
                  <a:srgbClr val="FFE599"/>
                </a:solidFill>
              </a:rPr>
              <a:t>Recurrent Neural Networks</a:t>
            </a:r>
            <a:r>
              <a:rPr lang="en" sz="2300"/>
              <a:t>), and </a:t>
            </a:r>
            <a:r>
              <a:rPr lang="en" sz="2300">
                <a:solidFill>
                  <a:srgbClr val="FFE599"/>
                </a:solidFill>
              </a:rPr>
              <a:t>Transformer Networks</a:t>
            </a:r>
            <a:r>
              <a:rPr lang="en" sz="2300"/>
              <a:t>. While there are plenty of other types of Neural networks, these will be the few I will explore in this presentation. </a:t>
            </a:r>
            <a:endParaRPr sz="2300"/>
          </a:p>
        </p:txBody>
      </p:sp>
      <p:sp>
        <p:nvSpPr>
          <p:cNvPr id="340" name="Google Shape;340;p49"/>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How are Neural networks structured? </a:t>
            </a:r>
            <a:endParaRPr b="1" i="1"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6075" y="829725"/>
            <a:ext cx="8595300" cy="387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E599"/>
                </a:solidFill>
              </a:rPr>
              <a:t>Feedforward Neural Networks</a:t>
            </a:r>
            <a:r>
              <a:rPr lang="en" sz="2300"/>
              <a:t> (</a:t>
            </a:r>
            <a:r>
              <a:rPr lang="en" sz="2300">
                <a:solidFill>
                  <a:srgbClr val="4A86E8"/>
                </a:solidFill>
              </a:rPr>
              <a:t>FNNs</a:t>
            </a:r>
            <a:r>
              <a:rPr lang="en" sz="2300"/>
              <a:t>) are among the simplest and most widely used types of artificial neural networks. They are primarily used for tasks where data flows in a single direction from input to output, without looping back. They are often used in </a:t>
            </a:r>
            <a:r>
              <a:rPr lang="en" sz="2300">
                <a:solidFill>
                  <a:srgbClr val="93C47D"/>
                </a:solidFill>
              </a:rPr>
              <a:t>Image classification</a:t>
            </a:r>
            <a:r>
              <a:rPr lang="en" sz="2300"/>
              <a:t>( identifying objects in images), </a:t>
            </a:r>
            <a:r>
              <a:rPr lang="en" sz="2300">
                <a:solidFill>
                  <a:srgbClr val="93C47D"/>
                </a:solidFill>
              </a:rPr>
              <a:t>Spam filtering</a:t>
            </a:r>
            <a:r>
              <a:rPr lang="en" sz="2300"/>
              <a:t>, and </a:t>
            </a:r>
            <a:r>
              <a:rPr lang="en" sz="2300">
                <a:solidFill>
                  <a:srgbClr val="93C47D"/>
                </a:solidFill>
              </a:rPr>
              <a:t>Sentiment analysis</a:t>
            </a:r>
            <a:r>
              <a:rPr lang="en" sz="2300"/>
              <a:t>( analyzing text to determine tone).</a:t>
            </a:r>
            <a:endParaRPr sz="2300"/>
          </a:p>
        </p:txBody>
      </p:sp>
      <p:sp>
        <p:nvSpPr>
          <p:cNvPr id="346" name="Google Shape;346;p50"/>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Feedforward Neural Networks</a:t>
            </a:r>
            <a:endParaRPr b="1" i="1"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316075" y="829725"/>
            <a:ext cx="8595300" cy="387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E599"/>
                </a:solidFill>
              </a:rPr>
              <a:t>Convolutional</a:t>
            </a:r>
            <a:r>
              <a:rPr lang="en" sz="2300">
                <a:solidFill>
                  <a:srgbClr val="FFE599"/>
                </a:solidFill>
              </a:rPr>
              <a:t> Neural Networks</a:t>
            </a:r>
            <a:r>
              <a:rPr lang="en" sz="2300"/>
              <a:t> (</a:t>
            </a:r>
            <a:r>
              <a:rPr lang="en" sz="2300">
                <a:solidFill>
                  <a:srgbClr val="4A86E8"/>
                </a:solidFill>
              </a:rPr>
              <a:t>C</a:t>
            </a:r>
            <a:r>
              <a:rPr lang="en" sz="2300">
                <a:solidFill>
                  <a:srgbClr val="4A86E8"/>
                </a:solidFill>
              </a:rPr>
              <a:t>NNs</a:t>
            </a:r>
            <a:r>
              <a:rPr lang="en" sz="2300"/>
              <a:t>) </a:t>
            </a:r>
            <a:r>
              <a:rPr lang="en" sz="2300"/>
              <a:t>are a specialized type of neural network designed for processing structured grid data, such as time-series data. They are particularly powerful for tasks involving spatial or temporal hierarchies, where local patterns in the data are important.</a:t>
            </a:r>
            <a:r>
              <a:rPr lang="en" sz="2300"/>
              <a:t> They are most </a:t>
            </a:r>
            <a:r>
              <a:rPr lang="en" sz="2300"/>
              <a:t>notably used in </a:t>
            </a:r>
            <a:r>
              <a:rPr lang="en" sz="2300">
                <a:solidFill>
                  <a:srgbClr val="93C47D"/>
                </a:solidFill>
              </a:rPr>
              <a:t>Semantic Segmentation</a:t>
            </a:r>
            <a:r>
              <a:rPr lang="en" sz="2300"/>
              <a:t> (assigning a class to every pixel in image) and </a:t>
            </a:r>
            <a:r>
              <a:rPr lang="en" sz="2300">
                <a:solidFill>
                  <a:srgbClr val="93C47D"/>
                </a:solidFill>
              </a:rPr>
              <a:t>Image Generation and Enhancement</a:t>
            </a:r>
            <a:r>
              <a:rPr lang="en" sz="2300"/>
              <a:t>. </a:t>
            </a:r>
            <a:endParaRPr sz="2300"/>
          </a:p>
        </p:txBody>
      </p:sp>
      <p:sp>
        <p:nvSpPr>
          <p:cNvPr id="352" name="Google Shape;352;p51"/>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Convolutional </a:t>
            </a:r>
            <a:r>
              <a:rPr b="1" i="1" lang="en" sz="2900"/>
              <a:t>Neural Networks</a:t>
            </a:r>
            <a:endParaRPr b="1" i="1"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11175" y="889650"/>
            <a:ext cx="8619900" cy="40893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E599"/>
                </a:solidFill>
              </a:rPr>
              <a:t>Recurrent Neural Networks</a:t>
            </a:r>
            <a:r>
              <a:rPr lang="en" sz="2300"/>
              <a:t> (</a:t>
            </a:r>
            <a:r>
              <a:rPr lang="en" sz="2300">
                <a:solidFill>
                  <a:srgbClr val="4A86E8"/>
                </a:solidFill>
              </a:rPr>
              <a:t>RNNs</a:t>
            </a:r>
            <a:r>
              <a:rPr lang="en" sz="2300"/>
              <a:t>) are a type of neural network designed to handle sequential or time-series data. Their unique architecture allows them to retain memory of previous inputs, making them particularly effective for tasks where the order or context of data is important. They mostly used in </a:t>
            </a:r>
            <a:r>
              <a:rPr lang="en" sz="2300">
                <a:solidFill>
                  <a:srgbClr val="93C47D"/>
                </a:solidFill>
              </a:rPr>
              <a:t>Language Modeling</a:t>
            </a:r>
            <a:r>
              <a:rPr lang="en" sz="2300"/>
              <a:t> (prediction of next word/character), </a:t>
            </a:r>
            <a:r>
              <a:rPr lang="en" sz="2300">
                <a:solidFill>
                  <a:srgbClr val="93C47D"/>
                </a:solidFill>
              </a:rPr>
              <a:t>Text Generation </a:t>
            </a:r>
            <a:r>
              <a:rPr lang="en" sz="2300"/>
              <a:t>(creating human like text based on prompt), and </a:t>
            </a:r>
            <a:r>
              <a:rPr lang="en" sz="2300">
                <a:solidFill>
                  <a:srgbClr val="93C47D"/>
                </a:solidFill>
              </a:rPr>
              <a:t>Machine Translation </a:t>
            </a:r>
            <a:r>
              <a:rPr lang="en" sz="2300"/>
              <a:t>(translating text).</a:t>
            </a:r>
            <a:endParaRPr sz="2300"/>
          </a:p>
          <a:p>
            <a:pPr indent="0" lvl="0" marL="0" rtl="0" algn="l">
              <a:lnSpc>
                <a:spcPct val="115000"/>
              </a:lnSpc>
              <a:spcBef>
                <a:spcPts val="0"/>
              </a:spcBef>
              <a:spcAft>
                <a:spcPts val="0"/>
              </a:spcAft>
              <a:buNone/>
            </a:pPr>
            <a:r>
              <a:t/>
            </a:r>
            <a:endParaRPr sz="2300"/>
          </a:p>
        </p:txBody>
      </p:sp>
      <p:sp>
        <p:nvSpPr>
          <p:cNvPr id="358" name="Google Shape;358;p52"/>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Recurrent Neural Networks</a:t>
            </a:r>
            <a:endParaRPr b="1" i="1" sz="2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316075" y="874700"/>
            <a:ext cx="8595300" cy="3827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E599"/>
                </a:solidFill>
              </a:rPr>
              <a:t>Transformer </a:t>
            </a:r>
            <a:r>
              <a:rPr lang="en" sz="2300">
                <a:solidFill>
                  <a:srgbClr val="FFE599"/>
                </a:solidFill>
              </a:rPr>
              <a:t>Networks</a:t>
            </a:r>
            <a:r>
              <a:rPr lang="en" sz="2300"/>
              <a:t> are designed to handle sequential data while overcoming the limitations of earlier models like </a:t>
            </a:r>
            <a:r>
              <a:rPr lang="en" sz="2300">
                <a:solidFill>
                  <a:srgbClr val="FFE599"/>
                </a:solidFill>
              </a:rPr>
              <a:t>Recurrent Neural Networks</a:t>
            </a:r>
            <a:r>
              <a:rPr lang="en" sz="2300"/>
              <a:t> (</a:t>
            </a:r>
            <a:r>
              <a:rPr lang="en" sz="2300">
                <a:solidFill>
                  <a:srgbClr val="4A86E8"/>
                </a:solidFill>
              </a:rPr>
              <a:t>RNNs</a:t>
            </a:r>
            <a:r>
              <a:rPr lang="en" sz="2300"/>
              <a:t>). They rely on self-attention mechanisms to process input data in parallel, making them highly efficient and effective for various tasks. They are credited to being used in </a:t>
            </a:r>
            <a:r>
              <a:rPr lang="en" sz="2300">
                <a:solidFill>
                  <a:srgbClr val="93C47D"/>
                </a:solidFill>
              </a:rPr>
              <a:t>Chat-bots</a:t>
            </a:r>
            <a:r>
              <a:rPr lang="en" sz="2300"/>
              <a:t>, </a:t>
            </a:r>
            <a:r>
              <a:rPr lang="en" sz="2300">
                <a:solidFill>
                  <a:srgbClr val="93C47D"/>
                </a:solidFill>
              </a:rPr>
              <a:t>Code Generation</a:t>
            </a:r>
            <a:r>
              <a:rPr lang="en" sz="2300"/>
              <a:t>, </a:t>
            </a:r>
            <a:r>
              <a:rPr lang="en" sz="2300">
                <a:solidFill>
                  <a:srgbClr val="93C47D"/>
                </a:solidFill>
              </a:rPr>
              <a:t>Streaming Platforms</a:t>
            </a:r>
            <a:r>
              <a:rPr lang="en" sz="2300"/>
              <a:t>, and </a:t>
            </a:r>
            <a:r>
              <a:rPr lang="en" sz="2300">
                <a:solidFill>
                  <a:srgbClr val="93C47D"/>
                </a:solidFill>
              </a:rPr>
              <a:t>Stock Market Predictions</a:t>
            </a:r>
            <a:r>
              <a:rPr lang="en" sz="2300"/>
              <a:t>. </a:t>
            </a:r>
            <a:endParaRPr sz="2300"/>
          </a:p>
        </p:txBody>
      </p:sp>
      <p:sp>
        <p:nvSpPr>
          <p:cNvPr id="364" name="Google Shape;364;p53"/>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Transformer</a:t>
            </a:r>
            <a:r>
              <a:rPr b="1" i="1" lang="en" sz="2900"/>
              <a:t> Neural Networks</a:t>
            </a:r>
            <a:endParaRPr b="1" i="1"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6075" y="874700"/>
            <a:ext cx="8595300" cy="42240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While the exact process between the different types of networks differ, the outline is similar in that they mimic how the brain works: they learn by adjusting connections based on feedback. They get better at </a:t>
            </a:r>
            <a:r>
              <a:rPr lang="en" sz="2300"/>
              <a:t>tasks</a:t>
            </a:r>
            <a:r>
              <a:rPr lang="en" sz="2300"/>
              <a:t> by </a:t>
            </a:r>
            <a:r>
              <a:rPr lang="en" sz="2300"/>
              <a:t>repeatedly seeing examples and refining their understanding. </a:t>
            </a:r>
            <a:endParaRPr sz="2300"/>
          </a:p>
        </p:txBody>
      </p:sp>
      <p:sp>
        <p:nvSpPr>
          <p:cNvPr id="370" name="Google Shape;370;p54"/>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How do Neural Networks work?</a:t>
            </a:r>
            <a:endParaRPr b="1" i="1"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6075" y="874700"/>
            <a:ext cx="8595300" cy="4224000"/>
          </a:xfrm>
          <a:prstGeom prst="rect">
            <a:avLst/>
          </a:prstGeom>
          <a:noFill/>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Input data</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Passing Data through layers</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Weighted Connections</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Summation</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Activation Functions</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Forward Propagation</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Loss Calculation</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Backpropagation</a:t>
            </a:r>
            <a:r>
              <a:rPr lang="en" sz="2200"/>
              <a:t> </a:t>
            </a:r>
            <a:endParaRPr sz="2200">
              <a:solidFill>
                <a:srgbClr val="00FFFF"/>
              </a:solidFill>
            </a:endParaRPr>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Optimization</a:t>
            </a:r>
            <a:endParaRPr sz="2200"/>
          </a:p>
          <a:p>
            <a:pPr indent="-368300" lvl="0" marL="457200" rtl="0" algn="l">
              <a:lnSpc>
                <a:spcPct val="115000"/>
              </a:lnSpc>
              <a:spcBef>
                <a:spcPts val="0"/>
              </a:spcBef>
              <a:spcAft>
                <a:spcPts val="0"/>
              </a:spcAft>
              <a:buClr>
                <a:srgbClr val="B7B7B7"/>
              </a:buClr>
              <a:buSzPts val="2200"/>
              <a:buAutoNum type="arabicPeriod"/>
            </a:pPr>
            <a:r>
              <a:rPr lang="en" sz="2200">
                <a:solidFill>
                  <a:srgbClr val="EA9999"/>
                </a:solidFill>
              </a:rPr>
              <a:t>Output</a:t>
            </a:r>
            <a:endParaRPr sz="2300"/>
          </a:p>
        </p:txBody>
      </p:sp>
      <p:sp>
        <p:nvSpPr>
          <p:cNvPr id="376" name="Google Shape;376;p55"/>
          <p:cNvSpPr txBox="1"/>
          <p:nvPr>
            <p:ph idx="2" type="title"/>
          </p:nvPr>
        </p:nvSpPr>
        <p:spPr>
          <a:xfrm>
            <a:off x="316075" y="230025"/>
            <a:ext cx="82140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900"/>
              <a:t>Neural Networks Steps</a:t>
            </a:r>
            <a:endParaRPr b="1" i="1" sz="2900"/>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