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5A5"/>
    <a:srgbClr val="EFEF2E"/>
    <a:srgbClr val="B1D9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AC95-6B52-44CF-AA8A-6520B24AA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1D6EC8-5D7F-45A9-8873-2F1380A99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1E876B-717F-48E5-8686-F2400F5BC919}"/>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5" name="Footer Placeholder 4">
            <a:extLst>
              <a:ext uri="{FF2B5EF4-FFF2-40B4-BE49-F238E27FC236}">
                <a16:creationId xmlns:a16="http://schemas.microsoft.com/office/drawing/2014/main" id="{0D7E4453-C26F-4608-9FE0-1BFBAABDA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F1CC4-5F70-48E3-84E9-94B4012EF474}"/>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322591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BC6-63EE-46B9-90AE-6E0721D95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0310F6-87B3-4005-AFD7-28AE7629E5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14D95-8992-4027-A1E5-67039F648E0F}"/>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5" name="Footer Placeholder 4">
            <a:extLst>
              <a:ext uri="{FF2B5EF4-FFF2-40B4-BE49-F238E27FC236}">
                <a16:creationId xmlns:a16="http://schemas.microsoft.com/office/drawing/2014/main" id="{D2CD6419-B87C-44C4-A846-0B704B9A8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C4A78-1977-4188-A63F-0511F61B87BC}"/>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86743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B31A4-EA11-4379-A131-10A4641212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E6A2B7-47FA-41FA-8635-8294D044E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383AC-649E-4084-98D1-9B3C750490EB}"/>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5" name="Footer Placeholder 4">
            <a:extLst>
              <a:ext uri="{FF2B5EF4-FFF2-40B4-BE49-F238E27FC236}">
                <a16:creationId xmlns:a16="http://schemas.microsoft.com/office/drawing/2014/main" id="{B491001A-3BA9-41F3-B07C-8F4B93063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B7A6A-17D4-4AA7-B34A-FF006D96414E}"/>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352384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92B5-F6D3-4B33-88B5-2EE8ADBD4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3CD71-73B2-4C4B-8919-C56774C29B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3EBA4-2720-4D1C-8CC1-AC2D9A43DD50}"/>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5" name="Footer Placeholder 4">
            <a:extLst>
              <a:ext uri="{FF2B5EF4-FFF2-40B4-BE49-F238E27FC236}">
                <a16:creationId xmlns:a16="http://schemas.microsoft.com/office/drawing/2014/main" id="{E650E00C-F496-4F86-B504-E1D6698BE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6C09B-13CD-4906-A3C3-D8A766D273BF}"/>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314388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E40D-C0C3-4227-96FB-8E39978639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27A90A-383A-433E-806E-63B54F307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1552C6-AE05-4162-A715-26AD1ADAAB34}"/>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5" name="Footer Placeholder 4">
            <a:extLst>
              <a:ext uri="{FF2B5EF4-FFF2-40B4-BE49-F238E27FC236}">
                <a16:creationId xmlns:a16="http://schemas.microsoft.com/office/drawing/2014/main" id="{E9C0C0A3-663C-4AE2-BA78-819A75C87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79FC5-2EBC-4F3E-B1F9-0415F7393441}"/>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354306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D9B-98EA-4406-B126-BE003FB0EE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12D021-D55B-440A-BA06-875220ACCD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469DF8-D67D-462E-882F-9B33C359F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DEEB30-3064-4EEC-852F-F20115765E6B}"/>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6" name="Footer Placeholder 5">
            <a:extLst>
              <a:ext uri="{FF2B5EF4-FFF2-40B4-BE49-F238E27FC236}">
                <a16:creationId xmlns:a16="http://schemas.microsoft.com/office/drawing/2014/main" id="{7885F19F-2A61-4C3A-9516-81BA58D3A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A514A-90FA-459F-AE82-97FB694323C7}"/>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289478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FBEA-38C1-426F-9678-B02D112B2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FA71FA-810E-4AC0-80A2-A64BEB331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F610B-DB8A-440C-94B1-ACA1084C9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CC420-50F2-4A51-8959-8FC8E8F35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EED439-760A-4CCC-92B5-01747C0B0A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EFC7D7-63DB-4503-AA8F-8B3AD9C2D3F9}"/>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8" name="Footer Placeholder 7">
            <a:extLst>
              <a:ext uri="{FF2B5EF4-FFF2-40B4-BE49-F238E27FC236}">
                <a16:creationId xmlns:a16="http://schemas.microsoft.com/office/drawing/2014/main" id="{1B68FD7E-2EE3-450A-9E6C-95B5659A80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D996FA-60FD-4AB4-81BF-3A7E55ED2C9D}"/>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31268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3043-5117-4EF5-B74D-2DC861EF6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E4339B-4C52-4AD5-90EE-6D7B92E6FA32}"/>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4" name="Footer Placeholder 3">
            <a:extLst>
              <a:ext uri="{FF2B5EF4-FFF2-40B4-BE49-F238E27FC236}">
                <a16:creationId xmlns:a16="http://schemas.microsoft.com/office/drawing/2014/main" id="{FBBA61A0-44FF-4471-9221-11B1C3B6F9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2C52CD-035E-4001-A17B-9F31864E9F31}"/>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91996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26453-EBFF-4FD0-925C-FA41C93ADACC}"/>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3" name="Footer Placeholder 2">
            <a:extLst>
              <a:ext uri="{FF2B5EF4-FFF2-40B4-BE49-F238E27FC236}">
                <a16:creationId xmlns:a16="http://schemas.microsoft.com/office/drawing/2014/main" id="{9F0637EA-D657-4588-A4C6-E68C229398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A4D5D-3E02-4BAC-B113-C47C19AE4446}"/>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335490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EB63-353A-4FE3-A000-C0DEA0030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CD7927-71A5-4E8C-8D27-E0AF92A20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E6264B-6A39-47A2-88BD-A8E7A1DCB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2AFBD-FB45-4FCF-BE33-21953E4E69E0}"/>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6" name="Footer Placeholder 5">
            <a:extLst>
              <a:ext uri="{FF2B5EF4-FFF2-40B4-BE49-F238E27FC236}">
                <a16:creationId xmlns:a16="http://schemas.microsoft.com/office/drawing/2014/main" id="{8F1E3ED1-FB6B-4707-9E4A-B698F01ED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E2A01-762E-4431-A17C-F69C35AF2F61}"/>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200055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846D-F337-4C1E-A6D0-C98F66B65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39BD67-D93D-46D7-B3CF-A5F066F67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84801F-CB4D-4FE0-A81E-6A9D6819B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0FC2B-C77D-4336-BC3E-0FA0DE3B67B2}"/>
              </a:ext>
            </a:extLst>
          </p:cNvPr>
          <p:cNvSpPr>
            <a:spLocks noGrp="1"/>
          </p:cNvSpPr>
          <p:nvPr>
            <p:ph type="dt" sz="half" idx="10"/>
          </p:nvPr>
        </p:nvSpPr>
        <p:spPr/>
        <p:txBody>
          <a:bodyPr/>
          <a:lstStyle/>
          <a:p>
            <a:fld id="{46ED43B3-F4D9-4151-9FF5-16EC5E672F63}" type="datetimeFigureOut">
              <a:rPr lang="en-US" smtClean="0"/>
              <a:t>2024/03/23</a:t>
            </a:fld>
            <a:endParaRPr lang="en-US"/>
          </a:p>
        </p:txBody>
      </p:sp>
      <p:sp>
        <p:nvSpPr>
          <p:cNvPr id="6" name="Footer Placeholder 5">
            <a:extLst>
              <a:ext uri="{FF2B5EF4-FFF2-40B4-BE49-F238E27FC236}">
                <a16:creationId xmlns:a16="http://schemas.microsoft.com/office/drawing/2014/main" id="{ED6B0008-FAF0-407C-8087-19E81088E0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D89D9-48D5-4FC5-BE5B-23D5597FC3FB}"/>
              </a:ext>
            </a:extLst>
          </p:cNvPr>
          <p:cNvSpPr>
            <a:spLocks noGrp="1"/>
          </p:cNvSpPr>
          <p:nvPr>
            <p:ph type="sldNum" sz="quarter" idx="12"/>
          </p:nvPr>
        </p:nvSpPr>
        <p:spPr/>
        <p:txBody>
          <a:bodyPr/>
          <a:lstStyle/>
          <a:p>
            <a:fld id="{AF7AC098-C655-4887-87D9-7FE6E06587E5}" type="slidenum">
              <a:rPr lang="en-US" smtClean="0"/>
              <a:t>‹#›</a:t>
            </a:fld>
            <a:endParaRPr lang="en-US"/>
          </a:p>
        </p:txBody>
      </p:sp>
    </p:spTree>
    <p:extLst>
      <p:ext uri="{BB962C8B-B14F-4D97-AF65-F5344CB8AC3E}">
        <p14:creationId xmlns:p14="http://schemas.microsoft.com/office/powerpoint/2010/main" val="169048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01AFBE-C189-441F-B68C-B769571FC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4B95D2-1E1C-4338-ABD7-48835CA73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AB62B-DCF9-4A15-8015-0DA9E5B935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D43B3-F4D9-4151-9FF5-16EC5E672F63}" type="datetimeFigureOut">
              <a:rPr lang="en-US" smtClean="0"/>
              <a:t>2024/03/23</a:t>
            </a:fld>
            <a:endParaRPr lang="en-US"/>
          </a:p>
        </p:txBody>
      </p:sp>
      <p:sp>
        <p:nvSpPr>
          <p:cNvPr id="5" name="Footer Placeholder 4">
            <a:extLst>
              <a:ext uri="{FF2B5EF4-FFF2-40B4-BE49-F238E27FC236}">
                <a16:creationId xmlns:a16="http://schemas.microsoft.com/office/drawing/2014/main" id="{6D0FB251-F85A-4CB8-9666-BDFCD042E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78FA9-BA27-43A6-B35A-AE9A81CD3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AC098-C655-4887-87D9-7FE6E06587E5}" type="slidenum">
              <a:rPr lang="en-US" smtClean="0"/>
              <a:t>‹#›</a:t>
            </a:fld>
            <a:endParaRPr lang="en-US"/>
          </a:p>
        </p:txBody>
      </p:sp>
    </p:spTree>
    <p:extLst>
      <p:ext uri="{BB962C8B-B14F-4D97-AF65-F5344CB8AC3E}">
        <p14:creationId xmlns:p14="http://schemas.microsoft.com/office/powerpoint/2010/main" val="2702726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1F256E7-9CE0-48A6-860C-42C3B95A75FD}"/>
              </a:ext>
            </a:extLst>
          </p:cNvPr>
          <p:cNvSpPr>
            <a:spLocks noGrp="1"/>
          </p:cNvSpPr>
          <p:nvPr>
            <p:ph type="ctrTitle"/>
          </p:nvPr>
        </p:nvSpPr>
        <p:spPr>
          <a:xfrm>
            <a:off x="537883" y="1140291"/>
            <a:ext cx="9144000" cy="1916672"/>
          </a:xfrm>
        </p:spPr>
        <p:txBody>
          <a:bodyPr anchor="t">
            <a:normAutofit/>
          </a:bodyPr>
          <a:lstStyle/>
          <a:p>
            <a:pPr algn="l"/>
            <a:r>
              <a:rPr lang="en-US" b="1" i="0" u="none" strike="noStrike" baseline="0" dirty="0">
                <a:solidFill>
                  <a:srgbClr val="4095A5"/>
                </a:solidFill>
                <a:latin typeface="Bahnschrift" panose="020B0502040204020203" pitchFamily="34" charset="0"/>
              </a:rPr>
              <a:t>How Does a Bike-Share Navigate Speedy Success </a:t>
            </a:r>
            <a:endParaRPr lang="en-US" sz="23900" dirty="0">
              <a:solidFill>
                <a:srgbClr val="4095A5"/>
              </a:solidFill>
              <a:latin typeface="Bahnschrift" panose="020B0502040204020203" pitchFamily="34" charset="0"/>
            </a:endParaRPr>
          </a:p>
        </p:txBody>
      </p:sp>
      <p:sp>
        <p:nvSpPr>
          <p:cNvPr id="13" name="Subtitle 12">
            <a:extLst>
              <a:ext uri="{FF2B5EF4-FFF2-40B4-BE49-F238E27FC236}">
                <a16:creationId xmlns:a16="http://schemas.microsoft.com/office/drawing/2014/main" id="{E9D9DB1E-04BF-453F-B859-2712A53AC64E}"/>
              </a:ext>
            </a:extLst>
          </p:cNvPr>
          <p:cNvSpPr>
            <a:spLocks noGrp="1"/>
          </p:cNvSpPr>
          <p:nvPr>
            <p:ph type="subTitle" idx="1"/>
          </p:nvPr>
        </p:nvSpPr>
        <p:spPr>
          <a:xfrm>
            <a:off x="537883" y="3050416"/>
            <a:ext cx="9144000" cy="660976"/>
          </a:xfrm>
        </p:spPr>
        <p:txBody>
          <a:bodyPr anchor="t">
            <a:normAutofit/>
          </a:bodyPr>
          <a:lstStyle/>
          <a:p>
            <a:pPr algn="l"/>
            <a:r>
              <a:rPr lang="en-US" sz="3600" dirty="0" err="1">
                <a:solidFill>
                  <a:srgbClr val="4095A5"/>
                </a:solidFill>
                <a:latin typeface="Bahnschrift" panose="020B0502040204020203" pitchFamily="34" charset="0"/>
              </a:rPr>
              <a:t>Cylistic</a:t>
            </a:r>
            <a:r>
              <a:rPr lang="en-US" sz="3600" dirty="0">
                <a:solidFill>
                  <a:srgbClr val="4095A5"/>
                </a:solidFill>
                <a:latin typeface="Bahnschrift" panose="020B0502040204020203" pitchFamily="34" charset="0"/>
              </a:rPr>
              <a:t> Bike-Share</a:t>
            </a:r>
          </a:p>
        </p:txBody>
      </p:sp>
      <p:sp>
        <p:nvSpPr>
          <p:cNvPr id="14" name="Subtitle 12">
            <a:extLst>
              <a:ext uri="{FF2B5EF4-FFF2-40B4-BE49-F238E27FC236}">
                <a16:creationId xmlns:a16="http://schemas.microsoft.com/office/drawing/2014/main" id="{93AB5DB1-29E7-43FB-A8B0-EF28A89C004F}"/>
              </a:ext>
            </a:extLst>
          </p:cNvPr>
          <p:cNvSpPr txBox="1">
            <a:spLocks/>
          </p:cNvSpPr>
          <p:nvPr/>
        </p:nvSpPr>
        <p:spPr>
          <a:xfrm>
            <a:off x="537883" y="6017726"/>
            <a:ext cx="9144000" cy="66097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lumMod val="50000"/>
                  </a:schemeClr>
                </a:solidFill>
                <a:latin typeface="Bahnschrift" panose="020B0502040204020203" pitchFamily="34" charset="0"/>
              </a:rPr>
              <a:t>March, 2024</a:t>
            </a:r>
          </a:p>
        </p:txBody>
      </p:sp>
    </p:spTree>
    <p:extLst>
      <p:ext uri="{BB962C8B-B14F-4D97-AF65-F5344CB8AC3E}">
        <p14:creationId xmlns:p14="http://schemas.microsoft.com/office/powerpoint/2010/main" val="238926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E2FF-C3A8-4BF6-B26E-3A91C372B289}"/>
              </a:ext>
            </a:extLst>
          </p:cNvPr>
          <p:cNvSpPr>
            <a:spLocks noGrp="1"/>
          </p:cNvSpPr>
          <p:nvPr>
            <p:ph type="title"/>
          </p:nvPr>
        </p:nvSpPr>
        <p:spPr/>
        <p:txBody>
          <a:bodyPr/>
          <a:lstStyle/>
          <a:p>
            <a:r>
              <a:rPr lang="en-US" b="1" dirty="0">
                <a:solidFill>
                  <a:srgbClr val="4095A5"/>
                </a:solidFill>
                <a:latin typeface="Bahnschrift" panose="020B0502040204020203" pitchFamily="34" charset="0"/>
              </a:rPr>
              <a:t>First Question</a:t>
            </a:r>
          </a:p>
        </p:txBody>
      </p:sp>
      <p:sp>
        <p:nvSpPr>
          <p:cNvPr id="3" name="Content Placeholder 2">
            <a:extLst>
              <a:ext uri="{FF2B5EF4-FFF2-40B4-BE49-F238E27FC236}">
                <a16:creationId xmlns:a16="http://schemas.microsoft.com/office/drawing/2014/main" id="{72590E23-733E-4224-9D8D-04B9EAB4F1B7}"/>
              </a:ext>
            </a:extLst>
          </p:cNvPr>
          <p:cNvSpPr>
            <a:spLocks noGrp="1"/>
          </p:cNvSpPr>
          <p:nvPr>
            <p:ph idx="1"/>
          </p:nvPr>
        </p:nvSpPr>
        <p:spPr>
          <a:xfrm>
            <a:off x="838200" y="1467585"/>
            <a:ext cx="5535706" cy="1159074"/>
          </a:xfrm>
        </p:spPr>
        <p:txBody>
          <a:bodyPr/>
          <a:lstStyle/>
          <a:p>
            <a:pPr marL="0" indent="0">
              <a:buNone/>
            </a:pPr>
            <a:r>
              <a:rPr lang="en-US" dirty="0">
                <a:effectLst/>
                <a:latin typeface="Bahnschrift" panose="020B0502040204020203" pitchFamily="34" charset="0"/>
                <a:ea typeface="Calibri" panose="020F0502020204030204" pitchFamily="34" charset="0"/>
                <a:cs typeface="Arial" panose="020B0604020202020204" pitchFamily="34" charset="0"/>
              </a:rPr>
              <a:t>How annual members and casual riders differs?</a:t>
            </a:r>
          </a:p>
          <a:p>
            <a:pPr marL="0" indent="0">
              <a:buNone/>
            </a:pPr>
            <a:endParaRPr lang="en-US" dirty="0">
              <a:latin typeface="Bahnschrift" panose="020B0502040204020203" pitchFamily="34" charset="0"/>
            </a:endParaRPr>
          </a:p>
          <a:p>
            <a:pPr marL="0" indent="0">
              <a:buNone/>
            </a:pPr>
            <a:endParaRPr lang="en-US" sz="2400" dirty="0">
              <a:latin typeface="Bahnschrift" panose="020B0502040204020203" pitchFamily="34" charset="0"/>
            </a:endParaRPr>
          </a:p>
          <a:p>
            <a:endParaRPr lang="en-US" sz="2800" dirty="0">
              <a:latin typeface="Bahnschrift SemiLight SemiConde" panose="020B0502040204020203" pitchFamily="34" charset="0"/>
            </a:endParaRPr>
          </a:p>
          <a:p>
            <a:pPr marL="0" indent="0">
              <a:buNone/>
            </a:pPr>
            <a:endParaRPr lang="en-US" dirty="0">
              <a:latin typeface="Bahnschrift" panose="020B0502040204020203" pitchFamily="34" charset="0"/>
            </a:endParaRPr>
          </a:p>
        </p:txBody>
      </p:sp>
      <p:pic>
        <p:nvPicPr>
          <p:cNvPr id="7" name="Picture 6">
            <a:extLst>
              <a:ext uri="{FF2B5EF4-FFF2-40B4-BE49-F238E27FC236}">
                <a16:creationId xmlns:a16="http://schemas.microsoft.com/office/drawing/2014/main" id="{094ECE07-43E4-4D67-BD86-3FF1E5D2A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933" y="1690688"/>
            <a:ext cx="5304490" cy="5067418"/>
          </a:xfrm>
          <a:prstGeom prst="rect">
            <a:avLst/>
          </a:prstGeom>
        </p:spPr>
      </p:pic>
      <p:sp>
        <p:nvSpPr>
          <p:cNvPr id="8" name="TextBox 7">
            <a:extLst>
              <a:ext uri="{FF2B5EF4-FFF2-40B4-BE49-F238E27FC236}">
                <a16:creationId xmlns:a16="http://schemas.microsoft.com/office/drawing/2014/main" id="{6238EA12-6DA2-46FE-9E1D-686BDA5F5A55}"/>
              </a:ext>
            </a:extLst>
          </p:cNvPr>
          <p:cNvSpPr txBox="1"/>
          <p:nvPr/>
        </p:nvSpPr>
        <p:spPr>
          <a:xfrm>
            <a:off x="838200" y="3429000"/>
            <a:ext cx="5544671" cy="221599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Bahnschrift" panose="020B0502040204020203" pitchFamily="34" charset="0"/>
              </a:rPr>
              <a:t>5,719,877 total rides in 2023.</a:t>
            </a:r>
          </a:p>
          <a:p>
            <a:pPr marL="285750" indent="-285750">
              <a:lnSpc>
                <a:spcPct val="200000"/>
              </a:lnSpc>
              <a:buFont typeface="Arial" panose="020B0604020202020204" pitchFamily="34" charset="0"/>
              <a:buChar char="•"/>
            </a:pPr>
            <a:r>
              <a:rPr lang="en-US" sz="2000" dirty="0">
                <a:latin typeface="Bahnschrift" panose="020B0502040204020203" pitchFamily="34" charset="0"/>
              </a:rPr>
              <a:t>3,660,698 member rides.</a:t>
            </a:r>
          </a:p>
          <a:p>
            <a:pPr marL="285750" indent="-285750">
              <a:lnSpc>
                <a:spcPct val="200000"/>
              </a:lnSpc>
              <a:buFont typeface="Arial" panose="020B0604020202020204" pitchFamily="34" charset="0"/>
              <a:buChar char="•"/>
            </a:pPr>
            <a:r>
              <a:rPr lang="en-US" sz="2000" dirty="0">
                <a:latin typeface="Bahnschrift" panose="020B0502040204020203" pitchFamily="34" charset="0"/>
              </a:rPr>
              <a:t>2,059,179 casual rides.</a:t>
            </a:r>
          </a:p>
          <a:p>
            <a:endParaRPr lang="en-US" dirty="0"/>
          </a:p>
        </p:txBody>
      </p:sp>
    </p:spTree>
    <p:extLst>
      <p:ext uri="{BB962C8B-B14F-4D97-AF65-F5344CB8AC3E}">
        <p14:creationId xmlns:p14="http://schemas.microsoft.com/office/powerpoint/2010/main" val="138647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E2FF-C3A8-4BF6-B26E-3A91C372B289}"/>
              </a:ext>
            </a:extLst>
          </p:cNvPr>
          <p:cNvSpPr>
            <a:spLocks noGrp="1"/>
          </p:cNvSpPr>
          <p:nvPr>
            <p:ph type="title"/>
          </p:nvPr>
        </p:nvSpPr>
        <p:spPr/>
        <p:txBody>
          <a:bodyPr/>
          <a:lstStyle/>
          <a:p>
            <a:r>
              <a:rPr lang="en-US" b="1" dirty="0">
                <a:solidFill>
                  <a:srgbClr val="B1D9E1"/>
                </a:solidFill>
                <a:latin typeface="Bahnschrift" panose="020B0502040204020203" pitchFamily="34" charset="0"/>
              </a:rPr>
              <a:t>First Question</a:t>
            </a:r>
          </a:p>
        </p:txBody>
      </p:sp>
      <p:sp>
        <p:nvSpPr>
          <p:cNvPr id="3" name="Content Placeholder 2">
            <a:extLst>
              <a:ext uri="{FF2B5EF4-FFF2-40B4-BE49-F238E27FC236}">
                <a16:creationId xmlns:a16="http://schemas.microsoft.com/office/drawing/2014/main" id="{72590E23-733E-4224-9D8D-04B9EAB4F1B7}"/>
              </a:ext>
            </a:extLst>
          </p:cNvPr>
          <p:cNvSpPr>
            <a:spLocks noGrp="1"/>
          </p:cNvSpPr>
          <p:nvPr>
            <p:ph idx="1"/>
          </p:nvPr>
        </p:nvSpPr>
        <p:spPr>
          <a:xfrm>
            <a:off x="838200" y="1467585"/>
            <a:ext cx="5535706" cy="1159074"/>
          </a:xfrm>
        </p:spPr>
        <p:txBody>
          <a:bodyPr/>
          <a:lstStyle/>
          <a:p>
            <a:pPr marL="0" indent="0">
              <a:buNone/>
            </a:pPr>
            <a:r>
              <a:rPr lang="en-US" dirty="0">
                <a:solidFill>
                  <a:schemeClr val="bg1">
                    <a:lumMod val="65000"/>
                  </a:schemeClr>
                </a:solidFill>
                <a:effectLst/>
                <a:latin typeface="Bahnschrift" panose="020B0502040204020203" pitchFamily="34" charset="0"/>
                <a:ea typeface="Calibri" panose="020F0502020204030204" pitchFamily="34" charset="0"/>
                <a:cs typeface="Arial" panose="020B0604020202020204" pitchFamily="34" charset="0"/>
              </a:rPr>
              <a:t>How annual members and casual riders differs?</a:t>
            </a:r>
          </a:p>
          <a:p>
            <a:pPr marL="0" indent="0">
              <a:buNone/>
            </a:pPr>
            <a:endParaRPr lang="en-US" dirty="0">
              <a:latin typeface="Bahnschrift" panose="020B0502040204020203" pitchFamily="34" charset="0"/>
            </a:endParaRPr>
          </a:p>
          <a:p>
            <a:pPr marL="0" indent="0">
              <a:buNone/>
            </a:pPr>
            <a:endParaRPr lang="en-US" sz="2400" dirty="0">
              <a:latin typeface="Bahnschrift" panose="020B0502040204020203" pitchFamily="34" charset="0"/>
            </a:endParaRPr>
          </a:p>
          <a:p>
            <a:endParaRPr lang="en-US" sz="2800" dirty="0">
              <a:latin typeface="Bahnschrift SemiLight SemiConde" panose="020B0502040204020203" pitchFamily="34" charset="0"/>
            </a:endParaRPr>
          </a:p>
          <a:p>
            <a:pPr marL="0" indent="0">
              <a:buNone/>
            </a:pPr>
            <a:endParaRPr lang="en-US" dirty="0">
              <a:latin typeface="Bahnschrift" panose="020B0502040204020203" pitchFamily="34" charset="0"/>
            </a:endParaRPr>
          </a:p>
        </p:txBody>
      </p:sp>
      <p:pic>
        <p:nvPicPr>
          <p:cNvPr id="7" name="Picture 6">
            <a:extLst>
              <a:ext uri="{FF2B5EF4-FFF2-40B4-BE49-F238E27FC236}">
                <a16:creationId xmlns:a16="http://schemas.microsoft.com/office/drawing/2014/main" id="{094ECE07-43E4-4D67-BD86-3FF1E5D2A60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01745" y="1467585"/>
            <a:ext cx="5004301" cy="5067418"/>
          </a:xfrm>
          <a:prstGeom prst="rect">
            <a:avLst/>
          </a:prstGeom>
        </p:spPr>
      </p:pic>
      <p:sp>
        <p:nvSpPr>
          <p:cNvPr id="8" name="TextBox 7">
            <a:extLst>
              <a:ext uri="{FF2B5EF4-FFF2-40B4-BE49-F238E27FC236}">
                <a16:creationId xmlns:a16="http://schemas.microsoft.com/office/drawing/2014/main" id="{6238EA12-6DA2-46FE-9E1D-686BDA5F5A55}"/>
              </a:ext>
            </a:extLst>
          </p:cNvPr>
          <p:cNvSpPr txBox="1"/>
          <p:nvPr/>
        </p:nvSpPr>
        <p:spPr>
          <a:xfrm>
            <a:off x="838200" y="2944906"/>
            <a:ext cx="5544671" cy="27997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Bahnschrift" panose="020B0502040204020203" pitchFamily="34" charset="0"/>
              </a:rPr>
              <a:t>Data confirmed that members have the most rides during 2023.</a:t>
            </a:r>
          </a:p>
          <a:p>
            <a:pPr marL="285750" indent="-285750">
              <a:lnSpc>
                <a:spcPct val="150000"/>
              </a:lnSpc>
              <a:buFont typeface="Arial" panose="020B0604020202020204" pitchFamily="34" charset="0"/>
              <a:buChar char="•"/>
            </a:pPr>
            <a:r>
              <a:rPr lang="en-US" sz="2000" dirty="0">
                <a:latin typeface="Bahnschrift" panose="020B0502040204020203" pitchFamily="34" charset="0"/>
              </a:rPr>
              <a:t>Casual riders are the only ones who uses the docked bikes.</a:t>
            </a:r>
          </a:p>
          <a:p>
            <a:pPr marL="285750" indent="-285750">
              <a:lnSpc>
                <a:spcPct val="150000"/>
              </a:lnSpc>
              <a:buFont typeface="Arial" panose="020B0604020202020204" pitchFamily="34" charset="0"/>
              <a:buChar char="•"/>
            </a:pPr>
            <a:r>
              <a:rPr lang="en-US" sz="2000" dirty="0">
                <a:latin typeface="Bahnschrift" panose="020B0502040204020203" pitchFamily="34" charset="0"/>
              </a:rPr>
              <a:t>Casual Riders preferred electric bike, might because they need a speeder option.</a:t>
            </a:r>
          </a:p>
        </p:txBody>
      </p:sp>
    </p:spTree>
    <p:extLst>
      <p:ext uri="{BB962C8B-B14F-4D97-AF65-F5344CB8AC3E}">
        <p14:creationId xmlns:p14="http://schemas.microsoft.com/office/powerpoint/2010/main" val="418337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E2FF-C3A8-4BF6-B26E-3A91C372B289}"/>
              </a:ext>
            </a:extLst>
          </p:cNvPr>
          <p:cNvSpPr>
            <a:spLocks noGrp="1"/>
          </p:cNvSpPr>
          <p:nvPr>
            <p:ph type="title"/>
          </p:nvPr>
        </p:nvSpPr>
        <p:spPr/>
        <p:txBody>
          <a:bodyPr/>
          <a:lstStyle/>
          <a:p>
            <a:r>
              <a:rPr lang="en-US" b="1" dirty="0">
                <a:solidFill>
                  <a:srgbClr val="B1D9E1"/>
                </a:solidFill>
                <a:latin typeface="Bahnschrift" panose="020B0502040204020203" pitchFamily="34" charset="0"/>
              </a:rPr>
              <a:t>First Question</a:t>
            </a:r>
          </a:p>
        </p:txBody>
      </p:sp>
      <p:sp>
        <p:nvSpPr>
          <p:cNvPr id="3" name="Content Placeholder 2">
            <a:extLst>
              <a:ext uri="{FF2B5EF4-FFF2-40B4-BE49-F238E27FC236}">
                <a16:creationId xmlns:a16="http://schemas.microsoft.com/office/drawing/2014/main" id="{72590E23-733E-4224-9D8D-04B9EAB4F1B7}"/>
              </a:ext>
            </a:extLst>
          </p:cNvPr>
          <p:cNvSpPr>
            <a:spLocks noGrp="1"/>
          </p:cNvSpPr>
          <p:nvPr>
            <p:ph idx="1"/>
          </p:nvPr>
        </p:nvSpPr>
        <p:spPr>
          <a:xfrm>
            <a:off x="838200" y="1467585"/>
            <a:ext cx="5535706" cy="1159074"/>
          </a:xfrm>
        </p:spPr>
        <p:txBody>
          <a:bodyPr/>
          <a:lstStyle/>
          <a:p>
            <a:pPr marL="0" indent="0">
              <a:buNone/>
            </a:pPr>
            <a:r>
              <a:rPr lang="en-US" dirty="0">
                <a:solidFill>
                  <a:schemeClr val="bg1">
                    <a:lumMod val="65000"/>
                  </a:schemeClr>
                </a:solidFill>
                <a:effectLst/>
                <a:latin typeface="Bahnschrift" panose="020B0502040204020203" pitchFamily="34" charset="0"/>
                <a:ea typeface="Calibri" panose="020F0502020204030204" pitchFamily="34" charset="0"/>
                <a:cs typeface="Arial" panose="020B0604020202020204" pitchFamily="34" charset="0"/>
              </a:rPr>
              <a:t>How annual members and casual riders differs?</a:t>
            </a:r>
          </a:p>
          <a:p>
            <a:pPr marL="0" indent="0">
              <a:buNone/>
            </a:pPr>
            <a:endParaRPr lang="en-US" dirty="0">
              <a:latin typeface="Bahnschrift" panose="020B0502040204020203" pitchFamily="34" charset="0"/>
            </a:endParaRPr>
          </a:p>
          <a:p>
            <a:pPr marL="0" indent="0">
              <a:buNone/>
            </a:pPr>
            <a:endParaRPr lang="en-US" sz="2400" dirty="0">
              <a:latin typeface="Bahnschrift" panose="020B0502040204020203" pitchFamily="34" charset="0"/>
            </a:endParaRPr>
          </a:p>
          <a:p>
            <a:endParaRPr lang="en-US" sz="2800" dirty="0">
              <a:latin typeface="Bahnschrift SemiLight SemiConde" panose="020B0502040204020203" pitchFamily="34" charset="0"/>
            </a:endParaRPr>
          </a:p>
          <a:p>
            <a:pPr marL="0" indent="0">
              <a:buNone/>
            </a:pPr>
            <a:endParaRPr lang="en-US" dirty="0">
              <a:latin typeface="Bahnschrift" panose="020B0502040204020203" pitchFamily="34" charset="0"/>
            </a:endParaRPr>
          </a:p>
        </p:txBody>
      </p:sp>
      <p:pic>
        <p:nvPicPr>
          <p:cNvPr id="7" name="Picture 6">
            <a:extLst>
              <a:ext uri="{FF2B5EF4-FFF2-40B4-BE49-F238E27FC236}">
                <a16:creationId xmlns:a16="http://schemas.microsoft.com/office/drawing/2014/main" id="{094ECE07-43E4-4D67-BD86-3FF1E5D2A60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09044" y="2236571"/>
            <a:ext cx="7782956" cy="4256304"/>
          </a:xfrm>
          <a:prstGeom prst="rect">
            <a:avLst/>
          </a:prstGeom>
        </p:spPr>
      </p:pic>
      <p:sp>
        <p:nvSpPr>
          <p:cNvPr id="4" name="TextBox 3">
            <a:extLst>
              <a:ext uri="{FF2B5EF4-FFF2-40B4-BE49-F238E27FC236}">
                <a16:creationId xmlns:a16="http://schemas.microsoft.com/office/drawing/2014/main" id="{7AA56230-4064-4552-A7C1-F14E26EB7CC0}"/>
              </a:ext>
            </a:extLst>
          </p:cNvPr>
          <p:cNvSpPr txBox="1"/>
          <p:nvPr/>
        </p:nvSpPr>
        <p:spPr>
          <a:xfrm>
            <a:off x="860612" y="2850776"/>
            <a:ext cx="3548432" cy="29546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Bahnschrift" panose="020B0502040204020203" pitchFamily="34" charset="0"/>
              </a:rPr>
              <a:t>Thursday is the most day customers prefer electric bikes.</a:t>
            </a:r>
          </a:p>
          <a:p>
            <a:pPr marL="285750" indent="-285750">
              <a:lnSpc>
                <a:spcPct val="150000"/>
              </a:lnSpc>
              <a:buFont typeface="Arial" panose="020B0604020202020204" pitchFamily="34" charset="0"/>
              <a:buChar char="•"/>
            </a:pPr>
            <a:r>
              <a:rPr lang="en-US" sz="2000" dirty="0">
                <a:latin typeface="Bahnschrift" panose="020B0502040204020203" pitchFamily="34" charset="0"/>
              </a:rPr>
              <a:t>Customers in general tends to use electric bikes.</a:t>
            </a:r>
          </a:p>
          <a:p>
            <a:endParaRPr lang="en-US" dirty="0">
              <a:latin typeface="Bahnschrift" panose="020B0502040204020203" pitchFamily="34" charset="0"/>
            </a:endParaRPr>
          </a:p>
          <a:p>
            <a:endParaRPr lang="en-US" dirty="0">
              <a:latin typeface="Bahnschrift" panose="020B0502040204020203" pitchFamily="34" charset="0"/>
            </a:endParaRPr>
          </a:p>
        </p:txBody>
      </p:sp>
    </p:spTree>
    <p:extLst>
      <p:ext uri="{BB962C8B-B14F-4D97-AF65-F5344CB8AC3E}">
        <p14:creationId xmlns:p14="http://schemas.microsoft.com/office/powerpoint/2010/main" val="3294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E2FF-C3A8-4BF6-B26E-3A91C372B289}"/>
              </a:ext>
            </a:extLst>
          </p:cNvPr>
          <p:cNvSpPr>
            <a:spLocks noGrp="1"/>
          </p:cNvSpPr>
          <p:nvPr>
            <p:ph type="title"/>
          </p:nvPr>
        </p:nvSpPr>
        <p:spPr/>
        <p:txBody>
          <a:bodyPr/>
          <a:lstStyle/>
          <a:p>
            <a:r>
              <a:rPr lang="en-US" b="1" dirty="0">
                <a:solidFill>
                  <a:srgbClr val="4095A5"/>
                </a:solidFill>
                <a:latin typeface="Bahnschrift" panose="020B0502040204020203" pitchFamily="34" charset="0"/>
              </a:rPr>
              <a:t>Second Question</a:t>
            </a:r>
          </a:p>
        </p:txBody>
      </p:sp>
      <p:sp>
        <p:nvSpPr>
          <p:cNvPr id="3" name="Content Placeholder 2">
            <a:extLst>
              <a:ext uri="{FF2B5EF4-FFF2-40B4-BE49-F238E27FC236}">
                <a16:creationId xmlns:a16="http://schemas.microsoft.com/office/drawing/2014/main" id="{72590E23-733E-4224-9D8D-04B9EAB4F1B7}"/>
              </a:ext>
            </a:extLst>
          </p:cNvPr>
          <p:cNvSpPr>
            <a:spLocks noGrp="1"/>
          </p:cNvSpPr>
          <p:nvPr>
            <p:ph idx="1"/>
          </p:nvPr>
        </p:nvSpPr>
        <p:spPr>
          <a:xfrm>
            <a:off x="838200" y="1467585"/>
            <a:ext cx="5535706" cy="1159074"/>
          </a:xfrm>
        </p:spPr>
        <p:txBody>
          <a:bodyPr/>
          <a:lstStyle/>
          <a:p>
            <a:pPr marL="0" indent="0">
              <a:buNone/>
            </a:pPr>
            <a:r>
              <a:rPr lang="en-US" dirty="0">
                <a:effectLst/>
                <a:latin typeface="Bahnschrift" panose="020B0502040204020203" pitchFamily="34" charset="0"/>
                <a:ea typeface="Calibri" panose="020F0502020204030204" pitchFamily="34" charset="0"/>
                <a:cs typeface="Arial" panose="020B0604020202020204" pitchFamily="34" charset="0"/>
              </a:rPr>
              <a:t>Why casual riders buy the annual membership?</a:t>
            </a:r>
            <a:endParaRPr lang="en-US" dirty="0">
              <a:latin typeface="Bahnschrift" panose="020B0502040204020203" pitchFamily="34" charset="0"/>
            </a:endParaRPr>
          </a:p>
          <a:p>
            <a:pPr marL="0" indent="0">
              <a:buNone/>
            </a:pPr>
            <a:endParaRPr lang="en-US" sz="2400" dirty="0">
              <a:latin typeface="Bahnschrift" panose="020B0502040204020203" pitchFamily="34" charset="0"/>
            </a:endParaRPr>
          </a:p>
          <a:p>
            <a:endParaRPr lang="en-US" sz="2800" dirty="0">
              <a:latin typeface="Bahnschrift SemiLight SemiConde" panose="020B0502040204020203" pitchFamily="34" charset="0"/>
            </a:endParaRPr>
          </a:p>
          <a:p>
            <a:pPr marL="0" indent="0">
              <a:buNone/>
            </a:pPr>
            <a:endParaRPr lang="en-US" dirty="0">
              <a:latin typeface="Bahnschrift" panose="020B0502040204020203" pitchFamily="34" charset="0"/>
            </a:endParaRPr>
          </a:p>
        </p:txBody>
      </p:sp>
      <p:sp>
        <p:nvSpPr>
          <p:cNvPr id="4" name="TextBox 3">
            <a:extLst>
              <a:ext uri="{FF2B5EF4-FFF2-40B4-BE49-F238E27FC236}">
                <a16:creationId xmlns:a16="http://schemas.microsoft.com/office/drawing/2014/main" id="{7AA56230-4064-4552-A7C1-F14E26EB7CC0}"/>
              </a:ext>
            </a:extLst>
          </p:cNvPr>
          <p:cNvSpPr txBox="1"/>
          <p:nvPr/>
        </p:nvSpPr>
        <p:spPr>
          <a:xfrm>
            <a:off x="838200" y="3363247"/>
            <a:ext cx="4365812"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Bahnschrift" panose="020B0502040204020203" pitchFamily="34" charset="0"/>
              </a:rPr>
              <a:t>Casual Customer spend more time in average than Members.</a:t>
            </a:r>
          </a:p>
          <a:p>
            <a:endParaRPr lang="en-US" dirty="0">
              <a:latin typeface="Bahnschrift" panose="020B0502040204020203" pitchFamily="34" charset="0"/>
            </a:endParaRPr>
          </a:p>
          <a:p>
            <a:endParaRPr lang="en-US" dirty="0">
              <a:latin typeface="Bahnschrift" panose="020B0502040204020203" pitchFamily="34" charset="0"/>
            </a:endParaRPr>
          </a:p>
        </p:txBody>
      </p:sp>
      <p:graphicFrame>
        <p:nvGraphicFramePr>
          <p:cNvPr id="6" name="Table 7">
            <a:extLst>
              <a:ext uri="{FF2B5EF4-FFF2-40B4-BE49-F238E27FC236}">
                <a16:creationId xmlns:a16="http://schemas.microsoft.com/office/drawing/2014/main" id="{3AF44D78-2677-45F2-9B94-A7025507E37A}"/>
              </a:ext>
            </a:extLst>
          </p:cNvPr>
          <p:cNvGraphicFramePr>
            <a:graphicFrameLocks noGrp="1"/>
          </p:cNvGraphicFramePr>
          <p:nvPr>
            <p:extLst>
              <p:ext uri="{D42A27DB-BD31-4B8C-83A1-F6EECF244321}">
                <p14:modId xmlns:p14="http://schemas.microsoft.com/office/powerpoint/2010/main" val="2990349845"/>
              </p:ext>
            </p:extLst>
          </p:nvPr>
        </p:nvGraphicFramePr>
        <p:xfrm>
          <a:off x="5674657" y="3429000"/>
          <a:ext cx="6098990" cy="1503907"/>
        </p:xfrm>
        <a:graphic>
          <a:graphicData uri="http://schemas.openxmlformats.org/drawingml/2006/table">
            <a:tbl>
              <a:tblPr firstRow="1" bandRow="1">
                <a:solidFill>
                  <a:srgbClr val="EFEF2E"/>
                </a:solidFill>
                <a:tableStyleId>{5C22544A-7EE6-4342-B048-85BDC9FD1C3A}</a:tableStyleId>
              </a:tblPr>
              <a:tblGrid>
                <a:gridCol w="3049495">
                  <a:extLst>
                    <a:ext uri="{9D8B030D-6E8A-4147-A177-3AD203B41FA5}">
                      <a16:colId xmlns:a16="http://schemas.microsoft.com/office/drawing/2014/main" val="2567790358"/>
                    </a:ext>
                  </a:extLst>
                </a:gridCol>
                <a:gridCol w="3049495">
                  <a:extLst>
                    <a:ext uri="{9D8B030D-6E8A-4147-A177-3AD203B41FA5}">
                      <a16:colId xmlns:a16="http://schemas.microsoft.com/office/drawing/2014/main" val="1643858919"/>
                    </a:ext>
                  </a:extLst>
                </a:gridCol>
              </a:tblGrid>
              <a:tr h="508497">
                <a:tc>
                  <a:txBody>
                    <a:bodyPr/>
                    <a:lstStyle/>
                    <a:p>
                      <a:pPr algn="ctr"/>
                      <a:r>
                        <a:rPr lang="en-US" dirty="0"/>
                        <a:t>Customer Type</a:t>
                      </a:r>
                    </a:p>
                  </a:txBody>
                  <a:tcPr anchor="ctr">
                    <a:solidFill>
                      <a:schemeClr val="tx1"/>
                    </a:solidFill>
                  </a:tcPr>
                </a:tc>
                <a:tc>
                  <a:txBody>
                    <a:bodyPr/>
                    <a:lstStyle/>
                    <a:p>
                      <a:pPr algn="ctr"/>
                      <a:r>
                        <a:rPr lang="en-US" dirty="0"/>
                        <a:t>AVG Rides Duration</a:t>
                      </a:r>
                    </a:p>
                  </a:txBody>
                  <a:tcPr anchor="ctr">
                    <a:solidFill>
                      <a:schemeClr val="tx1"/>
                    </a:solidFill>
                  </a:tcPr>
                </a:tc>
                <a:extLst>
                  <a:ext uri="{0D108BD9-81ED-4DB2-BD59-A6C34878D82A}">
                    <a16:rowId xmlns:a16="http://schemas.microsoft.com/office/drawing/2014/main" val="1999085722"/>
                  </a:ext>
                </a:extLst>
              </a:tr>
              <a:tr h="497705">
                <a:tc>
                  <a:txBody>
                    <a:bodyPr/>
                    <a:lstStyle/>
                    <a:p>
                      <a:pPr algn="ctr"/>
                      <a:r>
                        <a:rPr lang="en-US" dirty="0">
                          <a:solidFill>
                            <a:schemeClr val="bg1"/>
                          </a:solidFill>
                        </a:rPr>
                        <a:t>Casual</a:t>
                      </a:r>
                    </a:p>
                  </a:txBody>
                  <a:tcPr anchor="ctr">
                    <a:solidFill>
                      <a:srgbClr val="4095A5"/>
                    </a:solidFill>
                  </a:tcPr>
                </a:tc>
                <a:tc>
                  <a:txBody>
                    <a:bodyPr/>
                    <a:lstStyle/>
                    <a:p>
                      <a:pPr algn="ctr"/>
                      <a:r>
                        <a:rPr lang="en-US" dirty="0">
                          <a:solidFill>
                            <a:schemeClr val="bg1"/>
                          </a:solidFill>
                        </a:rPr>
                        <a:t>28</a:t>
                      </a:r>
                    </a:p>
                  </a:txBody>
                  <a:tcPr anchor="ctr">
                    <a:solidFill>
                      <a:srgbClr val="4095A5"/>
                    </a:solidFill>
                  </a:tcPr>
                </a:tc>
                <a:extLst>
                  <a:ext uri="{0D108BD9-81ED-4DB2-BD59-A6C34878D82A}">
                    <a16:rowId xmlns:a16="http://schemas.microsoft.com/office/drawing/2014/main" val="2308903782"/>
                  </a:ext>
                </a:extLst>
              </a:tr>
              <a:tr h="497705">
                <a:tc>
                  <a:txBody>
                    <a:bodyPr/>
                    <a:lstStyle/>
                    <a:p>
                      <a:pPr algn="ctr"/>
                      <a:r>
                        <a:rPr lang="en-US" dirty="0"/>
                        <a:t>Member</a:t>
                      </a:r>
                    </a:p>
                  </a:txBody>
                  <a:tcPr anchor="ctr">
                    <a:solidFill>
                      <a:srgbClr val="EFEF2E"/>
                    </a:solidFill>
                  </a:tcPr>
                </a:tc>
                <a:tc>
                  <a:txBody>
                    <a:bodyPr/>
                    <a:lstStyle/>
                    <a:p>
                      <a:pPr algn="ctr"/>
                      <a:r>
                        <a:rPr lang="en-US" dirty="0"/>
                        <a:t>12</a:t>
                      </a:r>
                    </a:p>
                  </a:txBody>
                  <a:tcPr anchor="ctr">
                    <a:solidFill>
                      <a:srgbClr val="EFEF2E"/>
                    </a:solidFill>
                  </a:tcPr>
                </a:tc>
                <a:extLst>
                  <a:ext uri="{0D108BD9-81ED-4DB2-BD59-A6C34878D82A}">
                    <a16:rowId xmlns:a16="http://schemas.microsoft.com/office/drawing/2014/main" val="1704429992"/>
                  </a:ext>
                </a:extLst>
              </a:tr>
            </a:tbl>
          </a:graphicData>
        </a:graphic>
      </p:graphicFrame>
    </p:spTree>
    <p:extLst>
      <p:ext uri="{BB962C8B-B14F-4D97-AF65-F5344CB8AC3E}">
        <p14:creationId xmlns:p14="http://schemas.microsoft.com/office/powerpoint/2010/main" val="220776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E2FF-C3A8-4BF6-B26E-3A91C372B289}"/>
              </a:ext>
            </a:extLst>
          </p:cNvPr>
          <p:cNvSpPr>
            <a:spLocks noGrp="1"/>
          </p:cNvSpPr>
          <p:nvPr>
            <p:ph type="title"/>
          </p:nvPr>
        </p:nvSpPr>
        <p:spPr/>
        <p:txBody>
          <a:bodyPr/>
          <a:lstStyle/>
          <a:p>
            <a:r>
              <a:rPr lang="en-US" b="1" dirty="0">
                <a:solidFill>
                  <a:srgbClr val="B1D9E1"/>
                </a:solidFill>
                <a:latin typeface="Bahnschrift" panose="020B0502040204020203" pitchFamily="34" charset="0"/>
              </a:rPr>
              <a:t>Second</a:t>
            </a:r>
            <a:r>
              <a:rPr lang="en-US" b="1" dirty="0">
                <a:solidFill>
                  <a:srgbClr val="4095A5"/>
                </a:solidFill>
                <a:latin typeface="Bahnschrift" panose="020B0502040204020203" pitchFamily="34" charset="0"/>
              </a:rPr>
              <a:t> </a:t>
            </a:r>
            <a:r>
              <a:rPr lang="en-US" b="1" dirty="0">
                <a:solidFill>
                  <a:srgbClr val="B1D9E1"/>
                </a:solidFill>
                <a:latin typeface="Bahnschrift" panose="020B0502040204020203" pitchFamily="34" charset="0"/>
              </a:rPr>
              <a:t>Question</a:t>
            </a:r>
          </a:p>
        </p:txBody>
      </p:sp>
      <p:sp>
        <p:nvSpPr>
          <p:cNvPr id="3" name="Content Placeholder 2">
            <a:extLst>
              <a:ext uri="{FF2B5EF4-FFF2-40B4-BE49-F238E27FC236}">
                <a16:creationId xmlns:a16="http://schemas.microsoft.com/office/drawing/2014/main" id="{72590E23-733E-4224-9D8D-04B9EAB4F1B7}"/>
              </a:ext>
            </a:extLst>
          </p:cNvPr>
          <p:cNvSpPr>
            <a:spLocks noGrp="1"/>
          </p:cNvSpPr>
          <p:nvPr>
            <p:ph idx="1"/>
          </p:nvPr>
        </p:nvSpPr>
        <p:spPr>
          <a:xfrm>
            <a:off x="838200" y="1467585"/>
            <a:ext cx="5535706" cy="1159074"/>
          </a:xfrm>
        </p:spPr>
        <p:txBody>
          <a:bodyPr/>
          <a:lstStyle/>
          <a:p>
            <a:pPr marL="0" indent="0">
              <a:buNone/>
            </a:pPr>
            <a:r>
              <a:rPr lang="en-US" dirty="0">
                <a:solidFill>
                  <a:schemeClr val="bg1">
                    <a:lumMod val="65000"/>
                  </a:schemeClr>
                </a:solidFill>
                <a:latin typeface="Bahnschrift" panose="020B0502040204020203" pitchFamily="34" charset="0"/>
                <a:ea typeface="Calibri" panose="020F0502020204030204" pitchFamily="34" charset="0"/>
                <a:cs typeface="Arial" panose="020B0604020202020204" pitchFamily="34" charset="0"/>
              </a:rPr>
              <a:t>Why casual riders buy the annual membership?</a:t>
            </a:r>
          </a:p>
          <a:p>
            <a:pPr marL="0" indent="0">
              <a:buNone/>
            </a:pPr>
            <a:endParaRPr lang="en-US" sz="2400" dirty="0">
              <a:latin typeface="Bahnschrift" panose="020B0502040204020203" pitchFamily="34" charset="0"/>
            </a:endParaRPr>
          </a:p>
          <a:p>
            <a:endParaRPr lang="en-US" sz="2800" dirty="0">
              <a:latin typeface="Bahnschrift SemiLight SemiConde" panose="020B0502040204020203" pitchFamily="34" charset="0"/>
            </a:endParaRPr>
          </a:p>
          <a:p>
            <a:pPr marL="0" indent="0">
              <a:buNone/>
            </a:pPr>
            <a:endParaRPr lang="en-US" dirty="0">
              <a:latin typeface="Bahnschrift" panose="020B0502040204020203" pitchFamily="34" charset="0"/>
            </a:endParaRPr>
          </a:p>
        </p:txBody>
      </p:sp>
      <p:sp>
        <p:nvSpPr>
          <p:cNvPr id="4" name="TextBox 3">
            <a:extLst>
              <a:ext uri="{FF2B5EF4-FFF2-40B4-BE49-F238E27FC236}">
                <a16:creationId xmlns:a16="http://schemas.microsoft.com/office/drawing/2014/main" id="{7AA56230-4064-4552-A7C1-F14E26EB7CC0}"/>
              </a:ext>
            </a:extLst>
          </p:cNvPr>
          <p:cNvSpPr txBox="1"/>
          <p:nvPr/>
        </p:nvSpPr>
        <p:spPr>
          <a:xfrm>
            <a:off x="838200" y="2944289"/>
            <a:ext cx="4002741" cy="24929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Bahnschrift" panose="020B0502040204020203" pitchFamily="34" charset="0"/>
              </a:rPr>
              <a:t>Casual customers tend to use bikes in Saturdays in every week, in anther meaning: in weekends.</a:t>
            </a:r>
          </a:p>
          <a:p>
            <a:endParaRPr lang="en-US" dirty="0">
              <a:latin typeface="Bahnschrift" panose="020B0502040204020203" pitchFamily="34" charset="0"/>
            </a:endParaRPr>
          </a:p>
          <a:p>
            <a:endParaRPr lang="en-US" dirty="0">
              <a:latin typeface="Bahnschrift" panose="020B0502040204020203" pitchFamily="34" charset="0"/>
            </a:endParaRPr>
          </a:p>
        </p:txBody>
      </p:sp>
      <p:pic>
        <p:nvPicPr>
          <p:cNvPr id="7" name="Picture 6">
            <a:extLst>
              <a:ext uri="{FF2B5EF4-FFF2-40B4-BE49-F238E27FC236}">
                <a16:creationId xmlns:a16="http://schemas.microsoft.com/office/drawing/2014/main" id="{B44F8A7A-57B5-4AE6-8F98-6F4C8D6CF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675" y="2328024"/>
            <a:ext cx="6969679" cy="3640105"/>
          </a:xfrm>
          <a:prstGeom prst="rect">
            <a:avLst/>
          </a:prstGeom>
        </p:spPr>
      </p:pic>
    </p:spTree>
    <p:extLst>
      <p:ext uri="{BB962C8B-B14F-4D97-AF65-F5344CB8AC3E}">
        <p14:creationId xmlns:p14="http://schemas.microsoft.com/office/powerpoint/2010/main" val="200672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E2FF-C3A8-4BF6-B26E-3A91C372B289}"/>
              </a:ext>
            </a:extLst>
          </p:cNvPr>
          <p:cNvSpPr>
            <a:spLocks noGrp="1"/>
          </p:cNvSpPr>
          <p:nvPr>
            <p:ph type="title"/>
          </p:nvPr>
        </p:nvSpPr>
        <p:spPr/>
        <p:txBody>
          <a:bodyPr/>
          <a:lstStyle/>
          <a:p>
            <a:r>
              <a:rPr lang="en-US" b="1" dirty="0">
                <a:solidFill>
                  <a:srgbClr val="4095A5"/>
                </a:solidFill>
                <a:latin typeface="Bahnschrift" panose="020B0502040204020203" pitchFamily="34" charset="0"/>
              </a:rPr>
              <a:t>Conclusion:</a:t>
            </a:r>
          </a:p>
        </p:txBody>
      </p:sp>
      <p:sp>
        <p:nvSpPr>
          <p:cNvPr id="4" name="TextBox 3">
            <a:extLst>
              <a:ext uri="{FF2B5EF4-FFF2-40B4-BE49-F238E27FC236}">
                <a16:creationId xmlns:a16="http://schemas.microsoft.com/office/drawing/2014/main" id="{7AA56230-4064-4552-A7C1-F14E26EB7CC0}"/>
              </a:ext>
            </a:extLst>
          </p:cNvPr>
          <p:cNvSpPr txBox="1"/>
          <p:nvPr/>
        </p:nvSpPr>
        <p:spPr>
          <a:xfrm>
            <a:off x="838200" y="1823701"/>
            <a:ext cx="10515600" cy="4421852"/>
          </a:xfrm>
          <a:prstGeom prst="rect">
            <a:avLst/>
          </a:prstGeom>
          <a:noFill/>
        </p:spPr>
        <p:txBody>
          <a:bodyPr wrap="square" rtlCol="0">
            <a:spAutoFit/>
          </a:bodyPr>
          <a:lstStyle/>
          <a:p>
            <a:pPr marL="342900" indent="-342900">
              <a:lnSpc>
                <a:spcPct val="150000"/>
              </a:lnSpc>
              <a:spcAft>
                <a:spcPts val="600"/>
              </a:spcAft>
              <a:buFont typeface="+mj-lt"/>
              <a:buAutoNum type="arabicPeriod"/>
            </a:pPr>
            <a:r>
              <a:rPr lang="en-US" dirty="0">
                <a:latin typeface="Bahnschrift" panose="020B0502040204020203" pitchFamily="34" charset="0"/>
              </a:rPr>
              <a:t>We can create a simple campaign to attract student casual customer for docked bike that will tell them about advantages of this bike to keep them belongs safe in the its basket during their journey.</a:t>
            </a:r>
          </a:p>
          <a:p>
            <a:pPr marL="342900" indent="-342900">
              <a:lnSpc>
                <a:spcPct val="150000"/>
              </a:lnSpc>
              <a:spcAft>
                <a:spcPts val="600"/>
              </a:spcAft>
              <a:buFont typeface="+mj-lt"/>
              <a:buAutoNum type="arabicPeriod"/>
            </a:pPr>
            <a:r>
              <a:rPr lang="en-US" dirty="0">
                <a:latin typeface="Bahnschrift" panose="020B0502040204020203" pitchFamily="34" charset="0"/>
              </a:rPr>
              <a:t>We can make promotions in Thursdays for electric bikes specially to increase the frequency of using.</a:t>
            </a:r>
          </a:p>
          <a:p>
            <a:pPr marL="342900" indent="-342900">
              <a:lnSpc>
                <a:spcPct val="150000"/>
              </a:lnSpc>
              <a:spcAft>
                <a:spcPts val="600"/>
              </a:spcAft>
              <a:buFont typeface="+mj-lt"/>
              <a:buAutoNum type="arabicPeriod"/>
            </a:pPr>
            <a:r>
              <a:rPr lang="en-US" dirty="0">
                <a:latin typeface="Bahnschrift" panose="020B0502040204020203" pitchFamily="34" charset="0"/>
              </a:rPr>
              <a:t>While casual customers have the biggest average of time spending in using our bikes, so we can use this information to attract this kind of customer to save their money through our memberships discount.</a:t>
            </a:r>
          </a:p>
          <a:p>
            <a:pPr marL="342900" indent="-342900">
              <a:lnSpc>
                <a:spcPct val="150000"/>
              </a:lnSpc>
              <a:spcAft>
                <a:spcPts val="600"/>
              </a:spcAft>
              <a:buFont typeface="+mj-lt"/>
              <a:buAutoNum type="arabicPeriod"/>
            </a:pPr>
            <a:r>
              <a:rPr lang="en-US" dirty="0">
                <a:latin typeface="Bahnschrift" panose="020B0502040204020203" pitchFamily="34" charset="0"/>
              </a:rPr>
              <a:t>Every weekend we can for example give our customers one free hour for electric and classic bikes.</a:t>
            </a:r>
          </a:p>
        </p:txBody>
      </p:sp>
    </p:spTree>
    <p:extLst>
      <p:ext uri="{BB962C8B-B14F-4D97-AF65-F5344CB8AC3E}">
        <p14:creationId xmlns:p14="http://schemas.microsoft.com/office/powerpoint/2010/main" val="89755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E2FF-C3A8-4BF6-B26E-3A91C372B289}"/>
              </a:ext>
            </a:extLst>
          </p:cNvPr>
          <p:cNvSpPr>
            <a:spLocks noGrp="1"/>
          </p:cNvSpPr>
          <p:nvPr>
            <p:ph type="title"/>
          </p:nvPr>
        </p:nvSpPr>
        <p:spPr/>
        <p:txBody>
          <a:bodyPr/>
          <a:lstStyle/>
          <a:p>
            <a:r>
              <a:rPr lang="en-US" b="1" dirty="0">
                <a:solidFill>
                  <a:srgbClr val="4095A5"/>
                </a:solidFill>
                <a:latin typeface="Bahnschrift" panose="020B0502040204020203" pitchFamily="34" charset="0"/>
              </a:rPr>
              <a:t>Future Plans:</a:t>
            </a:r>
          </a:p>
        </p:txBody>
      </p:sp>
      <p:sp>
        <p:nvSpPr>
          <p:cNvPr id="4" name="TextBox 3">
            <a:extLst>
              <a:ext uri="{FF2B5EF4-FFF2-40B4-BE49-F238E27FC236}">
                <a16:creationId xmlns:a16="http://schemas.microsoft.com/office/drawing/2014/main" id="{7AA56230-4064-4552-A7C1-F14E26EB7CC0}"/>
              </a:ext>
            </a:extLst>
          </p:cNvPr>
          <p:cNvSpPr txBox="1"/>
          <p:nvPr/>
        </p:nvSpPr>
        <p:spPr>
          <a:xfrm>
            <a:off x="838200" y="1823701"/>
            <a:ext cx="10515600" cy="2729080"/>
          </a:xfrm>
          <a:prstGeom prst="rect">
            <a:avLst/>
          </a:prstGeom>
          <a:noFill/>
        </p:spPr>
        <p:txBody>
          <a:bodyPr wrap="square" rtlCol="0">
            <a:spAutoFit/>
          </a:bodyPr>
          <a:lstStyle/>
          <a:p>
            <a:pPr marL="342900" indent="-342900">
              <a:lnSpc>
                <a:spcPct val="150000"/>
              </a:lnSpc>
              <a:spcAft>
                <a:spcPts val="1200"/>
              </a:spcAft>
              <a:buFont typeface="+mj-lt"/>
              <a:buAutoNum type="arabicPeriod"/>
            </a:pPr>
            <a:r>
              <a:rPr lang="en-US" dirty="0">
                <a:latin typeface="Bahnschrift" panose="020B0502040204020203" pitchFamily="34" charset="0"/>
              </a:rPr>
              <a:t>We should develop over 500 stations to make it more easer to use for classic bikes users.</a:t>
            </a:r>
          </a:p>
          <a:p>
            <a:pPr marL="342900" indent="-342900">
              <a:lnSpc>
                <a:spcPct val="150000"/>
              </a:lnSpc>
              <a:spcAft>
                <a:spcPts val="1200"/>
              </a:spcAft>
              <a:buFont typeface="+mj-lt"/>
              <a:buAutoNum type="arabicPeriod"/>
            </a:pPr>
            <a:r>
              <a:rPr lang="en-US" dirty="0">
                <a:latin typeface="Bahnschrift" panose="020B0502040204020203" pitchFamily="34" charset="0"/>
              </a:rPr>
              <a:t>Creating an app that contains:</a:t>
            </a:r>
          </a:p>
          <a:p>
            <a:pPr marL="285750" indent="-285750">
              <a:lnSpc>
                <a:spcPct val="150000"/>
              </a:lnSpc>
              <a:spcAft>
                <a:spcPts val="1200"/>
              </a:spcAft>
              <a:buFont typeface="Arial" panose="020B0604020202020204" pitchFamily="34" charset="0"/>
              <a:buChar char="•"/>
            </a:pPr>
            <a:r>
              <a:rPr lang="en-US" dirty="0">
                <a:latin typeface="Bahnschrift" panose="020B0502040204020203" pitchFamily="34" charset="0"/>
              </a:rPr>
              <a:t>All our offers for customers in tap.</a:t>
            </a:r>
          </a:p>
          <a:p>
            <a:pPr marL="285750" indent="-285750">
              <a:lnSpc>
                <a:spcPct val="150000"/>
              </a:lnSpc>
              <a:spcAft>
                <a:spcPts val="1200"/>
              </a:spcAft>
              <a:buFont typeface="Arial" panose="020B0604020202020204" pitchFamily="34" charset="0"/>
              <a:buChar char="•"/>
            </a:pPr>
            <a:r>
              <a:rPr lang="en-US" dirty="0">
                <a:latin typeface="Bahnschrift" panose="020B0502040204020203" pitchFamily="34" charset="0"/>
              </a:rPr>
              <a:t>Anther tap with new services to bike (food, drinks, rests and ideas for picnics with bikes.</a:t>
            </a:r>
          </a:p>
          <a:p>
            <a:pPr marL="285750" indent="-285750">
              <a:lnSpc>
                <a:spcPct val="150000"/>
              </a:lnSpc>
              <a:spcAft>
                <a:spcPts val="1200"/>
              </a:spcAft>
              <a:buFont typeface="Arial" panose="020B0604020202020204" pitchFamily="34" charset="0"/>
              <a:buChar char="•"/>
            </a:pPr>
            <a:r>
              <a:rPr lang="en-US" dirty="0">
                <a:latin typeface="Bahnschrift" panose="020B0502040204020203" pitchFamily="34" charset="0"/>
              </a:rPr>
              <a:t>A new option to customers to use their own bikes through our stations with a fair price.</a:t>
            </a:r>
          </a:p>
        </p:txBody>
      </p:sp>
    </p:spTree>
    <p:extLst>
      <p:ext uri="{BB962C8B-B14F-4D97-AF65-F5344CB8AC3E}">
        <p14:creationId xmlns:p14="http://schemas.microsoft.com/office/powerpoint/2010/main" val="72276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95A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DC8F56-46DF-4FC3-8BA9-E232B3B622ED}"/>
              </a:ext>
            </a:extLst>
          </p:cNvPr>
          <p:cNvSpPr txBox="1"/>
          <p:nvPr/>
        </p:nvSpPr>
        <p:spPr>
          <a:xfrm>
            <a:off x="896470" y="4876800"/>
            <a:ext cx="6078070" cy="1107996"/>
          </a:xfrm>
          <a:prstGeom prst="rect">
            <a:avLst/>
          </a:prstGeom>
          <a:noFill/>
        </p:spPr>
        <p:txBody>
          <a:bodyPr wrap="square" rtlCol="0">
            <a:spAutoFit/>
          </a:bodyPr>
          <a:lstStyle/>
          <a:p>
            <a:r>
              <a:rPr lang="en-US" sz="6600" b="1" dirty="0">
                <a:solidFill>
                  <a:schemeClr val="bg1"/>
                </a:solidFill>
                <a:latin typeface="Bahnschrift" panose="020B0502040204020203" pitchFamily="34" charset="0"/>
              </a:rPr>
              <a:t>Thank You</a:t>
            </a:r>
          </a:p>
        </p:txBody>
      </p:sp>
    </p:spTree>
    <p:extLst>
      <p:ext uri="{BB962C8B-B14F-4D97-AF65-F5344CB8AC3E}">
        <p14:creationId xmlns:p14="http://schemas.microsoft.com/office/powerpoint/2010/main" val="3062383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354</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Bahnschrift SemiLight SemiConde</vt:lpstr>
      <vt:lpstr>Calibri</vt:lpstr>
      <vt:lpstr>Calibri Light</vt:lpstr>
      <vt:lpstr>Office Theme</vt:lpstr>
      <vt:lpstr>How Does a Bike-Share Navigate Speedy Success </vt:lpstr>
      <vt:lpstr>First Question</vt:lpstr>
      <vt:lpstr>First Question</vt:lpstr>
      <vt:lpstr>First Question</vt:lpstr>
      <vt:lpstr>Second Question</vt:lpstr>
      <vt:lpstr>Second Question</vt:lpstr>
      <vt:lpstr>Conclusion:</vt:lpstr>
      <vt:lpstr>Future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Kerolos Reda</dc:creator>
  <cp:lastModifiedBy>Kerolos Reda</cp:lastModifiedBy>
  <cp:revision>20</cp:revision>
  <dcterms:created xsi:type="dcterms:W3CDTF">2024-03-18T18:38:47Z</dcterms:created>
  <dcterms:modified xsi:type="dcterms:W3CDTF">2024-03-23T10:11:47Z</dcterms:modified>
</cp:coreProperties>
</file>