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handoutMasterIdLst>
    <p:handoutMasterId r:id="rId31"/>
  </p:handoutMasterIdLst>
  <p:sldIdLst>
    <p:sldId id="309" r:id="rId4"/>
    <p:sldId id="357" r:id="rId5"/>
    <p:sldId id="316" r:id="rId6"/>
    <p:sldId id="317" r:id="rId7"/>
    <p:sldId id="379" r:id="rId8"/>
    <p:sldId id="378" r:id="rId9"/>
    <p:sldId id="344" r:id="rId10"/>
    <p:sldId id="318" r:id="rId11"/>
    <p:sldId id="345" r:id="rId12"/>
    <p:sldId id="319" r:id="rId13"/>
    <p:sldId id="346" r:id="rId14"/>
    <p:sldId id="360" r:id="rId15"/>
    <p:sldId id="361" r:id="rId16"/>
    <p:sldId id="321" r:id="rId17"/>
    <p:sldId id="323" r:id="rId18"/>
    <p:sldId id="359" r:id="rId19"/>
    <p:sldId id="325" r:id="rId20"/>
    <p:sldId id="347" r:id="rId21"/>
    <p:sldId id="327" r:id="rId22"/>
    <p:sldId id="326" r:id="rId23"/>
    <p:sldId id="342" r:id="rId24"/>
    <p:sldId id="343" r:id="rId25"/>
    <p:sldId id="398" r:id="rId26"/>
    <p:sldId id="399" r:id="rId28"/>
    <p:sldId id="400" r:id="rId29"/>
    <p:sldId id="362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ADC"/>
    <a:srgbClr val="F93AF6"/>
    <a:srgbClr val="7E7EFE"/>
    <a:srgbClr val="1F2DA8"/>
    <a:srgbClr val="F8DD4E"/>
    <a:srgbClr val="DCDCDC"/>
    <a:srgbClr val="F0F0F0"/>
    <a:srgbClr val="E6E6E6"/>
    <a:srgbClr val="C8C8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330"/>
        <p:guide pos="39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gs" Target="tags/tag12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0" Type="http://schemas.openxmlformats.org/officeDocument/2006/relationships/image" Target="../media/image84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1" Type="http://schemas.openxmlformats.org/officeDocument/2006/relationships/image" Target="../media/image95.wmf"/><Relationship Id="rId10" Type="http://schemas.openxmlformats.org/officeDocument/2006/relationships/image" Target="../media/image94.wmf"/><Relationship Id="rId1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9" Type="http://schemas.openxmlformats.org/officeDocument/2006/relationships/image" Target="../media/image114.wmf"/><Relationship Id="rId18" Type="http://schemas.openxmlformats.org/officeDocument/2006/relationships/image" Target="../media/image113.wmf"/><Relationship Id="rId17" Type="http://schemas.openxmlformats.org/officeDocument/2006/relationships/image" Target="../media/image112.emf"/><Relationship Id="rId16" Type="http://schemas.openxmlformats.org/officeDocument/2006/relationships/image" Target="../media/image111.emf"/><Relationship Id="rId15" Type="http://schemas.openxmlformats.org/officeDocument/2006/relationships/image" Target="../media/image110.emf"/><Relationship Id="rId14" Type="http://schemas.openxmlformats.org/officeDocument/2006/relationships/image" Target="../media/image109.wmf"/><Relationship Id="rId13" Type="http://schemas.openxmlformats.org/officeDocument/2006/relationships/image" Target="../media/image108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5.wmf"/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5" Type="http://schemas.openxmlformats.org/officeDocument/2006/relationships/image" Target="../media/image129.wmf"/><Relationship Id="rId14" Type="http://schemas.openxmlformats.org/officeDocument/2006/relationships/image" Target="../media/image128.wmf"/><Relationship Id="rId13" Type="http://schemas.openxmlformats.org/officeDocument/2006/relationships/image" Target="../media/image127.wmf"/><Relationship Id="rId12" Type="http://schemas.openxmlformats.org/officeDocument/2006/relationships/image" Target="../media/image126.wmf"/><Relationship Id="rId11" Type="http://schemas.openxmlformats.org/officeDocument/2006/relationships/image" Target="../media/image125.wmf"/><Relationship Id="rId10" Type="http://schemas.openxmlformats.org/officeDocument/2006/relationships/image" Target="../media/image124.wmf"/><Relationship Id="rId1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image" Target="../media/image133.wmf"/><Relationship Id="rId7" Type="http://schemas.openxmlformats.org/officeDocument/2006/relationships/image" Target="../media/image120.wmf"/><Relationship Id="rId6" Type="http://schemas.openxmlformats.org/officeDocument/2006/relationships/image" Target="../media/image132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31.wmf"/><Relationship Id="rId2" Type="http://schemas.openxmlformats.org/officeDocument/2006/relationships/image" Target="../media/image128.wmf"/><Relationship Id="rId12" Type="http://schemas.openxmlformats.org/officeDocument/2006/relationships/image" Target="../media/image129.wmf"/><Relationship Id="rId11" Type="http://schemas.openxmlformats.org/officeDocument/2006/relationships/image" Target="../media/image127.wmf"/><Relationship Id="rId10" Type="http://schemas.openxmlformats.org/officeDocument/2006/relationships/image" Target="../media/image126.wmf"/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054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8" name="文本占位符 10547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5017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anose="02010600030101010101" pitchFamily="2" charset="-122"/>
              </a:rPr>
            </a:fld>
            <a:endParaRPr lang="zh-CN" altLang="en-US">
              <a:latin typeface="字魂59号-创粗黑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6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1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4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72.wmf"/><Relationship Id="rId13" Type="http://schemas.openxmlformats.org/officeDocument/2006/relationships/image" Target="../media/image71.wmf"/><Relationship Id="rId12" Type="http://schemas.openxmlformats.org/officeDocument/2006/relationships/image" Target="../media/image70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1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7.bin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84.wmf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7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95.wmf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94.wmf"/><Relationship Id="rId2" Type="http://schemas.openxmlformats.org/officeDocument/2006/relationships/image" Target="../media/image85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9.bin"/><Relationship Id="rId42" Type="http://schemas.openxmlformats.org/officeDocument/2006/relationships/notesSlide" Target="../notesSlides/notesSlide1.xml"/><Relationship Id="rId41" Type="http://schemas.openxmlformats.org/officeDocument/2006/relationships/vmlDrawing" Target="../drawings/vmlDrawing19.vml"/><Relationship Id="rId40" Type="http://schemas.openxmlformats.org/officeDocument/2006/relationships/slideLayout" Target="../slideLayouts/slideLayout18.xml"/><Relationship Id="rId4" Type="http://schemas.openxmlformats.org/officeDocument/2006/relationships/image" Target="../media/image97.wmf"/><Relationship Id="rId39" Type="http://schemas.openxmlformats.org/officeDocument/2006/relationships/image" Target="../media/image114.wmf"/><Relationship Id="rId38" Type="http://schemas.openxmlformats.org/officeDocument/2006/relationships/oleObject" Target="../embeddings/oleObject116.bin"/><Relationship Id="rId37" Type="http://schemas.openxmlformats.org/officeDocument/2006/relationships/image" Target="../media/image113.wmf"/><Relationship Id="rId36" Type="http://schemas.openxmlformats.org/officeDocument/2006/relationships/oleObject" Target="../embeddings/oleObject115.bin"/><Relationship Id="rId35" Type="http://schemas.openxmlformats.org/officeDocument/2006/relationships/image" Target="../media/image112.emf"/><Relationship Id="rId34" Type="http://schemas.openxmlformats.org/officeDocument/2006/relationships/oleObject" Target="../embeddings/oleObject114.bin"/><Relationship Id="rId33" Type="http://schemas.openxmlformats.org/officeDocument/2006/relationships/image" Target="../media/image111.emf"/><Relationship Id="rId32" Type="http://schemas.openxmlformats.org/officeDocument/2006/relationships/oleObject" Target="../embeddings/oleObject113.bin"/><Relationship Id="rId31" Type="http://schemas.openxmlformats.org/officeDocument/2006/relationships/image" Target="../media/image110.emf"/><Relationship Id="rId30" Type="http://schemas.openxmlformats.org/officeDocument/2006/relationships/oleObject" Target="../embeddings/oleObject112.bin"/><Relationship Id="rId3" Type="http://schemas.openxmlformats.org/officeDocument/2006/relationships/oleObject" Target="../embeddings/oleObject98.bin"/><Relationship Id="rId29" Type="http://schemas.openxmlformats.org/officeDocument/2006/relationships/image" Target="../media/image109.wmf"/><Relationship Id="rId28" Type="http://schemas.openxmlformats.org/officeDocument/2006/relationships/oleObject" Target="../embeddings/oleObject111.bin"/><Relationship Id="rId27" Type="http://schemas.openxmlformats.org/officeDocument/2006/relationships/image" Target="../media/image108.wmf"/><Relationship Id="rId26" Type="http://schemas.openxmlformats.org/officeDocument/2006/relationships/oleObject" Target="../embeddings/oleObject110.bin"/><Relationship Id="rId25" Type="http://schemas.openxmlformats.org/officeDocument/2006/relationships/image" Target="../media/image107.wmf"/><Relationship Id="rId24" Type="http://schemas.openxmlformats.org/officeDocument/2006/relationships/oleObject" Target="../embeddings/oleObject109.bin"/><Relationship Id="rId23" Type="http://schemas.openxmlformats.org/officeDocument/2006/relationships/image" Target="../media/image106.wmf"/><Relationship Id="rId22" Type="http://schemas.openxmlformats.org/officeDocument/2006/relationships/oleObject" Target="../embeddings/oleObject108.bin"/><Relationship Id="rId21" Type="http://schemas.openxmlformats.org/officeDocument/2006/relationships/image" Target="../media/image105.wmf"/><Relationship Id="rId20" Type="http://schemas.openxmlformats.org/officeDocument/2006/relationships/oleObject" Target="../embeddings/oleObject107.bin"/><Relationship Id="rId2" Type="http://schemas.openxmlformats.org/officeDocument/2006/relationships/image" Target="../media/image96.wmf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104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9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21.bin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6.wmf"/><Relationship Id="rId36" Type="http://schemas.openxmlformats.org/officeDocument/2006/relationships/notesSlide" Target="../notesSlides/notesSlide2.xml"/><Relationship Id="rId35" Type="http://schemas.openxmlformats.org/officeDocument/2006/relationships/vmlDrawing" Target="../drawings/vmlDrawing20.vml"/><Relationship Id="rId34" Type="http://schemas.openxmlformats.org/officeDocument/2006/relationships/slideLayout" Target="../slideLayouts/slideLayout12.xml"/><Relationship Id="rId33" Type="http://schemas.openxmlformats.org/officeDocument/2006/relationships/oleObject" Target="../embeddings/oleObject134.bin"/><Relationship Id="rId32" Type="http://schemas.openxmlformats.org/officeDocument/2006/relationships/image" Target="../media/image129.wmf"/><Relationship Id="rId31" Type="http://schemas.openxmlformats.org/officeDocument/2006/relationships/oleObject" Target="../embeddings/oleObject133.bin"/><Relationship Id="rId30" Type="http://schemas.openxmlformats.org/officeDocument/2006/relationships/image" Target="../media/image128.wmf"/><Relationship Id="rId3" Type="http://schemas.openxmlformats.org/officeDocument/2006/relationships/oleObject" Target="../embeddings/oleObject118.bin"/><Relationship Id="rId29" Type="http://schemas.openxmlformats.org/officeDocument/2006/relationships/oleObject" Target="../embeddings/oleObject132.bin"/><Relationship Id="rId28" Type="http://schemas.openxmlformats.org/officeDocument/2006/relationships/image" Target="../media/image127.wmf"/><Relationship Id="rId27" Type="http://schemas.openxmlformats.org/officeDocument/2006/relationships/oleObject" Target="../embeddings/oleObject131.bin"/><Relationship Id="rId26" Type="http://schemas.openxmlformats.org/officeDocument/2006/relationships/image" Target="../media/image126.wmf"/><Relationship Id="rId25" Type="http://schemas.openxmlformats.org/officeDocument/2006/relationships/oleObject" Target="../embeddings/oleObject130.bin"/><Relationship Id="rId24" Type="http://schemas.openxmlformats.org/officeDocument/2006/relationships/image" Target="../media/image125.wmf"/><Relationship Id="rId23" Type="http://schemas.openxmlformats.org/officeDocument/2006/relationships/oleObject" Target="../embeddings/oleObject129.bin"/><Relationship Id="rId22" Type="http://schemas.openxmlformats.org/officeDocument/2006/relationships/image" Target="../media/image124.wmf"/><Relationship Id="rId21" Type="http://schemas.openxmlformats.org/officeDocument/2006/relationships/oleObject" Target="../embeddings/oleObject128.bin"/><Relationship Id="rId20" Type="http://schemas.openxmlformats.org/officeDocument/2006/relationships/image" Target="../media/image123.w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27.bin"/><Relationship Id="rId18" Type="http://schemas.openxmlformats.org/officeDocument/2006/relationships/image" Target="../media/image122.wmf"/><Relationship Id="rId17" Type="http://schemas.openxmlformats.org/officeDocument/2006/relationships/oleObject" Target="../embeddings/oleObject126.bin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25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1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6.bin"/><Relationship Id="rId29" Type="http://schemas.openxmlformats.org/officeDocument/2006/relationships/notesSlide" Target="../notesSlides/notesSlide3.xml"/><Relationship Id="rId28" Type="http://schemas.openxmlformats.org/officeDocument/2006/relationships/vmlDrawing" Target="../drawings/vmlDrawing21.vml"/><Relationship Id="rId27" Type="http://schemas.openxmlformats.org/officeDocument/2006/relationships/slideLayout" Target="../slideLayouts/slideLayout12.xml"/><Relationship Id="rId26" Type="http://schemas.openxmlformats.org/officeDocument/2006/relationships/oleObject" Target="../embeddings/oleObject148.bin"/><Relationship Id="rId25" Type="http://schemas.openxmlformats.org/officeDocument/2006/relationships/image" Target="../media/image129.wmf"/><Relationship Id="rId24" Type="http://schemas.openxmlformats.org/officeDocument/2006/relationships/oleObject" Target="../embeddings/oleObject147.bin"/><Relationship Id="rId23" Type="http://schemas.openxmlformats.org/officeDocument/2006/relationships/oleObject" Target="../embeddings/oleObject146.bin"/><Relationship Id="rId22" Type="http://schemas.openxmlformats.org/officeDocument/2006/relationships/image" Target="../media/image127.wmf"/><Relationship Id="rId21" Type="http://schemas.openxmlformats.org/officeDocument/2006/relationships/oleObject" Target="../embeddings/oleObject145.bin"/><Relationship Id="rId20" Type="http://schemas.openxmlformats.org/officeDocument/2006/relationships/image" Target="../media/image126.wmf"/><Relationship Id="rId2" Type="http://schemas.openxmlformats.org/officeDocument/2006/relationships/image" Target="../media/image130.wmf"/><Relationship Id="rId19" Type="http://schemas.openxmlformats.org/officeDocument/2006/relationships/oleObject" Target="../embeddings/oleObject144.bin"/><Relationship Id="rId18" Type="http://schemas.openxmlformats.org/officeDocument/2006/relationships/image" Target="../media/image125.wmf"/><Relationship Id="rId17" Type="http://schemas.openxmlformats.org/officeDocument/2006/relationships/oleObject" Target="../embeddings/oleObject143.bin"/><Relationship Id="rId16" Type="http://schemas.openxmlformats.org/officeDocument/2006/relationships/image" Target="../media/image133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3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5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39.bin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6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0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oleObject" Target="../embeddings/oleObject50.bin"/><Relationship Id="rId7" Type="http://schemas.openxmlformats.org/officeDocument/2006/relationships/oleObject" Target="../embeddings/oleObject49.bin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929130"/>
            <a:ext cx="10852150" cy="1072515"/>
          </a:xfrm>
        </p:spPr>
        <p:txBody>
          <a:bodyPr/>
          <a:p>
            <a:r>
              <a:rPr altLang="zh-CN">
                <a:solidFill>
                  <a:srgbClr val="0C1ADC"/>
                </a:solidFill>
              </a:rPr>
              <a:t>第一章  极限与连续函数</a:t>
            </a:r>
            <a:endParaRPr altLang="zh-CN">
              <a:solidFill>
                <a:srgbClr val="0C1ADC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93365" y="3418840"/>
            <a:ext cx="7436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第三讲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 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函数的连续型</a:t>
            </a:r>
            <a:endParaRPr lang="zh-CN" altLang="en-US" sz="28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                             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闭区间上连续函数的性质</a:t>
            </a:r>
            <a:endParaRPr lang="zh-CN" altLang="en-US" sz="28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22070" y="1076325"/>
            <a:ext cx="9547860" cy="2461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求间断点的步骤：</a:t>
            </a:r>
            <a:endParaRPr lang="zh-CN" altLang="en-US" sz="2800">
              <a:solidFill>
                <a:srgbClr val="0C1AD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①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找间断点：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初等函数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无定义的点（肯定是）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		 +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分段函数的分段点（可能是）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80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处的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左右极限来判断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79475" y="913765"/>
            <a:ext cx="10431780" cy="4785360"/>
            <a:chOff x="1385" y="1439"/>
            <a:chExt cx="16428" cy="7536"/>
          </a:xfrm>
        </p:grpSpPr>
        <p:sp>
          <p:nvSpPr>
            <p:cNvPr id="3" name="文本框 2"/>
            <p:cNvSpPr txBox="1"/>
            <p:nvPr/>
          </p:nvSpPr>
          <p:spPr>
            <a:xfrm>
              <a:off x="1385" y="1706"/>
              <a:ext cx="16428" cy="7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4</a:t>
              </a:r>
              <a:r>
                <a:rPr lang="zh-CN" altLang="en-US" sz="2800" b="1" dirty="0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设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          ，则（      ）。</a:t>
              </a:r>
              <a:endPara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endPara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(A)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都是第一类间断点；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(B)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都是第二类间断点；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(C)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是第一类间断点，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是第二类间断点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(D)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是第二类间断点，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 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是一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第类间断点；</a:t>
              </a:r>
              <a:endPara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666" y="1439"/>
            <a:ext cx="3231" cy="1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" imgW="927100" imgH="495300" progId="Equation.KSEE3">
                    <p:embed/>
                  </p:oleObj>
                </mc:Choice>
                <mc:Fallback>
                  <p:oleObj name="" r:id="rId1" imgW="927100" imgH="495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66" y="1439"/>
                          <a:ext cx="3231" cy="17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91835" y="1160781"/>
          <a:ext cx="365760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65100" imgH="165100" progId="Equation.KSEE3">
                  <p:embed/>
                </p:oleObj>
              </mc:Choice>
              <mc:Fallback>
                <p:oleObj name="" r:id="rId3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835" y="1160781"/>
                        <a:ext cx="365760" cy="36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2685098" y="3965893"/>
          <a:ext cx="3744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" r:id="rId1" imgW="1981835" imgH="419100" progId="Equation.DSMT4">
                  <p:embed/>
                </p:oleObj>
              </mc:Choice>
              <mc:Fallback>
                <p:oleObj name="" r:id="rId1" imgW="1981835" imgH="419100" progId="Equation.DSMT4">
                  <p:embed/>
                  <p:pic>
                    <p:nvPicPr>
                      <p:cNvPr id="0" name="图片 4316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85098" y="3965893"/>
                        <a:ext cx="37449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99" name="Text Box 3"/>
          <p:cNvSpPr txBox="1"/>
          <p:nvPr/>
        </p:nvSpPr>
        <p:spPr>
          <a:xfrm>
            <a:off x="1316673" y="1711643"/>
            <a:ext cx="59048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这是一个初等函数，其定义域为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56310" y="559435"/>
            <a:ext cx="10136188" cy="1042988"/>
            <a:chOff x="-272" y="-6"/>
            <a:chExt cx="6385" cy="657"/>
          </a:xfrm>
        </p:grpSpPr>
        <p:sp>
          <p:nvSpPr>
            <p:cNvPr id="271364" name="Text Box 5"/>
            <p:cNvSpPr txBox="1"/>
            <p:nvPr/>
          </p:nvSpPr>
          <p:spPr>
            <a:xfrm>
              <a:off x="-272" y="204"/>
              <a:ext cx="638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例</a:t>
              </a:r>
              <a:r>
                <a:rPr lang="en-US" altLang="zh-CN" sz="2800" b="1" i="0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r>
                <a:rPr lang="en-US" altLang="zh-CN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找出函数              的间断点，并判别其类型。</a:t>
              </a:r>
              <a:endPara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271365" name="Object 6"/>
            <p:cNvGraphicFramePr>
              <a:graphicFrameLocks noChangeAspect="1"/>
            </p:cNvGraphicFramePr>
            <p:nvPr/>
          </p:nvGraphicFramePr>
          <p:xfrm>
            <a:off x="1293" y="-6"/>
            <a:ext cx="1497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9" name="" r:id="rId3" imgW="1156335" imgH="419100" progId="Equation.DSMT4">
                    <p:embed/>
                  </p:oleObj>
                </mc:Choice>
                <mc:Fallback>
                  <p:oleObj name="" r:id="rId3" imgW="1156335" imgH="419100" progId="Equation.DSMT4">
                    <p:embed/>
                    <p:pic>
                      <p:nvPicPr>
                        <p:cNvPr id="0" name="图片 4318"/>
                        <p:cNvPicPr/>
                        <p:nvPr/>
                      </p:nvPicPr>
                      <p:blipFill>
                        <a:blip r:embed="rId4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3" y="-6"/>
                          <a:ext cx="1497" cy="6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8904" name="Object 3"/>
          <p:cNvGraphicFramePr>
            <a:graphicFrameLocks noChangeAspect="1"/>
          </p:cNvGraphicFramePr>
          <p:nvPr/>
        </p:nvGraphicFramePr>
        <p:xfrm>
          <a:off x="3791109" y="2233613"/>
          <a:ext cx="460946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" r:id="rId5" imgW="1853565" imgH="203200" progId="Equation.DSMT4">
                  <p:embed/>
                </p:oleObj>
              </mc:Choice>
              <mc:Fallback>
                <p:oleObj name="" r:id="rId5" imgW="1853565" imgH="203200" progId="Equation.DSMT4">
                  <p:embed/>
                  <p:pic>
                    <p:nvPicPr>
                      <p:cNvPr id="0" name="图片 4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1109" y="2233613"/>
                        <a:ext cx="460946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"/>
          <p:cNvGrpSpPr/>
          <p:nvPr/>
        </p:nvGrpSpPr>
        <p:grpSpPr>
          <a:xfrm>
            <a:off x="1907223" y="2889885"/>
            <a:ext cx="6030912" cy="935038"/>
            <a:chOff x="0" y="0"/>
            <a:chExt cx="3799" cy="589"/>
          </a:xfrm>
        </p:grpSpPr>
        <p:graphicFrame>
          <p:nvGraphicFramePr>
            <p:cNvPr id="271369" name="Object 5"/>
            <p:cNvGraphicFramePr>
              <a:graphicFrameLocks noChangeAspect="1"/>
            </p:cNvGraphicFramePr>
            <p:nvPr/>
          </p:nvGraphicFramePr>
          <p:xfrm>
            <a:off x="490" y="0"/>
            <a:ext cx="3309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" name="" r:id="rId7" imgW="2717800" imgH="419100" progId="Equation.DSMT4">
                    <p:embed/>
                  </p:oleObj>
                </mc:Choice>
                <mc:Fallback>
                  <p:oleObj name="" r:id="rId7" imgW="2717800" imgH="419100" progId="Equation.DSMT4">
                    <p:embed/>
                    <p:pic>
                      <p:nvPicPr>
                        <p:cNvPr id="0" name="图片 4313"/>
                        <p:cNvPicPr/>
                        <p:nvPr/>
                      </p:nvPicPr>
                      <p:blipFill>
                        <a:blip r:embed="rId8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0" y="0"/>
                          <a:ext cx="3309" cy="5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1370" name="Text Box 11"/>
            <p:cNvSpPr txBox="1"/>
            <p:nvPr/>
          </p:nvSpPr>
          <p:spPr>
            <a:xfrm>
              <a:off x="0" y="9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华文细黑" panose="02010600040101010101" pitchFamily="2" charset="-122"/>
                </a:rPr>
                <a:t>而</a:t>
              </a:r>
              <a:endParaRPr lang="zh-CN" altLang="en-US" sz="2400" b="1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208908" name="Text Box 12"/>
          <p:cNvSpPr txBox="1"/>
          <p:nvPr/>
        </p:nvSpPr>
        <p:spPr>
          <a:xfrm>
            <a:off x="1388110" y="4829810"/>
            <a:ext cx="92341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所以，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=1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是函数的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第一类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可去间断点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=2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是函数的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第二类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无穷间断点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13"/>
          <p:cNvGrpSpPr/>
          <p:nvPr/>
        </p:nvGrpSpPr>
        <p:grpSpPr>
          <a:xfrm>
            <a:off x="8610600" y="3092768"/>
            <a:ext cx="2011363" cy="528637"/>
            <a:chOff x="0" y="0"/>
            <a:chExt cx="1267" cy="333"/>
          </a:xfrm>
        </p:grpSpPr>
        <p:grpSp>
          <p:nvGrpSpPr>
            <p:cNvPr id="271373" name="Group 14"/>
            <p:cNvGrpSpPr/>
            <p:nvPr/>
          </p:nvGrpSpPr>
          <p:grpSpPr>
            <a:xfrm>
              <a:off x="225" y="16"/>
              <a:ext cx="1042" cy="317"/>
              <a:chOff x="0" y="0"/>
              <a:chExt cx="1042" cy="317"/>
            </a:xfrm>
          </p:grpSpPr>
          <p:sp>
            <p:nvSpPr>
              <p:cNvPr id="271374" name="Text Box 15"/>
              <p:cNvSpPr txBox="1"/>
              <p:nvPr/>
            </p:nvSpPr>
            <p:spPr>
              <a:xfrm>
                <a:off x="350" y="0"/>
                <a:ext cx="6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b="1" i="0" dirty="0">
                    <a:latin typeface="宋体" panose="02010600030101010101" pitchFamily="2" charset="-122"/>
                    <a:ea typeface="华文细黑" panose="02010600040101010101" pitchFamily="2" charset="-122"/>
                  </a:rPr>
                  <a:t>不存在</a:t>
                </a:r>
                <a:endParaRPr lang="zh-CN" altLang="en-US" sz="2400" b="1" i="0" dirty="0">
                  <a:latin typeface="宋体" panose="02010600030101010101" pitchFamily="2" charset="-122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271375" name="Object 4"/>
              <p:cNvGraphicFramePr>
                <a:graphicFrameLocks noChangeAspect="1"/>
              </p:cNvGraphicFramePr>
              <p:nvPr/>
            </p:nvGraphicFramePr>
            <p:xfrm>
              <a:off x="0" y="15"/>
              <a:ext cx="453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5" name="" r:id="rId9" imgW="304800" imgH="203200" progId="Equation.DSMT4">
                      <p:embed/>
                    </p:oleObj>
                  </mc:Choice>
                  <mc:Fallback>
                    <p:oleObj name="" r:id="rId9" imgW="304800" imgH="203200" progId="Equation.DSMT4">
                      <p:embed/>
                      <p:pic>
                        <p:nvPicPr>
                          <p:cNvPr id="0" name="图片 431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0" y="15"/>
                            <a:ext cx="453" cy="3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1376" name="Text Box 17"/>
            <p:cNvSpPr txBox="1"/>
            <p:nvPr/>
          </p:nvSpPr>
          <p:spPr>
            <a:xfrm>
              <a:off x="0" y="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华文细黑" panose="02010600040101010101" pitchFamily="2" charset="-122"/>
                </a:rPr>
                <a:t>而</a:t>
              </a:r>
              <a:endParaRPr lang="zh-CN" altLang="en-US" sz="2400" b="1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/>
      <p:bldP spid="2089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2322830" y="2470468"/>
          <a:ext cx="29956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" r:id="rId1" imgW="1549400" imgH="393700" progId="Equation.DSMT4">
                  <p:embed/>
                </p:oleObj>
              </mc:Choice>
              <mc:Fallback>
                <p:oleObj name="" r:id="rId1" imgW="1549400" imgH="393700" progId="Equation.DSMT4">
                  <p:embed/>
                  <p:pic>
                    <p:nvPicPr>
                      <p:cNvPr id="0" name="图片 4308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22830" y="2470468"/>
                        <a:ext cx="2995613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6089968" y="2470468"/>
          <a:ext cx="27495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" r:id="rId3" imgW="1422400" imgH="393700" progId="Equation.DSMT4">
                  <p:embed/>
                </p:oleObj>
              </mc:Choice>
              <mc:Fallback>
                <p:oleObj name="" r:id="rId3" imgW="1422400" imgH="393700" progId="Equation.DSMT4">
                  <p:embed/>
                  <p:pic>
                    <p:nvPicPr>
                      <p:cNvPr id="0" name="图片 4310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89968" y="2470468"/>
                        <a:ext cx="2749550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6016943" y="3838893"/>
          <a:ext cx="32908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" r:id="rId5" imgW="1702435" imgH="279400" progId="Equation.DSMT4">
                  <p:embed/>
                </p:oleObj>
              </mc:Choice>
              <mc:Fallback>
                <p:oleObj name="" r:id="rId5" imgW="1702435" imgH="279400" progId="Equation.DSMT4">
                  <p:embed/>
                  <p:pic>
                    <p:nvPicPr>
                      <p:cNvPr id="0" name="图片 4315"/>
                      <p:cNvPicPr/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16943" y="3838893"/>
                        <a:ext cx="3290887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2322830" y="3549968"/>
          <a:ext cx="29718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" r:id="rId7" imgW="1536700" imgH="393700" progId="Equation.DSMT4">
                  <p:embed/>
                </p:oleObj>
              </mc:Choice>
              <mc:Fallback>
                <p:oleObj name="" r:id="rId7" imgW="1536700" imgH="393700" progId="Equation.DSMT4">
                  <p:embed/>
                  <p:pic>
                    <p:nvPicPr>
                      <p:cNvPr id="0" name="图片 4312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22830" y="3549968"/>
                        <a:ext cx="2971800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/>
          <p:nvPr/>
        </p:nvGrpSpPr>
        <p:grpSpPr>
          <a:xfrm>
            <a:off x="879792" y="444818"/>
            <a:ext cx="9821863" cy="1203325"/>
            <a:chOff x="-365" y="-24"/>
            <a:chExt cx="6187" cy="758"/>
          </a:xfrm>
        </p:grpSpPr>
        <p:graphicFrame>
          <p:nvGraphicFramePr>
            <p:cNvPr id="272390" name="Object 8"/>
            <p:cNvGraphicFramePr>
              <a:graphicFrameLocks noChangeAspect="1"/>
            </p:cNvGraphicFramePr>
            <p:nvPr/>
          </p:nvGraphicFramePr>
          <p:xfrm>
            <a:off x="309" y="-24"/>
            <a:ext cx="2434" cy="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" name="" r:id="rId9" imgW="2171700" imgH="584200" progId="Equation.DSMT4">
                    <p:embed/>
                  </p:oleObj>
                </mc:Choice>
                <mc:Fallback>
                  <p:oleObj name="" r:id="rId9" imgW="2171700" imgH="584200" progId="Equation.DSMT4">
                    <p:embed/>
                    <p:pic>
                      <p:nvPicPr>
                        <p:cNvPr id="0" name="图片 4311"/>
                        <p:cNvPicPr/>
                        <p:nvPr/>
                      </p:nvPicPr>
                      <p:blipFill>
                        <a:blip r:embed="rId10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" y="-24"/>
                          <a:ext cx="2434" cy="7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391" name="Text Box 8"/>
            <p:cNvSpPr txBox="1"/>
            <p:nvPr/>
          </p:nvSpPr>
          <p:spPr>
            <a:xfrm>
              <a:off x="-365" y="211"/>
              <a:ext cx="84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 b="1" i="0" dirty="0">
                  <a:solidFill>
                    <a:srgbClr val="0C1ADC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例</a:t>
              </a:r>
              <a:r>
                <a:rPr lang="en-US" altLang="zh-CN" sz="2400" b="1" i="0" dirty="0">
                  <a:solidFill>
                    <a:srgbClr val="0C1ADC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</a:t>
              </a:r>
              <a:r>
                <a:rPr lang="en-US" altLang="zh-CN" sz="2400" b="1" i="0" dirty="0">
                  <a:latin typeface="Arial" panose="020B0604020202020204" pitchFamily="34" charset="0"/>
                  <a:ea typeface="华文细黑" panose="02010600040101010101" pitchFamily="2" charset="-122"/>
                </a:rPr>
                <a:t> </a:t>
              </a:r>
              <a:r>
                <a:rPr lang="zh-CN" altLang="en-US" sz="2400" b="1" i="0" dirty="0">
                  <a:latin typeface="Arial" panose="020B0604020202020204" pitchFamily="34" charset="0"/>
                  <a:ea typeface="华文细黑" panose="02010600040101010101" pitchFamily="2" charset="-122"/>
                </a:rPr>
                <a:t>设</a:t>
              </a:r>
              <a:endParaRPr lang="zh-CN" altLang="en-US" sz="2400" b="1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2392" name="Text Box 9"/>
            <p:cNvSpPr txBox="1"/>
            <p:nvPr/>
          </p:nvSpPr>
          <p:spPr>
            <a:xfrm>
              <a:off x="2667" y="252"/>
              <a:ext cx="31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华文细黑" panose="02010600040101010101" pitchFamily="2" charset="-122"/>
                </a:rPr>
                <a:t>   求函数的间断点，并判别其类型。</a:t>
              </a:r>
              <a:endParaRPr lang="zh-CN" altLang="en-US" sz="2400" b="1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209930" name="Text Box 10"/>
          <p:cNvSpPr txBox="1"/>
          <p:nvPr/>
        </p:nvSpPr>
        <p:spPr>
          <a:xfrm>
            <a:off x="1098868" y="169735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6" name="Group 11"/>
          <p:cNvGrpSpPr/>
          <p:nvPr/>
        </p:nvGrpSpPr>
        <p:grpSpPr>
          <a:xfrm>
            <a:off x="1746568" y="1768793"/>
            <a:ext cx="7932737" cy="485775"/>
            <a:chOff x="0" y="0"/>
            <a:chExt cx="4997" cy="306"/>
          </a:xfrm>
        </p:grpSpPr>
        <p:sp>
          <p:nvSpPr>
            <p:cNvPr id="272395" name="Text Box 12"/>
            <p:cNvSpPr txBox="1"/>
            <p:nvPr/>
          </p:nvSpPr>
          <p:spPr>
            <a:xfrm>
              <a:off x="0" y="0"/>
              <a:ext cx="49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华文细黑" panose="02010600040101010101" pitchFamily="2" charset="-122"/>
                </a:rPr>
                <a:t>由        的定义可知，函数在                                     内连续</a:t>
              </a:r>
              <a:endParaRPr lang="zh-CN" altLang="en-US" sz="2400" b="1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272396" name="Object 6"/>
            <p:cNvGraphicFramePr>
              <a:graphicFrameLocks noChangeAspect="1"/>
            </p:cNvGraphicFramePr>
            <p:nvPr/>
          </p:nvGraphicFramePr>
          <p:xfrm>
            <a:off x="213" y="22"/>
            <a:ext cx="48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6" name="" r:id="rId11" imgW="342900" imgH="203200" progId="Equation.DSMT4">
                    <p:embed/>
                  </p:oleObj>
                </mc:Choice>
                <mc:Fallback>
                  <p:oleObj name="" r:id="rId11" imgW="342900" imgH="203200" progId="Equation.DSMT4">
                    <p:embed/>
                    <p:pic>
                      <p:nvPicPr>
                        <p:cNvPr id="0" name="图片 43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3" y="22"/>
                          <a:ext cx="480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97" name="Object 7"/>
            <p:cNvGraphicFramePr>
              <a:graphicFrameLocks noChangeAspect="1"/>
            </p:cNvGraphicFramePr>
            <p:nvPr/>
          </p:nvGraphicFramePr>
          <p:xfrm>
            <a:off x="2417" y="21"/>
            <a:ext cx="195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2" name="" r:id="rId13" imgW="1396365" imgH="203200" progId="Equation.DSMT4">
                    <p:embed/>
                  </p:oleObj>
                </mc:Choice>
                <mc:Fallback>
                  <p:oleObj name="" r:id="rId13" imgW="1396365" imgH="203200" progId="Equation.DSMT4">
                    <p:embed/>
                    <p:pic>
                      <p:nvPicPr>
                        <p:cNvPr id="0" name="图片 432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17" y="21"/>
                          <a:ext cx="1950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935" name="Text Box 15"/>
          <p:cNvSpPr txBox="1"/>
          <p:nvPr/>
        </p:nvSpPr>
        <p:spPr>
          <a:xfrm>
            <a:off x="1654493" y="2686368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i="0" dirty="0">
                <a:latin typeface="Arial" panose="020B0604020202020204" pitchFamily="34" charset="0"/>
                <a:ea typeface="华文细黑" panose="02010600040101010101" pitchFamily="2" charset="-122"/>
              </a:rPr>
              <a:t>而</a:t>
            </a:r>
            <a:endParaRPr lang="zh-CN" altLang="en-US" sz="2400" b="1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09936" name="Text Box 16"/>
          <p:cNvSpPr txBox="1"/>
          <p:nvPr/>
        </p:nvSpPr>
        <p:spPr>
          <a:xfrm>
            <a:off x="1654810" y="4794885"/>
            <a:ext cx="677037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=1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是函数的第二类间断点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无穷间断点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zh-CN" altLang="en-US" sz="24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=0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是函数的第一类间断点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跳跃间断点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b="1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0" grpId="0"/>
      <p:bldP spid="209935" grpId="0"/>
      <p:bldP spid="2099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475" y="830580"/>
            <a:ext cx="5384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、连续函数的运算性质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37285" y="1570355"/>
            <a:ext cx="10173970" cy="2245360"/>
            <a:chOff x="1791" y="2722"/>
            <a:chExt cx="16022" cy="3536"/>
          </a:xfrm>
        </p:grpSpPr>
        <p:graphicFrame>
          <p:nvGraphicFramePr>
            <p:cNvPr id="504836" name="Object 4"/>
            <p:cNvGraphicFramePr>
              <a:graphicFrameLocks noChangeAspect="1"/>
            </p:cNvGraphicFramePr>
            <p:nvPr/>
          </p:nvGraphicFramePr>
          <p:xfrm>
            <a:off x="4656" y="3884"/>
            <a:ext cx="9344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" name="" r:id="rId1" imgW="2844800" imgH="419100" progId="Equation.3">
                    <p:embed/>
                  </p:oleObj>
                </mc:Choice>
                <mc:Fallback>
                  <p:oleObj name="" r:id="rId1" imgW="2844800" imgH="419100" progId="Equation.3">
                    <p:embed/>
                    <p:pic>
                      <p:nvPicPr>
                        <p:cNvPr id="0" name="图片 424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56" y="3884"/>
                          <a:ext cx="9344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791" y="2722"/>
              <a:ext cx="16022" cy="35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定理</a:t>
              </a: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若函数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在点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处连续，则</a:t>
              </a:r>
              <a:endParaRPr lang="zh-CN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endPara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endPara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endPara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</a:t>
              </a:r>
              <a:r>
                <a:rPr lang="zh-CN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在点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处也连续。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88421" name="Text Box 5"/>
          <p:cNvSpPr txBox="1"/>
          <p:nvPr/>
        </p:nvSpPr>
        <p:spPr>
          <a:xfrm>
            <a:off x="1137285" y="4152900"/>
            <a:ext cx="10173970" cy="19386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457200" indent="-457200" fontAlgn="auto">
              <a:lnSpc>
                <a:spcPct val="150000"/>
              </a:lnSpc>
            </a:pPr>
            <a:r>
              <a:rPr lang="zh-CN" altLang="en-US" sz="2800" b="1" i="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定理2：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在区间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上单调增加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或单调减少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且连续，那么，其反函数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也在对应区间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 y |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上单调增加（或单调减少）且连续。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1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90470" name="Text Box 6"/>
          <p:cNvSpPr txBox="1"/>
          <p:nvPr/>
        </p:nvSpPr>
        <p:spPr>
          <a:xfrm>
            <a:off x="956945" y="1059180"/>
            <a:ext cx="5911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i="0" dirty="0">
                <a:solidFill>
                  <a:srgbClr val="CC3300"/>
                </a:solidFill>
                <a:latin typeface="楷体" panose="02010609060101010101" charset="-122"/>
                <a:ea typeface="楷体" panose="02010609060101010101" charset="-122"/>
              </a:rPr>
              <a:t>注</a:t>
            </a:r>
            <a:endParaRPr lang="zh-CN" altLang="en-US" sz="3200" b="1" i="0" dirty="0">
              <a:solidFill>
                <a:srgbClr val="CC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0471" name="Text Box 7"/>
          <p:cNvSpPr txBox="1"/>
          <p:nvPr/>
        </p:nvSpPr>
        <p:spPr>
          <a:xfrm>
            <a:off x="1642745" y="1059180"/>
            <a:ext cx="10172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b="1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定理的条件：</a:t>
            </a:r>
            <a:r>
              <a:rPr lang="zh-CN" altLang="en-US" sz="28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内层函数有极限，外层函数在极限值点处连续。</a:t>
            </a:r>
            <a:endParaRPr lang="zh-CN" altLang="en-US" sz="2800" b="1" i="0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90472" name="Object 2"/>
          <p:cNvGraphicFramePr>
            <a:graphicFrameLocks noChangeAspect="1"/>
          </p:cNvGraphicFramePr>
          <p:nvPr/>
        </p:nvGraphicFramePr>
        <p:xfrm>
          <a:off x="1642745" y="1873250"/>
          <a:ext cx="598868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" r:id="rId1" imgW="5892800" imgH="457200" progId="Equation.3">
                  <p:embed/>
                </p:oleObj>
              </mc:Choice>
              <mc:Fallback>
                <p:oleObj name="" r:id="rId1" imgW="5892800" imgH="457200" progId="Equation.3">
                  <p:embed/>
                  <p:pic>
                    <p:nvPicPr>
                      <p:cNvPr id="0" name="图片 42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2745" y="1873250"/>
                        <a:ext cx="5988685" cy="433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/>
          <p:cNvSpPr txBox="1"/>
          <p:nvPr/>
        </p:nvSpPr>
        <p:spPr>
          <a:xfrm>
            <a:off x="879475" y="2519680"/>
            <a:ext cx="9918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意义</a:t>
            </a:r>
            <a:endParaRPr lang="zh-CN" altLang="en-US" sz="2800" b="1" i="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0474" name="Text Box 10"/>
          <p:cNvSpPr txBox="1"/>
          <p:nvPr/>
        </p:nvSpPr>
        <p:spPr>
          <a:xfrm>
            <a:off x="1871345" y="2559050"/>
            <a:ext cx="994346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i="0" dirty="0">
                <a:latin typeface="楷体" panose="02010609060101010101" charset="-122"/>
                <a:ea typeface="楷体" panose="02010609060101010101" charset="-122"/>
              </a:rPr>
              <a:t>在定理的条件下，极限符号可以与函数符号互换，即极限号可以穿过外层函数符号直接取在内层，即</a:t>
            </a:r>
            <a:endParaRPr lang="zh-CN" altLang="en-US" sz="2800" b="1" i="0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90475" name="Object 3"/>
          <p:cNvGraphicFramePr>
            <a:graphicFrameLocks noChangeAspect="1"/>
          </p:cNvGraphicFramePr>
          <p:nvPr/>
        </p:nvGraphicFramePr>
        <p:xfrm>
          <a:off x="3495675" y="3595370"/>
          <a:ext cx="3746500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" r:id="rId3" imgW="1638300" imgH="292100" progId="Equation.DSMT4">
                  <p:embed/>
                </p:oleObj>
              </mc:Choice>
              <mc:Fallback>
                <p:oleObj name="" r:id="rId3" imgW="1638300" imgH="292100" progId="Equation.DSMT4">
                  <p:embed/>
                  <p:pic>
                    <p:nvPicPr>
                      <p:cNvPr id="0" name="图片 42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5675" y="3595370"/>
                        <a:ext cx="3746500" cy="6673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475" y="161290"/>
            <a:ext cx="4708525" cy="605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rcRect t="10314"/>
          <a:stretch>
            <a:fillRect/>
          </a:stretch>
        </p:blipFill>
        <p:spPr>
          <a:xfrm>
            <a:off x="655955" y="243840"/>
            <a:ext cx="6844665" cy="4400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0520" y="4454525"/>
            <a:ext cx="1184148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i="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i="0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在点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连续，且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函数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在点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连续，则复合函数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)]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在点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也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连续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 i="0" dirty="0">
              <a:solidFill>
                <a:srgbClr val="CC00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516" name="Text Box 4"/>
          <p:cNvSpPr txBox="1"/>
          <p:nvPr/>
        </p:nvSpPr>
        <p:spPr>
          <a:xfrm>
            <a:off x="1066483" y="561911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　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定理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4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是定理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3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的特殊情况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/>
      <p:bldP spid="190471" grpId="0"/>
      <p:bldP spid="190473" grpId="0"/>
      <p:bldP spid="190474" grpId="0"/>
      <p:bldP spid="192516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4571" name="Text Box 11"/>
          <p:cNvSpPr txBox="1"/>
          <p:nvPr/>
        </p:nvSpPr>
        <p:spPr>
          <a:xfrm>
            <a:off x="1497330" y="1847215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FF310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  基本初等函数在定义域内是连续的</a:t>
            </a:r>
            <a:r>
              <a:rPr lang="en-US" altLang="zh-CN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72" name="Text Box 12"/>
          <p:cNvSpPr txBox="1"/>
          <p:nvPr/>
        </p:nvSpPr>
        <p:spPr>
          <a:xfrm>
            <a:off x="1568768" y="2926715"/>
            <a:ext cx="79216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FF310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  一切初等函数在其</a:t>
            </a: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定义区间</a:t>
            </a: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内都是连续的</a:t>
            </a:r>
            <a:r>
              <a:rPr lang="en-US" altLang="zh-CN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73" name="Text Box 13"/>
          <p:cNvSpPr txBox="1"/>
          <p:nvPr/>
        </p:nvSpPr>
        <p:spPr>
          <a:xfrm>
            <a:off x="1568768" y="386334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定义区间是指包含在定义域内的区间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592" name="Text Box 8"/>
          <p:cNvSpPr txBox="1"/>
          <p:nvPr/>
        </p:nvSpPr>
        <p:spPr>
          <a:xfrm>
            <a:off x="1641793" y="4582478"/>
            <a:ext cx="7315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初等函数求极限的方法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——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代入法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95593" name="Object 4"/>
          <p:cNvGraphicFramePr>
            <a:graphicFrameLocks noChangeAspect="1"/>
          </p:cNvGraphicFramePr>
          <p:nvPr/>
        </p:nvGraphicFramePr>
        <p:xfrm>
          <a:off x="3204528" y="5273358"/>
          <a:ext cx="61483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" r:id="rId1" imgW="6146800" imgH="609600" progId="Equation.3">
                  <p:embed/>
                </p:oleObj>
              </mc:Choice>
              <mc:Fallback>
                <p:oleObj name="" r:id="rId1" imgW="6146800" imgH="609600" progId="Equation.3">
                  <p:embed/>
                  <p:pic>
                    <p:nvPicPr>
                      <p:cNvPr id="0" name="图片 4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4528" y="5273358"/>
                        <a:ext cx="614838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6" name="Text Box 10"/>
          <p:cNvSpPr txBox="1"/>
          <p:nvPr/>
        </p:nvSpPr>
        <p:spPr>
          <a:xfrm>
            <a:off x="1497330" y="982028"/>
            <a:ext cx="3810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初等函数的连续性</a:t>
            </a:r>
            <a:endParaRPr lang="zh-CN" altLang="en-US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/>
      <p:bldP spid="194572" grpId="0"/>
      <p:bldP spid="194573" grpId="0"/>
      <p:bldP spid="1955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91490" name="Text Box 2"/>
          <p:cNvSpPr txBox="1"/>
          <p:nvPr/>
        </p:nvSpPr>
        <p:spPr>
          <a:xfrm>
            <a:off x="1437640" y="88614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91491" name="Object 2"/>
          <p:cNvGraphicFramePr>
            <a:graphicFrameLocks noChangeAspect="1"/>
          </p:cNvGraphicFramePr>
          <p:nvPr/>
        </p:nvGraphicFramePr>
        <p:xfrm>
          <a:off x="2374265" y="741680"/>
          <a:ext cx="254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" r:id="rId1" imgW="2540000" imgH="889000" progId="Equation.3">
                  <p:embed/>
                </p:oleObj>
              </mc:Choice>
              <mc:Fallback>
                <p:oleObj name="" r:id="rId1" imgW="2540000" imgH="889000" progId="Equation.3">
                  <p:embed/>
                  <p:pic>
                    <p:nvPicPr>
                      <p:cNvPr id="0" name="图片 42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4265" y="741680"/>
                        <a:ext cx="2540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Text Box 4"/>
          <p:cNvSpPr txBox="1"/>
          <p:nvPr/>
        </p:nvSpPr>
        <p:spPr>
          <a:xfrm>
            <a:off x="1863090" y="198723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91493" name="Object 3"/>
          <p:cNvGraphicFramePr>
            <a:graphicFrameLocks noChangeAspect="1"/>
          </p:cNvGraphicFramePr>
          <p:nvPr/>
        </p:nvGraphicFramePr>
        <p:xfrm>
          <a:off x="2698750" y="1865630"/>
          <a:ext cx="364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" r:id="rId3" imgW="3643630" imgH="761365" progId="Equation.3">
                  <p:embed/>
                </p:oleObj>
              </mc:Choice>
              <mc:Fallback>
                <p:oleObj name="" r:id="rId3" imgW="3643630" imgH="761365" progId="Equation.3">
                  <p:embed/>
                  <p:pic>
                    <p:nvPicPr>
                      <p:cNvPr id="0" name="图片 4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8750" y="1865630"/>
                        <a:ext cx="3644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4"/>
          <p:cNvGraphicFramePr>
            <a:graphicFrameLocks noChangeAspect="1"/>
          </p:cNvGraphicFramePr>
          <p:nvPr/>
        </p:nvGraphicFramePr>
        <p:xfrm>
          <a:off x="5867400" y="1865630"/>
          <a:ext cx="300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" r:id="rId5" imgW="3008630" imgH="761365" progId="Equation.3">
                  <p:embed/>
                </p:oleObj>
              </mc:Choice>
              <mc:Fallback>
                <p:oleObj name="" r:id="rId5" imgW="3008630" imgH="761365" progId="Equation.3">
                  <p:embed/>
                  <p:pic>
                    <p:nvPicPr>
                      <p:cNvPr id="0" name="图片 4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1865630"/>
                        <a:ext cx="3009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5"/>
          <p:cNvGraphicFramePr>
            <a:graphicFrameLocks noChangeAspect="1"/>
          </p:cNvGraphicFramePr>
          <p:nvPr/>
        </p:nvGraphicFramePr>
        <p:xfrm>
          <a:off x="8604250" y="2152968"/>
          <a:ext cx="838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" r:id="rId7" imgW="837565" imgH="304800" progId="Equation.3">
                  <p:embed/>
                </p:oleObj>
              </mc:Choice>
              <mc:Fallback>
                <p:oleObj name="" r:id="rId7" imgW="837565" imgH="304800" progId="Equation.3">
                  <p:embed/>
                  <p:pic>
                    <p:nvPicPr>
                      <p:cNvPr id="0" name="图片 42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04250" y="2152968"/>
                        <a:ext cx="838200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6"/>
          <p:cNvGraphicFramePr>
            <a:graphicFrameLocks noChangeAspect="1"/>
          </p:cNvGraphicFramePr>
          <p:nvPr/>
        </p:nvGraphicFramePr>
        <p:xfrm>
          <a:off x="9467850" y="2152968"/>
          <a:ext cx="558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" r:id="rId9" imgW="558800" imgH="317500" progId="Equation.3">
                  <p:embed/>
                </p:oleObj>
              </mc:Choice>
              <mc:Fallback>
                <p:oleObj name="" r:id="rId9" imgW="558800" imgH="317500" progId="Equation.3">
                  <p:embed/>
                  <p:pic>
                    <p:nvPicPr>
                      <p:cNvPr id="0" name="图片 42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67850" y="2152968"/>
                        <a:ext cx="5588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437640" y="2978785"/>
            <a:ext cx="3873500" cy="900113"/>
            <a:chOff x="0" y="0"/>
            <a:chExt cx="2440" cy="567"/>
          </a:xfrm>
        </p:grpSpPr>
        <p:sp>
          <p:nvSpPr>
            <p:cNvPr id="259087" name="AutoShape 16"/>
            <p:cNvSpPr>
              <a:spLocks noChangeAspect="1" noTextEdit="1"/>
            </p:cNvSpPr>
            <p:nvPr/>
          </p:nvSpPr>
          <p:spPr>
            <a:xfrm>
              <a:off x="0" y="0"/>
              <a:ext cx="2440" cy="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59088" name="Rectangle 17"/>
            <p:cNvSpPr/>
            <p:nvPr/>
          </p:nvSpPr>
          <p:spPr>
            <a:xfrm>
              <a:off x="0" y="182"/>
              <a:ext cx="184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300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    </a:t>
              </a:r>
              <a:endParaRPr lang="zh-CN" altLang="en-US" b="1" i="0" dirty="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59089" name="Rectangle 18"/>
            <p:cNvSpPr/>
            <p:nvPr/>
          </p:nvSpPr>
          <p:spPr>
            <a:xfrm>
              <a:off x="107" y="193"/>
              <a:ext cx="90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FF"/>
                  </a:solidFill>
                  <a:latin typeface="宋体" panose="02010600030101010101" pitchFamily="2" charset="-122"/>
                  <a:ea typeface="华文细黑" panose="02010600040101010101" pitchFamily="2" charset="-122"/>
                </a:rPr>
                <a:t>例</a:t>
              </a:r>
              <a:r>
                <a:rPr lang="en-US" altLang="zh-CN" sz="2800" b="1" i="0" dirty="0">
                  <a:solidFill>
                    <a:srgbClr val="0000FF"/>
                  </a:solidFill>
                  <a:latin typeface="宋体" panose="02010600030101010101" pitchFamily="2" charset="-122"/>
                  <a:ea typeface="华文细黑" panose="02010600040101010101" pitchFamily="2" charset="-122"/>
                </a:rPr>
                <a:t>8</a:t>
              </a:r>
              <a:r>
                <a:rPr lang="en-US" altLang="zh-CN" sz="2800" b="1" i="0" dirty="0">
                  <a:solidFill>
                    <a:srgbClr val="0000FF"/>
                  </a:solidFill>
                  <a:latin typeface="宋体" panose="02010600030101010101" pitchFamily="2" charset="-122"/>
                  <a:ea typeface="华文细黑" panose="02010600040101010101" pitchFamily="2" charset="-122"/>
                </a:rPr>
                <a:t>  </a:t>
              </a:r>
              <a:r>
                <a:rPr lang="zh-CN" altLang="en-US" sz="2800" b="1" i="0" dirty="0">
                  <a:solidFill>
                    <a:srgbClr val="0000FF"/>
                  </a:solidFill>
                  <a:latin typeface="宋体" panose="02010600030101010101" pitchFamily="2" charset="-122"/>
                  <a:ea typeface="华文细黑" panose="02010600040101010101" pitchFamily="2" charset="-122"/>
                </a:rPr>
                <a:t>求</a:t>
              </a:r>
              <a:endPara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259092" name="Group 21"/>
            <p:cNvGrpSpPr/>
            <p:nvPr/>
          </p:nvGrpSpPr>
          <p:grpSpPr>
            <a:xfrm>
              <a:off x="1007" y="52"/>
              <a:ext cx="899" cy="508"/>
              <a:chOff x="0" y="0"/>
              <a:chExt cx="899" cy="508"/>
            </a:xfrm>
          </p:grpSpPr>
          <p:sp>
            <p:nvSpPr>
              <p:cNvPr id="259093" name="Line 22"/>
              <p:cNvSpPr/>
              <p:nvPr/>
            </p:nvSpPr>
            <p:spPr>
              <a:xfrm>
                <a:off x="402" y="256"/>
                <a:ext cx="479" cy="1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4" name="Line 23"/>
              <p:cNvSpPr/>
              <p:nvPr/>
            </p:nvSpPr>
            <p:spPr>
              <a:xfrm flipV="1">
                <a:off x="281" y="290"/>
                <a:ext cx="23" cy="14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5" name="Line 24"/>
              <p:cNvSpPr/>
              <p:nvPr/>
            </p:nvSpPr>
            <p:spPr>
              <a:xfrm>
                <a:off x="304" y="294"/>
                <a:ext cx="34" cy="16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6" name="Line 25"/>
              <p:cNvSpPr/>
              <p:nvPr/>
            </p:nvSpPr>
            <p:spPr>
              <a:xfrm flipV="1">
                <a:off x="342" y="5"/>
                <a:ext cx="46" cy="45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7" name="Line 26"/>
              <p:cNvSpPr/>
              <p:nvPr/>
            </p:nvSpPr>
            <p:spPr>
              <a:xfrm>
                <a:off x="388" y="5"/>
                <a:ext cx="51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098" name="Rectangle 27"/>
              <p:cNvSpPr/>
              <p:nvPr/>
            </p:nvSpPr>
            <p:spPr>
              <a:xfrm>
                <a:off x="780" y="287"/>
                <a:ext cx="92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rPr>
                  <a:t>9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099" name="Rectangle 28"/>
              <p:cNvSpPr/>
              <p:nvPr/>
            </p:nvSpPr>
            <p:spPr>
              <a:xfrm>
                <a:off x="735" y="22"/>
                <a:ext cx="92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rPr>
                  <a:t>3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100" name="Rectangle 29"/>
              <p:cNvSpPr/>
              <p:nvPr/>
            </p:nvSpPr>
            <p:spPr>
              <a:xfrm>
                <a:off x="0" y="138"/>
                <a:ext cx="245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rPr>
                  <a:t>lim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101" name="Rectangle 30"/>
              <p:cNvSpPr/>
              <p:nvPr/>
            </p:nvSpPr>
            <p:spPr>
              <a:xfrm>
                <a:off x="526" y="271"/>
                <a:ext cx="5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140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rPr>
                  <a:t>2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102" name="Rectangle 31"/>
              <p:cNvSpPr/>
              <p:nvPr/>
            </p:nvSpPr>
            <p:spPr>
              <a:xfrm>
                <a:off x="183" y="313"/>
                <a:ext cx="5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140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rPr>
                  <a:t>3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103" name="Rectangle 32"/>
              <p:cNvSpPr/>
              <p:nvPr/>
            </p:nvSpPr>
            <p:spPr>
              <a:xfrm>
                <a:off x="644" y="265"/>
                <a:ext cx="101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Symbol" panose="05050102010706020507" pitchFamily="18" charset="2"/>
                    <a:ea typeface="华文细黑" panose="02010600040101010101" pitchFamily="2" charset="-122"/>
                  </a:rPr>
                  <a:t>-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104" name="Rectangle 33"/>
              <p:cNvSpPr/>
              <p:nvPr/>
            </p:nvSpPr>
            <p:spPr>
              <a:xfrm>
                <a:off x="600" y="0"/>
                <a:ext cx="101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Symbol" panose="05050102010706020507" pitchFamily="18" charset="2"/>
                    <a:ea typeface="华文细黑" panose="02010600040101010101" pitchFamily="2" charset="-122"/>
                  </a:rPr>
                  <a:t>-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105" name="Rectangle 34"/>
              <p:cNvSpPr/>
              <p:nvPr/>
            </p:nvSpPr>
            <p:spPr>
              <a:xfrm>
                <a:off x="75" y="302"/>
                <a:ext cx="11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1400" i="0" dirty="0">
                    <a:solidFill>
                      <a:srgbClr val="0000FF"/>
                    </a:solidFill>
                    <a:latin typeface="Symbol" panose="05050102010706020507" pitchFamily="18" charset="2"/>
                    <a:ea typeface="华文细黑" panose="02010600040101010101" pitchFamily="2" charset="-122"/>
                  </a:rPr>
                  <a:t>®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106" name="Rectangle 35"/>
              <p:cNvSpPr/>
              <p:nvPr/>
            </p:nvSpPr>
            <p:spPr>
              <a:xfrm>
                <a:off x="425" y="287"/>
                <a:ext cx="92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rPr>
                  <a:t>x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107" name="Rectangle 36"/>
              <p:cNvSpPr/>
              <p:nvPr/>
            </p:nvSpPr>
            <p:spPr>
              <a:xfrm>
                <a:off x="476" y="22"/>
                <a:ext cx="92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300" b="1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rPr>
                  <a:t>x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108" name="Rectangle 37"/>
              <p:cNvSpPr/>
              <p:nvPr/>
            </p:nvSpPr>
            <p:spPr>
              <a:xfrm>
                <a:off x="21" y="314"/>
                <a:ext cx="5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140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rPr>
                  <a:t>x</a:t>
                </a:r>
                <a:endParaRPr lang="en-US" altLang="zh-CN" b="1" i="0" dirty="0">
                  <a:solidFill>
                    <a:srgbClr val="0000FF"/>
                  </a:solidFill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259109" name="Rectangle 38"/>
            <p:cNvSpPr/>
            <p:nvPr/>
          </p:nvSpPr>
          <p:spPr>
            <a:xfrm>
              <a:off x="1945" y="190"/>
              <a:ext cx="184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300" i="0" dirty="0">
                  <a:solidFill>
                    <a:srgbClr val="0000FF"/>
                  </a:solidFill>
                  <a:latin typeface="宋体" panose="02010600030101010101" pitchFamily="2" charset="-122"/>
                  <a:ea typeface="华文细黑" panose="02010600040101010101" pitchFamily="2" charset="-122"/>
                </a:rPr>
                <a:t>．</a:t>
              </a:r>
              <a:endParaRPr lang="zh-CN" altLang="en-US" b="1" i="0" dirty="0">
                <a:solidFill>
                  <a:srgbClr val="0000FF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91499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5435" y="4314190"/>
            <a:ext cx="1454150" cy="793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1500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8798" y="4314190"/>
            <a:ext cx="1682750" cy="793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1501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0760" y="4326890"/>
            <a:ext cx="681038" cy="76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1502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1010" y="4333240"/>
            <a:ext cx="1066800" cy="755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4"/>
          <p:cNvSpPr txBox="1"/>
          <p:nvPr/>
        </p:nvSpPr>
        <p:spPr>
          <a:xfrm>
            <a:off x="1863090" y="445103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/>
      <p:bldP spid="19149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475" y="324485"/>
            <a:ext cx="6669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4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、闭区间上连续函数的性质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360" y="678180"/>
            <a:ext cx="11884660" cy="6123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定理：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设函数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在闭区间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上连续，则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⑴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上存在最大值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与最小值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m .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⑵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在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上有界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⑶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介值定理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介于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f(a)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f(b)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 至少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c 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m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c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M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 至少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c 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⑷ (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零点定理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&lt; 0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 至少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0 .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   		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0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 至少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0 .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0745" y="798195"/>
            <a:ext cx="1043114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总结：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证明题：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c .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介值定理：若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m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c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M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 至少   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c 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 零点定理：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= c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- c = 0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charset="0"/>
              </a:rPr>
              <a:t>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 = 0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		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找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0 .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830820" y="902335"/>
            <a:ext cx="2799080" cy="603250"/>
            <a:chOff x="12332" y="1888"/>
            <a:chExt cx="4408" cy="1463"/>
          </a:xfrm>
          <a:solidFill>
            <a:srgbClr val="FFFF00"/>
          </a:solidFill>
        </p:grpSpPr>
        <p:sp>
          <p:nvSpPr>
            <p:cNvPr id="4" name="云形标注 3"/>
            <p:cNvSpPr/>
            <p:nvPr/>
          </p:nvSpPr>
          <p:spPr>
            <a:xfrm>
              <a:off x="12332" y="1888"/>
              <a:ext cx="4408" cy="1463"/>
            </a:xfrm>
            <a:prstGeom prst="cloudCallout">
              <a:avLst>
                <a:gd name="adj1" fmla="val -95372"/>
                <a:gd name="adj2" fmla="val 145894"/>
              </a:avLst>
            </a:prstGeom>
            <a:grpFill/>
            <a:ln w="28575" cmpd="sng">
              <a:solidFill>
                <a:srgbClr val="FF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2718" y="2010"/>
              <a:ext cx="3746" cy="1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一般无其它条件</a:t>
              </a:r>
              <a:endPara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33485" y="4742180"/>
            <a:ext cx="2254250" cy="830580"/>
            <a:chOff x="12333" y="7281"/>
            <a:chExt cx="3550" cy="1308"/>
          </a:xfrm>
        </p:grpSpPr>
        <p:sp>
          <p:nvSpPr>
            <p:cNvPr id="24" name="圆角矩形标注 23"/>
            <p:cNvSpPr/>
            <p:nvPr/>
          </p:nvSpPr>
          <p:spPr>
            <a:xfrm>
              <a:off x="12333" y="7281"/>
              <a:ext cx="3550" cy="1308"/>
            </a:xfrm>
            <a:prstGeom prst="wedgeRoundRectCallout">
              <a:avLst>
                <a:gd name="adj1" fmla="val -173633"/>
                <a:gd name="adj2" fmla="val -111009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3" y="7282"/>
              <a:ext cx="355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需条件：函数值</a:t>
              </a: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函数值等式</a:t>
              </a: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.</a:t>
              </a:r>
              <a:endParaRPr lang="en-US" altLang="zh-CN" sz="24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 descr="D:\My Documents\picture\01_005.gif"/>
          <p:cNvSpPr txBox="1"/>
          <p:nvPr/>
        </p:nvSpPr>
        <p:spPr>
          <a:xfrm>
            <a:off x="758190" y="396240"/>
            <a:ext cx="2734945" cy="780415"/>
          </a:xfrm>
          <a:prstGeom prst="rect">
            <a:avLst/>
          </a:prstGeom>
          <a:blipFill rotWithShape="0">
            <a:blip r:embed="rId1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square">
            <a:spAutoFit/>
          </a:bodyPr>
          <a:p>
            <a:pPr marR="0" algn="l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连续函数</a:t>
            </a:r>
            <a:endParaRPr kumimoji="0" lang="zh-CN" altLang="en-US" sz="3200" b="1" kern="1200" cap="none" spc="0" normalizeH="0" baseline="0" noProof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78" name="Rectangle 2"/>
          <p:cNvSpPr/>
          <p:nvPr/>
        </p:nvSpPr>
        <p:spPr>
          <a:xfrm>
            <a:off x="8601710" y="2251710"/>
            <a:ext cx="838200" cy="3810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78179" name="Rectangle 3"/>
          <p:cNvSpPr/>
          <p:nvPr/>
        </p:nvSpPr>
        <p:spPr>
          <a:xfrm>
            <a:off x="3345815" y="2251393"/>
            <a:ext cx="1752600" cy="4572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78180" name="Rectangle 4"/>
          <p:cNvSpPr/>
          <p:nvPr/>
        </p:nvSpPr>
        <p:spPr>
          <a:xfrm>
            <a:off x="3321685" y="2931160"/>
            <a:ext cx="3581400" cy="5334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78181" name="Rectangle 5"/>
          <p:cNvSpPr/>
          <p:nvPr/>
        </p:nvSpPr>
        <p:spPr>
          <a:xfrm>
            <a:off x="10179685" y="3002598"/>
            <a:ext cx="914400" cy="4572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78183" name="Text Box 7"/>
          <p:cNvSpPr txBox="1"/>
          <p:nvPr/>
        </p:nvSpPr>
        <p:spPr>
          <a:xfrm>
            <a:off x="983615" y="1625918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函数的增量：</a:t>
            </a:r>
            <a:endParaRPr lang="zh-CN" altLang="en-US" sz="2800" b="1" i="0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8184" name="Object 2"/>
          <p:cNvGraphicFramePr>
            <a:graphicFrameLocks noChangeAspect="1"/>
          </p:cNvGraphicFramePr>
          <p:nvPr/>
        </p:nvGraphicFramePr>
        <p:xfrm>
          <a:off x="3321368" y="1637030"/>
          <a:ext cx="68294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" r:id="rId2" imgW="2921000" imgH="457200" progId="Equation.3">
                  <p:embed/>
                </p:oleObj>
              </mc:Choice>
              <mc:Fallback>
                <p:oleObj name="" r:id="rId2" imgW="2921000" imgH="457200" progId="Equation.3">
                  <p:embed/>
                  <p:pic>
                    <p:nvPicPr>
                      <p:cNvPr id="0" name="图片 42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1368" y="1637030"/>
                        <a:ext cx="682942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3"/>
          <p:cNvGraphicFramePr>
            <a:graphicFrameLocks noChangeAspect="1"/>
          </p:cNvGraphicFramePr>
          <p:nvPr/>
        </p:nvGraphicFramePr>
        <p:xfrm>
          <a:off x="3302635" y="2931160"/>
          <a:ext cx="77422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" r:id="rId4" imgW="3403600" imgH="228600" progId="Equation.3">
                  <p:embed/>
                </p:oleObj>
              </mc:Choice>
              <mc:Fallback>
                <p:oleObj name="" r:id="rId4" imgW="3403600" imgH="228600" progId="Equation.3">
                  <p:embed/>
                  <p:pic>
                    <p:nvPicPr>
                      <p:cNvPr id="0" name="图片 42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2635" y="2931160"/>
                        <a:ext cx="774223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0"/>
          <p:cNvGrpSpPr/>
          <p:nvPr/>
        </p:nvGrpSpPr>
        <p:grpSpPr>
          <a:xfrm>
            <a:off x="1978660" y="3619500"/>
            <a:ext cx="2971800" cy="2133600"/>
            <a:chOff x="0" y="0"/>
            <a:chExt cx="1872" cy="1344"/>
          </a:xfrm>
        </p:grpSpPr>
        <p:grpSp>
          <p:nvGrpSpPr>
            <p:cNvPr id="245770" name="Group 11"/>
            <p:cNvGrpSpPr/>
            <p:nvPr/>
          </p:nvGrpSpPr>
          <p:grpSpPr>
            <a:xfrm>
              <a:off x="0" y="48"/>
              <a:ext cx="1872" cy="1248"/>
              <a:chOff x="0" y="0"/>
              <a:chExt cx="1872" cy="1248"/>
            </a:xfrm>
          </p:grpSpPr>
          <p:sp>
            <p:nvSpPr>
              <p:cNvPr id="245771" name="Line 12"/>
              <p:cNvSpPr/>
              <p:nvPr/>
            </p:nvSpPr>
            <p:spPr>
              <a:xfrm>
                <a:off x="0" y="1104"/>
                <a:ext cx="187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5772" name="Line 13"/>
              <p:cNvSpPr/>
              <p:nvPr/>
            </p:nvSpPr>
            <p:spPr>
              <a:xfrm flipV="1">
                <a:off x="192" y="0"/>
                <a:ext cx="0" cy="12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245773" name="Object 9"/>
            <p:cNvGraphicFramePr>
              <a:graphicFrameLocks noChangeAspect="1"/>
            </p:cNvGraphicFramePr>
            <p:nvPr/>
          </p:nvGraphicFramePr>
          <p:xfrm>
            <a:off x="1728" y="1207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" name="" r:id="rId6" imgW="254000" imgH="241300" progId="Equation.3">
                    <p:embed/>
                  </p:oleObj>
                </mc:Choice>
                <mc:Fallback>
                  <p:oleObj name="" r:id="rId6" imgW="254000" imgH="241300" progId="Equation.3">
                    <p:embed/>
                    <p:pic>
                      <p:nvPicPr>
                        <p:cNvPr id="0" name="图片 420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28" y="1207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74" name="Object 10"/>
            <p:cNvGraphicFramePr>
              <a:graphicFrameLocks noChangeAspect="1"/>
            </p:cNvGraphicFramePr>
            <p:nvPr/>
          </p:nvGraphicFramePr>
          <p:xfrm>
            <a:off x="0" y="0"/>
            <a:ext cx="14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" name="" r:id="rId8" imgW="254000" imgH="317500" progId="Equation.3">
                    <p:embed/>
                  </p:oleObj>
                </mc:Choice>
                <mc:Fallback>
                  <p:oleObj name="" r:id="rId8" imgW="254000" imgH="317500" progId="Equation.3">
                    <p:embed/>
                    <p:pic>
                      <p:nvPicPr>
                        <p:cNvPr id="0" name="图片 420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44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75" name="Object 11"/>
            <p:cNvGraphicFramePr>
              <a:graphicFrameLocks noChangeAspect="1"/>
            </p:cNvGraphicFramePr>
            <p:nvPr/>
          </p:nvGraphicFramePr>
          <p:xfrm>
            <a:off x="67" y="1176"/>
            <a:ext cx="10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" name="" r:id="rId10" imgW="203200" imgH="317500" progId="Equation.3">
                    <p:embed/>
                  </p:oleObj>
                </mc:Choice>
                <mc:Fallback>
                  <p:oleObj name="" r:id="rId10" imgW="203200" imgH="317500" progId="Equation.3">
                    <p:embed/>
                    <p:pic>
                      <p:nvPicPr>
                        <p:cNvPr id="0" name="图片 420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7" y="1176"/>
                          <a:ext cx="10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4"/>
          <p:cNvGrpSpPr/>
          <p:nvPr/>
        </p:nvGrpSpPr>
        <p:grpSpPr>
          <a:xfrm>
            <a:off x="2816860" y="4991100"/>
            <a:ext cx="314325" cy="823913"/>
            <a:chOff x="0" y="0"/>
            <a:chExt cx="198" cy="519"/>
          </a:xfrm>
        </p:grpSpPr>
        <p:sp>
          <p:nvSpPr>
            <p:cNvPr id="245777" name="Line 25"/>
            <p:cNvSpPr/>
            <p:nvPr/>
          </p:nvSpPr>
          <p:spPr>
            <a:xfrm flipV="1">
              <a:off x="84" y="0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778" name="Object 8"/>
            <p:cNvGraphicFramePr>
              <a:graphicFrameLocks noChangeAspect="1"/>
            </p:cNvGraphicFramePr>
            <p:nvPr/>
          </p:nvGraphicFramePr>
          <p:xfrm>
            <a:off x="0" y="288"/>
            <a:ext cx="19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" name="" r:id="rId12" imgW="368300" imgH="431800" progId="Equation.3">
                    <p:embed/>
                  </p:oleObj>
                </mc:Choice>
                <mc:Fallback>
                  <p:oleObj name="" r:id="rId12" imgW="368300" imgH="431800" progId="Equation.3">
                    <p:embed/>
                    <p:pic>
                      <p:nvPicPr>
                        <p:cNvPr id="0" name="图片 420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0" y="288"/>
                          <a:ext cx="198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7"/>
          <p:cNvGrpSpPr/>
          <p:nvPr/>
        </p:nvGrpSpPr>
        <p:grpSpPr>
          <a:xfrm>
            <a:off x="3578860" y="4419600"/>
            <a:ext cx="996950" cy="1395413"/>
            <a:chOff x="0" y="0"/>
            <a:chExt cx="628" cy="879"/>
          </a:xfrm>
        </p:grpSpPr>
        <p:sp>
          <p:nvSpPr>
            <p:cNvPr id="245780" name="Line 28"/>
            <p:cNvSpPr/>
            <p:nvPr/>
          </p:nvSpPr>
          <p:spPr>
            <a:xfrm flipV="1">
              <a:off x="288" y="0"/>
              <a:ext cx="0" cy="6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781" name="Object 7"/>
            <p:cNvGraphicFramePr>
              <a:graphicFrameLocks noChangeAspect="1"/>
            </p:cNvGraphicFramePr>
            <p:nvPr/>
          </p:nvGraphicFramePr>
          <p:xfrm>
            <a:off x="0" y="648"/>
            <a:ext cx="6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" name="" r:id="rId14" imgW="1168400" imgH="431800" progId="Equation.3">
                    <p:embed/>
                  </p:oleObj>
                </mc:Choice>
                <mc:Fallback>
                  <p:oleObj name="" r:id="rId14" imgW="1168400" imgH="431800" progId="Equation.3">
                    <p:embed/>
                    <p:pic>
                      <p:nvPicPr>
                        <p:cNvPr id="0" name="图片 420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0" y="648"/>
                          <a:ext cx="628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0"/>
          <p:cNvGrpSpPr/>
          <p:nvPr/>
        </p:nvGrpSpPr>
        <p:grpSpPr>
          <a:xfrm>
            <a:off x="2359660" y="4000500"/>
            <a:ext cx="1857375" cy="1057275"/>
            <a:chOff x="0" y="0"/>
            <a:chExt cx="1170" cy="666"/>
          </a:xfrm>
        </p:grpSpPr>
        <p:sp>
          <p:nvSpPr>
            <p:cNvPr id="245783" name="Arc 31"/>
            <p:cNvSpPr/>
            <p:nvPr/>
          </p:nvSpPr>
          <p:spPr>
            <a:xfrm flipV="1">
              <a:off x="0" y="0"/>
              <a:ext cx="1170" cy="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</a:cxnLst>
              <a:pathLst>
                <a:path w="21600" h="21797" fill="none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</a:path>
                <a:path w="21600" h="21797" stroke="0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  <a:lnTo>
                    <a:pt x="0" y="21357"/>
                  </a:lnTo>
                  <a:lnTo>
                    <a:pt x="3229" y="-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45784" name="Object 6"/>
            <p:cNvGraphicFramePr>
              <a:graphicFrameLocks noChangeAspect="1"/>
            </p:cNvGraphicFramePr>
            <p:nvPr/>
          </p:nvGraphicFramePr>
          <p:xfrm>
            <a:off x="432" y="47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" name="" r:id="rId16" imgW="1358900" imgH="393700" progId="Equation.3">
                    <p:embed/>
                  </p:oleObj>
                </mc:Choice>
                <mc:Fallback>
                  <p:oleObj name="" r:id="rId16" imgW="1358900" imgH="393700" progId="Equation.3">
                    <p:embed/>
                    <p:pic>
                      <p:nvPicPr>
                        <p:cNvPr id="0" name="图片 419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32" y="47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3"/>
          <p:cNvGrpSpPr/>
          <p:nvPr/>
        </p:nvGrpSpPr>
        <p:grpSpPr>
          <a:xfrm>
            <a:off x="2969260" y="5010150"/>
            <a:ext cx="1066800" cy="271463"/>
            <a:chOff x="0" y="0"/>
            <a:chExt cx="672" cy="171"/>
          </a:xfrm>
        </p:grpSpPr>
        <p:sp>
          <p:nvSpPr>
            <p:cNvPr id="245786" name="Line 34"/>
            <p:cNvSpPr/>
            <p:nvPr/>
          </p:nvSpPr>
          <p:spPr>
            <a:xfrm>
              <a:off x="0" y="0"/>
              <a:ext cx="672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787" name="Object 5"/>
            <p:cNvGraphicFramePr>
              <a:graphicFrameLocks noChangeAspect="1"/>
            </p:cNvGraphicFramePr>
            <p:nvPr/>
          </p:nvGraphicFramePr>
          <p:xfrm>
            <a:off x="204" y="12"/>
            <a:ext cx="24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" r:id="rId18" imgW="457200" imgH="304800" progId="Equation.3">
                    <p:embed/>
                  </p:oleObj>
                </mc:Choice>
                <mc:Fallback>
                  <p:oleObj name="" r:id="rId18" imgW="457200" imgH="304800" progId="Equation.3">
                    <p:embed/>
                    <p:pic>
                      <p:nvPicPr>
                        <p:cNvPr id="0" name="图片 420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4" y="12"/>
                          <a:ext cx="240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45"/>
          <p:cNvGrpSpPr/>
          <p:nvPr/>
        </p:nvGrpSpPr>
        <p:grpSpPr>
          <a:xfrm>
            <a:off x="4036060" y="4475163"/>
            <a:ext cx="444500" cy="533400"/>
            <a:chOff x="0" y="0"/>
            <a:chExt cx="280" cy="336"/>
          </a:xfrm>
        </p:grpSpPr>
        <p:sp>
          <p:nvSpPr>
            <p:cNvPr id="245789" name="Line 46"/>
            <p:cNvSpPr/>
            <p:nvPr/>
          </p:nvSpPr>
          <p:spPr>
            <a:xfrm flipV="1">
              <a:off x="0" y="0"/>
              <a:ext cx="0" cy="33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790" name="Object 4"/>
            <p:cNvGraphicFramePr>
              <a:graphicFrameLocks noChangeAspect="1"/>
            </p:cNvGraphicFramePr>
            <p:nvPr/>
          </p:nvGraphicFramePr>
          <p:xfrm>
            <a:off x="55" y="65"/>
            <a:ext cx="22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" name="" r:id="rId20" imgW="431800" imgH="381000" progId="Equation.3">
                    <p:embed/>
                  </p:oleObj>
                </mc:Choice>
                <mc:Fallback>
                  <p:oleObj name="" r:id="rId20" imgW="431800" imgH="381000" progId="Equation.3">
                    <p:embed/>
                    <p:pic>
                      <p:nvPicPr>
                        <p:cNvPr id="0" name="图片 420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5" y="65"/>
                          <a:ext cx="225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ldLvl="0" animBg="1"/>
      <p:bldP spid="178179" grpId="0" bldLvl="0" animBg="1"/>
      <p:bldP spid="178180" grpId="0" bldLvl="0" animBg="1"/>
      <p:bldP spid="178181" grpId="0" bldLvl="0" animBg="1"/>
      <p:bldP spid="1781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80745" y="798195"/>
            <a:ext cx="10430510" cy="2675890"/>
            <a:chOff x="1387" y="1257"/>
            <a:chExt cx="16426" cy="4214"/>
          </a:xfrm>
        </p:grpSpPr>
        <p:sp>
          <p:nvSpPr>
            <p:cNvPr id="8" name="文本框 7"/>
            <p:cNvSpPr txBox="1"/>
            <p:nvPr/>
          </p:nvSpPr>
          <p:spPr>
            <a:xfrm>
              <a:off x="1387" y="1257"/>
              <a:ext cx="16427" cy="4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推论：（开区间上的有界性定理）</a:t>
              </a: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457200" lvl="0" indent="-45720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设函数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在开区间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,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上连续，且                与               均存在，则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上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有界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555" y="3211"/>
            <a:ext cx="2080" cy="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" imgW="596900" imgH="279400" progId="Equation.KSEE3">
                    <p:embed/>
                  </p:oleObj>
                </mc:Choice>
                <mc:Fallback>
                  <p:oleObj name="" r:id="rId1" imgW="596900" imgH="2794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55" y="3211"/>
                          <a:ext cx="2080" cy="9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309" y="3211"/>
            <a:ext cx="2080" cy="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596900" imgH="279400" progId="Equation.KSEE3">
                    <p:embed/>
                  </p:oleObj>
                </mc:Choice>
                <mc:Fallback>
                  <p:oleObj name="" r:id="rId3" imgW="596900" imgH="2794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309" y="3211"/>
                          <a:ext cx="2080" cy="9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83649" name="Text Box 2"/>
          <p:cNvSpPr txBox="1"/>
          <p:nvPr/>
        </p:nvSpPr>
        <p:spPr>
          <a:xfrm>
            <a:off x="1373823" y="908050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83650" name="Object 2"/>
          <p:cNvGraphicFramePr>
            <a:graphicFrameLocks noChangeAspect="1"/>
          </p:cNvGraphicFramePr>
          <p:nvPr/>
        </p:nvGraphicFramePr>
        <p:xfrm>
          <a:off x="2502218" y="908050"/>
          <a:ext cx="76088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" r:id="rId1" imgW="7604125" imgH="1040765" progId="Equation.3">
                  <p:embed/>
                </p:oleObj>
              </mc:Choice>
              <mc:Fallback>
                <p:oleObj name="" r:id="rId1" imgW="7604125" imgH="1040765" progId="Equation.3">
                  <p:embed/>
                  <p:pic>
                    <p:nvPicPr>
                      <p:cNvPr id="0" name="图片 43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2218" y="908050"/>
                        <a:ext cx="7608887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Text Box 4"/>
          <p:cNvSpPr txBox="1"/>
          <p:nvPr/>
        </p:nvSpPr>
        <p:spPr>
          <a:xfrm>
            <a:off x="1816735" y="219075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800" b="1" i="0" dirty="0">
              <a:solidFill>
                <a:srgbClr val="0C1AD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2213" name="Object 3"/>
          <p:cNvGraphicFramePr>
            <a:graphicFrameLocks noChangeAspect="1"/>
          </p:cNvGraphicFramePr>
          <p:nvPr/>
        </p:nvGraphicFramePr>
        <p:xfrm>
          <a:off x="2427923" y="2276475"/>
          <a:ext cx="3273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" r:id="rId3" imgW="3606800" imgH="457200" progId="Equation.3">
                  <p:embed/>
                </p:oleObj>
              </mc:Choice>
              <mc:Fallback>
                <p:oleObj name="" r:id="rId3" imgW="3606800" imgH="457200" progId="Equation.3">
                  <p:embed/>
                  <p:pic>
                    <p:nvPicPr>
                      <p:cNvPr id="0" name="图片 43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923" y="2276475"/>
                        <a:ext cx="32734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4"/>
          <p:cNvGraphicFramePr>
            <a:graphicFrameLocks noChangeAspect="1"/>
          </p:cNvGraphicFramePr>
          <p:nvPr/>
        </p:nvGraphicFramePr>
        <p:xfrm>
          <a:off x="5571173" y="2311400"/>
          <a:ext cx="3649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" r:id="rId5" imgW="3987800" imgH="457200" progId="Equation.3">
                  <p:embed/>
                </p:oleObj>
              </mc:Choice>
              <mc:Fallback>
                <p:oleObj name="" r:id="rId5" imgW="3987800" imgH="457200" progId="Equation.3">
                  <p:embed/>
                  <p:pic>
                    <p:nvPicPr>
                      <p:cNvPr id="0" name="图片 4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1173" y="2311400"/>
                        <a:ext cx="364966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5"/>
          <p:cNvGraphicFramePr>
            <a:graphicFrameLocks noChangeAspect="1"/>
          </p:cNvGraphicFramePr>
          <p:nvPr/>
        </p:nvGraphicFramePr>
        <p:xfrm>
          <a:off x="2459673" y="3036888"/>
          <a:ext cx="27447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" r:id="rId7" imgW="3021330" imgH="431800" progId="Equation.3">
                  <p:embed/>
                </p:oleObj>
              </mc:Choice>
              <mc:Fallback>
                <p:oleObj name="" r:id="rId7" imgW="3021330" imgH="431800" progId="Equation.3">
                  <p:embed/>
                  <p:pic>
                    <p:nvPicPr>
                      <p:cNvPr id="0" name="图片 43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9673" y="3036888"/>
                        <a:ext cx="2744787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6"/>
          <p:cNvGraphicFramePr>
            <a:graphicFrameLocks noChangeAspect="1"/>
          </p:cNvGraphicFramePr>
          <p:nvPr/>
        </p:nvGraphicFramePr>
        <p:xfrm>
          <a:off x="5196523" y="3057525"/>
          <a:ext cx="5635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" r:id="rId9" imgW="622300" imgH="393700" progId="Equation.3">
                  <p:embed/>
                </p:oleObj>
              </mc:Choice>
              <mc:Fallback>
                <p:oleObj name="" r:id="rId9" imgW="622300" imgH="393700" progId="Equation.3">
                  <p:embed/>
                  <p:pic>
                    <p:nvPicPr>
                      <p:cNvPr id="0" name="图片 43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6523" y="3057525"/>
                        <a:ext cx="56356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7" name="Text Box 9"/>
          <p:cNvSpPr txBox="1"/>
          <p:nvPr/>
        </p:nvSpPr>
        <p:spPr>
          <a:xfrm>
            <a:off x="6007735" y="363855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由零点定理</a:t>
            </a:r>
            <a:r>
              <a:rPr lang="en-US" altLang="zh-CN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,</a:t>
            </a:r>
            <a:endParaRPr lang="en-US" altLang="zh-CN" sz="2800" b="1" i="0" dirty="0">
              <a:solidFill>
                <a:srgbClr val="0C1ADC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22218" name="Object 7"/>
          <p:cNvGraphicFramePr>
            <a:graphicFrameLocks noChangeAspect="1"/>
          </p:cNvGraphicFramePr>
          <p:nvPr/>
        </p:nvGraphicFramePr>
        <p:xfrm>
          <a:off x="2540635" y="4475163"/>
          <a:ext cx="2362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" r:id="rId11" imgW="2552700" imgH="457200" progId="Equation.3">
                  <p:embed/>
                </p:oleObj>
              </mc:Choice>
              <mc:Fallback>
                <p:oleObj name="" r:id="rId11" imgW="2552700" imgH="457200" progId="Equation.3">
                  <p:embed/>
                  <p:pic>
                    <p:nvPicPr>
                      <p:cNvPr id="0" name="图片 43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0635" y="4475163"/>
                        <a:ext cx="236220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9" name="Object 8"/>
          <p:cNvGraphicFramePr>
            <a:graphicFrameLocks noChangeAspect="1"/>
          </p:cNvGraphicFramePr>
          <p:nvPr/>
        </p:nvGraphicFramePr>
        <p:xfrm>
          <a:off x="4959985" y="4503738"/>
          <a:ext cx="30337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" r:id="rId13" imgW="3276600" imgH="419100" progId="Equation.3">
                  <p:embed/>
                </p:oleObj>
              </mc:Choice>
              <mc:Fallback>
                <p:oleObj name="" r:id="rId13" imgW="3276600" imgH="419100" progId="Equation.3">
                  <p:embed/>
                  <p:pic>
                    <p:nvPicPr>
                      <p:cNvPr id="0" name="图片 43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985" y="4503738"/>
                        <a:ext cx="3033713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0" name="Object 9"/>
          <p:cNvGraphicFramePr>
            <a:graphicFrameLocks noChangeAspect="1"/>
          </p:cNvGraphicFramePr>
          <p:nvPr/>
        </p:nvGraphicFramePr>
        <p:xfrm>
          <a:off x="2426335" y="3756025"/>
          <a:ext cx="2387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" r:id="rId15" imgW="2626360" imgH="405765" progId="Equation.3">
                  <p:embed/>
                </p:oleObj>
              </mc:Choice>
              <mc:Fallback>
                <p:oleObj name="" r:id="rId15" imgW="2626360" imgH="405765" progId="Equation.3">
                  <p:embed/>
                  <p:pic>
                    <p:nvPicPr>
                      <p:cNvPr id="0" name="图片 43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26335" y="3756025"/>
                        <a:ext cx="238760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1" name="Object 10"/>
          <p:cNvGraphicFramePr>
            <a:graphicFrameLocks noChangeAspect="1"/>
          </p:cNvGraphicFramePr>
          <p:nvPr/>
        </p:nvGraphicFramePr>
        <p:xfrm>
          <a:off x="4882198" y="3741738"/>
          <a:ext cx="5635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" r:id="rId17" imgW="622300" imgH="393700" progId="Equation.3">
                  <p:embed/>
                </p:oleObj>
              </mc:Choice>
              <mc:Fallback>
                <p:oleObj name="" r:id="rId17" imgW="622300" imgH="393700" progId="Equation.3">
                  <p:embed/>
                  <p:pic>
                    <p:nvPicPr>
                      <p:cNvPr id="0" name="图片 43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82198" y="3741738"/>
                        <a:ext cx="563562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2" name="Object 11"/>
          <p:cNvGraphicFramePr>
            <a:graphicFrameLocks noChangeAspect="1"/>
          </p:cNvGraphicFramePr>
          <p:nvPr/>
        </p:nvGraphicFramePr>
        <p:xfrm>
          <a:off x="2581910" y="5324475"/>
          <a:ext cx="17875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" r:id="rId19" imgW="1943100" imgH="431800" progId="Equation.3">
                  <p:embed/>
                </p:oleObj>
              </mc:Choice>
              <mc:Fallback>
                <p:oleObj name="" r:id="rId19" imgW="1943100" imgH="431800" progId="Equation.3">
                  <p:embed/>
                  <p:pic>
                    <p:nvPicPr>
                      <p:cNvPr id="0" name="图片 43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81910" y="5324475"/>
                        <a:ext cx="1787525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  <p:bldP spid="2222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21186" name="Text Box 2"/>
          <p:cNvSpPr txBox="1"/>
          <p:nvPr/>
        </p:nvSpPr>
        <p:spPr>
          <a:xfrm>
            <a:off x="434658" y="56198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21187" name="Object 2"/>
          <p:cNvGraphicFramePr>
            <a:graphicFrameLocks noChangeAspect="1"/>
          </p:cNvGraphicFramePr>
          <p:nvPr/>
        </p:nvGraphicFramePr>
        <p:xfrm>
          <a:off x="1530350" y="37465"/>
          <a:ext cx="769874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" r:id="rId1" imgW="3251200" imgH="228600" progId="Equation.3">
                  <p:embed/>
                </p:oleObj>
              </mc:Choice>
              <mc:Fallback>
                <p:oleObj name="" r:id="rId1" imgW="3251200" imgH="228600" progId="Equation.3">
                  <p:embed/>
                  <p:pic>
                    <p:nvPicPr>
                      <p:cNvPr id="0" name="图片 43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0350" y="37465"/>
                        <a:ext cx="7698740" cy="541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Text Box 4"/>
          <p:cNvSpPr txBox="1"/>
          <p:nvPr/>
        </p:nvSpPr>
        <p:spPr>
          <a:xfrm>
            <a:off x="359410" y="690880"/>
            <a:ext cx="12573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800" b="1" i="0" dirty="0">
              <a:solidFill>
                <a:srgbClr val="0C1AD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1189" name="Object 3"/>
          <p:cNvGraphicFramePr>
            <a:graphicFrameLocks noChangeAspect="1"/>
          </p:cNvGraphicFramePr>
          <p:nvPr/>
        </p:nvGraphicFramePr>
        <p:xfrm>
          <a:off x="1030923" y="752793"/>
          <a:ext cx="33432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" r:id="rId3" imgW="3683000" imgH="469900" progId="Equation.3">
                  <p:embed/>
                </p:oleObj>
              </mc:Choice>
              <mc:Fallback>
                <p:oleObj name="" r:id="rId3" imgW="3683000" imgH="469900" progId="Equation.3">
                  <p:embed/>
                  <p:pic>
                    <p:nvPicPr>
                      <p:cNvPr id="0" name="图片 4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0923" y="752793"/>
                        <a:ext cx="3343275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4"/>
          <p:cNvGraphicFramePr>
            <a:graphicFrameLocks noChangeAspect="1"/>
          </p:cNvGraphicFramePr>
          <p:nvPr/>
        </p:nvGraphicFramePr>
        <p:xfrm>
          <a:off x="4615498" y="744855"/>
          <a:ext cx="35544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" r:id="rId5" imgW="3797300" imgH="457200" progId="Equation.3">
                  <p:embed/>
                </p:oleObj>
              </mc:Choice>
              <mc:Fallback>
                <p:oleObj name="" r:id="rId5" imgW="3797300" imgH="457200" progId="Equation.3">
                  <p:embed/>
                  <p:pic>
                    <p:nvPicPr>
                      <p:cNvPr id="0" name="图片 43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5498" y="744855"/>
                        <a:ext cx="355441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5"/>
          <p:cNvGraphicFramePr>
            <a:graphicFrameLocks noChangeAspect="1"/>
          </p:cNvGraphicFramePr>
          <p:nvPr/>
        </p:nvGraphicFramePr>
        <p:xfrm>
          <a:off x="8150860" y="744855"/>
          <a:ext cx="20637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" r:id="rId7" imgW="2272030" imgH="406400" progId="Equation.3">
                  <p:embed/>
                </p:oleObj>
              </mc:Choice>
              <mc:Fallback>
                <p:oleObj name="" r:id="rId7" imgW="2272030" imgH="406400" progId="Equation.3">
                  <p:embed/>
                  <p:pic>
                    <p:nvPicPr>
                      <p:cNvPr id="0" name="图片 43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0860" y="744855"/>
                        <a:ext cx="206375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6"/>
          <p:cNvGraphicFramePr>
            <a:graphicFrameLocks noChangeAspect="1"/>
          </p:cNvGraphicFramePr>
          <p:nvPr/>
        </p:nvGraphicFramePr>
        <p:xfrm>
          <a:off x="1031240" y="1477328"/>
          <a:ext cx="20399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" r:id="rId9" imgW="2246630" imgH="406400" progId="Equation.3">
                  <p:embed/>
                </p:oleObj>
              </mc:Choice>
              <mc:Fallback>
                <p:oleObj name="" r:id="rId9" imgW="2246630" imgH="406400" progId="Equation.3">
                  <p:embed/>
                  <p:pic>
                    <p:nvPicPr>
                      <p:cNvPr id="0" name="图片 43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1240" y="1477328"/>
                        <a:ext cx="2039938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Text Box 9"/>
          <p:cNvSpPr txBox="1"/>
          <p:nvPr/>
        </p:nvSpPr>
        <p:spPr>
          <a:xfrm>
            <a:off x="3202305" y="1375093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由零点定理</a:t>
            </a:r>
            <a:r>
              <a:rPr lang="en-US" altLang="zh-CN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,</a:t>
            </a:r>
            <a:endParaRPr lang="en-US" altLang="zh-CN" sz="2800" b="1" i="0" dirty="0">
              <a:solidFill>
                <a:srgbClr val="0C1ADC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21194" name="Object 7"/>
          <p:cNvGraphicFramePr>
            <a:graphicFrameLocks noChangeAspect="1"/>
          </p:cNvGraphicFramePr>
          <p:nvPr/>
        </p:nvGraphicFramePr>
        <p:xfrm>
          <a:off x="5487988" y="1458913"/>
          <a:ext cx="22209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" r:id="rId11" imgW="2401570" imgH="457200" progId="Equation.3">
                  <p:embed/>
                </p:oleObj>
              </mc:Choice>
              <mc:Fallback>
                <p:oleObj name="" r:id="rId11" imgW="2401570" imgH="457200" progId="Equation.3">
                  <p:embed/>
                  <p:pic>
                    <p:nvPicPr>
                      <p:cNvPr id="0" name="图片 43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87988" y="1458913"/>
                        <a:ext cx="2220912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8"/>
          <p:cNvGraphicFramePr>
            <a:graphicFrameLocks noChangeAspect="1"/>
          </p:cNvGraphicFramePr>
          <p:nvPr/>
        </p:nvGraphicFramePr>
        <p:xfrm>
          <a:off x="1157605" y="1974850"/>
          <a:ext cx="1387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" r:id="rId13" imgW="1499235" imgH="419100" progId="Equation.3">
                  <p:embed/>
                </p:oleObj>
              </mc:Choice>
              <mc:Fallback>
                <p:oleObj name="" r:id="rId13" imgW="1499235" imgH="419100" progId="Equation.3">
                  <p:embed/>
                  <p:pic>
                    <p:nvPicPr>
                      <p:cNvPr id="0" name="图片 43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57605" y="1974850"/>
                        <a:ext cx="13874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6" name="Object 9"/>
          <p:cNvGraphicFramePr>
            <a:graphicFrameLocks noChangeAspect="1"/>
          </p:cNvGraphicFramePr>
          <p:nvPr/>
        </p:nvGraphicFramePr>
        <p:xfrm>
          <a:off x="2970530" y="1985645"/>
          <a:ext cx="2749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" r:id="rId15" imgW="2971800" imgH="469900" progId="Equation.3">
                  <p:embed/>
                </p:oleObj>
              </mc:Choice>
              <mc:Fallback>
                <p:oleObj name="" r:id="rId15" imgW="2971800" imgH="469900" progId="Equation.3">
                  <p:embed/>
                  <p:pic>
                    <p:nvPicPr>
                      <p:cNvPr id="0" name="图片 43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70530" y="1985645"/>
                        <a:ext cx="27495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7" name="Object 10"/>
          <p:cNvGraphicFramePr>
            <a:graphicFrameLocks noChangeAspect="1"/>
          </p:cNvGraphicFramePr>
          <p:nvPr/>
        </p:nvGraphicFramePr>
        <p:xfrm>
          <a:off x="1030923" y="2583498"/>
          <a:ext cx="69294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" r:id="rId17" imgW="7632700" imgH="469900" progId="Equation.3">
                  <p:embed/>
                </p:oleObj>
              </mc:Choice>
              <mc:Fallback>
                <p:oleObj name="" r:id="rId17" imgW="7632700" imgH="469900" progId="Equation.3">
                  <p:embed/>
                  <p:pic>
                    <p:nvPicPr>
                      <p:cNvPr id="0" name="图片 43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30923" y="2583498"/>
                        <a:ext cx="6929437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文本框 11265"/>
          <p:cNvSpPr txBox="1"/>
          <p:nvPr/>
        </p:nvSpPr>
        <p:spPr>
          <a:xfrm>
            <a:off x="422910" y="3177858"/>
            <a:ext cx="85312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noProof="1" dirty="0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</a:t>
            </a:r>
            <a:r>
              <a:rPr lang="en-US" altLang="zh-CN" sz="2800" b="1" noProof="1" dirty="0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11</a:t>
            </a:r>
            <a:r>
              <a:rPr lang="zh-CN" altLang="en-US" sz="2800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sz="2800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证明方程ln(1+</a:t>
            </a:r>
            <a:r>
              <a:rPr lang="zh-CN" altLang="en-US" sz="2800" i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i="1" baseline="30000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x</a:t>
            </a:r>
            <a:r>
              <a:rPr lang="zh-CN" altLang="en-US" sz="2800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)=2</a:t>
            </a:r>
            <a:r>
              <a:rPr lang="zh-CN" altLang="en-US" sz="2800" i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x</a:t>
            </a:r>
            <a:r>
              <a:rPr lang="zh-CN" altLang="en-US" sz="2800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至少有一个小于1的正根.</a:t>
            </a:r>
            <a:endParaRPr lang="zh-CN" altLang="en-US" sz="2800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1266"/>
          <p:cNvSpPr txBox="1"/>
          <p:nvPr/>
        </p:nvSpPr>
        <p:spPr>
          <a:xfrm>
            <a:off x="422910" y="3867468"/>
            <a:ext cx="52657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记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)= ln(1+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)–2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文本框 11267"/>
          <p:cNvSpPr txBox="1"/>
          <p:nvPr/>
        </p:nvSpPr>
        <p:spPr>
          <a:xfrm>
            <a:off x="4342448" y="3867468"/>
            <a:ext cx="3709987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知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[0,1]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上连续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文本框 11268"/>
          <p:cNvSpPr txBox="1"/>
          <p:nvPr/>
        </p:nvSpPr>
        <p:spPr>
          <a:xfrm>
            <a:off x="1157288" y="4457383"/>
            <a:ext cx="537051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(0)=ln2&gt;0,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(1) = ln(1+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)–2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9" name="矩形 11269"/>
          <p:cNvSpPr/>
          <p:nvPr/>
        </p:nvSpPr>
        <p:spPr>
          <a:xfrm>
            <a:off x="5811520" y="4516120"/>
            <a:ext cx="23393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=ln(1+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–ln</a:t>
            </a:r>
            <a:r>
              <a: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70" name="对象 11270"/>
          <p:cNvGraphicFramePr>
            <a:graphicFrameLocks noChangeAspect="1"/>
          </p:cNvGraphicFramePr>
          <p:nvPr/>
        </p:nvGraphicFramePr>
        <p:xfrm>
          <a:off x="8052435" y="4321810"/>
          <a:ext cx="13096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1082675" imgH="751840" progId="Equation.3">
                  <p:embed/>
                </p:oleObj>
              </mc:Choice>
              <mc:Fallback>
                <p:oleObj name="" r:id="rId19" imgW="1082675" imgH="75184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52435" y="4321810"/>
                        <a:ext cx="1309688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文本框 11271"/>
          <p:cNvSpPr txBox="1"/>
          <p:nvPr/>
        </p:nvSpPr>
        <p:spPr>
          <a:xfrm>
            <a:off x="9393873" y="4584383"/>
            <a:ext cx="11334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&lt; 0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2" name="文本框 11272"/>
          <p:cNvSpPr txBox="1"/>
          <p:nvPr/>
        </p:nvSpPr>
        <p:spPr>
          <a:xfrm>
            <a:off x="1331278" y="5205413"/>
            <a:ext cx="69786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由零点定理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至少存在一点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(0, 1),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3" name="文本框 11273"/>
          <p:cNvSpPr txBox="1"/>
          <p:nvPr/>
        </p:nvSpPr>
        <p:spPr>
          <a:xfrm>
            <a:off x="1224598" y="5895340"/>
            <a:ext cx="719296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故方程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ln(1+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)=2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至少有一个小于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的正根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74" name="对象 11274"/>
          <p:cNvGraphicFramePr>
            <a:graphicFrameLocks noChangeAspect="1"/>
          </p:cNvGraphicFramePr>
          <p:nvPr/>
        </p:nvGraphicFramePr>
        <p:xfrm>
          <a:off x="7708900" y="5198428"/>
          <a:ext cx="4124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3402330" imgH="444500" progId="Equation.3">
                  <p:embed/>
                </p:oleObj>
              </mc:Choice>
              <mc:Fallback>
                <p:oleObj name="" r:id="rId21" imgW="3402330" imgH="444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08900" y="5198428"/>
                        <a:ext cx="412432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  <p:bldP spid="221188" grpId="0"/>
      <p:bldP spid="221193" grpId="0"/>
      <p:bldP spid="2" grpId="0"/>
      <p:bldP spid="11266" grpId="0"/>
      <p:bldP spid="11267" grpId="0"/>
      <p:bldP spid="11268" grpId="0"/>
      <p:bldP spid="11269" grpId="0"/>
      <p:bldP spid="11271" grpId="0"/>
      <p:bldP spid="11272" grpId="0"/>
      <p:bldP spid="112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矩形 104449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4" name="矩形 104450"/>
          <p:cNvSpPr/>
          <p:nvPr/>
        </p:nvSpPr>
        <p:spPr>
          <a:xfrm>
            <a:off x="152400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矩形 104451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矩形 104452"/>
          <p:cNvSpPr/>
          <p:nvPr/>
        </p:nvSpPr>
        <p:spPr>
          <a:xfrm>
            <a:off x="152400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矩形 104453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4455" name="组合 104454"/>
          <p:cNvGrpSpPr/>
          <p:nvPr/>
        </p:nvGrpSpPr>
        <p:grpSpPr>
          <a:xfrm>
            <a:off x="1990725" y="2538413"/>
            <a:ext cx="4130675" cy="460375"/>
            <a:chOff x="158" y="1599"/>
            <a:chExt cx="2602" cy="290"/>
          </a:xfrm>
        </p:grpSpPr>
        <p:sp>
          <p:nvSpPr>
            <p:cNvPr id="49159" name="矩形 104455"/>
            <p:cNvSpPr/>
            <p:nvPr/>
          </p:nvSpPr>
          <p:spPr>
            <a:xfrm>
              <a:off x="158" y="1599"/>
              <a:ext cx="86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证明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  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令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60" name="对象 104456"/>
            <p:cNvGraphicFramePr/>
            <p:nvPr/>
          </p:nvGraphicFramePr>
          <p:xfrm>
            <a:off x="1041" y="1625"/>
            <a:ext cx="171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07" name="" r:id="rId1" imgW="1510030" imgH="203200" progId="Equation.3">
                    <p:embed/>
                  </p:oleObj>
                </mc:Choice>
                <mc:Fallback>
                  <p:oleObj name="" r:id="rId1" imgW="1510030" imgH="203200" progId="Equation.3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41" y="1625"/>
                          <a:ext cx="1719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1" name="矩形 104457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2" name="矩形 104458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3" name="矩形 104459"/>
          <p:cNvSpPr/>
          <p:nvPr/>
        </p:nvSpPr>
        <p:spPr>
          <a:xfrm>
            <a:off x="152400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4461" name="对象 104460"/>
          <p:cNvGraphicFramePr/>
          <p:nvPr/>
        </p:nvGraphicFramePr>
        <p:xfrm>
          <a:off x="5284788" y="4824413"/>
          <a:ext cx="4124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08" name="" r:id="rId3" imgW="2197100" imgH="228600" progId="Equation.3">
                  <p:embed/>
                </p:oleObj>
              </mc:Choice>
              <mc:Fallback>
                <p:oleObj name="" r:id="rId3" imgW="2197100" imgH="2286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4788" y="4824413"/>
                        <a:ext cx="4124325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矩形 104461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6" name="矩形 104462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7" name="矩形 104463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4465" name="组合 104464"/>
          <p:cNvGrpSpPr/>
          <p:nvPr/>
        </p:nvGrpSpPr>
        <p:grpSpPr>
          <a:xfrm>
            <a:off x="1919288" y="474663"/>
            <a:ext cx="8640762" cy="987424"/>
            <a:chOff x="113" y="497"/>
            <a:chExt cx="5443" cy="622"/>
          </a:xfrm>
        </p:grpSpPr>
        <p:sp>
          <p:nvSpPr>
            <p:cNvPr id="49169" name="矩形 104465"/>
            <p:cNvSpPr/>
            <p:nvPr/>
          </p:nvSpPr>
          <p:spPr>
            <a:xfrm>
              <a:off x="113" y="497"/>
              <a:ext cx="48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400" b="1" dirty="0">
                  <a:solidFill>
                    <a:srgbClr val="0C1AD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0C1AD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 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设       在</a:t>
              </a: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上连续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 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且                      证明在        </a:t>
              </a:r>
              <a:endPara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70" name="对象 104466"/>
            <p:cNvGraphicFramePr/>
            <p:nvPr/>
          </p:nvGraphicFramePr>
          <p:xfrm>
            <a:off x="1014" y="551"/>
            <a:ext cx="41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09" name="" r:id="rId5" imgW="368300" imgH="203200" progId="Equation.3">
                    <p:embed/>
                  </p:oleObj>
                </mc:Choice>
                <mc:Fallback>
                  <p:oleObj name="" r:id="rId5" imgW="368300" imgH="203200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14" y="551"/>
                          <a:ext cx="415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1" name="对象 104467"/>
            <p:cNvGraphicFramePr/>
            <p:nvPr/>
          </p:nvGraphicFramePr>
          <p:xfrm>
            <a:off x="1610" y="538"/>
            <a:ext cx="49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0" name="" r:id="rId7" imgW="405765" imgH="203200" progId="Equation.3">
                    <p:embed/>
                  </p:oleObj>
                </mc:Choice>
                <mc:Fallback>
                  <p:oleObj name="" r:id="rId7" imgW="405765" imgH="2032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10" y="538"/>
                          <a:ext cx="499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2" name="对象 104468"/>
            <p:cNvGraphicFramePr/>
            <p:nvPr/>
          </p:nvGraphicFramePr>
          <p:xfrm>
            <a:off x="3002" y="537"/>
            <a:ext cx="110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1" name="" r:id="rId9" imgW="926465" imgH="203200" progId="Equation.3">
                    <p:embed/>
                  </p:oleObj>
                </mc:Choice>
                <mc:Fallback>
                  <p:oleObj name="" r:id="rId9" imgW="926465" imgH="203200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02" y="537"/>
                          <a:ext cx="1103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对象 104469"/>
            <p:cNvGraphicFramePr/>
            <p:nvPr/>
          </p:nvGraphicFramePr>
          <p:xfrm>
            <a:off x="4786" y="527"/>
            <a:ext cx="45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2" name="" r:id="rId11" imgW="342900" imgH="203200" progId="Equation.3">
                    <p:embed/>
                  </p:oleObj>
                </mc:Choice>
                <mc:Fallback>
                  <p:oleObj name="" r:id="rId11" imgW="342900" imgH="203200" progId="Equation.3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86" y="527"/>
                          <a:ext cx="453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4" name="矩形 104470"/>
            <p:cNvSpPr/>
            <p:nvPr/>
          </p:nvSpPr>
          <p:spPr>
            <a:xfrm>
              <a:off x="793" y="829"/>
              <a:ext cx="476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内至少存在一点</a:t>
              </a: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 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使              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75" name="对象 104471"/>
            <p:cNvGraphicFramePr/>
            <p:nvPr/>
          </p:nvGraphicFramePr>
          <p:xfrm>
            <a:off x="2178" y="861"/>
            <a:ext cx="17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3" name="" r:id="rId13" imgW="139700" imgH="203200" progId="Equation.3">
                    <p:embed/>
                  </p:oleObj>
                </mc:Choice>
                <mc:Fallback>
                  <p:oleObj name="" r:id="rId13" imgW="139700" imgH="203200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78" y="861"/>
                          <a:ext cx="174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6" name="对象 104472"/>
            <p:cNvGraphicFramePr/>
            <p:nvPr/>
          </p:nvGraphicFramePr>
          <p:xfrm>
            <a:off x="2744" y="861"/>
            <a:ext cx="12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4" name="" r:id="rId15" imgW="1040765" imgH="203200" progId="Equation.3">
                    <p:embed/>
                  </p:oleObj>
                </mc:Choice>
                <mc:Fallback>
                  <p:oleObj name="" r:id="rId15" imgW="1040765" imgH="203200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44" y="861"/>
                          <a:ext cx="124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7" name="矩形 104473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4475" name="组合 104474"/>
          <p:cNvGrpSpPr/>
          <p:nvPr/>
        </p:nvGrpSpPr>
        <p:grpSpPr>
          <a:xfrm>
            <a:off x="2640013" y="3067051"/>
            <a:ext cx="5929312" cy="460375"/>
            <a:chOff x="703" y="1991"/>
            <a:chExt cx="3735" cy="290"/>
          </a:xfrm>
        </p:grpSpPr>
        <p:sp>
          <p:nvSpPr>
            <p:cNvPr id="49179" name="矩形 104475"/>
            <p:cNvSpPr/>
            <p:nvPr/>
          </p:nvSpPr>
          <p:spPr>
            <a:xfrm>
              <a:off x="703" y="1991"/>
              <a:ext cx="28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显然        在       上连续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  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已知</a:t>
              </a:r>
              <a:endPara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80" name="对象 104476"/>
            <p:cNvGraphicFramePr/>
            <p:nvPr/>
          </p:nvGraphicFramePr>
          <p:xfrm>
            <a:off x="1134" y="2048"/>
            <a:ext cx="43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5" name="" r:id="rId17" imgW="368300" imgH="203200" progId="Equation.3">
                    <p:embed/>
                  </p:oleObj>
                </mc:Choice>
                <mc:Fallback>
                  <p:oleObj name="" r:id="rId17" imgW="368300" imgH="203200" progId="Equation.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34" y="2048"/>
                          <a:ext cx="431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1" name="对象 104477"/>
            <p:cNvGraphicFramePr/>
            <p:nvPr/>
          </p:nvGraphicFramePr>
          <p:xfrm>
            <a:off x="1746" y="2034"/>
            <a:ext cx="40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6" name="" r:id="rId19" imgW="342900" imgH="203200" progId="Equation.3">
                    <p:embed/>
                  </p:oleObj>
                </mc:Choice>
                <mc:Fallback>
                  <p:oleObj name="" r:id="rId19" imgW="342900" imgH="20320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46" y="2034"/>
                          <a:ext cx="409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2" name="对象 104478"/>
            <p:cNvGraphicFramePr/>
            <p:nvPr/>
          </p:nvGraphicFramePr>
          <p:xfrm>
            <a:off x="3334" y="2033"/>
            <a:ext cx="110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7" name="" r:id="rId20" imgW="926465" imgH="203200" progId="Equation.3">
                    <p:embed/>
                  </p:oleObj>
                </mc:Choice>
                <mc:Fallback>
                  <p:oleObj name="" r:id="rId20" imgW="926465" imgH="20320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334" y="2033"/>
                          <a:ext cx="1104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80" name="组合 104479"/>
          <p:cNvGrpSpPr/>
          <p:nvPr/>
        </p:nvGrpSpPr>
        <p:grpSpPr>
          <a:xfrm>
            <a:off x="2135188" y="3573463"/>
            <a:ext cx="5819775" cy="477837"/>
            <a:chOff x="521" y="2478"/>
            <a:chExt cx="3666" cy="301"/>
          </a:xfrm>
        </p:grpSpPr>
        <p:graphicFrame>
          <p:nvGraphicFramePr>
            <p:cNvPr id="49184" name="对象 104480"/>
            <p:cNvGraphicFramePr/>
            <p:nvPr/>
          </p:nvGraphicFramePr>
          <p:xfrm>
            <a:off x="873" y="2527"/>
            <a:ext cx="331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8" name="" r:id="rId22" imgW="2626360" imgH="203200" progId="Equation.3">
                    <p:embed/>
                  </p:oleObj>
                </mc:Choice>
                <mc:Fallback>
                  <p:oleObj name="" r:id="rId22" imgW="2626360" imgH="2032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73" y="2527"/>
                          <a:ext cx="3314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5" name="文本框 104481"/>
            <p:cNvSpPr txBox="1"/>
            <p:nvPr/>
          </p:nvSpPr>
          <p:spPr>
            <a:xfrm>
              <a:off x="521" y="2478"/>
              <a:ext cx="49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故</a:t>
              </a:r>
              <a:endPara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86" name="矩形 104482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4489" name="组合 104488"/>
          <p:cNvGrpSpPr/>
          <p:nvPr/>
        </p:nvGrpSpPr>
        <p:grpSpPr>
          <a:xfrm>
            <a:off x="2135188" y="4795838"/>
            <a:ext cx="3529012" cy="460375"/>
            <a:chOff x="521" y="3368"/>
            <a:chExt cx="2223" cy="290"/>
          </a:xfrm>
        </p:grpSpPr>
        <p:sp>
          <p:nvSpPr>
            <p:cNvPr id="49188" name="矩形 104489"/>
            <p:cNvSpPr/>
            <p:nvPr/>
          </p:nvSpPr>
          <p:spPr>
            <a:xfrm>
              <a:off x="521" y="3368"/>
              <a:ext cx="222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而当                        时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89" name="对象 104490"/>
            <p:cNvGraphicFramePr/>
            <p:nvPr/>
          </p:nvGraphicFramePr>
          <p:xfrm>
            <a:off x="930" y="3394"/>
            <a:ext cx="129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19" name="" r:id="rId24" imgW="1040765" imgH="203200" progId="Equation.3">
                    <p:embed/>
                  </p:oleObj>
                </mc:Choice>
                <mc:Fallback>
                  <p:oleObj name="" r:id="rId24" imgW="1040765" imgH="20320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930" y="3394"/>
                          <a:ext cx="1293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90" name="矩形 104491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4493" name="组合 104492"/>
          <p:cNvGrpSpPr/>
          <p:nvPr/>
        </p:nvGrpSpPr>
        <p:grpSpPr>
          <a:xfrm>
            <a:off x="2135188" y="5372101"/>
            <a:ext cx="5903912" cy="460375"/>
            <a:chOff x="476" y="3776"/>
            <a:chExt cx="3719" cy="290"/>
          </a:xfrm>
        </p:grpSpPr>
        <p:sp>
          <p:nvSpPr>
            <p:cNvPr id="49192" name="矩形 104493"/>
            <p:cNvSpPr/>
            <p:nvPr/>
          </p:nvSpPr>
          <p:spPr>
            <a:xfrm>
              <a:off x="476" y="3776"/>
              <a:ext cx="326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由零点定理，至少    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 </a:t>
              </a: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使得</a:t>
              </a:r>
              <a:endPara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93" name="对象 104494"/>
            <p:cNvGraphicFramePr/>
            <p:nvPr/>
          </p:nvGraphicFramePr>
          <p:xfrm>
            <a:off x="2094" y="3816"/>
            <a:ext cx="82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20" name="" r:id="rId26" imgW="685165" imgH="203200" progId="Equation.3">
                    <p:embed/>
                  </p:oleObj>
                </mc:Choice>
                <mc:Fallback>
                  <p:oleObj name="" r:id="rId26" imgW="685165" imgH="203200" progId="Equation.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094" y="3816"/>
                          <a:ext cx="823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4" name="对象 104495"/>
            <p:cNvGraphicFramePr/>
            <p:nvPr/>
          </p:nvGraphicFramePr>
          <p:xfrm>
            <a:off x="3469" y="3819"/>
            <a:ext cx="72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21" name="" r:id="rId28" imgW="609600" imgH="203200" progId="Equation.3">
                    <p:embed/>
                  </p:oleObj>
                </mc:Choice>
                <mc:Fallback>
                  <p:oleObj name="" r:id="rId28" imgW="609600" imgH="203200" progId="Equation.3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469" y="3819"/>
                          <a:ext cx="726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97" name="组合 104496"/>
          <p:cNvGrpSpPr/>
          <p:nvPr/>
        </p:nvGrpSpPr>
        <p:grpSpPr>
          <a:xfrm>
            <a:off x="2017713" y="1341438"/>
            <a:ext cx="8326437" cy="1198563"/>
            <a:chOff x="295" y="-153"/>
            <a:chExt cx="5245" cy="755"/>
          </a:xfrm>
        </p:grpSpPr>
        <p:sp>
          <p:nvSpPr>
            <p:cNvPr id="49196" name="文本框 104497"/>
            <p:cNvSpPr txBox="1"/>
            <p:nvPr/>
          </p:nvSpPr>
          <p:spPr>
            <a:xfrm>
              <a:off x="295" y="-153"/>
              <a:ext cx="5125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分析  如果令                               ，那么证明等式               </a:t>
              </a:r>
              <a:endParaRPr lang="zh-CN" altLang="en-US" sz="2400" b="1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成立等价于       有零点，因此可用零点定理证明。   </a:t>
              </a:r>
              <a:endParaRPr lang="zh-CN" altLang="en-US" sz="2400" b="1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97" name="对象 104498"/>
            <p:cNvGraphicFramePr/>
            <p:nvPr/>
          </p:nvGraphicFramePr>
          <p:xfrm>
            <a:off x="1292" y="329"/>
            <a:ext cx="40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22" name="" r:id="rId30" imgW="495300" imgH="266700" progId="Equation.3">
                    <p:embed/>
                  </p:oleObj>
                </mc:Choice>
                <mc:Fallback>
                  <p:oleObj name="" r:id="rId30" imgW="495300" imgH="26670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292" y="329"/>
                          <a:ext cx="409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8" name="对象 104499"/>
            <p:cNvGraphicFramePr/>
            <p:nvPr/>
          </p:nvGraphicFramePr>
          <p:xfrm>
            <a:off x="1429" y="-17"/>
            <a:ext cx="163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23" name="" r:id="rId32" imgW="2082800" imgH="266700" progId="Equation.3">
                    <p:embed/>
                  </p:oleObj>
                </mc:Choice>
                <mc:Fallback>
                  <p:oleObj name="" r:id="rId32" imgW="2082800" imgH="26670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429" y="-17"/>
                          <a:ext cx="1632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9" name="对象 104500"/>
            <p:cNvGraphicFramePr/>
            <p:nvPr/>
          </p:nvGraphicFramePr>
          <p:xfrm>
            <a:off x="4406" y="-25"/>
            <a:ext cx="113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24" name="" r:id="rId34" imgW="1435100" imgH="266700" progId="Equation.3">
                    <p:embed/>
                  </p:oleObj>
                </mc:Choice>
                <mc:Fallback>
                  <p:oleObj name="" r:id="rId34" imgW="1435100" imgH="26670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406" y="-25"/>
                          <a:ext cx="113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502" name="组合 104501"/>
          <p:cNvGrpSpPr/>
          <p:nvPr/>
        </p:nvGrpSpPr>
        <p:grpSpPr>
          <a:xfrm>
            <a:off x="2208213" y="5949950"/>
            <a:ext cx="2516187" cy="460375"/>
            <a:chOff x="431" y="3884"/>
            <a:chExt cx="1585" cy="290"/>
          </a:xfrm>
        </p:grpSpPr>
        <p:sp>
          <p:nvSpPr>
            <p:cNvPr id="49201" name="矩形 104502"/>
            <p:cNvSpPr/>
            <p:nvPr/>
          </p:nvSpPr>
          <p:spPr>
            <a:xfrm>
              <a:off x="431" y="3884"/>
              <a:ext cx="158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即           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202" name="对象 104503"/>
            <p:cNvGraphicFramePr/>
            <p:nvPr/>
          </p:nvGraphicFramePr>
          <p:xfrm>
            <a:off x="708" y="3918"/>
            <a:ext cx="115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25" name="" r:id="rId36" imgW="1040765" imgH="203200" progId="Equation.3">
                    <p:embed/>
                  </p:oleObj>
                </mc:Choice>
                <mc:Fallback>
                  <p:oleObj name="" r:id="rId36" imgW="1040765" imgH="203200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708" y="3918"/>
                          <a:ext cx="1153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505" name="对象 104504"/>
          <p:cNvGraphicFramePr/>
          <p:nvPr/>
        </p:nvGraphicFramePr>
        <p:xfrm>
          <a:off x="2222500" y="4221163"/>
          <a:ext cx="47958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6" name="" r:id="rId38" imgW="2232025" imgH="215900" progId="Equation.3">
                  <p:embed/>
                </p:oleObj>
              </mc:Choice>
              <mc:Fallback>
                <p:oleObj name="" r:id="rId38" imgW="2232025" imgH="2159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222500" y="4221163"/>
                        <a:ext cx="47958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 151"/>
          <p:cNvGrpSpPr/>
          <p:nvPr/>
        </p:nvGrpSpPr>
        <p:grpSpPr>
          <a:xfrm>
            <a:off x="2575560" y="3339465"/>
            <a:ext cx="8844052" cy="675005"/>
            <a:chOff x="3114" y="3789"/>
            <a:chExt cx="11464" cy="785"/>
          </a:xfrm>
        </p:grpSpPr>
        <p:sp>
          <p:nvSpPr>
            <p:cNvPr id="141" name="文本框 140"/>
            <p:cNvSpPr txBox="1"/>
            <p:nvPr/>
          </p:nvSpPr>
          <p:spPr>
            <a:xfrm>
              <a:off x="6400" y="3789"/>
              <a:ext cx="8178" cy="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0">
                  <a:solidFill>
                    <a:srgbClr val="000000"/>
                  </a:solidFill>
                  <a:ea typeface="宋体" panose="02010600030101010101" pitchFamily="2" charset="-122"/>
                </a:rPr>
                <a:t>上连续，   在    </a:t>
              </a:r>
              <a:r>
                <a:rPr lang="en-US" altLang="zh-CN" sz="3250" b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zh-CN" sz="3250" b="0">
                  <a:solidFill>
                    <a:srgbClr val="000000"/>
                  </a:solidFill>
                  <a:ea typeface="宋体" panose="02010600030101010101" pitchFamily="2" charset="-122"/>
                </a:rPr>
                <a:t>上一定有最大</a:t>
              </a:r>
              <a:endParaRPr lang="zh-CN" sz="325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114" y="3849"/>
              <a:ext cx="7245" cy="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0">
                  <a:solidFill>
                    <a:srgbClr val="000000"/>
                  </a:solidFill>
                  <a:ea typeface="宋体" panose="02010600030101010101" pitchFamily="2" charset="-122"/>
                </a:rPr>
                <a:t>由于</a:t>
              </a:r>
              <a:endParaRPr lang="zh-CN" altLang="en-US" sz="325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904" y="3843"/>
              <a:ext cx="2285" cy="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0">
                  <a:solidFill>
                    <a:srgbClr val="000000"/>
                  </a:solidFill>
                  <a:ea typeface="宋体" panose="02010600030101010101" pitchFamily="2" charset="-122"/>
                </a:rPr>
                <a:t>在</a:t>
              </a:r>
              <a:endParaRPr lang="zh-CN" altLang="en-US" sz="325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07" name="对象 -2147482594"/>
            <p:cNvGraphicFramePr>
              <a:graphicFrameLocks noChangeAspect="1"/>
            </p:cNvGraphicFramePr>
            <p:nvPr/>
          </p:nvGraphicFramePr>
          <p:xfrm>
            <a:off x="4099" y="3940"/>
            <a:ext cx="93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1" name="" r:id="rId1" imgW="342900" imgH="203200" progId="Equation.DSMT4">
                    <p:embed/>
                  </p:oleObj>
                </mc:Choice>
                <mc:Fallback>
                  <p:oleObj name="" r:id="rId1" imgW="342900" imgH="203200" progId="Equation.DSMT4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99" y="3940"/>
                          <a:ext cx="934" cy="5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对象 -2147482593"/>
            <p:cNvGraphicFramePr>
              <a:graphicFrameLocks noChangeAspect="1"/>
            </p:cNvGraphicFramePr>
            <p:nvPr/>
          </p:nvGraphicFramePr>
          <p:xfrm>
            <a:off x="5536" y="3843"/>
            <a:ext cx="1021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2" name="" r:id="rId3" imgW="355600" imgH="254000" progId="Equation.DSMT4">
                    <p:embed/>
                  </p:oleObj>
                </mc:Choice>
                <mc:Fallback>
                  <p:oleObj name="" r:id="rId3" imgW="355600" imgH="254000" progId="Equation.DSMT4">
                    <p:embed/>
                    <p:pic>
                      <p:nvPicPr>
                        <p:cNvPr id="0" name="图片 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36" y="3843"/>
                          <a:ext cx="1021" cy="7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对象 -2147482594"/>
            <p:cNvGraphicFramePr>
              <a:graphicFrameLocks noChangeAspect="1"/>
            </p:cNvGraphicFramePr>
            <p:nvPr/>
          </p:nvGraphicFramePr>
          <p:xfrm>
            <a:off x="8199" y="3826"/>
            <a:ext cx="1087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" name="" r:id="rId5" imgW="342900" imgH="203200" progId="Equation.DSMT4">
                    <p:embed/>
                  </p:oleObj>
                </mc:Choice>
                <mc:Fallback>
                  <p:oleObj name="" r:id="rId5" imgW="342900" imgH="203200" progId="Equation.DSMT4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99" y="3826"/>
                          <a:ext cx="1087" cy="6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对象 -2147482593"/>
            <p:cNvGraphicFramePr>
              <a:graphicFrameLocks noChangeAspect="1"/>
            </p:cNvGraphicFramePr>
            <p:nvPr/>
          </p:nvGraphicFramePr>
          <p:xfrm>
            <a:off x="9719" y="3833"/>
            <a:ext cx="990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" name="" r:id="rId6" imgW="355600" imgH="254000" progId="Equation.DSMT4">
                    <p:embed/>
                  </p:oleObj>
                </mc:Choice>
                <mc:Fallback>
                  <p:oleObj name="" r:id="rId6" imgW="355600" imgH="254000" progId="Equation.DSMT4">
                    <p:embed/>
                    <p:pic>
                      <p:nvPicPr>
                        <p:cNvPr id="0" name="图片 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719" y="3833"/>
                          <a:ext cx="990" cy="7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" name="文本框 240"/>
          <p:cNvSpPr txBox="1"/>
          <p:nvPr/>
        </p:nvSpPr>
        <p:spPr>
          <a:xfrm>
            <a:off x="3781025" y="4200945"/>
            <a:ext cx="8353348" cy="591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5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                                   </a:t>
            </a:r>
            <a:r>
              <a:rPr lang="en-US" altLang="zh-CN" sz="325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325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25" name="Rectangle 22"/>
          <p:cNvSpPr>
            <a:spLocks noChangeArrowheads="1"/>
          </p:cNvSpPr>
          <p:nvPr/>
        </p:nvSpPr>
        <p:spPr bwMode="auto">
          <a:xfrm>
            <a:off x="0" y="-217375"/>
            <a:ext cx="309880" cy="4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440">
              <a:ea typeface="宋体" panose="02010600030101010101" pitchFamily="2" charset="-122"/>
            </a:endParaRPr>
          </a:p>
        </p:txBody>
      </p:sp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92263"/>
            <a:ext cx="309880" cy="4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440">
              <a:ea typeface="宋体" panose="02010600030101010101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679484" y="3074858"/>
            <a:ext cx="10794328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-219327" y="4163100"/>
            <a:ext cx="4000352" cy="590893"/>
            <a:chOff x="912" y="3403"/>
            <a:chExt cx="4651" cy="687"/>
          </a:xfrm>
        </p:grpSpPr>
        <p:sp>
          <p:nvSpPr>
            <p:cNvPr id="121" name="文本框 120"/>
            <p:cNvSpPr txBox="1"/>
            <p:nvPr/>
          </p:nvSpPr>
          <p:spPr>
            <a:xfrm>
              <a:off x="912" y="3403"/>
              <a:ext cx="4651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altLang="zh-CN" sz="3250" b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zh-CN" sz="3250" b="0">
                  <a:solidFill>
                    <a:srgbClr val="000000"/>
                  </a:solidFill>
                  <a:ea typeface="宋体" panose="02010600030101010101" pitchFamily="2" charset="-122"/>
                </a:rPr>
                <a:t>值  与最小值  </a:t>
              </a:r>
              <a:r>
                <a:rPr lang="en-US" altLang="zh-CN" sz="3250" b="0">
                  <a:solidFill>
                    <a:srgbClr val="000000"/>
                  </a:solidFill>
                  <a:ea typeface="宋体" panose="02010600030101010101" pitchFamily="2" charset="-122"/>
                </a:rPr>
                <a:t>,</a:t>
              </a:r>
              <a:endParaRPr lang="en-US" altLang="zh-CN" sz="325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17" name="对象 -2147482592"/>
            <p:cNvGraphicFramePr>
              <a:graphicFrameLocks noChangeAspect="1"/>
            </p:cNvGraphicFramePr>
            <p:nvPr/>
          </p:nvGraphicFramePr>
          <p:xfrm>
            <a:off x="1863" y="3508"/>
            <a:ext cx="582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" name="" r:id="rId7" imgW="203200" imgH="165100" progId="Equation.DSMT4">
                    <p:embed/>
                  </p:oleObj>
                </mc:Choice>
                <mc:Fallback>
                  <p:oleObj name="" r:id="rId7" imgW="203200" imgH="165100" progId="Equation.DSMT4">
                    <p:embed/>
                    <p:pic>
                      <p:nvPicPr>
                        <p:cNvPr id="0" name="图片 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63" y="3508"/>
                          <a:ext cx="582" cy="4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对象 -2147482591"/>
            <p:cNvGraphicFramePr>
              <a:graphicFrameLocks noChangeAspect="1"/>
            </p:cNvGraphicFramePr>
            <p:nvPr/>
          </p:nvGraphicFramePr>
          <p:xfrm>
            <a:off x="4086" y="3549"/>
            <a:ext cx="47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" name="" r:id="rId9" imgW="165100" imgH="139700" progId="Equation.DSMT4">
                    <p:embed/>
                  </p:oleObj>
                </mc:Choice>
                <mc:Fallback>
                  <p:oleObj name="" r:id="rId9" imgW="165100" imgH="139700" progId="Equation.DSMT4">
                    <p:embed/>
                    <p:pic>
                      <p:nvPicPr>
                        <p:cNvPr id="0" name="图片 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86" y="3549"/>
                          <a:ext cx="477" cy="3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" name="文本框 128"/>
          <p:cNvSpPr txBox="1"/>
          <p:nvPr/>
        </p:nvSpPr>
        <p:spPr>
          <a:xfrm>
            <a:off x="598634" y="3370943"/>
            <a:ext cx="2322286" cy="591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5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证</a:t>
            </a:r>
            <a:r>
              <a:rPr lang="en-US" altLang="zh-CN" sz="325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325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lang="en-US" sz="325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I.</a:t>
            </a:r>
            <a:endParaRPr lang="zh-CN" altLang="en-US" sz="325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722841" y="4065908"/>
            <a:ext cx="7248972" cy="1037288"/>
            <a:chOff x="3704" y="6156"/>
            <a:chExt cx="8428" cy="1206"/>
          </a:xfrm>
        </p:grpSpPr>
        <p:graphicFrame>
          <p:nvGraphicFramePr>
            <p:cNvPr id="131" name="对象 -2147482500"/>
            <p:cNvGraphicFramePr>
              <a:graphicFrameLocks noChangeAspect="1"/>
            </p:cNvGraphicFramePr>
            <p:nvPr/>
          </p:nvGraphicFramePr>
          <p:xfrm>
            <a:off x="3704" y="6157"/>
            <a:ext cx="2491" cy="1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7" name="" r:id="rId11" imgW="862965" imgH="419100" progId="Equation.DSMT4">
                    <p:embed/>
                  </p:oleObj>
                </mc:Choice>
                <mc:Fallback>
                  <p:oleObj name="" r:id="rId11" imgW="862965" imgH="419100" progId="Equation.DSMT4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04" y="6157"/>
                          <a:ext cx="2491" cy="1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对象 -2147482499"/>
            <p:cNvGraphicFramePr>
              <a:graphicFrameLocks noChangeAspect="1"/>
            </p:cNvGraphicFramePr>
            <p:nvPr/>
          </p:nvGraphicFramePr>
          <p:xfrm>
            <a:off x="6137" y="6156"/>
            <a:ext cx="2878" cy="1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8" name="" r:id="rId13" imgW="1028700" imgH="419100" progId="Equation.DSMT4">
                    <p:embed/>
                  </p:oleObj>
                </mc:Choice>
                <mc:Fallback>
                  <p:oleObj name="" r:id="rId13" imgW="1028700" imgH="419100" progId="Equation.DSMT4">
                    <p:embed/>
                    <p:pic>
                      <p:nvPicPr>
                        <p:cNvPr id="0" name="图片 7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37" y="6156"/>
                          <a:ext cx="2878" cy="11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对象 -2147482469"/>
            <p:cNvGraphicFramePr>
              <a:graphicFrameLocks noChangeAspect="1"/>
            </p:cNvGraphicFramePr>
            <p:nvPr/>
          </p:nvGraphicFramePr>
          <p:xfrm>
            <a:off x="9079" y="6190"/>
            <a:ext cx="3053" cy="1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9" name="" r:id="rId15" imgW="1104900" imgH="419100" progId="Equation.DSMT4">
                    <p:embed/>
                  </p:oleObj>
                </mc:Choice>
                <mc:Fallback>
                  <p:oleObj name="" r:id="rId15" imgW="1104900" imgH="419100" progId="Equation.DSMT4">
                    <p:embed/>
                    <p:pic>
                      <p:nvPicPr>
                        <p:cNvPr id="0" name="图片 7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079" y="6190"/>
                          <a:ext cx="3053" cy="1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" name="组合 136"/>
          <p:cNvGrpSpPr/>
          <p:nvPr/>
        </p:nvGrpSpPr>
        <p:grpSpPr>
          <a:xfrm>
            <a:off x="658841" y="5068792"/>
            <a:ext cx="9492988" cy="662281"/>
            <a:chOff x="1557" y="2824"/>
            <a:chExt cx="11037" cy="770"/>
          </a:xfrm>
        </p:grpSpPr>
        <p:sp>
          <p:nvSpPr>
            <p:cNvPr id="244" name="文本框 243"/>
            <p:cNvSpPr txBox="1"/>
            <p:nvPr/>
          </p:nvSpPr>
          <p:spPr>
            <a:xfrm>
              <a:off x="1557" y="2824"/>
              <a:ext cx="10158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0">
                  <a:latin typeface="宋体" panose="02010600030101010101" pitchFamily="2" charset="-122"/>
                  <a:ea typeface="宋体" panose="02010600030101010101" pitchFamily="2" charset="-122"/>
                </a:rPr>
                <a:t>则由介值定理可知，至少存在一点</a:t>
              </a:r>
              <a:endParaRPr lang="zh-CN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10669" y="2866"/>
              <a:ext cx="1925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0">
                  <a:latin typeface="宋体" panose="02010600030101010101" pitchFamily="2" charset="-122"/>
                  <a:ea typeface="宋体" panose="02010600030101010101" pitchFamily="2" charset="-122"/>
                </a:rPr>
                <a:t>，使得</a:t>
              </a:r>
              <a:endParaRPr lang="zh-CN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8" name="对象 -2147482497"/>
            <p:cNvGraphicFramePr>
              <a:graphicFrameLocks noChangeAspect="1"/>
            </p:cNvGraphicFramePr>
            <p:nvPr/>
          </p:nvGraphicFramePr>
          <p:xfrm>
            <a:off x="9005" y="2866"/>
            <a:ext cx="1664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0" name="" r:id="rId17" imgW="584200" imgH="254000" progId="Equation.DSMT4">
                    <p:embed/>
                  </p:oleObj>
                </mc:Choice>
                <mc:Fallback>
                  <p:oleObj name="" r:id="rId17" imgW="584200" imgH="254000" progId="Equation.DSMT4">
                    <p:embed/>
                    <p:pic>
                      <p:nvPicPr>
                        <p:cNvPr id="0" name="图片 7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005" y="2866"/>
                          <a:ext cx="1664" cy="7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" name="对象 -2147482496"/>
          <p:cNvGraphicFramePr>
            <a:graphicFrameLocks noChangeAspect="1"/>
          </p:cNvGraphicFramePr>
          <p:nvPr/>
        </p:nvGraphicFramePr>
        <p:xfrm>
          <a:off x="745712" y="5707850"/>
          <a:ext cx="3314848" cy="101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" r:id="rId19" imgW="1358900" imgH="419100" progId="Equation.DSMT4">
                  <p:embed/>
                </p:oleObj>
              </mc:Choice>
              <mc:Fallback>
                <p:oleObj name="" r:id="rId19" imgW="1358900" imgH="419100" progId="Equation.DSMT4">
                  <p:embed/>
                  <p:pic>
                    <p:nvPicPr>
                      <p:cNvPr id="0" name="图片 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712" y="5707850"/>
                        <a:ext cx="3314848" cy="1016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" name="组合 146"/>
          <p:cNvGrpSpPr/>
          <p:nvPr/>
        </p:nvGrpSpPr>
        <p:grpSpPr>
          <a:xfrm>
            <a:off x="3839512" y="5899654"/>
            <a:ext cx="6406068" cy="623577"/>
            <a:chOff x="5368" y="3790"/>
            <a:chExt cx="7448" cy="725"/>
          </a:xfrm>
        </p:grpSpPr>
        <p:sp>
          <p:nvSpPr>
            <p:cNvPr id="246" name="文本框 245"/>
            <p:cNvSpPr txBox="1"/>
            <p:nvPr/>
          </p:nvSpPr>
          <p:spPr>
            <a:xfrm>
              <a:off x="5368" y="3790"/>
              <a:ext cx="3070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0">
                  <a:latin typeface="宋体" panose="02010600030101010101" pitchFamily="2" charset="-122"/>
                  <a:ea typeface="宋体" panose="02010600030101010101" pitchFamily="2" charset="-122"/>
                </a:rPr>
                <a:t>，即    </a:t>
              </a:r>
              <a:endParaRPr lang="zh-CN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48" name="对象 -2147482495"/>
            <p:cNvGraphicFramePr>
              <a:graphicFrameLocks noChangeAspect="1"/>
            </p:cNvGraphicFramePr>
            <p:nvPr/>
          </p:nvGraphicFramePr>
          <p:xfrm>
            <a:off x="6654" y="3880"/>
            <a:ext cx="5460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2" name="" r:id="rId21" imgW="1765300" imgH="203200" progId="Equation.DSMT4">
                    <p:embed/>
                  </p:oleObj>
                </mc:Choice>
                <mc:Fallback>
                  <p:oleObj name="" r:id="rId21" imgW="1765300" imgH="203200" progId="Equation.DSMT4">
                    <p:embed/>
                    <p:pic>
                      <p:nvPicPr>
                        <p:cNvPr id="0" name="图片 7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654" y="3880"/>
                          <a:ext cx="5460" cy="6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" name="文本框 246"/>
            <p:cNvSpPr txBox="1"/>
            <p:nvPr/>
          </p:nvSpPr>
          <p:spPr>
            <a:xfrm>
              <a:off x="12024" y="3814"/>
              <a:ext cx="792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3250" b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98634" y="726117"/>
            <a:ext cx="11063541" cy="2263799"/>
            <a:chOff x="696" y="826"/>
            <a:chExt cx="12863" cy="2632"/>
          </a:xfrm>
        </p:grpSpPr>
        <p:sp>
          <p:nvSpPr>
            <p:cNvPr id="234" name="文本框 233"/>
            <p:cNvSpPr txBox="1"/>
            <p:nvPr/>
          </p:nvSpPr>
          <p:spPr>
            <a:xfrm>
              <a:off x="8670" y="2046"/>
              <a:ext cx="2114" cy="1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0">
                  <a:latin typeface="宋体" panose="02010600030101010101" pitchFamily="2" charset="-122"/>
                  <a:ea typeface="宋体" panose="02010600030101010101" pitchFamily="2" charset="-122"/>
                </a:rPr>
                <a:t>，使得</a:t>
              </a:r>
              <a:endParaRPr lang="zh-CN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indent="0"/>
              <a:r>
                <a:rPr lang="zh-CN" altLang="en-US" sz="3250" b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endParaRPr lang="zh-CN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696" y="826"/>
              <a:ext cx="12863" cy="2583"/>
              <a:chOff x="696" y="939"/>
              <a:chExt cx="12863" cy="2583"/>
            </a:xfrm>
          </p:grpSpPr>
          <p:sp>
            <p:nvSpPr>
              <p:cNvPr id="229" name="文本框 228"/>
              <p:cNvSpPr txBox="1"/>
              <p:nvPr/>
            </p:nvSpPr>
            <p:spPr>
              <a:xfrm>
                <a:off x="696" y="939"/>
                <a:ext cx="12863" cy="18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zh-CN" sz="325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sz="325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13</a:t>
                </a:r>
                <a:r>
                  <a:rPr lang="en-US" sz="325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sz="3250" b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     在     上连续，          ，试证：对任意的正数</a:t>
                </a:r>
                <a:endParaRPr lang="zh-CN" sz="325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3248" y="2046"/>
                <a:ext cx="5919" cy="6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sz="3250" b="0">
                    <a:latin typeface="宋体" panose="02010600030101010101" pitchFamily="2" charset="-122"/>
                    <a:ea typeface="宋体" panose="02010600030101010101" pitchFamily="2" charset="-122"/>
                  </a:rPr>
                  <a:t>，至少存在一点</a:t>
                </a:r>
                <a:endParaRPr lang="zh-CN" altLang="en-US" sz="3250" b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0" name="对象 -2147482512"/>
              <p:cNvGraphicFramePr>
                <a:graphicFrameLocks noChangeAspect="1"/>
              </p:cNvGraphicFramePr>
              <p:nvPr/>
            </p:nvGraphicFramePr>
            <p:xfrm>
              <a:off x="2595" y="1196"/>
              <a:ext cx="1049" cy="6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3" name="" r:id="rId23" imgW="342900" imgH="203200" progId="Equation.DSMT4">
                      <p:embed/>
                    </p:oleObj>
                  </mc:Choice>
                  <mc:Fallback>
                    <p:oleObj name="" r:id="rId23" imgW="342900" imgH="203200" progId="Equation.DSMT4">
                      <p:embed/>
                      <p:pic>
                        <p:nvPicPr>
                          <p:cNvPr id="0" name="图片 9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595" y="1196"/>
                            <a:ext cx="1049" cy="6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4" name="对象 -2147482511"/>
              <p:cNvGraphicFramePr>
                <a:graphicFrameLocks noChangeAspect="1"/>
              </p:cNvGraphicFramePr>
              <p:nvPr/>
            </p:nvGraphicFramePr>
            <p:xfrm>
              <a:off x="4268" y="1196"/>
              <a:ext cx="1049" cy="6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4" name="" r:id="rId25" imgW="342900" imgH="203200" progId="Equation.3">
                      <p:embed/>
                    </p:oleObj>
                  </mc:Choice>
                  <mc:Fallback>
                    <p:oleObj name="" r:id="rId25" imgW="342900" imgH="203200" progId="Equation.3">
                      <p:embed/>
                      <p:pic>
                        <p:nvPicPr>
                          <p:cNvPr id="0" name="图片 9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268" y="1196"/>
                            <a:ext cx="1049" cy="6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" name="对象 -2147482510"/>
              <p:cNvGraphicFramePr>
                <a:graphicFrameLocks noChangeAspect="1"/>
              </p:cNvGraphicFramePr>
              <p:nvPr/>
            </p:nvGraphicFramePr>
            <p:xfrm>
              <a:off x="7133" y="1241"/>
              <a:ext cx="2482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5" name="" r:id="rId27" imgW="812165" imgH="177800" progId="Equation.DSMT4">
                      <p:embed/>
                    </p:oleObj>
                  </mc:Choice>
                  <mc:Fallback>
                    <p:oleObj name="" r:id="rId27" imgW="812165" imgH="177800" progId="Equation.DSMT4">
                      <p:embed/>
                      <p:pic>
                        <p:nvPicPr>
                          <p:cNvPr id="0" name="图片 100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7133" y="1241"/>
                            <a:ext cx="2482" cy="5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" name="对象 -2147482509"/>
              <p:cNvGraphicFramePr>
                <a:graphicFrameLocks noChangeAspect="1"/>
              </p:cNvGraphicFramePr>
              <p:nvPr/>
            </p:nvGraphicFramePr>
            <p:xfrm>
              <a:off x="2399" y="2159"/>
              <a:ext cx="849" cy="5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6" name="" r:id="rId29" imgW="279400" imgH="165100" progId="Equation.DSMT4">
                      <p:embed/>
                    </p:oleObj>
                  </mc:Choice>
                  <mc:Fallback>
                    <p:oleObj name="" r:id="rId29" imgW="279400" imgH="165100" progId="Equation.DSMT4">
                      <p:embed/>
                      <p:pic>
                        <p:nvPicPr>
                          <p:cNvPr id="0" name="图片 101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399" y="2159"/>
                            <a:ext cx="849" cy="5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" name="对象 -2147482508"/>
              <p:cNvGraphicFramePr>
                <a:graphicFrameLocks noChangeAspect="1"/>
              </p:cNvGraphicFramePr>
              <p:nvPr/>
            </p:nvGraphicFramePr>
            <p:xfrm>
              <a:off x="6885" y="2046"/>
              <a:ext cx="1785" cy="7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7" name="" r:id="rId31" imgW="584200" imgH="254000" progId="Equation.DSMT4">
                      <p:embed/>
                    </p:oleObj>
                  </mc:Choice>
                  <mc:Fallback>
                    <p:oleObj name="" r:id="rId31" imgW="584200" imgH="254000" progId="Equation.DSMT4">
                      <p:embed/>
                      <p:pic>
                        <p:nvPicPr>
                          <p:cNvPr id="0" name="图片 102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6885" y="2046"/>
                            <a:ext cx="1785" cy="7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8" name="对象 -2147482507"/>
              <p:cNvGraphicFramePr>
                <a:graphicFrameLocks noChangeAspect="1"/>
              </p:cNvGraphicFramePr>
              <p:nvPr/>
            </p:nvGraphicFramePr>
            <p:xfrm>
              <a:off x="4042" y="2895"/>
              <a:ext cx="5384" cy="6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8" name="" r:id="rId33" imgW="1765300" imgH="203200" progId="Equation.DSMT4">
                      <p:embed/>
                    </p:oleObj>
                  </mc:Choice>
                  <mc:Fallback>
                    <p:oleObj name="" r:id="rId33" imgW="1765300" imgH="203200" progId="Equation.DSMT4">
                      <p:embed/>
                      <p:pic>
                        <p:nvPicPr>
                          <p:cNvPr id="0" name="图片 103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042" y="2895"/>
                            <a:ext cx="5384" cy="6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0" name="文本框 149"/>
            <p:cNvSpPr txBox="1"/>
            <p:nvPr/>
          </p:nvSpPr>
          <p:spPr>
            <a:xfrm>
              <a:off x="9399" y="2771"/>
              <a:ext cx="792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3250" b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1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76388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-233250"/>
            <a:ext cx="374650" cy="49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3855" tIns="61927" rIns="123855" bIns="61927" numCol="1" anchor="ctr" anchorCtr="0" compatLnSpc="1">
            <a:spAutoFit/>
          </a:bodyPr>
          <a:lstStyle/>
          <a:p>
            <a:endParaRPr lang="zh-CN" altLang="en-US" sz="2440"/>
          </a:p>
        </p:txBody>
      </p:sp>
      <p:sp>
        <p:nvSpPr>
          <p:cNvPr id="129" name="文本框 128"/>
          <p:cNvSpPr txBox="1"/>
          <p:nvPr/>
        </p:nvSpPr>
        <p:spPr>
          <a:xfrm>
            <a:off x="598634" y="3136611"/>
            <a:ext cx="1481962" cy="591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续</a:t>
            </a:r>
            <a:r>
              <a:rPr lang="zh-CN" sz="325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证</a:t>
            </a:r>
            <a:endParaRPr lang="zh-CN" altLang="en-US" sz="325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36326" y="3136611"/>
            <a:ext cx="4971412" cy="591185"/>
            <a:chOff x="1355725" y="2304132"/>
            <a:chExt cx="3670300" cy="436461"/>
          </a:xfrm>
        </p:grpSpPr>
        <p:sp>
          <p:nvSpPr>
            <p:cNvPr id="80" name="文本框 79"/>
            <p:cNvSpPr txBox="1"/>
            <p:nvPr/>
          </p:nvSpPr>
          <p:spPr>
            <a:xfrm>
              <a:off x="1355725" y="2304132"/>
              <a:ext cx="2434590" cy="436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方法</a:t>
              </a:r>
              <a:r>
                <a:rPr lang="en-US" sz="325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II. </a:t>
              </a:r>
              <a:r>
                <a:rPr lang="zh-CN" sz="3250" b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不妨设</a:t>
              </a:r>
              <a:endParaRPr lang="zh-CN" altLang="en-US" sz="325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2" name="对象 -2147482494"/>
            <p:cNvGraphicFramePr>
              <a:graphicFrameLocks noChangeAspect="1"/>
            </p:cNvGraphicFramePr>
            <p:nvPr/>
          </p:nvGraphicFramePr>
          <p:xfrm>
            <a:off x="3656013" y="2366963"/>
            <a:ext cx="1370012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1" name="Equation" r:id="rId1" imgW="20116800" imgH="4876800" progId="Equation.DSMT4">
                    <p:embed/>
                  </p:oleObj>
                </mc:Choice>
                <mc:Fallback>
                  <p:oleObj name="Equation" r:id="rId1" imgW="20116800" imgH="4876800" progId="Equation.DSMT4">
                    <p:embed/>
                    <p:pic>
                      <p:nvPicPr>
                        <p:cNvPr id="0" name="图片 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56013" y="2366963"/>
                          <a:ext cx="1370012" cy="334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组合 104"/>
          <p:cNvGrpSpPr/>
          <p:nvPr/>
        </p:nvGrpSpPr>
        <p:grpSpPr>
          <a:xfrm>
            <a:off x="6652058" y="3136611"/>
            <a:ext cx="5027319" cy="591753"/>
            <a:chOff x="7734" y="1415"/>
            <a:chExt cx="5845" cy="688"/>
          </a:xfrm>
        </p:grpSpPr>
        <p:sp>
          <p:nvSpPr>
            <p:cNvPr id="248" name="文本框 247"/>
            <p:cNvSpPr txBox="1"/>
            <p:nvPr/>
          </p:nvSpPr>
          <p:spPr>
            <a:xfrm>
              <a:off x="7734" y="1416"/>
              <a:ext cx="5845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altLang="zh-CN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32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sz="325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  <a:r>
                <a:rPr lang="zh-CN" sz="325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对任意正数</a:t>
              </a:r>
              <a:endParaRPr lang="en-US" altLang="zh-CN" sz="3250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11980" y="1415"/>
              <a:ext cx="1048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altLang="zh-CN" sz="3250" b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sz="3250" b="0">
                  <a:latin typeface="宋体" panose="02010600030101010101" pitchFamily="2" charset="-122"/>
                  <a:ea typeface="宋体" panose="02010600030101010101" pitchFamily="2" charset="-122"/>
                </a:rPr>
                <a:t>有</a:t>
              </a:r>
              <a:endParaRPr lang="zh-CN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对象 -2147482493"/>
            <p:cNvGraphicFramePr>
              <a:graphicFrameLocks noChangeAspect="1"/>
            </p:cNvGraphicFramePr>
            <p:nvPr/>
          </p:nvGraphicFramePr>
          <p:xfrm>
            <a:off x="11460" y="1563"/>
            <a:ext cx="71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2" name="" r:id="rId3" imgW="279400" imgH="165100" progId="Equation.DSMT4">
                    <p:embed/>
                  </p:oleObj>
                </mc:Choice>
                <mc:Fallback>
                  <p:oleObj name="" r:id="rId3" imgW="279400" imgH="165100" progId="Equation.DSMT4">
                    <p:embed/>
                    <p:pic>
                      <p:nvPicPr>
                        <p:cNvPr id="0" name="图片 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460" y="1563"/>
                          <a:ext cx="712" cy="4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" name="组合 103"/>
          <p:cNvGrpSpPr/>
          <p:nvPr/>
        </p:nvGrpSpPr>
        <p:grpSpPr>
          <a:xfrm>
            <a:off x="814520" y="4911304"/>
            <a:ext cx="10179352" cy="623577"/>
            <a:chOff x="947" y="4280"/>
            <a:chExt cx="11835" cy="725"/>
          </a:xfrm>
        </p:grpSpPr>
        <p:sp>
          <p:nvSpPr>
            <p:cNvPr id="252" name="文本框 251"/>
            <p:cNvSpPr txBox="1"/>
            <p:nvPr/>
          </p:nvSpPr>
          <p:spPr>
            <a:xfrm>
              <a:off x="947" y="4315"/>
              <a:ext cx="10123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fontAlgn="auto"/>
              <a:r>
                <a:rPr lang="zh-CN" sz="3250" b="0">
                  <a:latin typeface="宋体" panose="02010600030101010101" pitchFamily="2" charset="-122"/>
                  <a:ea typeface="宋体" panose="02010600030101010101" pitchFamily="2" charset="-122"/>
                </a:rPr>
                <a:t>则由介值定理可知，至少存在一点</a:t>
              </a:r>
              <a:endParaRPr lang="zh-CN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3" name="文本框 252"/>
            <p:cNvSpPr txBox="1"/>
            <p:nvPr/>
          </p:nvSpPr>
          <p:spPr>
            <a:xfrm>
              <a:off x="11332" y="4280"/>
              <a:ext cx="1450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0">
                  <a:latin typeface="宋体" panose="02010600030101010101" pitchFamily="2" charset="-122"/>
                  <a:ea typeface="宋体" panose="02010600030101010101" pitchFamily="2" charset="-122"/>
                </a:rPr>
                <a:t>使得</a:t>
              </a:r>
              <a:endParaRPr lang="zh-CN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对象 -2147482489"/>
            <p:cNvGraphicFramePr>
              <a:graphicFrameLocks noChangeAspect="1"/>
            </p:cNvGraphicFramePr>
            <p:nvPr/>
          </p:nvGraphicFramePr>
          <p:xfrm>
            <a:off x="8459" y="4349"/>
            <a:ext cx="2775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3" name="" r:id="rId5" imgW="1078865" imgH="254000" progId="Equation.DSMT4">
                    <p:embed/>
                  </p:oleObj>
                </mc:Choice>
                <mc:Fallback>
                  <p:oleObj name="" r:id="rId5" imgW="1078865" imgH="254000" progId="Equation.DSMT4">
                    <p:embed/>
                    <p:pic>
                      <p:nvPicPr>
                        <p:cNvPr id="0" name="图片 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459" y="4349"/>
                          <a:ext cx="2775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-2147482488"/>
          <p:cNvGraphicFramePr>
            <a:graphicFrameLocks noChangeAspect="1"/>
          </p:cNvGraphicFramePr>
          <p:nvPr/>
        </p:nvGraphicFramePr>
        <p:xfrm>
          <a:off x="1158563" y="5728405"/>
          <a:ext cx="2998329" cy="91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" r:id="rId7" imgW="1358900" imgH="419100" progId="Equation.DSMT4">
                  <p:embed/>
                </p:oleObj>
              </mc:Choice>
              <mc:Fallback>
                <p:oleObj name="" r:id="rId7" imgW="1358900" imgH="419100" progId="Equation.DSMT4">
                  <p:embed/>
                  <p:pic>
                    <p:nvPicPr>
                      <p:cNvPr id="0" name="图片 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8563" y="5728405"/>
                        <a:ext cx="2998329" cy="9194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组合 102"/>
          <p:cNvGrpSpPr/>
          <p:nvPr/>
        </p:nvGrpSpPr>
        <p:grpSpPr>
          <a:xfrm>
            <a:off x="4293648" y="5921929"/>
            <a:ext cx="5625952" cy="642499"/>
            <a:chOff x="4992" y="4325"/>
            <a:chExt cx="6541" cy="747"/>
          </a:xfrm>
        </p:grpSpPr>
        <p:sp>
          <p:nvSpPr>
            <p:cNvPr id="254" name="文本框 253"/>
            <p:cNvSpPr txBox="1"/>
            <p:nvPr/>
          </p:nvSpPr>
          <p:spPr>
            <a:xfrm>
              <a:off x="4992" y="4325"/>
              <a:ext cx="3834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altLang="zh-CN" sz="325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32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sz="325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即</a:t>
              </a:r>
              <a:endParaRPr lang="zh-CN" altLang="en-US" sz="3250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10765" y="4385"/>
              <a:ext cx="768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3250" b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" name="对象 -2147482487"/>
            <p:cNvGraphicFramePr>
              <a:graphicFrameLocks noChangeAspect="1"/>
            </p:cNvGraphicFramePr>
            <p:nvPr/>
          </p:nvGraphicFramePr>
          <p:xfrm>
            <a:off x="6284" y="4434"/>
            <a:ext cx="4481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" r:id="rId9" imgW="1765300" imgH="203200" progId="Equation.DSMT4">
                    <p:embed/>
                  </p:oleObj>
                </mc:Choice>
                <mc:Fallback>
                  <p:oleObj name="" r:id="rId9" imgW="1765300" imgH="203200" progId="Equation.DSMT4">
                    <p:embed/>
                    <p:pic>
                      <p:nvPicPr>
                        <p:cNvPr id="0" name="图片 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84" y="4434"/>
                          <a:ext cx="4481" cy="5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" name="组合 106"/>
          <p:cNvGrpSpPr/>
          <p:nvPr/>
        </p:nvGrpSpPr>
        <p:grpSpPr>
          <a:xfrm>
            <a:off x="2568276" y="3973641"/>
            <a:ext cx="6940194" cy="918593"/>
            <a:chOff x="2986" y="2681"/>
            <a:chExt cx="8069" cy="106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986" y="2681"/>
              <a:ext cx="7293" cy="1068"/>
              <a:chOff x="3840" y="5017"/>
              <a:chExt cx="7293" cy="1068"/>
            </a:xfrm>
          </p:grpSpPr>
          <p:graphicFrame>
            <p:nvGraphicFramePr>
              <p:cNvPr id="8" name="对象 -2147482492"/>
              <p:cNvGraphicFramePr>
                <a:graphicFrameLocks noChangeAspect="1"/>
              </p:cNvGraphicFramePr>
              <p:nvPr/>
            </p:nvGraphicFramePr>
            <p:xfrm>
              <a:off x="3840" y="5017"/>
              <a:ext cx="3374" cy="10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76" name="" r:id="rId11" imgW="1320165" imgH="419100" progId="Equation.DSMT4">
                      <p:embed/>
                    </p:oleObj>
                  </mc:Choice>
                  <mc:Fallback>
                    <p:oleObj name="" r:id="rId11" imgW="1320165" imgH="419100" progId="Equation.DSMT4">
                      <p:embed/>
                      <p:pic>
                        <p:nvPicPr>
                          <p:cNvPr id="0" name="图片 9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840" y="5017"/>
                            <a:ext cx="3374" cy="10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-2147482491"/>
              <p:cNvGraphicFramePr>
                <a:graphicFrameLocks noChangeAspect="1"/>
              </p:cNvGraphicFramePr>
              <p:nvPr/>
            </p:nvGraphicFramePr>
            <p:xfrm>
              <a:off x="7310" y="5017"/>
              <a:ext cx="2642" cy="10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77" name="" r:id="rId13" imgW="1028700" imgH="419100" progId="Equation.DSMT4">
                      <p:embed/>
                    </p:oleObj>
                  </mc:Choice>
                  <mc:Fallback>
                    <p:oleObj name="" r:id="rId13" imgW="1028700" imgH="419100" progId="Equation.DSMT4">
                      <p:embed/>
                      <p:pic>
                        <p:nvPicPr>
                          <p:cNvPr id="0" name="图片 9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310" y="5017"/>
                            <a:ext cx="2642" cy="10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-2147482490"/>
              <p:cNvGraphicFramePr>
                <a:graphicFrameLocks noChangeAspect="1"/>
              </p:cNvGraphicFramePr>
              <p:nvPr/>
            </p:nvGraphicFramePr>
            <p:xfrm>
              <a:off x="9933" y="5213"/>
              <a:ext cx="1200" cy="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78" name="" r:id="rId15" imgW="469900" imgH="203200" progId="Equation.DSMT4">
                      <p:embed/>
                    </p:oleObj>
                  </mc:Choice>
                  <mc:Fallback>
                    <p:oleObj name="" r:id="rId15" imgW="469900" imgH="203200" progId="Equation.DSMT4">
                      <p:embed/>
                      <p:pic>
                        <p:nvPicPr>
                          <p:cNvPr id="0" name="图片 9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9933" y="5213"/>
                            <a:ext cx="1200" cy="5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6" name="文本框 105"/>
            <p:cNvSpPr txBox="1"/>
            <p:nvPr/>
          </p:nvSpPr>
          <p:spPr>
            <a:xfrm>
              <a:off x="10287" y="2777"/>
              <a:ext cx="768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3250" b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 flipH="1">
            <a:off x="634059" y="3039076"/>
            <a:ext cx="10794328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598634" y="698245"/>
            <a:ext cx="11063541" cy="2263799"/>
            <a:chOff x="696" y="826"/>
            <a:chExt cx="12863" cy="2632"/>
          </a:xfrm>
        </p:grpSpPr>
        <p:sp>
          <p:nvSpPr>
            <p:cNvPr id="49" name="文本框 233"/>
            <p:cNvSpPr txBox="1"/>
            <p:nvPr/>
          </p:nvSpPr>
          <p:spPr>
            <a:xfrm>
              <a:off x="8670" y="2046"/>
              <a:ext cx="2114" cy="1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3250" b="0">
                  <a:latin typeface="宋体" panose="02010600030101010101" pitchFamily="2" charset="-122"/>
                  <a:ea typeface="宋体" panose="02010600030101010101" pitchFamily="2" charset="-122"/>
                </a:rPr>
                <a:t>，使得</a:t>
              </a:r>
              <a:endParaRPr lang="zh-CN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indent="0"/>
              <a:r>
                <a:rPr lang="zh-CN" altLang="en-US" sz="3250" b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endParaRPr lang="zh-CN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96" y="826"/>
              <a:ext cx="12863" cy="2583"/>
              <a:chOff x="696" y="939"/>
              <a:chExt cx="12863" cy="2583"/>
            </a:xfrm>
          </p:grpSpPr>
          <p:sp>
            <p:nvSpPr>
              <p:cNvPr id="52" name="文本框 228"/>
              <p:cNvSpPr txBox="1"/>
              <p:nvPr/>
            </p:nvSpPr>
            <p:spPr>
              <a:xfrm>
                <a:off x="696" y="939"/>
                <a:ext cx="12863" cy="18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zh-CN" sz="325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sz="325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13 </a:t>
                </a:r>
                <a:r>
                  <a:rPr lang="zh-CN" sz="3250" b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     在     上连续，          ，试证：对任意的正数</a:t>
                </a:r>
                <a:endParaRPr lang="zh-CN" sz="325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3" name="文本框 232"/>
              <p:cNvSpPr txBox="1"/>
              <p:nvPr/>
            </p:nvSpPr>
            <p:spPr>
              <a:xfrm>
                <a:off x="3248" y="2046"/>
                <a:ext cx="5919" cy="6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sz="3250" b="0">
                    <a:latin typeface="宋体" panose="02010600030101010101" pitchFamily="2" charset="-122"/>
                    <a:ea typeface="宋体" panose="02010600030101010101" pitchFamily="2" charset="-122"/>
                  </a:rPr>
                  <a:t>，至少存在一点</a:t>
                </a:r>
                <a:endParaRPr lang="zh-CN" altLang="en-US" sz="3250" b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4" name="对象 -2147482512"/>
              <p:cNvGraphicFramePr>
                <a:graphicFrameLocks noChangeAspect="1"/>
              </p:cNvGraphicFramePr>
              <p:nvPr/>
            </p:nvGraphicFramePr>
            <p:xfrm>
              <a:off x="2595" y="1196"/>
              <a:ext cx="1049" cy="6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79" name="" r:id="rId17" imgW="342900" imgH="203200" progId="Equation.DSMT4">
                      <p:embed/>
                    </p:oleObj>
                  </mc:Choice>
                  <mc:Fallback>
                    <p:oleObj name="" r:id="rId17" imgW="342900" imgH="203200" progId="Equation.DSMT4">
                      <p:embed/>
                      <p:pic>
                        <p:nvPicPr>
                          <p:cNvPr id="0" name="图片 1339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595" y="1196"/>
                            <a:ext cx="1049" cy="6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-2147482511"/>
              <p:cNvGraphicFramePr>
                <a:graphicFrameLocks noChangeAspect="1"/>
              </p:cNvGraphicFramePr>
              <p:nvPr/>
            </p:nvGraphicFramePr>
            <p:xfrm>
              <a:off x="4268" y="1196"/>
              <a:ext cx="1049" cy="6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0" name="" r:id="rId19" imgW="342900" imgH="203200" progId="Equation.3">
                      <p:embed/>
                    </p:oleObj>
                  </mc:Choice>
                  <mc:Fallback>
                    <p:oleObj name="" r:id="rId19" imgW="342900" imgH="203200" progId="Equation.3">
                      <p:embed/>
                      <p:pic>
                        <p:nvPicPr>
                          <p:cNvPr id="0" name="图片 13391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268" y="1196"/>
                            <a:ext cx="1049" cy="6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-2147482510"/>
              <p:cNvGraphicFramePr>
                <a:graphicFrameLocks noChangeAspect="1"/>
              </p:cNvGraphicFramePr>
              <p:nvPr/>
            </p:nvGraphicFramePr>
            <p:xfrm>
              <a:off x="7133" y="1241"/>
              <a:ext cx="2482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1" name="" r:id="rId21" imgW="812165" imgH="177800" progId="Equation.DSMT4">
                      <p:embed/>
                    </p:oleObj>
                  </mc:Choice>
                  <mc:Fallback>
                    <p:oleObj name="" r:id="rId21" imgW="812165" imgH="177800" progId="Equation.DSMT4">
                      <p:embed/>
                      <p:pic>
                        <p:nvPicPr>
                          <p:cNvPr id="0" name="图片 1339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7133" y="1241"/>
                            <a:ext cx="2482" cy="5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对象 -2147482509"/>
              <p:cNvGraphicFramePr>
                <a:graphicFrameLocks noChangeAspect="1"/>
              </p:cNvGraphicFramePr>
              <p:nvPr/>
            </p:nvGraphicFramePr>
            <p:xfrm>
              <a:off x="2399" y="2159"/>
              <a:ext cx="849" cy="5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2" name="" r:id="rId23" imgW="279400" imgH="165100" progId="Equation.DSMT4">
                      <p:embed/>
                    </p:oleObj>
                  </mc:Choice>
                  <mc:Fallback>
                    <p:oleObj name="" r:id="rId23" imgW="279400" imgH="165100" progId="Equation.DSMT4">
                      <p:embed/>
                      <p:pic>
                        <p:nvPicPr>
                          <p:cNvPr id="0" name="图片 1339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99" y="2159"/>
                            <a:ext cx="849" cy="5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-2147482508"/>
              <p:cNvGraphicFramePr>
                <a:graphicFrameLocks noChangeAspect="1"/>
              </p:cNvGraphicFramePr>
              <p:nvPr/>
            </p:nvGraphicFramePr>
            <p:xfrm>
              <a:off x="6885" y="2046"/>
              <a:ext cx="1785" cy="7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3" name="" r:id="rId24" imgW="584200" imgH="254000" progId="Equation.DSMT4">
                      <p:embed/>
                    </p:oleObj>
                  </mc:Choice>
                  <mc:Fallback>
                    <p:oleObj name="" r:id="rId24" imgW="584200" imgH="254000" progId="Equation.DSMT4">
                      <p:embed/>
                      <p:pic>
                        <p:nvPicPr>
                          <p:cNvPr id="0" name="图片 13394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6885" y="2046"/>
                            <a:ext cx="1785" cy="7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对象 -2147482507"/>
              <p:cNvGraphicFramePr>
                <a:graphicFrameLocks noChangeAspect="1"/>
              </p:cNvGraphicFramePr>
              <p:nvPr/>
            </p:nvGraphicFramePr>
            <p:xfrm>
              <a:off x="4042" y="2895"/>
              <a:ext cx="5384" cy="6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4" name="" r:id="rId26" imgW="1765300" imgH="203200" progId="Equation.DSMT4">
                      <p:embed/>
                    </p:oleObj>
                  </mc:Choice>
                  <mc:Fallback>
                    <p:oleObj name="" r:id="rId26" imgW="1765300" imgH="203200" progId="Equation.DSMT4">
                      <p:embed/>
                      <p:pic>
                        <p:nvPicPr>
                          <p:cNvPr id="0" name="图片 1339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042" y="2895"/>
                            <a:ext cx="5384" cy="6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" name="文本框 149"/>
            <p:cNvSpPr txBox="1"/>
            <p:nvPr/>
          </p:nvSpPr>
          <p:spPr>
            <a:xfrm>
              <a:off x="9399" y="2771"/>
              <a:ext cx="792" cy="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3250" b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en-US" sz="325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05455" y="2513965"/>
            <a:ext cx="6477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谢 谢！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5067" y="4776938"/>
            <a:ext cx="2700000" cy="316800"/>
          </a:xfrm>
        </p:spPr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317500" y="0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、概念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2465" y="2551430"/>
            <a:ext cx="1716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注：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⑴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8335" y="545465"/>
            <a:ext cx="11490325" cy="645160"/>
            <a:chOff x="1881" y="3450"/>
            <a:chExt cx="17514" cy="1016"/>
          </a:xfrm>
        </p:grpSpPr>
        <p:sp>
          <p:nvSpPr>
            <p:cNvPr id="8" name="文本框 7"/>
            <p:cNvSpPr txBox="1"/>
            <p:nvPr/>
          </p:nvSpPr>
          <p:spPr>
            <a:xfrm>
              <a:off x="1881" y="3450"/>
              <a:ext cx="17514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4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定义：</a:t>
              </a: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设函数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         内有定义，若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         ，则称</a:t>
              </a:r>
              <a:r>
                <a:rPr lang="zh-CN" altLang="en-US" sz="24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4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4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4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4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4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在点 </a:t>
              </a:r>
              <a:r>
                <a:rPr lang="en-US" altLang="zh-CN" sz="24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400" b="1" baseline="-25000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4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处连续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。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29" y="3811"/>
            <a:ext cx="1104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405765" imgH="228600" progId="Equation.KSEE3">
                    <p:embed/>
                  </p:oleObj>
                </mc:Choice>
                <mc:Fallback>
                  <p:oleObj name="" r:id="rId1" imgW="4057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29" y="3811"/>
                          <a:ext cx="1104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322562"/>
            <p:cNvGraphicFramePr>
              <a:graphicFrameLocks noChangeAspect="1"/>
            </p:cNvGraphicFramePr>
            <p:nvPr/>
          </p:nvGraphicFramePr>
          <p:xfrm>
            <a:off x="10170" y="3612"/>
            <a:ext cx="3402" cy="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3" imgW="1168400" imgH="292100" progId="Equation.DSMT4">
                    <p:embed/>
                  </p:oleObj>
                </mc:Choice>
                <mc:Fallback>
                  <p:oleObj name="" r:id="rId3" imgW="11684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170" y="3612"/>
                          <a:ext cx="3402" cy="8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322562"/>
          <p:cNvGraphicFramePr>
            <a:graphicFrameLocks noChangeAspect="1"/>
          </p:cNvGraphicFramePr>
          <p:nvPr/>
        </p:nvGraphicFramePr>
        <p:xfrm>
          <a:off x="2112646" y="2551431"/>
          <a:ext cx="269430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1168400" imgH="292100" progId="Equation.DSMT4">
                  <p:embed/>
                </p:oleObj>
              </mc:Choice>
              <mc:Fallback>
                <p:oleObj name="" r:id="rId5" imgW="1168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646" y="2551431"/>
                        <a:ext cx="2694305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0" y="3378200"/>
          <a:ext cx="440944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993900" imgH="304800" progId="Equation.KSEE3">
                  <p:embed/>
                </p:oleObj>
              </mc:Choice>
              <mc:Fallback>
                <p:oleObj name="" r:id="rId7" imgW="19939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6950" y="3378200"/>
                        <a:ext cx="4409440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0" y="2551430"/>
          <a:ext cx="48031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9" imgW="2171700" imgH="292100" progId="Equation.KSEE3">
                  <p:embed/>
                </p:oleObj>
              </mc:Choice>
              <mc:Fallback>
                <p:oleObj name="" r:id="rId9" imgW="21717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6950" y="2551430"/>
                        <a:ext cx="480314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423035" y="3941445"/>
            <a:ext cx="590296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⑵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区间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]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连续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？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⑶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初等函数在其定义区间上都连续。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7171" name="对象 8195"/>
          <p:cNvGraphicFramePr>
            <a:graphicFrameLocks noChangeAspect="1"/>
          </p:cNvGraphicFramePr>
          <p:nvPr/>
        </p:nvGraphicFramePr>
        <p:xfrm>
          <a:off x="1602105" y="1361440"/>
          <a:ext cx="1030033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5219700" imgH="228600" progId="Equation.3">
                  <p:embed/>
                </p:oleObj>
              </mc:Choice>
              <mc:Fallback>
                <p:oleObj name="" r:id="rId11" imgW="52197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2105" y="1361440"/>
                        <a:ext cx="10300335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8200"/>
          <p:cNvGraphicFramePr>
            <a:graphicFrameLocks noChangeAspect="1"/>
          </p:cNvGraphicFramePr>
          <p:nvPr/>
        </p:nvGraphicFramePr>
        <p:xfrm>
          <a:off x="1601470" y="1951990"/>
          <a:ext cx="1010031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5257800" imgH="228600" progId="Equation.3">
                  <p:embed/>
                </p:oleObj>
              </mc:Choice>
              <mc:Fallback>
                <p:oleObj name="" r:id="rId13" imgW="52578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1470" y="1951990"/>
                        <a:ext cx="10100310" cy="46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79475" y="605790"/>
            <a:ext cx="10431780" cy="1464310"/>
            <a:chOff x="1385" y="954"/>
            <a:chExt cx="16428" cy="2306"/>
          </a:xfrm>
        </p:grpSpPr>
        <p:sp>
          <p:nvSpPr>
            <p:cNvPr id="3" name="文本框 2"/>
            <p:cNvSpPr txBox="1"/>
            <p:nvPr/>
          </p:nvSpPr>
          <p:spPr>
            <a:xfrm>
              <a:off x="1385" y="1706"/>
              <a:ext cx="1642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1</a:t>
              </a:r>
              <a:r>
                <a:rPr lang="zh-CN" altLang="en-US" sz="2800" b="1" dirty="0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若                         在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R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上连续，则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 =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   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.</a:t>
              </a:r>
              <a:endPara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06" y="954"/>
            <a:ext cx="6945" cy="2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" imgW="1993900" imgH="660400" progId="Equation.KSEE3">
                    <p:embed/>
                  </p:oleObj>
                </mc:Choice>
                <mc:Fallback>
                  <p:oleObj name="" r:id="rId1" imgW="1993900" imgH="6604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06" y="954"/>
                          <a:ext cx="6945" cy="23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35260" y="1082993"/>
          <a:ext cx="44958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03200" imgH="165100" progId="Equation.KSEE3">
                  <p:embed/>
                </p:oleObj>
              </mc:Choice>
              <mc:Fallback>
                <p:oleObj name="" r:id="rId3" imgW="2032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5260" y="1082993"/>
                        <a:ext cx="449580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72210" y="2618105"/>
            <a:ext cx="984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解：</a:t>
            </a:r>
            <a:endParaRPr lang="zh-CN" altLang="en-US" sz="2800" b="1" dirty="0">
              <a:solidFill>
                <a:srgbClr val="0C1ADC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8493" y="2444433"/>
          <a:ext cx="868108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924300" imgH="419100" progId="Equation.KSEE3">
                  <p:embed/>
                </p:oleObj>
              </mc:Choice>
              <mc:Fallback>
                <p:oleObj name="" r:id="rId5" imgW="39243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493" y="2444433"/>
                        <a:ext cx="868108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05645" y="3460751"/>
          <a:ext cx="984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444500" imgH="177165" progId="Equation.KSEE3">
                  <p:embed/>
                </p:oleObj>
              </mc:Choice>
              <mc:Fallback>
                <p:oleObj name="" r:id="rId7" imgW="4445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05645" y="3460751"/>
                        <a:ext cx="9842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878840" y="4291330"/>
            <a:ext cx="10431780" cy="1521460"/>
            <a:chOff x="1384" y="6758"/>
            <a:chExt cx="16428" cy="2396"/>
          </a:xfrm>
        </p:grpSpPr>
        <p:sp>
          <p:nvSpPr>
            <p:cNvPr id="13" name="文本框 12"/>
            <p:cNvSpPr txBox="1"/>
            <p:nvPr/>
          </p:nvSpPr>
          <p:spPr>
            <a:xfrm>
              <a:off x="1384" y="7497"/>
              <a:ext cx="1642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2</a:t>
              </a:r>
              <a:r>
                <a:rPr lang="zh-CN" altLang="en-US" sz="2800" b="1" dirty="0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若                     在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= 0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处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连续，则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         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.</a:t>
              </a:r>
              <a:endPara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04" y="6758"/>
            <a:ext cx="5882" cy="2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9" imgW="1688465" imgH="685800" progId="Equation.KSEE3">
                    <p:embed/>
                  </p:oleObj>
                </mc:Choice>
                <mc:Fallback>
                  <p:oleObj name="" r:id="rId9" imgW="1688465" imgH="685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04" y="6758"/>
                          <a:ext cx="5882" cy="23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1993" y="4408806"/>
          <a:ext cx="1011555" cy="87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457200" imgH="393700" progId="Equation.KSEE3">
                  <p:embed/>
                </p:oleObj>
              </mc:Choice>
              <mc:Fallback>
                <p:oleObj name="" r:id="rId11" imgW="457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91993" y="4408806"/>
                        <a:ext cx="1011555" cy="87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对象 27649"/>
          <p:cNvGraphicFramePr>
            <a:graphicFrameLocks noChangeAspect="1"/>
          </p:cNvGraphicFramePr>
          <p:nvPr/>
        </p:nvGraphicFramePr>
        <p:xfrm>
          <a:off x="3863975" y="3141663"/>
          <a:ext cx="37449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637030" imgH="203200" progId="Equation.DSMT4">
                  <p:embed/>
                </p:oleObj>
              </mc:Choice>
              <mc:Fallback>
                <p:oleObj name="" r:id="rId1" imgW="1637030" imgH="203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63975" y="3141663"/>
                        <a:ext cx="3744913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27650"/>
          <p:cNvGraphicFramePr>
            <a:graphicFrameLocks noChangeAspect="1"/>
          </p:cNvGraphicFramePr>
          <p:nvPr/>
        </p:nvGraphicFramePr>
        <p:xfrm>
          <a:off x="6731000" y="5045075"/>
          <a:ext cx="10080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534670" imgH="203835" progId="Equation.DSMT4">
                  <p:embed/>
                </p:oleObj>
              </mc:Choice>
              <mc:Fallback>
                <p:oleObj name="" r:id="rId3" imgW="534670" imgH="203835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31000" y="5045075"/>
                        <a:ext cx="1008063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27651"/>
          <p:cNvGraphicFramePr>
            <a:graphicFrameLocks noChangeAspect="1"/>
          </p:cNvGraphicFramePr>
          <p:nvPr/>
        </p:nvGraphicFramePr>
        <p:xfrm>
          <a:off x="2770188" y="4829175"/>
          <a:ext cx="32416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1751965" imgH="393700" progId="Equation.DSMT4">
                  <p:embed/>
                </p:oleObj>
              </mc:Choice>
              <mc:Fallback>
                <p:oleObj name="" r:id="rId5" imgW="1751965" imgH="3937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70188" y="4829175"/>
                        <a:ext cx="3241675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27652"/>
          <p:cNvGraphicFramePr>
            <a:graphicFrameLocks noChangeAspect="1"/>
          </p:cNvGraphicFramePr>
          <p:nvPr/>
        </p:nvGraphicFramePr>
        <p:xfrm>
          <a:off x="6154738" y="3813175"/>
          <a:ext cx="35417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1815465" imgH="431800" progId="Equation.DSMT4">
                  <p:embed/>
                </p:oleObj>
              </mc:Choice>
              <mc:Fallback>
                <p:oleObj name="" r:id="rId7" imgW="1815465" imgH="4318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154738" y="3813175"/>
                        <a:ext cx="3541712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27653"/>
          <p:cNvGraphicFramePr>
            <a:graphicFrameLocks noChangeAspect="1"/>
          </p:cNvGraphicFramePr>
          <p:nvPr/>
        </p:nvGraphicFramePr>
        <p:xfrm>
          <a:off x="2265363" y="5818188"/>
          <a:ext cx="72866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4330700" imgH="469900" progId="Equation.DSMT4">
                  <p:embed/>
                </p:oleObj>
              </mc:Choice>
              <mc:Fallback>
                <p:oleObj name="" r:id="rId9" imgW="4330700" imgH="4699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65363" y="5818188"/>
                        <a:ext cx="728662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5" name="组合 27654"/>
          <p:cNvGrpSpPr/>
          <p:nvPr/>
        </p:nvGrpSpPr>
        <p:grpSpPr>
          <a:xfrm>
            <a:off x="1739583" y="86043"/>
            <a:ext cx="7488237" cy="2312987"/>
            <a:chOff x="0" y="0"/>
            <a:chExt cx="4717" cy="1457"/>
          </a:xfrm>
        </p:grpSpPr>
        <p:graphicFrame>
          <p:nvGraphicFramePr>
            <p:cNvPr id="21511" name="对象 27655"/>
            <p:cNvGraphicFramePr>
              <a:graphicFrameLocks noChangeAspect="1"/>
            </p:cNvGraphicFramePr>
            <p:nvPr/>
          </p:nvGraphicFramePr>
          <p:xfrm>
            <a:off x="771" y="0"/>
            <a:ext cx="3946" cy="1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1" imgW="2462530" imgH="862965" progId="Equation.DSMT4">
                    <p:embed/>
                  </p:oleObj>
                </mc:Choice>
                <mc:Fallback>
                  <p:oleObj name="" r:id="rId11" imgW="2462530" imgH="862965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2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1" y="0"/>
                          <a:ext cx="3946" cy="11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文本框 27656"/>
            <p:cNvSpPr txBox="1"/>
            <p:nvPr/>
          </p:nvSpPr>
          <p:spPr>
            <a:xfrm>
              <a:off x="0" y="1162"/>
              <a:ext cx="435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求  的值，使函数在点       处连续。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514" name="对象 27658"/>
            <p:cNvGraphicFramePr>
              <a:graphicFrameLocks noChangeAspect="1"/>
            </p:cNvGraphicFramePr>
            <p:nvPr/>
          </p:nvGraphicFramePr>
          <p:xfrm>
            <a:off x="272" y="1207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3" imgW="128905" imgH="141605" progId="Equation.DSMT4">
                    <p:embed/>
                  </p:oleObj>
                </mc:Choice>
                <mc:Fallback>
                  <p:oleObj name="" r:id="rId13" imgW="128905" imgH="141605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" y="1207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对象 27659"/>
            <p:cNvGraphicFramePr>
              <a:graphicFrameLocks noChangeAspect="1"/>
            </p:cNvGraphicFramePr>
            <p:nvPr/>
          </p:nvGraphicFramePr>
          <p:xfrm>
            <a:off x="2041" y="1162"/>
            <a:ext cx="59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5" imgW="357505" imgH="178435" progId="Equation.DSMT4">
                    <p:embed/>
                  </p:oleObj>
                </mc:Choice>
                <mc:Fallback>
                  <p:oleObj name="" r:id="rId15" imgW="357505" imgH="178435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41" y="1162"/>
                          <a:ext cx="590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1" name="文本框 27660"/>
          <p:cNvSpPr txBox="1"/>
          <p:nvPr/>
        </p:nvSpPr>
        <p:spPr>
          <a:xfrm>
            <a:off x="1703388" y="2517775"/>
            <a:ext cx="84216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  由连续性的定义可知，要使函数在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=0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点连续，则应有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62" name="组合 27661"/>
          <p:cNvGrpSpPr/>
          <p:nvPr/>
        </p:nvGrpSpPr>
        <p:grpSpPr>
          <a:xfrm>
            <a:off x="2246313" y="3740150"/>
            <a:ext cx="3940175" cy="922338"/>
            <a:chOff x="0" y="0"/>
            <a:chExt cx="2482" cy="581"/>
          </a:xfrm>
        </p:grpSpPr>
        <p:graphicFrame>
          <p:nvGraphicFramePr>
            <p:cNvPr id="21518" name="对象 27662"/>
            <p:cNvGraphicFramePr>
              <a:graphicFrameLocks noChangeAspect="1"/>
            </p:cNvGraphicFramePr>
            <p:nvPr/>
          </p:nvGraphicFramePr>
          <p:xfrm>
            <a:off x="376" y="0"/>
            <a:ext cx="2106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7" imgW="1713865" imgH="431800" progId="Equation.DSMT4">
                    <p:embed/>
                  </p:oleObj>
                </mc:Choice>
                <mc:Fallback>
                  <p:oleObj name="" r:id="rId17" imgW="1713865" imgH="4318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8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" y="0"/>
                          <a:ext cx="2106" cy="5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文本框 27663"/>
            <p:cNvSpPr txBox="1"/>
            <p:nvPr/>
          </p:nvSpPr>
          <p:spPr>
            <a:xfrm>
              <a:off x="0" y="136"/>
              <a:ext cx="3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>
                  <a:latin typeface="Arial" panose="020B0604020202020204" pitchFamily="34" charset="0"/>
                  <a:ea typeface="宋体" panose="02010600030101010101" pitchFamily="2" charset="-122"/>
                </a:rPr>
                <a:t>而</a:t>
              </a:r>
              <a:endParaRPr lang="zh-CN" altLang="en-US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39900" y="742315"/>
            <a:ext cx="1293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C1ADC"/>
                </a:solidFill>
              </a:rPr>
              <a:t>例</a:t>
            </a:r>
            <a:r>
              <a:rPr lang="en-US" altLang="zh-CN" sz="2800">
                <a:solidFill>
                  <a:srgbClr val="0C1ADC"/>
                </a:solidFill>
              </a:rPr>
              <a:t>3</a:t>
            </a:r>
            <a:endParaRPr lang="en-US" altLang="zh-CN" sz="2800">
              <a:solidFill>
                <a:srgbClr val="0C1ADC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1261110" y="3869690"/>
            <a:ext cx="12153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sz="2800" b="1" noProof="1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练习</a:t>
            </a:r>
            <a:r>
              <a:rPr lang="en-US" altLang="zh-CN" sz="2800" b="1" noProof="1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</a:t>
            </a:r>
            <a:endParaRPr lang="en-US" altLang="zh-CN" sz="2800" b="1" noProof="1">
              <a:solidFill>
                <a:srgbClr val="0C1ADC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graphicFrame>
        <p:nvGraphicFramePr>
          <p:cNvPr id="7180" name="对象 9218"/>
          <p:cNvGraphicFramePr>
            <a:graphicFrameLocks noChangeAspect="1"/>
          </p:cNvGraphicFramePr>
          <p:nvPr/>
        </p:nvGraphicFramePr>
        <p:xfrm>
          <a:off x="2792730" y="3595370"/>
          <a:ext cx="7990840" cy="107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604135" imgH="621665" progId="Equation.3">
                  <p:embed/>
                </p:oleObj>
              </mc:Choice>
              <mc:Fallback>
                <p:oleObj name="" r:id="rId1" imgW="2604135" imgH="6216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2730" y="3595370"/>
                        <a:ext cx="7990840" cy="1071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文本框 7169"/>
          <p:cNvSpPr txBox="1"/>
          <p:nvPr/>
        </p:nvSpPr>
        <p:spPr>
          <a:xfrm>
            <a:off x="1153795" y="539115"/>
            <a:ext cx="10864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练习</a:t>
            </a:r>
            <a:r>
              <a:rPr lang="en-US" altLang="zh-CN" sz="2800" b="1" noProof="1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</a:t>
            </a:r>
            <a:endParaRPr lang="en-US" altLang="zh-CN" sz="2800" b="1" noProof="1">
              <a:solidFill>
                <a:srgbClr val="0C1ADC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graphicFrame>
        <p:nvGraphicFramePr>
          <p:cNvPr id="6153" name="对象 7170"/>
          <p:cNvGraphicFramePr>
            <a:graphicFrameLocks noChangeAspect="1"/>
          </p:cNvGraphicFramePr>
          <p:nvPr/>
        </p:nvGraphicFramePr>
        <p:xfrm>
          <a:off x="2569845" y="151765"/>
          <a:ext cx="6668770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3136900" imgH="609600" progId="Equation.3">
                  <p:embed/>
                </p:oleObj>
              </mc:Choice>
              <mc:Fallback>
                <p:oleObj name="" r:id="rId3" imgW="3136900" imgH="609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45" y="151765"/>
                        <a:ext cx="6668770" cy="1296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475" y="830580"/>
            <a:ext cx="5384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、函数的间断点及其分类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76960" y="1463040"/>
            <a:ext cx="10038080" cy="1383665"/>
            <a:chOff x="1658" y="3450"/>
            <a:chExt cx="15808" cy="2179"/>
          </a:xfrm>
        </p:grpSpPr>
        <p:sp>
          <p:nvSpPr>
            <p:cNvPr id="10" name="文本框 9"/>
            <p:cNvSpPr txBox="1"/>
            <p:nvPr/>
          </p:nvSpPr>
          <p:spPr>
            <a:xfrm>
              <a:off x="1658" y="3450"/>
              <a:ext cx="15808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F93AF6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⑴ 间断点：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                               ，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则称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在点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处不连续，且点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称为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的间断点。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24" name="对象 322562"/>
            <p:cNvGraphicFramePr>
              <a:graphicFrameLocks noChangeAspect="1"/>
            </p:cNvGraphicFramePr>
            <p:nvPr/>
          </p:nvGraphicFramePr>
          <p:xfrm>
            <a:off x="5599" y="3691"/>
            <a:ext cx="4243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" imgW="1168400" imgH="292100" progId="Equation.DSMT4">
                    <p:embed/>
                  </p:oleObj>
                </mc:Choice>
                <mc:Fallback>
                  <p:oleObj name="" r:id="rId1" imgW="11684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99" y="3691"/>
                          <a:ext cx="4243" cy="10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3925" y="5040948"/>
          <a:ext cx="601091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" imgW="2717800" imgH="634365" progId="Equation.KSEE3">
                  <p:embed/>
                </p:oleObj>
              </mc:Choice>
              <mc:Fallback>
                <p:oleObj name="" r:id="rId3" imgW="27178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3925" y="5040948"/>
                        <a:ext cx="6010910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1464945" y="3083560"/>
            <a:ext cx="9547860" cy="1957705"/>
            <a:chOff x="2307" y="4856"/>
            <a:chExt cx="15036" cy="3083"/>
          </a:xfrm>
        </p:grpSpPr>
        <p:sp>
          <p:nvSpPr>
            <p:cNvPr id="9" name="文本框 8"/>
            <p:cNvSpPr txBox="1"/>
            <p:nvPr/>
          </p:nvSpPr>
          <p:spPr>
            <a:xfrm>
              <a:off x="2307" y="4856"/>
              <a:ext cx="15036" cy="28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rPr>
                <a:t>注：</a:t>
              </a: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①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在点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处无定义；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②</a:t>
              </a:r>
              <a:r>
                <a:rPr lang="zh-CN" altLang="en-US" sz="2800" b="1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存在，但与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不相等。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③</a:t>
              </a:r>
              <a:r>
                <a:rPr lang="zh-CN" altLang="en-US" sz="2800" b="1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不存在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32" name="对象 322562"/>
            <p:cNvGraphicFramePr>
              <a:graphicFrameLocks noChangeAspect="1"/>
            </p:cNvGraphicFramePr>
            <p:nvPr/>
          </p:nvGraphicFramePr>
          <p:xfrm>
            <a:off x="3223" y="6874"/>
            <a:ext cx="2304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5" imgW="634365" imgH="292100" progId="Equation.DSMT4">
                    <p:embed/>
                  </p:oleObj>
                </mc:Choice>
                <mc:Fallback>
                  <p:oleObj name="" r:id="rId5" imgW="6343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23" y="6874"/>
                          <a:ext cx="2304" cy="10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22562"/>
            <p:cNvGraphicFramePr>
              <a:graphicFrameLocks noChangeAspect="1"/>
            </p:cNvGraphicFramePr>
            <p:nvPr/>
          </p:nvGraphicFramePr>
          <p:xfrm>
            <a:off x="3223" y="5809"/>
            <a:ext cx="2304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7" imgW="634365" imgH="292100" progId="Equation.DSMT4">
                    <p:embed/>
                  </p:oleObj>
                </mc:Choice>
                <mc:Fallback>
                  <p:oleObj name="" r:id="rId7" imgW="6343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23" y="5809"/>
                          <a:ext cx="2304" cy="10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3608" y="4364673"/>
          <a:ext cx="463486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2095500" imgH="304800" progId="Equation.KSEE3">
                  <p:embed/>
                </p:oleObj>
              </mc:Choice>
              <mc:Fallback>
                <p:oleObj name="" r:id="rId8" imgW="20955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3608" y="4364673"/>
                        <a:ext cx="463486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9475" y="741680"/>
            <a:ext cx="104311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93AF6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⑵ 间断点的分类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点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处的左右极限来划分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20800" y="1847215"/>
            <a:ext cx="9547860" cy="675640"/>
            <a:chOff x="2080" y="2909"/>
            <a:chExt cx="15036" cy="1064"/>
          </a:xfrm>
        </p:grpSpPr>
        <p:sp>
          <p:nvSpPr>
            <p:cNvPr id="9" name="文本框 8"/>
            <p:cNvSpPr txBox="1"/>
            <p:nvPr/>
          </p:nvSpPr>
          <p:spPr>
            <a:xfrm>
              <a:off x="2080" y="2909"/>
              <a:ext cx="1503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①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第一类间断点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：              与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都存在的间断点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8" name="对象 2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35" y="2909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" imgW="596900" imgH="304800" progId="Equation.KSEE3">
                    <p:embed/>
                  </p:oleObj>
                </mc:Choice>
                <mc:Fallback>
                  <p:oleObj name="" r:id="rId1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35" y="2909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53" y="2909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596900" imgH="304800" progId="Equation.KSEE3">
                    <p:embed/>
                  </p:oleObj>
                </mc:Choice>
                <mc:Fallback>
                  <p:oleObj name="" r:id="rId3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53" y="2909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1905635" y="2923223"/>
            <a:ext cx="8578850" cy="676275"/>
            <a:chOff x="2082" y="4573"/>
            <a:chExt cx="13510" cy="1065"/>
          </a:xfrm>
        </p:grpSpPr>
        <p:sp>
          <p:nvSpPr>
            <p:cNvPr id="12" name="文本框 11"/>
            <p:cNvSpPr txBox="1"/>
            <p:nvPr/>
          </p:nvSpPr>
          <p:spPr>
            <a:xfrm>
              <a:off x="2082" y="4573"/>
              <a:ext cx="1351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a)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               ，则称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跳跃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6" name="对象 2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673" y="4573"/>
            <a:ext cx="4512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5" imgW="1295400" imgH="304800" progId="Equation.KSEE3">
                    <p:embed/>
                  </p:oleObj>
                </mc:Choice>
                <mc:Fallback>
                  <p:oleObj name="" r:id="rId5" imgW="12954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73" y="4573"/>
                          <a:ext cx="4512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1905635" y="3840163"/>
            <a:ext cx="8578850" cy="1383665"/>
            <a:chOff x="2082" y="4288"/>
            <a:chExt cx="13510" cy="2179"/>
          </a:xfrm>
        </p:grpSpPr>
        <p:sp>
          <p:nvSpPr>
            <p:cNvPr id="32" name="文本框 31"/>
            <p:cNvSpPr txBox="1"/>
            <p:nvPr/>
          </p:nvSpPr>
          <p:spPr>
            <a:xfrm>
              <a:off x="2082" y="4288"/>
              <a:ext cx="13510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b)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               ，即                 存在，则称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可去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673" y="4573"/>
            <a:ext cx="4512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7" imgW="1295400" imgH="304800" progId="Equation.KSEE3">
                    <p:embed/>
                  </p:oleObj>
                </mc:Choice>
                <mc:Fallback>
                  <p:oleObj name="" r:id="rId7" imgW="12954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73" y="4573"/>
                          <a:ext cx="4512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322562"/>
          <p:cNvGraphicFramePr>
            <a:graphicFrameLocks noChangeAspect="1"/>
          </p:cNvGraphicFramePr>
          <p:nvPr/>
        </p:nvGraphicFramePr>
        <p:xfrm>
          <a:off x="6612573" y="4021455"/>
          <a:ext cx="146304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9" imgW="634365" imgH="292100" progId="Equation.DSMT4">
                  <p:embed/>
                </p:oleObj>
              </mc:Choice>
              <mc:Fallback>
                <p:oleObj name="" r:id="rId9" imgW="6343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2573" y="4021455"/>
                        <a:ext cx="146304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9475" y="741680"/>
            <a:ext cx="104311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93AF6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⑵ 间断点的分类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点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处的左右极限来划分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20800" y="1656715"/>
            <a:ext cx="9547860" cy="1383030"/>
            <a:chOff x="2080" y="2609"/>
            <a:chExt cx="15036" cy="2178"/>
          </a:xfrm>
        </p:grpSpPr>
        <p:sp>
          <p:nvSpPr>
            <p:cNvPr id="9" name="文本框 8"/>
            <p:cNvSpPr txBox="1"/>
            <p:nvPr/>
          </p:nvSpPr>
          <p:spPr>
            <a:xfrm>
              <a:off x="2080" y="2609"/>
              <a:ext cx="15036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>
                  <a:solidFill>
                    <a:srgbClr val="0C1AD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②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第二类间断点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：              与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中，至少有一个不存在的间断点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8" name="对象 2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35" y="2909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" imgW="596900" imgH="304800" progId="Equation.KSEE3">
                    <p:embed/>
                  </p:oleObj>
                </mc:Choice>
                <mc:Fallback>
                  <p:oleObj name="" r:id="rId1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35" y="2909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53" y="2909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596900" imgH="304800" progId="Equation.KSEE3">
                    <p:embed/>
                  </p:oleObj>
                </mc:Choice>
                <mc:Fallback>
                  <p:oleObj name="" r:id="rId3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53" y="2909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905635" y="3066415"/>
            <a:ext cx="8962390" cy="1383030"/>
            <a:chOff x="3001" y="4829"/>
            <a:chExt cx="14114" cy="2178"/>
          </a:xfrm>
        </p:grpSpPr>
        <p:sp>
          <p:nvSpPr>
            <p:cNvPr id="12" name="文本框 11"/>
            <p:cNvSpPr txBox="1"/>
            <p:nvPr/>
          </p:nvSpPr>
          <p:spPr>
            <a:xfrm>
              <a:off x="3001" y="4829"/>
              <a:ext cx="14115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a)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与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中，至少有一个为无穷大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，则称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无穷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417" y="5114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5" imgW="596900" imgH="304800" progId="Equation.KSEE3">
                    <p:embed/>
                  </p:oleObj>
                </mc:Choice>
                <mc:Fallback>
                  <p:oleObj name="" r:id="rId5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17" y="5114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159" y="5114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6" imgW="596900" imgH="304800" progId="Equation.KSEE3">
                    <p:embed/>
                  </p:oleObj>
                </mc:Choice>
                <mc:Fallback>
                  <p:oleObj name="" r:id="rId6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159" y="5114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1906270" y="4450080"/>
            <a:ext cx="8963025" cy="1383665"/>
            <a:chOff x="3001" y="4829"/>
            <a:chExt cx="14115" cy="2179"/>
          </a:xfrm>
        </p:grpSpPr>
        <p:sp>
          <p:nvSpPr>
            <p:cNvPr id="18" name="文本框 17"/>
            <p:cNvSpPr txBox="1"/>
            <p:nvPr/>
          </p:nvSpPr>
          <p:spPr>
            <a:xfrm>
              <a:off x="3001" y="4829"/>
              <a:ext cx="14115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b)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</a:t>
              </a: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与               中，至少有一个无趋势，则称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振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荡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间断点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；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417" y="5114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596900" imgH="304800" progId="Equation.KSEE3">
                    <p:embed/>
                  </p:oleObj>
                </mc:Choice>
                <mc:Fallback>
                  <p:oleObj name="" r:id="rId7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17" y="5114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159" y="5114"/>
            <a:ext cx="2080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8" imgW="596900" imgH="304800" progId="Equation.KSEE3">
                    <p:embed/>
                  </p:oleObj>
                </mc:Choice>
                <mc:Fallback>
                  <p:oleObj name="" r:id="rId8" imgW="596900" imgH="304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159" y="5114"/>
                          <a:ext cx="2080" cy="10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23.xml><?xml version="1.0" encoding="utf-8"?>
<p:tagLst xmlns:p="http://schemas.openxmlformats.org/presentationml/2006/main">
  <p:tag name="COMMONDATA" val="eyJoZGlkIjoiNWJlZDQzZTA2MTM3NWZjZWI1OWZkMjUzMDg1MGNiMDc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3243</Words>
  <Application>WPS 演示</Application>
  <PresentationFormat>宽屏</PresentationFormat>
  <Paragraphs>375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148</vt:i4>
      </vt:variant>
      <vt:variant>
        <vt:lpstr>幻灯片标题</vt:lpstr>
      </vt:variant>
      <vt:variant>
        <vt:i4>26</vt:i4>
      </vt:variant>
    </vt:vector>
  </HeadingPairs>
  <TitlesOfParts>
    <vt:vector size="191" baseType="lpstr">
      <vt:lpstr>Arial</vt:lpstr>
      <vt:lpstr>宋体</vt:lpstr>
      <vt:lpstr>Wingdings</vt:lpstr>
      <vt:lpstr>微软雅黑</vt:lpstr>
      <vt:lpstr>楷体_GB2312</vt:lpstr>
      <vt:lpstr>新宋体</vt:lpstr>
      <vt:lpstr>华文细黑</vt:lpstr>
      <vt:lpstr>黑体</vt:lpstr>
      <vt:lpstr>Wingdings</vt:lpstr>
      <vt:lpstr>Times New Roman</vt:lpstr>
      <vt:lpstr>Arial Unicode MS</vt:lpstr>
      <vt:lpstr>Symbol</vt:lpstr>
      <vt:lpstr>楷体</vt:lpstr>
      <vt:lpstr>Symbol</vt:lpstr>
      <vt:lpstr>字魂59号-创粗黑</vt:lpstr>
      <vt:lpstr>Office 主题​​</vt:lpstr>
      <vt:lpstr>1_Office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Equation.KSEE3</vt:lpstr>
      <vt:lpstr>Equation.3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Equation.KSEE3</vt:lpstr>
      <vt:lpstr>Equation.DSMT4</vt:lpstr>
      <vt:lpstr>Equation.DSMT4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第一章  极限与连续函数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gengen</cp:lastModifiedBy>
  <cp:revision>76</cp:revision>
  <dcterms:created xsi:type="dcterms:W3CDTF">2020-02-25T01:48:00Z</dcterms:created>
  <dcterms:modified xsi:type="dcterms:W3CDTF">2022-09-27T03:54:12Z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2052-11.1.0.12156</vt:lpwstr>
  </property>
  <property fmtid="{D5CDD505-2E9C-101B-9397-08002B2CF9AE}" pid="3" name="ICV">
    <vt:lpwstr>C8F19082F4884E47906FB9A39E94A70B</vt:lpwstr>
  </property>
</Properties>
</file>