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  <p:sldMasterId id="2147483697" r:id="rId6"/>
  </p:sldMasterIdLst>
  <p:notesMasterIdLst>
    <p:notesMasterId r:id="rId59"/>
  </p:notesMasterIdLst>
  <p:handoutMasterIdLst>
    <p:handoutMasterId r:id="rId67"/>
  </p:handoutMasterIdLst>
  <p:sldIdLst>
    <p:sldId id="371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338" r:id="rId37"/>
    <p:sldId id="339" r:id="rId38"/>
    <p:sldId id="340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341" r:id="rId47"/>
    <p:sldId id="342" r:id="rId48"/>
    <p:sldId id="347" r:id="rId49"/>
    <p:sldId id="449" r:id="rId50"/>
    <p:sldId id="450" r:id="rId51"/>
    <p:sldId id="451" r:id="rId52"/>
    <p:sldId id="452" r:id="rId53"/>
    <p:sldId id="453" r:id="rId54"/>
    <p:sldId id="454" r:id="rId55"/>
    <p:sldId id="455" r:id="rId56"/>
    <p:sldId id="456" r:id="rId57"/>
    <p:sldId id="457" r:id="rId58"/>
    <p:sldId id="458" r:id="rId60"/>
    <p:sldId id="346" r:id="rId61"/>
    <p:sldId id="421" r:id="rId62"/>
    <p:sldId id="465" r:id="rId63"/>
    <p:sldId id="466" r:id="rId64"/>
    <p:sldId id="464" r:id="rId65"/>
    <p:sldId id="462" r:id="rId66"/>
  </p:sldIdLst>
  <p:sldSz cx="9144000" cy="6858000" type="screen4x3"/>
  <p:notesSz cx="6858000" cy="9144000"/>
  <p:custDataLst>
    <p:tags r:id="rId7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41cd280-7b5a-471c-b590-4939bc6fe293}">
          <p14:sldIdLst>
            <p14:sldId id="371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338"/>
            <p14:sldId id="339"/>
            <p14:sldId id="442"/>
            <p14:sldId id="443"/>
            <p14:sldId id="444"/>
            <p14:sldId id="445"/>
            <p14:sldId id="446"/>
            <p14:sldId id="447"/>
            <p14:sldId id="448"/>
            <p14:sldId id="341"/>
            <p14:sldId id="342"/>
            <p14:sldId id="347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346"/>
            <p14:sldId id="421"/>
            <p14:sldId id="465"/>
            <p14:sldId id="466"/>
            <p14:sldId id="464"/>
            <p14:sldId id="462"/>
            <p14:sldId id="340"/>
          </p14:sldIdLst>
        </p14:section>
        <p14:section name="无标题节" id="{21f364fc-c1be-451f-956f-2e4b4259cb2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61098"/>
    <a:srgbClr val="7C7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636"/>
    <p:restoredTop sz="94660"/>
  </p:normalViewPr>
  <p:slideViewPr>
    <p:cSldViewPr showGuides="1">
      <p:cViewPr>
        <p:scale>
          <a:sx n="75" d="100"/>
          <a:sy n="75" d="100"/>
        </p:scale>
        <p:origin x="-1308" y="-72"/>
      </p:cViewPr>
      <p:guideLst>
        <p:guide orient="horz" pos="2160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1" Type="http://schemas.openxmlformats.org/officeDocument/2006/relationships/tags" Target="tags/tag1.xml"/><Relationship Id="rId70" Type="http://schemas.openxmlformats.org/officeDocument/2006/relationships/tableStyles" Target="tableStyles.xml"/><Relationship Id="rId7" Type="http://schemas.openxmlformats.org/officeDocument/2006/relationships/slide" Target="slides/slide1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2" Type="http://schemas.openxmlformats.org/officeDocument/2006/relationships/image" Target="../media/image74.wmf"/><Relationship Id="rId21" Type="http://schemas.openxmlformats.org/officeDocument/2006/relationships/image" Target="../media/image73.wmf"/><Relationship Id="rId20" Type="http://schemas.openxmlformats.org/officeDocument/2006/relationships/image" Target="../media/image72.wmf"/><Relationship Id="rId2" Type="http://schemas.openxmlformats.org/officeDocument/2006/relationships/image" Target="../media/image54.wmf"/><Relationship Id="rId19" Type="http://schemas.openxmlformats.org/officeDocument/2006/relationships/image" Target="../media/image71.wmf"/><Relationship Id="rId18" Type="http://schemas.openxmlformats.org/officeDocument/2006/relationships/image" Target="../media/image70.wmf"/><Relationship Id="rId17" Type="http://schemas.openxmlformats.org/officeDocument/2006/relationships/image" Target="../media/image69.wmf"/><Relationship Id="rId16" Type="http://schemas.openxmlformats.org/officeDocument/2006/relationships/image" Target="../media/image68.wmf"/><Relationship Id="rId15" Type="http://schemas.openxmlformats.org/officeDocument/2006/relationships/image" Target="../media/image67.wmf"/><Relationship Id="rId14" Type="http://schemas.openxmlformats.org/officeDocument/2006/relationships/image" Target="../media/image66.wmf"/><Relationship Id="rId13" Type="http://schemas.openxmlformats.org/officeDocument/2006/relationships/image" Target="../media/image65.wmf"/><Relationship Id="rId12" Type="http://schemas.openxmlformats.org/officeDocument/2006/relationships/image" Target="../media/image64.wmf"/><Relationship Id="rId11" Type="http://schemas.openxmlformats.org/officeDocument/2006/relationships/image" Target="../media/image63.wmf"/><Relationship Id="rId10" Type="http://schemas.openxmlformats.org/officeDocument/2006/relationships/image" Target="../media/image62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109.emf"/><Relationship Id="rId7" Type="http://schemas.openxmlformats.org/officeDocument/2006/relationships/image" Target="../media/image108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0" Type="http://schemas.openxmlformats.org/officeDocument/2006/relationships/image" Target="../media/image111.wmf"/><Relationship Id="rId1" Type="http://schemas.openxmlformats.org/officeDocument/2006/relationships/image" Target="../media/image10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emf"/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7" Type="http://schemas.openxmlformats.org/officeDocument/2006/relationships/image" Target="../media/image176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0162" name="页眉占位符 2201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20163" name="日期占位符 22016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20164" name="页脚占位符 22016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220165" name="灯片编号占位符 22016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 eaLnBrk="1" hangingPunct="1"/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eaLnBrk="1" hangingPunct="1"/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59402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endParaRPr lang="en-US" altLang="zh-CN" dirty="0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/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70669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/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81933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/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3197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4461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/>
          </a:p>
        </p:txBody>
      </p:sp>
      <p:sp>
        <p:nvSpPr>
          <p:cNvPr id="18" name="灯片编号占位符 7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19" name="日期占位符 8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</a:fld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/>
          </a:p>
        </p:txBody>
      </p:sp>
      <p:sp>
        <p:nvSpPr>
          <p:cNvPr id="18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ctr"/>
            <a:endParaRPr lang="en-US" altLang="zh-CN" dirty="0"/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lvl="0"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19460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461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2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lvl="0"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</a:lstStyle>
          <a:p>
            <a:pPr lvl="0" eaLnBrk="1" hangingPunct="1"/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grpSp>
        <p:nvGrpSpPr>
          <p:cNvPr id="20484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485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486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</a:lstStyle>
          <a:p>
            <a:pPr lvl="0" eaLnBrk="1" hangingPunct="1"/>
            <a:endParaRPr lang="en-US" altLang="zh-CN" dirty="0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</a:lstStyle>
          <a:p>
            <a:pPr lvl="0" eaLnBrk="1" hangingPunct="1"/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grpSp>
        <p:nvGrpSpPr>
          <p:cNvPr id="2150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509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510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</a:lstStyle>
          <a:p>
            <a:pPr lvl="0" eaLnBrk="1" hangingPunct="1"/>
            <a:endParaRPr lang="en-US" altLang="zh-CN" dirty="0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</a:lstStyle>
          <a:p>
            <a:pPr lvl="0" eaLnBrk="1" hangingPunct="1"/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grpSp>
        <p:nvGrpSpPr>
          <p:cNvPr id="22532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533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2534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</a:lstStyle>
          <a:p>
            <a:pPr lvl="0" eaLnBrk="1" hangingPunct="1"/>
            <a:endParaRPr lang="en-US" altLang="zh-CN" dirty="0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</a:lstStyle>
          <a:p>
            <a:pPr lvl="0" eaLnBrk="1" hangingPunct="1"/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grpSp>
        <p:nvGrpSpPr>
          <p:cNvPr id="23556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557" name="Rectangle 14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3558" name="Rectangle 15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defRPr>
            </a:lvl1pPr>
          </a:lstStyle>
          <a:p>
            <a:pPr lvl="0" eaLnBrk="1" hangingPunct="1"/>
            <a:endParaRPr lang="en-US" altLang="zh-CN" dirty="0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8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oleObject" Target="../embeddings/oleObject37.bin"/><Relationship Id="rId7" Type="http://schemas.openxmlformats.org/officeDocument/2006/relationships/image" Target="../media/image35.wmf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3.wmf"/><Relationship Id="rId17" Type="http://schemas.openxmlformats.org/officeDocument/2006/relationships/vmlDrawing" Target="../drawings/vmlDrawing10.vml"/><Relationship Id="rId16" Type="http://schemas.openxmlformats.org/officeDocument/2006/relationships/slideLayout" Target="../slideLayouts/slideLayout6.xml"/><Relationship Id="rId15" Type="http://schemas.openxmlformats.org/officeDocument/2006/relationships/image" Target="../media/image39.wmf"/><Relationship Id="rId14" Type="http://schemas.openxmlformats.org/officeDocument/2006/relationships/oleObject" Target="../embeddings/oleObject40.bin"/><Relationship Id="rId13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1" Type="http://schemas.openxmlformats.org/officeDocument/2006/relationships/image" Target="../media/image37.wmf"/><Relationship Id="rId10" Type="http://schemas.openxmlformats.org/officeDocument/2006/relationships/oleObject" Target="../embeddings/oleObject38.bin"/><Relationship Id="rId1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0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5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5.wmf"/><Relationship Id="rId50" Type="http://schemas.openxmlformats.org/officeDocument/2006/relationships/vmlDrawing" Target="../drawings/vmlDrawing15.vml"/><Relationship Id="rId5" Type="http://schemas.openxmlformats.org/officeDocument/2006/relationships/oleObject" Target="../embeddings/oleObject56.bin"/><Relationship Id="rId49" Type="http://schemas.openxmlformats.org/officeDocument/2006/relationships/slideLayout" Target="../slideLayouts/slideLayout6.xml"/><Relationship Id="rId48" Type="http://schemas.openxmlformats.org/officeDocument/2006/relationships/image" Target="../media/image74.wmf"/><Relationship Id="rId47" Type="http://schemas.openxmlformats.org/officeDocument/2006/relationships/oleObject" Target="../embeddings/oleObject79.bin"/><Relationship Id="rId46" Type="http://schemas.openxmlformats.org/officeDocument/2006/relationships/image" Target="../media/image73.wmf"/><Relationship Id="rId45" Type="http://schemas.openxmlformats.org/officeDocument/2006/relationships/oleObject" Target="../embeddings/oleObject78.bin"/><Relationship Id="rId44" Type="http://schemas.openxmlformats.org/officeDocument/2006/relationships/oleObject" Target="../embeddings/oleObject77.bin"/><Relationship Id="rId43" Type="http://schemas.openxmlformats.org/officeDocument/2006/relationships/oleObject" Target="../embeddings/oleObject76.bin"/><Relationship Id="rId42" Type="http://schemas.openxmlformats.org/officeDocument/2006/relationships/image" Target="../media/image72.wmf"/><Relationship Id="rId41" Type="http://schemas.openxmlformats.org/officeDocument/2006/relationships/oleObject" Target="../embeddings/oleObject75.bin"/><Relationship Id="rId40" Type="http://schemas.openxmlformats.org/officeDocument/2006/relationships/image" Target="../media/image71.wmf"/><Relationship Id="rId4" Type="http://schemas.openxmlformats.org/officeDocument/2006/relationships/image" Target="../media/image54.wmf"/><Relationship Id="rId39" Type="http://schemas.openxmlformats.org/officeDocument/2006/relationships/oleObject" Target="../embeddings/oleObject74.bin"/><Relationship Id="rId38" Type="http://schemas.openxmlformats.org/officeDocument/2006/relationships/image" Target="../media/image70.wmf"/><Relationship Id="rId37" Type="http://schemas.openxmlformats.org/officeDocument/2006/relationships/oleObject" Target="../embeddings/oleObject73.bin"/><Relationship Id="rId36" Type="http://schemas.openxmlformats.org/officeDocument/2006/relationships/image" Target="../media/image69.wmf"/><Relationship Id="rId35" Type="http://schemas.openxmlformats.org/officeDocument/2006/relationships/oleObject" Target="../embeddings/oleObject72.bin"/><Relationship Id="rId34" Type="http://schemas.openxmlformats.org/officeDocument/2006/relationships/image" Target="../media/image68.wmf"/><Relationship Id="rId33" Type="http://schemas.openxmlformats.org/officeDocument/2006/relationships/oleObject" Target="../embeddings/oleObject71.bin"/><Relationship Id="rId32" Type="http://schemas.openxmlformats.org/officeDocument/2006/relationships/image" Target="../media/image67.wmf"/><Relationship Id="rId31" Type="http://schemas.openxmlformats.org/officeDocument/2006/relationships/oleObject" Target="../embeddings/oleObject70.bin"/><Relationship Id="rId30" Type="http://schemas.openxmlformats.org/officeDocument/2006/relationships/oleObject" Target="../embeddings/oleObject69.bin"/><Relationship Id="rId3" Type="http://schemas.openxmlformats.org/officeDocument/2006/relationships/oleObject" Target="../embeddings/oleObject55.bin"/><Relationship Id="rId29" Type="http://schemas.openxmlformats.org/officeDocument/2006/relationships/image" Target="../media/image66.wmf"/><Relationship Id="rId28" Type="http://schemas.openxmlformats.org/officeDocument/2006/relationships/oleObject" Target="../embeddings/oleObject68.bin"/><Relationship Id="rId27" Type="http://schemas.openxmlformats.org/officeDocument/2006/relationships/image" Target="../media/image65.wmf"/><Relationship Id="rId26" Type="http://schemas.openxmlformats.org/officeDocument/2006/relationships/oleObject" Target="../embeddings/oleObject67.bin"/><Relationship Id="rId25" Type="http://schemas.openxmlformats.org/officeDocument/2006/relationships/image" Target="../media/image64.wmf"/><Relationship Id="rId24" Type="http://schemas.openxmlformats.org/officeDocument/2006/relationships/oleObject" Target="../embeddings/oleObject66.bin"/><Relationship Id="rId23" Type="http://schemas.openxmlformats.org/officeDocument/2006/relationships/image" Target="../media/image63.wmf"/><Relationship Id="rId22" Type="http://schemas.openxmlformats.org/officeDocument/2006/relationships/oleObject" Target="../embeddings/oleObject65.bin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62.wmf"/><Relationship Id="rId2" Type="http://schemas.openxmlformats.org/officeDocument/2006/relationships/image" Target="../media/image53.w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0.wmf"/><Relationship Id="rId1" Type="http://schemas.openxmlformats.org/officeDocument/2006/relationships/oleObject" Target="../embeddings/oleObject8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2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0.wmf"/><Relationship Id="rId1" Type="http://schemas.openxmlformats.org/officeDocument/2006/relationships/oleObject" Target="../embeddings/oleObject94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8.wmf"/><Relationship Id="rId1" Type="http://schemas.openxmlformats.org/officeDocument/2006/relationships/oleObject" Target="../embeddings/oleObject95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9.wmf"/><Relationship Id="rId1" Type="http://schemas.openxmlformats.org/officeDocument/2006/relationships/oleObject" Target="../embeddings/oleObject96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0.wmf"/><Relationship Id="rId1" Type="http://schemas.openxmlformats.org/officeDocument/2006/relationships/oleObject" Target="../embeddings/oleObject9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92.wmf"/><Relationship Id="rId1" Type="http://schemas.openxmlformats.org/officeDocument/2006/relationships/oleObject" Target="../embeddings/oleObject99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95.wmf"/><Relationship Id="rId1" Type="http://schemas.openxmlformats.org/officeDocument/2006/relationships/oleObject" Target="../embeddings/oleObject10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97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10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oleObject" Target="../embeddings/oleObject113.bin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10.bin"/><Relationship Id="rId23" Type="http://schemas.openxmlformats.org/officeDocument/2006/relationships/vmlDrawing" Target="../drawings/vmlDrawing27.vml"/><Relationship Id="rId22" Type="http://schemas.openxmlformats.org/officeDocument/2006/relationships/slideLayout" Target="../slideLayouts/slideLayout6.xml"/><Relationship Id="rId21" Type="http://schemas.openxmlformats.org/officeDocument/2006/relationships/image" Target="../media/image111.wmf"/><Relationship Id="rId20" Type="http://schemas.openxmlformats.org/officeDocument/2006/relationships/oleObject" Target="../embeddings/oleObject119.bin"/><Relationship Id="rId2" Type="http://schemas.openxmlformats.org/officeDocument/2006/relationships/image" Target="../media/image102.wmf"/><Relationship Id="rId19" Type="http://schemas.openxmlformats.org/officeDocument/2006/relationships/image" Target="../media/image110.wmf"/><Relationship Id="rId18" Type="http://schemas.openxmlformats.org/officeDocument/2006/relationships/oleObject" Target="../embeddings/oleObject118.bin"/><Relationship Id="rId17" Type="http://schemas.openxmlformats.org/officeDocument/2006/relationships/image" Target="../media/image109.emf"/><Relationship Id="rId16" Type="http://schemas.openxmlformats.org/officeDocument/2006/relationships/oleObject" Target="../embeddings/oleObject117.bin"/><Relationship Id="rId15" Type="http://schemas.openxmlformats.org/officeDocument/2006/relationships/image" Target="../media/image108.emf"/><Relationship Id="rId14" Type="http://schemas.openxmlformats.org/officeDocument/2006/relationships/oleObject" Target="../embeddings/oleObject116.bin"/><Relationship Id="rId13" Type="http://schemas.openxmlformats.org/officeDocument/2006/relationships/image" Target="../media/image107.emf"/><Relationship Id="rId12" Type="http://schemas.openxmlformats.org/officeDocument/2006/relationships/oleObject" Target="../embeddings/oleObject115.bin"/><Relationship Id="rId11" Type="http://schemas.openxmlformats.org/officeDocument/2006/relationships/image" Target="../media/image106.emf"/><Relationship Id="rId10" Type="http://schemas.openxmlformats.org/officeDocument/2006/relationships/oleObject" Target="../embeddings/oleObject114.bin"/><Relationship Id="rId1" Type="http://schemas.openxmlformats.org/officeDocument/2006/relationships/oleObject" Target="../embeddings/oleObject109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8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12.wmf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03.wmf"/><Relationship Id="rId1" Type="http://schemas.openxmlformats.org/officeDocument/2006/relationships/oleObject" Target="../embeddings/oleObject12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oleObject" Target="../embeddings/oleObject128.bin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25.bin"/><Relationship Id="rId20" Type="http://schemas.openxmlformats.org/officeDocument/2006/relationships/vmlDrawing" Target="../drawings/vmlDrawing29.vml"/><Relationship Id="rId2" Type="http://schemas.openxmlformats.org/officeDocument/2006/relationships/image" Target="../media/image113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119.wmf"/><Relationship Id="rId17" Type="http://schemas.openxmlformats.org/officeDocument/2006/relationships/oleObject" Target="../embeddings/oleObject134.bin"/><Relationship Id="rId16" Type="http://schemas.openxmlformats.org/officeDocument/2006/relationships/oleObject" Target="../embeddings/oleObject133.bin"/><Relationship Id="rId15" Type="http://schemas.openxmlformats.org/officeDocument/2006/relationships/image" Target="../media/image118.wmf"/><Relationship Id="rId14" Type="http://schemas.openxmlformats.org/officeDocument/2006/relationships/oleObject" Target="../embeddings/oleObject132.bin"/><Relationship Id="rId13" Type="http://schemas.openxmlformats.org/officeDocument/2006/relationships/image" Target="../media/image117.wmf"/><Relationship Id="rId12" Type="http://schemas.openxmlformats.org/officeDocument/2006/relationships/oleObject" Target="../embeddings/oleObject131.bin"/><Relationship Id="rId11" Type="http://schemas.openxmlformats.org/officeDocument/2006/relationships/oleObject" Target="../embeddings/oleObject130.bin"/><Relationship Id="rId10" Type="http://schemas.openxmlformats.org/officeDocument/2006/relationships/oleObject" Target="../embeddings/oleObject129.bin"/><Relationship Id="rId1" Type="http://schemas.openxmlformats.org/officeDocument/2006/relationships/oleObject" Target="../embeddings/oleObject124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20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35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25.wmf"/><Relationship Id="rId14" Type="http://schemas.openxmlformats.org/officeDocument/2006/relationships/vmlDrawing" Target="../drawings/vmlDrawing3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45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40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47.bin"/><Relationship Id="rId2" Type="http://schemas.openxmlformats.org/officeDocument/2006/relationships/image" Target="../media/image131.w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14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8.png"/><Relationship Id="rId1" Type="http://schemas.openxmlformats.org/officeDocument/2006/relationships/image" Target="../media/image1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0.png"/><Relationship Id="rId1" Type="http://schemas.openxmlformats.org/officeDocument/2006/relationships/image" Target="../media/image1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2.png"/><Relationship Id="rId1" Type="http://schemas.openxmlformats.org/officeDocument/2006/relationships/image" Target="../media/image1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2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46.wmf"/><Relationship Id="rId12" Type="http://schemas.openxmlformats.org/officeDocument/2006/relationships/vmlDrawing" Target="../drawings/vmlDrawing33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50.wmf"/><Relationship Id="rId1" Type="http://schemas.openxmlformats.org/officeDocument/2006/relationships/oleObject" Target="../embeddings/oleObject150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51.w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15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6.png"/><Relationship Id="rId1" Type="http://schemas.openxmlformats.org/officeDocument/2006/relationships/image" Target="../media/image15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0.png"/><Relationship Id="rId1" Type="http://schemas.openxmlformats.org/officeDocument/2006/relationships/image" Target="../media/image15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3.png"/><Relationship Id="rId1" Type="http://schemas.openxmlformats.org/officeDocument/2006/relationships/image" Target="../media/image16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5.png"/><Relationship Id="rId1" Type="http://schemas.openxmlformats.org/officeDocument/2006/relationships/image" Target="../media/image16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6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8.png"/><Relationship Id="rId1" Type="http://schemas.openxmlformats.org/officeDocument/2006/relationships/image" Target="../media/image16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9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70.wmf"/><Relationship Id="rId18" Type="http://schemas.openxmlformats.org/officeDocument/2006/relationships/vmlDrawing" Target="../drawings/vmlDrawing35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77.wmf"/><Relationship Id="rId15" Type="http://schemas.openxmlformats.org/officeDocument/2006/relationships/oleObject" Target="../embeddings/oleObject166.bin"/><Relationship Id="rId14" Type="http://schemas.openxmlformats.org/officeDocument/2006/relationships/image" Target="../media/image176.wmf"/><Relationship Id="rId13" Type="http://schemas.openxmlformats.org/officeDocument/2006/relationships/oleObject" Target="../embeddings/oleObject165.bin"/><Relationship Id="rId12" Type="http://schemas.openxmlformats.org/officeDocument/2006/relationships/image" Target="../media/image175.wmf"/><Relationship Id="rId11" Type="http://schemas.openxmlformats.org/officeDocument/2006/relationships/oleObject" Target="../embeddings/oleObject164.bin"/><Relationship Id="rId10" Type="http://schemas.openxmlformats.org/officeDocument/2006/relationships/image" Target="../media/image174.wmf"/><Relationship Id="rId1" Type="http://schemas.openxmlformats.org/officeDocument/2006/relationships/oleObject" Target="../embeddings/oleObject159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78.wmf"/><Relationship Id="rId1" Type="http://schemas.openxmlformats.org/officeDocument/2006/relationships/oleObject" Target="../embeddings/oleObject167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8.png"/><Relationship Id="rId8" Type="http://schemas.openxmlformats.org/officeDocument/2006/relationships/image" Target="../media/image187.png"/><Relationship Id="rId7" Type="http://schemas.openxmlformats.org/officeDocument/2006/relationships/image" Target="../media/image186.png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89.png"/><Relationship Id="rId1" Type="http://schemas.openxmlformats.org/officeDocument/2006/relationships/image" Target="../media/image180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93.png"/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image" Target="../media/image190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image" Target="../media/image19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8.png"/><Relationship Id="rId1" Type="http://schemas.openxmlformats.org/officeDocument/2006/relationships/image" Target="../media/image19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5922" name="文本框 465921"/>
          <p:cNvSpPr txBox="1"/>
          <p:nvPr/>
        </p:nvSpPr>
        <p:spPr>
          <a:xfrm>
            <a:off x="1258888" y="1412875"/>
            <a:ext cx="490220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sz="4000" b="1" dirty="0">
                <a:latin typeface="Times New Roman" panose="02020603050405020304" pitchFamily="18" charset="0"/>
              </a:rPr>
              <a:t>第二章     矩阵习题课</a:t>
            </a:r>
            <a:endParaRPr lang="zh-CN" altLang="en-US" sz="4000" b="1">
              <a:latin typeface="Times New Roman" panose="02020603050405020304" pitchFamily="18" charset="0"/>
            </a:endParaRPr>
          </a:p>
        </p:txBody>
      </p:sp>
      <p:sp>
        <p:nvSpPr>
          <p:cNvPr id="465923" name="文本框 465922"/>
          <p:cNvSpPr txBox="1"/>
          <p:nvPr/>
        </p:nvSpPr>
        <p:spPr>
          <a:xfrm>
            <a:off x="2431733" y="2722245"/>
            <a:ext cx="23279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一、主要内容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65924" name="文本框 465923"/>
          <p:cNvSpPr txBox="1"/>
          <p:nvPr/>
        </p:nvSpPr>
        <p:spPr>
          <a:xfrm>
            <a:off x="2431733" y="3739833"/>
            <a:ext cx="1612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二、例题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46592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4"/>
          <p:cNvSpPr/>
          <p:nvPr/>
        </p:nvSpPr>
        <p:spPr>
          <a:xfrm>
            <a:off x="322898" y="332423"/>
            <a:ext cx="47275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r>
              <a:rPr lang="zh-CN" altLang="en-US" sz="2800" b="1" dirty="0">
                <a:solidFill>
                  <a:srgbClr val="00007D"/>
                </a:solidFill>
                <a:latin typeface="楷体_GB2312" panose="02010609030101010101" charset="-122"/>
                <a:ea typeface="楷体_GB2312" panose="02010609030101010101" charset="-122"/>
              </a:rPr>
              <a:t>矩阵乘法的运算规律    </a:t>
            </a:r>
            <a:endParaRPr lang="zh-CN" altLang="en-US" sz="2800" b="1" dirty="0">
              <a:solidFill>
                <a:srgbClr val="00007D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44038" name="Rectangle 6"/>
          <p:cNvSpPr/>
          <p:nvPr/>
        </p:nvSpPr>
        <p:spPr>
          <a:xfrm>
            <a:off x="322898" y="1151573"/>
            <a:ext cx="28924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(1)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乘法结合律 </a:t>
            </a:r>
            <a:endParaRPr lang="zh-CN" altLang="en-US" sz="2400" b="1" dirty="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54660" name="对象 454659"/>
          <p:cNvGraphicFramePr>
            <a:graphicFrameLocks noChangeAspect="1"/>
          </p:cNvGraphicFramePr>
          <p:nvPr/>
        </p:nvGraphicFramePr>
        <p:xfrm>
          <a:off x="3350260" y="1176973"/>
          <a:ext cx="2182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1092835" imgH="203200" progId="Equation.DSMT4">
                  <p:embed/>
                </p:oleObj>
              </mc:Choice>
              <mc:Fallback>
                <p:oleObj name="" r:id="rId1" imgW="1092835" imgH="2032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0260" y="1176973"/>
                        <a:ext cx="21828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9"/>
          <p:cNvSpPr/>
          <p:nvPr/>
        </p:nvSpPr>
        <p:spPr>
          <a:xfrm>
            <a:off x="322898" y="2566035"/>
            <a:ext cx="40449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(3)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乘法对加法的分配律</a:t>
            </a:r>
            <a:endParaRPr lang="zh-CN" altLang="en-US" sz="2400" b="1" dirty="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54662" name="对象 454661"/>
          <p:cNvGraphicFramePr>
            <a:graphicFrameLocks noChangeAspect="1"/>
          </p:cNvGraphicFramePr>
          <p:nvPr/>
        </p:nvGraphicFramePr>
        <p:xfrm>
          <a:off x="1486535" y="3274060"/>
          <a:ext cx="5891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" imgW="2946400" imgH="203200" progId="Equation.DSMT4">
                  <p:embed/>
                </p:oleObj>
              </mc:Choice>
              <mc:Fallback>
                <p:oleObj name="" r:id="rId3" imgW="2946400" imgH="2032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6535" y="3274060"/>
                        <a:ext cx="58912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8"/>
          <p:cNvSpPr/>
          <p:nvPr/>
        </p:nvSpPr>
        <p:spPr>
          <a:xfrm>
            <a:off x="322898" y="1894523"/>
            <a:ext cx="83645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(2)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数乘和乘法的结合律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               （其中</a:t>
            </a:r>
            <a:r>
              <a:rPr lang="zh-CN" altLang="en-US" sz="2400" b="1" dirty="0">
                <a:solidFill>
                  <a:srgbClr val="000000"/>
                </a:solidFill>
                <a:latin typeface="Symbol" panose="05050102010706020507" pitchFamily="18" charset="2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  <a:ea typeface="楷体_GB2312" panose="02010609030101010101" charset="-122"/>
              </a:rPr>
              <a:t>l</a:t>
            </a:r>
            <a:r>
              <a:rPr lang="en-US" altLang="zh-CN" sz="2400" b="1">
                <a:solidFill>
                  <a:srgbClr val="000000"/>
                </a:solidFill>
                <a:latin typeface="Symbol" panose="05050102010706020507" pitchFamily="18" charset="2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是数）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54664" name="对象 454663"/>
          <p:cNvGraphicFramePr>
            <a:graphicFrameLocks noChangeAspect="1"/>
          </p:cNvGraphicFramePr>
          <p:nvPr/>
        </p:nvGraphicFramePr>
        <p:xfrm>
          <a:off x="3863023" y="1915160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5" imgW="1144270" imgH="254000" progId="Equation.DSMT4">
                  <p:embed/>
                </p:oleObj>
              </mc:Choice>
              <mc:Fallback>
                <p:oleObj name="" r:id="rId5" imgW="1144270" imgH="2540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3023" y="1915160"/>
                        <a:ext cx="2286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Rectangle 13"/>
          <p:cNvSpPr/>
          <p:nvPr/>
        </p:nvSpPr>
        <p:spPr>
          <a:xfrm>
            <a:off x="322898" y="3929698"/>
            <a:ext cx="6775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(4)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单位矩阵在矩阵乘法中的作用类似于数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，即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54666" name="对象 454665"/>
          <p:cNvGraphicFramePr>
            <a:graphicFrameLocks noChangeAspect="1"/>
          </p:cNvGraphicFramePr>
          <p:nvPr/>
        </p:nvGraphicFramePr>
        <p:xfrm>
          <a:off x="2987358" y="4390708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7" imgW="1423670" imgH="228600" progId="Equation.DSMT4">
                  <p:embed/>
                </p:oleObj>
              </mc:Choice>
              <mc:Fallback>
                <p:oleObj name="" r:id="rId7" imgW="1423670" imgH="2286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358" y="4390708"/>
                        <a:ext cx="2844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Rectangle 14"/>
          <p:cNvSpPr/>
          <p:nvPr/>
        </p:nvSpPr>
        <p:spPr>
          <a:xfrm>
            <a:off x="331788" y="5013008"/>
            <a:ext cx="82200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推论：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矩阵乘法不一定满足交换律消去律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pSp>
        <p:nvGrpSpPr>
          <p:cNvPr id="471042" name="组合 471041"/>
          <p:cNvGrpSpPr/>
          <p:nvPr/>
        </p:nvGrpSpPr>
        <p:grpSpPr>
          <a:xfrm>
            <a:off x="1758950" y="5893753"/>
            <a:ext cx="4857750" cy="990600"/>
            <a:chOff x="876" y="288"/>
            <a:chExt cx="3060" cy="624"/>
          </a:xfrm>
        </p:grpSpPr>
        <p:sp>
          <p:nvSpPr>
            <p:cNvPr id="471043" name="矩形 471042"/>
            <p:cNvSpPr/>
            <p:nvPr/>
          </p:nvSpPr>
          <p:spPr>
            <a:xfrm>
              <a:off x="876" y="288"/>
              <a:ext cx="18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 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>
                  <a:latin typeface="Times New Roman" panose="02020603050405020304" pitchFamily="18" charset="0"/>
                </a:rPr>
                <a:t>是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阶方阵， 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044" name="对象 471043"/>
            <p:cNvGraphicFramePr/>
            <p:nvPr/>
          </p:nvGraphicFramePr>
          <p:xfrm>
            <a:off x="2648" y="288"/>
            <a:ext cx="128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9" imgW="2044065" imgH="989965" progId="Equation.3">
                    <p:embed/>
                  </p:oleObj>
                </mc:Choice>
                <mc:Fallback>
                  <p:oleObj name="" r:id="rId9" imgW="2044065" imgH="98996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48" y="288"/>
                          <a:ext cx="1288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045" name="文本框 471044"/>
          <p:cNvSpPr txBox="1"/>
          <p:nvPr/>
        </p:nvSpPr>
        <p:spPr>
          <a:xfrm>
            <a:off x="332105" y="5948998"/>
            <a:ext cx="594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方阵的幂：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  <p:bldP spid="44041" grpId="0"/>
      <p:bldP spid="44040" grpId="0"/>
      <p:bldP spid="44045" grpId="0"/>
      <p:bldP spid="440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2066" name="文本框 472065"/>
          <p:cNvSpPr txBox="1"/>
          <p:nvPr/>
        </p:nvSpPr>
        <p:spPr>
          <a:xfrm>
            <a:off x="394970" y="908368"/>
            <a:ext cx="1786890" cy="64643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pPr>
              <a:buClr>
                <a:schemeClr val="bg1"/>
              </a:buClr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、转置</a:t>
            </a:r>
            <a:endParaRPr lang="zh-CN" altLang="en-US" sz="3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72068" name="组合 472067"/>
          <p:cNvGrpSpPr/>
          <p:nvPr/>
        </p:nvGrpSpPr>
        <p:grpSpPr>
          <a:xfrm>
            <a:off x="1339215" y="1497013"/>
            <a:ext cx="6629400" cy="822325"/>
            <a:chOff x="480" y="816"/>
            <a:chExt cx="4176" cy="518"/>
          </a:xfrm>
        </p:grpSpPr>
        <p:sp>
          <p:nvSpPr>
            <p:cNvPr id="472069" name="文本框 472068"/>
            <p:cNvSpPr txBox="1"/>
            <p:nvPr/>
          </p:nvSpPr>
          <p:spPr>
            <a:xfrm>
              <a:off x="480" y="816"/>
              <a:ext cx="4176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2400" b="1" dirty="0">
                  <a:latin typeface="宋体" panose="02010600030101010101" pitchFamily="2" charset="-122"/>
                </a:rPr>
                <a:t>      把矩阵   的行换成同序数的列得到的</a:t>
              </a:r>
              <a:endParaRPr lang="zh-CN" altLang="en-US" sz="2400" b="1" dirty="0">
                <a:latin typeface="宋体" panose="02010600030101010101" pitchFamily="2" charset="-122"/>
              </a:endParaRPr>
            </a:p>
            <a:p>
              <a:pPr>
                <a:buClr>
                  <a:schemeClr val="bg1"/>
                </a:buClr>
              </a:pPr>
              <a:r>
                <a:rPr lang="zh-CN" altLang="en-US" sz="2400" b="1" dirty="0">
                  <a:latin typeface="宋体" panose="02010600030101010101" pitchFamily="2" charset="-122"/>
                </a:rPr>
                <a:t>      新矩阵，叫做   的转置矩阵，记作    </a:t>
              </a:r>
              <a:r>
                <a:rPr lang="en-US" altLang="zh-CN" sz="2400" b="1">
                  <a:latin typeface="宋体" panose="02010600030101010101" pitchFamily="2" charset="-122"/>
                </a:rPr>
                <a:t>.</a:t>
              </a:r>
              <a:endParaRPr lang="en-US" altLang="zh-CN" sz="24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472070" name="对象 472069"/>
            <p:cNvGraphicFramePr/>
            <p:nvPr/>
          </p:nvGraphicFramePr>
          <p:xfrm>
            <a:off x="4152" y="1097"/>
            <a:ext cx="2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419100" imgH="342900" progId="Equation.3">
                    <p:embed/>
                  </p:oleObj>
                </mc:Choice>
                <mc:Fallback>
                  <p:oleObj name="" r:id="rId1" imgW="419100" imgH="342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52" y="1097"/>
                          <a:ext cx="264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071" name="对象 472070"/>
            <p:cNvGraphicFramePr/>
            <p:nvPr/>
          </p:nvGraphicFramePr>
          <p:xfrm>
            <a:off x="1776" y="855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3" imgW="292100" imgH="304800" progId="Equation.3">
                    <p:embed/>
                  </p:oleObj>
                </mc:Choice>
                <mc:Fallback>
                  <p:oleObj name="" r:id="rId3" imgW="292100" imgH="3048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6" y="855"/>
                          <a:ext cx="183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072" name="对象 472071"/>
            <p:cNvGraphicFramePr/>
            <p:nvPr/>
          </p:nvGraphicFramePr>
          <p:xfrm>
            <a:off x="2361" y="1104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5" imgW="292100" imgH="304800" progId="Equation.3">
                    <p:embed/>
                  </p:oleObj>
                </mc:Choice>
                <mc:Fallback>
                  <p:oleObj name="" r:id="rId5" imgW="292100" imgH="3048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61" y="1104"/>
                          <a:ext cx="183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2073" name="文本框 472072"/>
          <p:cNvSpPr txBox="1"/>
          <p:nvPr/>
        </p:nvSpPr>
        <p:spPr>
          <a:xfrm>
            <a:off x="1358265" y="2487613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latin typeface="Times New Roman" panose="02020603050405020304" pitchFamily="18" charset="0"/>
              </a:rPr>
              <a:t>满足：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472074" name="对象 472073"/>
          <p:cNvGraphicFramePr/>
          <p:nvPr/>
        </p:nvGraphicFramePr>
        <p:xfrm>
          <a:off x="2374265" y="2487613"/>
          <a:ext cx="2032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6" imgW="2031365" imgH="482600" progId="Equation.3">
                  <p:embed/>
                </p:oleObj>
              </mc:Choice>
              <mc:Fallback>
                <p:oleObj name="" r:id="rId6" imgW="2031365" imgH="482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4265" y="2487613"/>
                        <a:ext cx="20320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5" name="对象 472074"/>
          <p:cNvGraphicFramePr/>
          <p:nvPr/>
        </p:nvGraphicFramePr>
        <p:xfrm>
          <a:off x="2336165" y="3097213"/>
          <a:ext cx="34417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8" imgW="3441700" imgH="469900" progId="Equation.3">
                  <p:embed/>
                </p:oleObj>
              </mc:Choice>
              <mc:Fallback>
                <p:oleObj name="" r:id="rId8" imgW="3441700" imgH="469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6165" y="3097213"/>
                        <a:ext cx="34417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6" name="对象 472075"/>
          <p:cNvGraphicFramePr/>
          <p:nvPr/>
        </p:nvGraphicFramePr>
        <p:xfrm>
          <a:off x="2310765" y="3706813"/>
          <a:ext cx="24003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0" imgW="2400300" imgH="469900" progId="Equation.3">
                  <p:embed/>
                </p:oleObj>
              </mc:Choice>
              <mc:Fallback>
                <p:oleObj name="" r:id="rId10" imgW="2400300" imgH="4699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10765" y="3706813"/>
                        <a:ext cx="24003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7" name="对象 472076"/>
          <p:cNvGraphicFramePr/>
          <p:nvPr/>
        </p:nvGraphicFramePr>
        <p:xfrm>
          <a:off x="2298065" y="4316413"/>
          <a:ext cx="2717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2" imgW="2717800" imgH="469900" progId="Equation.3">
                  <p:embed/>
                </p:oleObj>
              </mc:Choice>
              <mc:Fallback>
                <p:oleObj name="" r:id="rId12" imgW="2717800" imgH="469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98065" y="4316413"/>
                        <a:ext cx="27178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8" name="文本框 472077"/>
          <p:cNvSpPr txBox="1"/>
          <p:nvPr/>
        </p:nvSpPr>
        <p:spPr>
          <a:xfrm>
            <a:off x="618490" y="4946650"/>
            <a:ext cx="3554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sz="2400" b="1" dirty="0">
                <a:solidFill>
                  <a:srgbClr val="161098"/>
                </a:solidFill>
                <a:latin typeface="Times New Roman" panose="02020603050405020304" pitchFamily="18" charset="0"/>
              </a:rPr>
              <a:t>对称矩阵和反对称矩阵：</a:t>
            </a:r>
            <a:endParaRPr lang="zh-CN" altLang="en-US" sz="2400" b="1">
              <a:solidFill>
                <a:srgbClr val="161098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72079" name="对象 472078"/>
          <p:cNvGraphicFramePr/>
          <p:nvPr/>
        </p:nvGraphicFramePr>
        <p:xfrm>
          <a:off x="2285365" y="5459413"/>
          <a:ext cx="4559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4" imgW="4559300" imgH="927100" progId="Equation.3">
                  <p:embed/>
                </p:oleObj>
              </mc:Choice>
              <mc:Fallback>
                <p:oleObj name="" r:id="rId14" imgW="4559300" imgH="9271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85365" y="5459413"/>
                        <a:ext cx="4559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207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207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3" grpId="0" build="p"/>
      <p:bldP spid="47207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ChangeAspect="1"/>
          </p:cNvSpPr>
          <p:nvPr/>
        </p:nvSpPr>
        <p:spPr>
          <a:xfrm>
            <a:off x="457200" y="457200"/>
            <a:ext cx="7773988" cy="1144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charset="-122"/>
              </a:rPr>
              <a:t>6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charset="-122"/>
              </a:rPr>
              <a:t>、方阵的行列式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07523" name="Text Box 3"/>
          <p:cNvSpPr txBox="1"/>
          <p:nvPr/>
        </p:nvSpPr>
        <p:spPr>
          <a:xfrm>
            <a:off x="639763" y="1565275"/>
            <a:ext cx="8035925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由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阶方阵的元素所构成的行列式，叫做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方阵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A 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的行列式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，记作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|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|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或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det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7534" name="Rectangle 14"/>
          <p:cNvSpPr/>
          <p:nvPr/>
        </p:nvSpPr>
        <p:spPr>
          <a:xfrm>
            <a:off x="639763" y="352266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运算性质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462853" name="对象 462852"/>
          <p:cNvGraphicFramePr>
            <a:graphicFrameLocks noChangeAspect="1"/>
          </p:cNvGraphicFramePr>
          <p:nvPr/>
        </p:nvGraphicFramePr>
        <p:xfrm>
          <a:off x="2913063" y="3471863"/>
          <a:ext cx="180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" imgW="902335" imgH="279400" progId="Equation.DSMT4">
                  <p:embed/>
                </p:oleObj>
              </mc:Choice>
              <mc:Fallback>
                <p:oleObj name="" r:id="rId1" imgW="902335" imgH="2794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3063" y="3471863"/>
                        <a:ext cx="1803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4" name="对象 462853"/>
          <p:cNvGraphicFramePr>
            <a:graphicFrameLocks noChangeAspect="1"/>
          </p:cNvGraphicFramePr>
          <p:nvPr/>
        </p:nvGraphicFramePr>
        <p:xfrm>
          <a:off x="5508625" y="3509963"/>
          <a:ext cx="2157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3" imgW="1080135" imgH="241300" progId="Equation.DSMT4">
                  <p:embed/>
                </p:oleObj>
              </mc:Choice>
              <mc:Fallback>
                <p:oleObj name="" r:id="rId3" imgW="1080135" imgH="2413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625" y="3509963"/>
                        <a:ext cx="21574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5" name="对象 462854"/>
          <p:cNvGraphicFramePr>
            <a:graphicFrameLocks noChangeAspect="1"/>
          </p:cNvGraphicFramePr>
          <p:nvPr/>
        </p:nvGraphicFramePr>
        <p:xfrm>
          <a:off x="2913063" y="4533900"/>
          <a:ext cx="2157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5" imgW="1080135" imgH="241300" progId="Equation.DSMT4">
                  <p:embed/>
                </p:oleObj>
              </mc:Choice>
              <mc:Fallback>
                <p:oleObj name="" r:id="rId5" imgW="1080135" imgH="2413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3063" y="4533900"/>
                        <a:ext cx="2157412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2857" name="组合 462856"/>
          <p:cNvGrpSpPr/>
          <p:nvPr/>
        </p:nvGrpSpPr>
        <p:grpSpPr>
          <a:xfrm>
            <a:off x="2195513" y="5300663"/>
            <a:ext cx="5334000" cy="492125"/>
            <a:chOff x="1632" y="3600"/>
            <a:chExt cx="3360" cy="310"/>
          </a:xfrm>
        </p:grpSpPr>
        <p:graphicFrame>
          <p:nvGraphicFramePr>
            <p:cNvPr id="48136" name="对象 462857"/>
            <p:cNvGraphicFramePr/>
            <p:nvPr/>
          </p:nvGraphicFramePr>
          <p:xfrm>
            <a:off x="3904" y="3600"/>
            <a:ext cx="108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7" imgW="1726565" imgH="495300" progId="Equation.DSMT4">
                    <p:embed/>
                  </p:oleObj>
                </mc:Choice>
                <mc:Fallback>
                  <p:oleObj name="" r:id="rId7" imgW="1726565" imgH="495300" progId="Equation.DSMT4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04" y="3600"/>
                          <a:ext cx="1088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7" name="文本框 462858"/>
            <p:cNvSpPr txBox="1"/>
            <p:nvPr/>
          </p:nvSpPr>
          <p:spPr>
            <a:xfrm>
              <a:off x="1632" y="3600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注：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虽然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8138" name="对象 462859"/>
            <p:cNvGraphicFramePr/>
            <p:nvPr/>
          </p:nvGraphicFramePr>
          <p:xfrm>
            <a:off x="2568" y="3656"/>
            <a:ext cx="9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9" imgW="1485900" imgH="368300" progId="Equation.DSMT4">
                    <p:embed/>
                  </p:oleObj>
                </mc:Choice>
                <mc:Fallback>
                  <p:oleObj name="" r:id="rId9" imgW="1485900" imgH="368300" progId="Equation.DSMT4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68" y="3656"/>
                          <a:ext cx="936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9" name="文本框 462860"/>
            <p:cNvSpPr txBox="1"/>
            <p:nvPr/>
          </p:nvSpPr>
          <p:spPr>
            <a:xfrm>
              <a:off x="3542" y="3600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但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3090" name="文本框 473089"/>
          <p:cNvSpPr txBox="1"/>
          <p:nvPr/>
        </p:nvSpPr>
        <p:spPr>
          <a:xfrm>
            <a:off x="533400" y="630238"/>
            <a:ext cx="171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sz="2400" b="1" dirty="0">
                <a:solidFill>
                  <a:srgbClr val="161098"/>
                </a:solidFill>
                <a:latin typeface="Times New Roman" panose="02020603050405020304" pitchFamily="18" charset="0"/>
              </a:rPr>
              <a:t>伴随矩阵：</a:t>
            </a:r>
            <a:endParaRPr lang="zh-CN" altLang="en-US" sz="2400" b="1" dirty="0">
              <a:solidFill>
                <a:srgbClr val="161098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3091" name="组合 473090"/>
          <p:cNvGrpSpPr/>
          <p:nvPr/>
        </p:nvGrpSpPr>
        <p:grpSpPr>
          <a:xfrm>
            <a:off x="2016125" y="609600"/>
            <a:ext cx="6670675" cy="842963"/>
            <a:chOff x="374" y="720"/>
            <a:chExt cx="4202" cy="531"/>
          </a:xfrm>
        </p:grpSpPr>
        <p:sp>
          <p:nvSpPr>
            <p:cNvPr id="473092" name="文本框 473091"/>
            <p:cNvSpPr txBox="1"/>
            <p:nvPr/>
          </p:nvSpPr>
          <p:spPr>
            <a:xfrm>
              <a:off x="374" y="733"/>
              <a:ext cx="420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2400" b="1" dirty="0">
                  <a:latin typeface="宋体" panose="02010600030101010101" pitchFamily="2" charset="-122"/>
                </a:rPr>
                <a:t>行列式       的各个元素的代数余子式     所</a:t>
              </a:r>
              <a:endParaRPr lang="zh-CN" altLang="en-US" sz="2400" b="1" dirty="0">
                <a:latin typeface="宋体" panose="02010600030101010101" pitchFamily="2" charset="-122"/>
              </a:endParaRPr>
            </a:p>
            <a:p>
              <a:pPr>
                <a:buClr>
                  <a:schemeClr val="bg1"/>
                </a:buClr>
              </a:pPr>
              <a:r>
                <a:rPr lang="zh-CN" altLang="en-US" sz="2400" b="1" dirty="0">
                  <a:latin typeface="宋体" panose="02010600030101010101" pitchFamily="2" charset="-122"/>
                </a:rPr>
                <a:t>构成的如下矩阵</a:t>
              </a:r>
              <a:endParaRPr lang="zh-CN" altLang="en-US" sz="24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473093" name="对象 473092"/>
            <p:cNvGraphicFramePr/>
            <p:nvPr/>
          </p:nvGraphicFramePr>
          <p:xfrm>
            <a:off x="1152" y="720"/>
            <a:ext cx="24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" imgW="393700" imgH="482600" progId="Equation.3">
                    <p:embed/>
                  </p:oleObj>
                </mc:Choice>
                <mc:Fallback>
                  <p:oleObj name="" r:id="rId1" imgW="393700" imgH="4826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720"/>
                          <a:ext cx="247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3094" name="对象 473093"/>
            <p:cNvGraphicFramePr/>
            <p:nvPr/>
          </p:nvGraphicFramePr>
          <p:xfrm>
            <a:off x="3936" y="768"/>
            <a:ext cx="26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" imgW="419100" imgH="495300" progId="Equation.3">
                    <p:embed/>
                  </p:oleObj>
                </mc:Choice>
                <mc:Fallback>
                  <p:oleObj name="" r:id="rId3" imgW="419100" imgH="4953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36" y="768"/>
                          <a:ext cx="264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3095" name="对象 473094"/>
          <p:cNvGraphicFramePr/>
          <p:nvPr/>
        </p:nvGraphicFramePr>
        <p:xfrm>
          <a:off x="2108200" y="1752600"/>
          <a:ext cx="4216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4216400" imgH="2209800" progId="Equation.3">
                  <p:embed/>
                </p:oleObj>
              </mc:Choice>
              <mc:Fallback>
                <p:oleObj name="" r:id="rId5" imgW="4216400" imgH="2209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8200" y="1752600"/>
                        <a:ext cx="42164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6" name="对象 473095"/>
          <p:cNvGraphicFramePr/>
          <p:nvPr/>
        </p:nvGraphicFramePr>
        <p:xfrm>
          <a:off x="2057400" y="4548188"/>
          <a:ext cx="275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2754630" imgH="482600" progId="Equation.3">
                  <p:embed/>
                </p:oleObj>
              </mc:Choice>
              <mc:Fallback>
                <p:oleObj name="" r:id="rId7" imgW="2754630" imgH="482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4548188"/>
                        <a:ext cx="2755900" cy="4810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4114" name="文本框 474113"/>
          <p:cNvSpPr txBox="1"/>
          <p:nvPr/>
        </p:nvSpPr>
        <p:spPr>
          <a:xfrm>
            <a:off x="685800" y="600075"/>
            <a:ext cx="19685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逆矩阵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4115" name="文本框 474114"/>
          <p:cNvSpPr txBox="1"/>
          <p:nvPr/>
        </p:nvSpPr>
        <p:spPr>
          <a:xfrm>
            <a:off x="685800" y="1347788"/>
            <a:ext cx="1108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定义：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4116" name="组合 474115"/>
          <p:cNvGrpSpPr/>
          <p:nvPr/>
        </p:nvGrpSpPr>
        <p:grpSpPr>
          <a:xfrm>
            <a:off x="1524000" y="1371600"/>
            <a:ext cx="7434263" cy="1524000"/>
            <a:chOff x="960" y="864"/>
            <a:chExt cx="4683" cy="960"/>
          </a:xfrm>
        </p:grpSpPr>
        <p:grpSp>
          <p:nvGrpSpPr>
            <p:cNvPr id="474117" name="组合 474116"/>
            <p:cNvGrpSpPr/>
            <p:nvPr/>
          </p:nvGrpSpPr>
          <p:grpSpPr>
            <a:xfrm>
              <a:off x="993" y="864"/>
              <a:ext cx="4378" cy="288"/>
              <a:chOff x="806" y="3696"/>
              <a:chExt cx="4378" cy="288"/>
            </a:xfrm>
          </p:grpSpPr>
          <p:sp>
            <p:nvSpPr>
              <p:cNvPr id="474118" name="文本框 474117"/>
              <p:cNvSpPr txBox="1"/>
              <p:nvPr/>
            </p:nvSpPr>
            <p:spPr>
              <a:xfrm>
                <a:off x="806" y="3696"/>
                <a:ext cx="301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>
                  <a:buClr>
                    <a:schemeClr val="bg1"/>
                  </a:buClr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2400" b="1">
                    <a:latin typeface="Times New Roman" panose="02020603050405020304" pitchFamily="18" charset="0"/>
                  </a:rPr>
                  <a:t>为</a:t>
                </a:r>
                <a:r>
                  <a:rPr lang="en-US" altLang="zh-CN" sz="2400" b="1" i="1">
                    <a:latin typeface="Times New Roman" panose="02020603050405020304" pitchFamily="18" charset="0"/>
                  </a:rPr>
                  <a:t>n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阶方阵，若存在</a:t>
                </a:r>
                <a:r>
                  <a:rPr lang="en-US" altLang="zh-CN" sz="2400" b="1" i="1">
                    <a:latin typeface="Times New Roman" panose="02020603050405020304" pitchFamily="18" charset="0"/>
                  </a:rPr>
                  <a:t>n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阶方阵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,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使得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74119" name="对象 474118"/>
              <p:cNvGraphicFramePr/>
              <p:nvPr/>
            </p:nvGraphicFramePr>
            <p:xfrm>
              <a:off x="3888" y="3744"/>
              <a:ext cx="12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1" imgW="2055495" imgH="304800" progId="Equation.DSMT4">
                      <p:embed/>
                    </p:oleObj>
                  </mc:Choice>
                  <mc:Fallback>
                    <p:oleObj name="" r:id="rId1" imgW="2055495" imgH="304800" progId="Equation.DSMT4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888" y="3744"/>
                            <a:ext cx="129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4120" name="文本框 474119"/>
            <p:cNvSpPr txBox="1"/>
            <p:nvPr/>
          </p:nvSpPr>
          <p:spPr>
            <a:xfrm>
              <a:off x="960" y="1200"/>
              <a:ext cx="46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则称矩阵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>
                  <a:latin typeface="Times New Roman" panose="02020603050405020304" pitchFamily="18" charset="0"/>
                </a:rPr>
                <a:t>是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可逆的（非奇异的、非退化的、满秩的）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74121" name="文本框 474120"/>
            <p:cNvSpPr txBox="1"/>
            <p:nvPr/>
          </p:nvSpPr>
          <p:spPr>
            <a:xfrm>
              <a:off x="960" y="1536"/>
              <a:ext cx="24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矩阵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称为矩阵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的逆矩阵。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74122" name="文本框 474121"/>
          <p:cNvSpPr txBox="1"/>
          <p:nvPr/>
        </p:nvSpPr>
        <p:spPr>
          <a:xfrm>
            <a:off x="687388" y="3089275"/>
            <a:ext cx="7023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唯一性：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是可逆矩阵，则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的逆矩阵是唯一的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474123" name="文本框 474122"/>
          <p:cNvSpPr txBox="1"/>
          <p:nvPr/>
        </p:nvSpPr>
        <p:spPr>
          <a:xfrm>
            <a:off x="660400" y="3822700"/>
            <a:ext cx="1511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sz="2400" b="1" dirty="0">
                <a:solidFill>
                  <a:srgbClr val="161098"/>
                </a:solidFill>
                <a:latin typeface="Times New Roman" panose="02020603050405020304" pitchFamily="18" charset="0"/>
              </a:rPr>
              <a:t>判定定理</a:t>
            </a:r>
            <a:r>
              <a:rPr lang="en-US" altLang="zh-CN" sz="2400" b="1">
                <a:solidFill>
                  <a:srgbClr val="161098"/>
                </a:solidFill>
                <a:latin typeface="Times New Roman" panose="02020603050405020304" pitchFamily="18" charset="0"/>
              </a:rPr>
              <a:t>:</a:t>
            </a:r>
            <a:endParaRPr lang="en-US" altLang="zh-CN" sz="2400" b="1">
              <a:solidFill>
                <a:srgbClr val="161098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4124" name="组合 474123"/>
          <p:cNvGrpSpPr/>
          <p:nvPr/>
        </p:nvGrpSpPr>
        <p:grpSpPr>
          <a:xfrm>
            <a:off x="2195513" y="3789363"/>
            <a:ext cx="3482975" cy="495300"/>
            <a:chOff x="998" y="3864"/>
            <a:chExt cx="2194" cy="312"/>
          </a:xfrm>
        </p:grpSpPr>
        <p:sp>
          <p:nvSpPr>
            <p:cNvPr id="474125" name="文本框 474124"/>
            <p:cNvSpPr txBox="1"/>
            <p:nvPr/>
          </p:nvSpPr>
          <p:spPr>
            <a:xfrm>
              <a:off x="998" y="3866"/>
              <a:ext cx="1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阶方阵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可逆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4126" name="对象 474125"/>
            <p:cNvGraphicFramePr/>
            <p:nvPr/>
          </p:nvGraphicFramePr>
          <p:xfrm>
            <a:off x="2304" y="3864"/>
            <a:ext cx="8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3" imgW="1409065" imgH="495300" progId="Equation.DSMT4">
                    <p:embed/>
                  </p:oleObj>
                </mc:Choice>
                <mc:Fallback>
                  <p:oleObj name="" r:id="rId3" imgW="1409065" imgH="495300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4" y="3864"/>
                          <a:ext cx="88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4127" name="组合 474126"/>
          <p:cNvGrpSpPr/>
          <p:nvPr/>
        </p:nvGrpSpPr>
        <p:grpSpPr>
          <a:xfrm>
            <a:off x="5851525" y="3657600"/>
            <a:ext cx="2225675" cy="952500"/>
            <a:chOff x="3686" y="2304"/>
            <a:chExt cx="1402" cy="600"/>
          </a:xfrm>
        </p:grpSpPr>
        <p:graphicFrame>
          <p:nvGraphicFramePr>
            <p:cNvPr id="474128" name="对象 474127"/>
            <p:cNvGraphicFramePr/>
            <p:nvPr/>
          </p:nvGraphicFramePr>
          <p:xfrm>
            <a:off x="3984" y="2304"/>
            <a:ext cx="110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5" imgW="1751965" imgH="951865" progId="Equation.DSMT4">
                    <p:embed/>
                  </p:oleObj>
                </mc:Choice>
                <mc:Fallback>
                  <p:oleObj name="" r:id="rId5" imgW="1751965" imgH="951865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84" y="2304"/>
                          <a:ext cx="1104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4129" name="文本框 474128"/>
            <p:cNvSpPr txBox="1"/>
            <p:nvPr/>
          </p:nvSpPr>
          <p:spPr>
            <a:xfrm>
              <a:off x="3686" y="2413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>
                  <a:schemeClr val="bg1"/>
                </a:buClr>
              </a:pPr>
              <a:r>
                <a:rPr lang="zh-CN" altLang="en-US" sz="2400" b="1">
                  <a:latin typeface="Times New Roman" panose="02020603050405020304" pitchFamily="18" charset="0"/>
                </a:rPr>
                <a:t>且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2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412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2" grpId="0" build="p"/>
      <p:bldP spid="4741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75138" name="对象 475137"/>
          <p:cNvGraphicFramePr/>
          <p:nvPr/>
        </p:nvGraphicFramePr>
        <p:xfrm>
          <a:off x="2692400" y="609600"/>
          <a:ext cx="5689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5689600" imgH="1562100" progId="Equation.DSMT4">
                  <p:embed/>
                </p:oleObj>
              </mc:Choice>
              <mc:Fallback>
                <p:oleObj name="" r:id="rId1" imgW="5689600" imgH="15621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2400" y="609600"/>
                        <a:ext cx="56896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39" name="文本框 475138"/>
          <p:cNvSpPr txBox="1"/>
          <p:nvPr/>
        </p:nvSpPr>
        <p:spPr>
          <a:xfrm>
            <a:off x="914400" y="812800"/>
            <a:ext cx="16922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sz="2400" b="1" dirty="0">
                <a:latin typeface="Times New Roman" panose="02020603050405020304" pitchFamily="18" charset="0"/>
              </a:rPr>
              <a:t>满足规律：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75140" name="文本框 475139"/>
          <p:cNvSpPr txBox="1"/>
          <p:nvPr/>
        </p:nvSpPr>
        <p:spPr>
          <a:xfrm>
            <a:off x="882650" y="2590800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sz="2400" b="1" dirty="0">
                <a:solidFill>
                  <a:srgbClr val="161098"/>
                </a:solidFill>
                <a:latin typeface="Times New Roman" panose="02020603050405020304" pitchFamily="18" charset="0"/>
              </a:rPr>
              <a:t>逆矩阵求法：</a:t>
            </a:r>
            <a:endParaRPr lang="zh-CN" altLang="en-US" sz="2400" b="1">
              <a:solidFill>
                <a:srgbClr val="161098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5141" name="文本框 475140"/>
          <p:cNvSpPr txBox="1"/>
          <p:nvPr/>
        </p:nvSpPr>
        <p:spPr>
          <a:xfrm>
            <a:off x="2625725" y="2622550"/>
            <a:ext cx="2479675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）待定系数法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）伴随矩阵法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）初等变换法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4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5141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char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41">
                                            <p:txEl>
                                              <p:charRg st="18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 build="p"/>
      <p:bldP spid="47514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7250" name="对象 437249"/>
          <p:cNvGraphicFramePr/>
          <p:nvPr/>
        </p:nvGraphicFramePr>
        <p:xfrm>
          <a:off x="762000" y="990600"/>
          <a:ext cx="5994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1" imgW="5991860" imgH="546100" progId="Equation.DSMT4">
                  <p:embed/>
                </p:oleObj>
              </mc:Choice>
              <mc:Fallback>
                <p:oleObj name="" r:id="rId1" imgW="5991860" imgH="546100" progId="Equation.DSMT4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990600"/>
                        <a:ext cx="5994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6" name="矩形 437250"/>
          <p:cNvSpPr/>
          <p:nvPr/>
        </p:nvSpPr>
        <p:spPr>
          <a:xfrm>
            <a:off x="762000" y="444500"/>
            <a:ext cx="35801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可逆矩阵的运算性质</a:t>
            </a:r>
            <a:endParaRPr lang="zh-CN" altLang="en-US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7252" name="对象 437251"/>
          <p:cNvGraphicFramePr/>
          <p:nvPr/>
        </p:nvGraphicFramePr>
        <p:xfrm>
          <a:off x="762000" y="1981200"/>
          <a:ext cx="51831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" r:id="rId3" imgW="5181600" imgH="876300" progId="Equation.3">
                  <p:embed/>
                </p:oleObj>
              </mc:Choice>
              <mc:Fallback>
                <p:oleObj name="" r:id="rId3" imgW="5181600" imgH="876300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981200"/>
                        <a:ext cx="5183188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3" name="对象 437252"/>
          <p:cNvGraphicFramePr/>
          <p:nvPr/>
        </p:nvGraphicFramePr>
        <p:xfrm>
          <a:off x="760413" y="3429000"/>
          <a:ext cx="72405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5" imgW="7235825" imgH="951865" progId="Equation.3">
                  <p:embed/>
                </p:oleObj>
              </mc:Choice>
              <mc:Fallback>
                <p:oleObj name="" r:id="rId5" imgW="7235825" imgH="951865" progId="Equation.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413" y="3429000"/>
                        <a:ext cx="7240587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4" name="对象 437253"/>
          <p:cNvGraphicFramePr/>
          <p:nvPr/>
        </p:nvGraphicFramePr>
        <p:xfrm>
          <a:off x="1054100" y="5024438"/>
          <a:ext cx="1889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7" imgW="191135" imgH="419735" progId="Equation.3">
                  <p:embed/>
                </p:oleObj>
              </mc:Choice>
              <mc:Fallback>
                <p:oleObj name="" r:id="rId7" imgW="191135" imgH="419735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4100" y="5024438"/>
                        <a:ext cx="18891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7260" name="组合 437259"/>
          <p:cNvGrpSpPr/>
          <p:nvPr/>
        </p:nvGrpSpPr>
        <p:grpSpPr>
          <a:xfrm>
            <a:off x="2654300" y="3962400"/>
            <a:ext cx="2527300" cy="495300"/>
            <a:chOff x="1632" y="1968"/>
            <a:chExt cx="1592" cy="312"/>
          </a:xfrm>
        </p:grpSpPr>
        <p:graphicFrame>
          <p:nvGraphicFramePr>
            <p:cNvPr id="82956" name="对象 437260"/>
            <p:cNvGraphicFramePr/>
            <p:nvPr/>
          </p:nvGraphicFramePr>
          <p:xfrm>
            <a:off x="1632" y="1968"/>
            <a:ext cx="7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4" name="" r:id="rId9" imgW="1485265" imgH="495300" progId="Equation.3">
                    <p:embed/>
                  </p:oleObj>
                </mc:Choice>
                <mc:Fallback>
                  <p:oleObj name="" r:id="rId9" imgW="1485265" imgH="495300" progId="Equation.3">
                    <p:embed/>
                    <p:pic>
                      <p:nvPicPr>
                        <p:cNvPr id="0" name="图片 337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32" y="1968"/>
                          <a:ext cx="7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957" name="组合 437261"/>
            <p:cNvGrpSpPr/>
            <p:nvPr/>
          </p:nvGrpSpPr>
          <p:grpSpPr>
            <a:xfrm>
              <a:off x="1680" y="2016"/>
              <a:ext cx="1436" cy="192"/>
              <a:chOff x="1680" y="2016"/>
              <a:chExt cx="1436" cy="192"/>
            </a:xfrm>
          </p:grpSpPr>
          <p:graphicFrame>
            <p:nvGraphicFramePr>
              <p:cNvPr id="82958" name="对象 437262"/>
              <p:cNvGraphicFramePr/>
              <p:nvPr/>
            </p:nvGraphicFramePr>
            <p:xfrm>
              <a:off x="1680" y="2016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3" name="" r:id="rId11" imgW="292100" imgH="304800" progId="Equation.3">
                      <p:embed/>
                    </p:oleObj>
                  </mc:Choice>
                  <mc:Fallback>
                    <p:oleObj name="" r:id="rId11" imgW="292100" imgH="304800" progId="Equation.3">
                      <p:embed/>
                      <p:pic>
                        <p:nvPicPr>
                          <p:cNvPr id="0" name="图片 339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680" y="2016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959" name="对象 437263"/>
              <p:cNvGraphicFramePr/>
              <p:nvPr/>
            </p:nvGraphicFramePr>
            <p:xfrm>
              <a:off x="1728" y="2016"/>
              <a:ext cx="138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4" name="" r:id="rId13" imgW="292100" imgH="292100" progId="Equation.3">
                      <p:embed/>
                    </p:oleObj>
                  </mc:Choice>
                  <mc:Fallback>
                    <p:oleObj name="" r:id="rId13" imgW="292100" imgH="292100" progId="Equation.3">
                      <p:embed/>
                      <p:pic>
                        <p:nvPicPr>
                          <p:cNvPr id="0" name="图片 339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728" y="2016"/>
                            <a:ext cx="1388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960" name="组合 437264"/>
            <p:cNvGrpSpPr/>
            <p:nvPr/>
          </p:nvGrpSpPr>
          <p:grpSpPr>
            <a:xfrm>
              <a:off x="2496" y="1968"/>
              <a:ext cx="728" cy="264"/>
              <a:chOff x="2752" y="2016"/>
              <a:chExt cx="728" cy="264"/>
            </a:xfrm>
          </p:grpSpPr>
          <p:graphicFrame>
            <p:nvGraphicFramePr>
              <p:cNvPr id="82961" name="对象 437265"/>
              <p:cNvGraphicFramePr/>
              <p:nvPr/>
            </p:nvGraphicFramePr>
            <p:xfrm>
              <a:off x="2752" y="2040"/>
              <a:ext cx="25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7" name="" r:id="rId15" imgW="405765" imgH="380365" progId="Equation.3">
                      <p:embed/>
                    </p:oleObj>
                  </mc:Choice>
                  <mc:Fallback>
                    <p:oleObj name="" r:id="rId15" imgW="405765" imgH="380365" progId="Equation.3">
                      <p:embed/>
                      <p:pic>
                        <p:nvPicPr>
                          <p:cNvPr id="0" name="图片 337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752" y="2040"/>
                            <a:ext cx="256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962" name="对象 437266"/>
              <p:cNvGraphicFramePr/>
              <p:nvPr/>
            </p:nvGraphicFramePr>
            <p:xfrm>
              <a:off x="2928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2" name="" r:id="rId17" imgW="266065" imgH="380365" progId="Equation.3">
                      <p:embed/>
                    </p:oleObj>
                  </mc:Choice>
                  <mc:Fallback>
                    <p:oleObj name="" r:id="rId17" imgW="266065" imgH="380365" progId="Equation.3">
                      <p:embed/>
                      <p:pic>
                        <p:nvPicPr>
                          <p:cNvPr id="0" name="图片 337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928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963" name="对象 437267"/>
              <p:cNvGraphicFramePr/>
              <p:nvPr/>
            </p:nvGraphicFramePr>
            <p:xfrm>
              <a:off x="3312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1" name="" r:id="rId19" imgW="266065" imgH="380365" progId="Equation.3">
                      <p:embed/>
                    </p:oleObj>
                  </mc:Choice>
                  <mc:Fallback>
                    <p:oleObj name="" r:id="rId19" imgW="266065" imgH="380365" progId="Equation.3">
                      <p:embed/>
                      <p:pic>
                        <p:nvPicPr>
                          <p:cNvPr id="0" name="图片 3380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312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964" name="对象 437268"/>
              <p:cNvGraphicFramePr/>
              <p:nvPr/>
            </p:nvGraphicFramePr>
            <p:xfrm>
              <a:off x="3120" y="2064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5" name="" r:id="rId21" imgW="292100" imgH="304800" progId="Equation.3">
                      <p:embed/>
                    </p:oleObj>
                  </mc:Choice>
                  <mc:Fallback>
                    <p:oleObj name="" r:id="rId21" imgW="292100" imgH="304800" progId="Equation.3">
                      <p:embed/>
                      <p:pic>
                        <p:nvPicPr>
                          <p:cNvPr id="0" name="图片 337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120" y="2064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37270" name="对象 437269"/>
          <p:cNvGraphicFramePr/>
          <p:nvPr/>
        </p:nvGraphicFramePr>
        <p:xfrm>
          <a:off x="2743200" y="2514600"/>
          <a:ext cx="222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22" imgW="2222500" imgH="838200" progId="Equation.3">
                  <p:embed/>
                </p:oleObj>
              </mc:Choice>
              <mc:Fallback>
                <p:oleObj name="" r:id="rId22" imgW="2222500" imgH="8382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43200" y="2514600"/>
                        <a:ext cx="2222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7271" name="组合 437270"/>
          <p:cNvGrpSpPr/>
          <p:nvPr/>
        </p:nvGrpSpPr>
        <p:grpSpPr>
          <a:xfrm>
            <a:off x="772795" y="4824730"/>
            <a:ext cx="4991100" cy="508000"/>
            <a:chOff x="720" y="480"/>
            <a:chExt cx="3144" cy="320"/>
          </a:xfrm>
        </p:grpSpPr>
        <p:graphicFrame>
          <p:nvGraphicFramePr>
            <p:cNvPr id="82967" name="对象 437271"/>
            <p:cNvGraphicFramePr/>
            <p:nvPr/>
          </p:nvGraphicFramePr>
          <p:xfrm>
            <a:off x="720" y="480"/>
            <a:ext cx="31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" name="" r:id="rId24" imgW="5204460" imgH="495300" progId="Equation.DSMT4">
                    <p:embed/>
                  </p:oleObj>
                </mc:Choice>
                <mc:Fallback>
                  <p:oleObj name="" r:id="rId24" imgW="5204460" imgH="495300" progId="Equation.DSMT4">
                    <p:embed/>
                    <p:pic>
                      <p:nvPicPr>
                        <p:cNvPr id="0" name="图片 3381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720" y="480"/>
                          <a:ext cx="312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8" name="对象 437272"/>
            <p:cNvGraphicFramePr/>
            <p:nvPr/>
          </p:nvGraphicFramePr>
          <p:xfrm>
            <a:off x="1392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" name="" r:id="rId26" imgW="368300" imgH="419100" progId="Equation.3">
                    <p:embed/>
                  </p:oleObj>
                </mc:Choice>
                <mc:Fallback>
                  <p:oleObj name="" r:id="rId26" imgW="368300" imgH="419100" progId="Equation.3">
                    <p:embed/>
                    <p:pic>
                      <p:nvPicPr>
                        <p:cNvPr id="0" name="图片 3378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392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9" name="对象 437273"/>
            <p:cNvGraphicFramePr/>
            <p:nvPr/>
          </p:nvGraphicFramePr>
          <p:xfrm>
            <a:off x="2112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" name="" r:id="rId28" imgW="457200" imgH="431800" progId="Equation.3">
                    <p:embed/>
                  </p:oleObj>
                </mc:Choice>
                <mc:Fallback>
                  <p:oleObj name="" r:id="rId28" imgW="457200" imgH="431800" progId="Equation.3">
                    <p:embed/>
                    <p:pic>
                      <p:nvPicPr>
                        <p:cNvPr id="0" name="图片 3386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112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0" name="对象 437274"/>
            <p:cNvGraphicFramePr/>
            <p:nvPr/>
          </p:nvGraphicFramePr>
          <p:xfrm>
            <a:off x="2928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" name="" r:id="rId30" imgW="266065" imgH="380365" progId="Equation.3">
                    <p:embed/>
                  </p:oleObj>
                </mc:Choice>
                <mc:Fallback>
                  <p:oleObj name="" r:id="rId30" imgW="266065" imgH="380365" progId="Equation.3">
                    <p:embed/>
                    <p:pic>
                      <p:nvPicPr>
                        <p:cNvPr id="0" name="图片 337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28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1" name="对象 437275"/>
            <p:cNvGraphicFramePr/>
            <p:nvPr/>
          </p:nvGraphicFramePr>
          <p:xfrm>
            <a:off x="2736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" name="" r:id="rId31" imgW="457200" imgH="431800" progId="Equation.3">
                    <p:embed/>
                  </p:oleObj>
                </mc:Choice>
                <mc:Fallback>
                  <p:oleObj name="" r:id="rId31" imgW="457200" imgH="431800" progId="Equation.3">
                    <p:embed/>
                    <p:pic>
                      <p:nvPicPr>
                        <p:cNvPr id="0" name="图片 3382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736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2" name="对象 437276"/>
            <p:cNvGraphicFramePr/>
            <p:nvPr/>
          </p:nvGraphicFramePr>
          <p:xfrm>
            <a:off x="3696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" name="" r:id="rId33" imgW="266065" imgH="380365" progId="Equation.3">
                    <p:embed/>
                  </p:oleObj>
                </mc:Choice>
                <mc:Fallback>
                  <p:oleObj name="" r:id="rId33" imgW="266065" imgH="380365" progId="Equation.3">
                    <p:embed/>
                    <p:pic>
                      <p:nvPicPr>
                        <p:cNvPr id="0" name="图片 338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696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3" name="对象 437277"/>
            <p:cNvGraphicFramePr/>
            <p:nvPr/>
          </p:nvGraphicFramePr>
          <p:xfrm>
            <a:off x="3504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" name="" r:id="rId35" imgW="368300" imgH="419100" progId="Equation.3">
                    <p:embed/>
                  </p:oleObj>
                </mc:Choice>
                <mc:Fallback>
                  <p:oleObj name="" r:id="rId35" imgW="368300" imgH="419100" progId="Equation.3">
                    <p:embed/>
                    <p:pic>
                      <p:nvPicPr>
                        <p:cNvPr id="0" name="图片 3385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504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976" name="组合 438280"/>
          <p:cNvGrpSpPr/>
          <p:nvPr/>
        </p:nvGrpSpPr>
        <p:grpSpPr>
          <a:xfrm>
            <a:off x="682625" y="5367020"/>
            <a:ext cx="6343650" cy="544513"/>
            <a:chOff x="684" y="1056"/>
            <a:chExt cx="3996" cy="343"/>
          </a:xfrm>
        </p:grpSpPr>
        <p:graphicFrame>
          <p:nvGraphicFramePr>
            <p:cNvPr id="83977" name="对象 438281"/>
            <p:cNvGraphicFramePr/>
            <p:nvPr/>
          </p:nvGraphicFramePr>
          <p:xfrm>
            <a:off x="684" y="1056"/>
            <a:ext cx="398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" name="" r:id="rId37" imgW="6322060" imgH="546100" progId="Equation.3">
                    <p:embed/>
                  </p:oleObj>
                </mc:Choice>
                <mc:Fallback>
                  <p:oleObj name="" r:id="rId37" imgW="6322060" imgH="546100" progId="Equation.3">
                    <p:embed/>
                    <p:pic>
                      <p:nvPicPr>
                        <p:cNvPr id="0" name="图片 3398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684" y="1056"/>
                          <a:ext cx="3985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8" name="对象 438282"/>
            <p:cNvGraphicFramePr/>
            <p:nvPr/>
          </p:nvGraphicFramePr>
          <p:xfrm>
            <a:off x="3648" y="1056"/>
            <a:ext cx="1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" name="" r:id="rId39" imgW="190500" imgH="381000" progId="Equation.3">
                    <p:embed/>
                  </p:oleObj>
                </mc:Choice>
                <mc:Fallback>
                  <p:oleObj name="" r:id="rId39" imgW="190500" imgH="381000" progId="Equation.3">
                    <p:embed/>
                    <p:pic>
                      <p:nvPicPr>
                        <p:cNvPr id="0" name="图片 3395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648" y="1056"/>
                          <a:ext cx="1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9" name="对象 438283"/>
            <p:cNvGraphicFramePr/>
            <p:nvPr/>
          </p:nvGraphicFramePr>
          <p:xfrm>
            <a:off x="4560" y="1056"/>
            <a:ext cx="1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" name="" r:id="rId41" imgW="190500" imgH="381000" progId="Equation.3">
                    <p:embed/>
                  </p:oleObj>
                </mc:Choice>
                <mc:Fallback>
                  <p:oleObj name="" r:id="rId41" imgW="190500" imgH="381000" progId="Equation.3">
                    <p:embed/>
                    <p:pic>
                      <p:nvPicPr>
                        <p:cNvPr id="0" name="图片 340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4560" y="1056"/>
                          <a:ext cx="1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0" name="对象 438284"/>
            <p:cNvGraphicFramePr/>
            <p:nvPr/>
          </p:nvGraphicFramePr>
          <p:xfrm>
            <a:off x="3792" y="1056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" name="" r:id="rId43" imgW="266065" imgH="380365" progId="Equation.3">
                    <p:embed/>
                  </p:oleObj>
                </mc:Choice>
                <mc:Fallback>
                  <p:oleObj name="" r:id="rId43" imgW="266065" imgH="380365" progId="Equation.3">
                    <p:embed/>
                    <p:pic>
                      <p:nvPicPr>
                        <p:cNvPr id="0" name="图片 3396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792" y="1056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1" name="对象 438285"/>
            <p:cNvGraphicFramePr/>
            <p:nvPr/>
          </p:nvGraphicFramePr>
          <p:xfrm>
            <a:off x="4320" y="1056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" name="" r:id="rId44" imgW="266065" imgH="380365" progId="Equation.3">
                    <p:embed/>
                  </p:oleObj>
                </mc:Choice>
                <mc:Fallback>
                  <p:oleObj name="" r:id="rId44" imgW="266065" imgH="380365" progId="Equation.3">
                    <p:embed/>
                    <p:pic>
                      <p:nvPicPr>
                        <p:cNvPr id="0" name="图片 340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20" y="1056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9298" name="对象 439297"/>
          <p:cNvGraphicFramePr/>
          <p:nvPr/>
        </p:nvGraphicFramePr>
        <p:xfrm>
          <a:off x="4192905" y="5995670"/>
          <a:ext cx="255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45" imgW="2551430" imgH="951865" progId="Equation.DSMT4">
                  <p:embed/>
                </p:oleObj>
              </mc:Choice>
              <mc:Fallback>
                <p:oleObj name="" r:id="rId45" imgW="2551430" imgH="951865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192905" y="5995670"/>
                        <a:ext cx="2552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8" name="组合 439302"/>
          <p:cNvGrpSpPr/>
          <p:nvPr/>
        </p:nvGrpSpPr>
        <p:grpSpPr>
          <a:xfrm>
            <a:off x="633730" y="6109970"/>
            <a:ext cx="3454400" cy="519113"/>
            <a:chOff x="614" y="432"/>
            <a:chExt cx="2176" cy="327"/>
          </a:xfrm>
        </p:grpSpPr>
        <p:sp>
          <p:nvSpPr>
            <p:cNvPr id="84999" name="文本框 439303"/>
            <p:cNvSpPr txBox="1"/>
            <p:nvPr/>
          </p:nvSpPr>
          <p:spPr>
            <a:xfrm>
              <a:off x="614" y="432"/>
              <a:ext cx="21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>
                  <a:schemeClr val="bg1"/>
                </a:buClr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(5)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若      可逆，则有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5000" name="对象 439304"/>
            <p:cNvGraphicFramePr/>
            <p:nvPr/>
          </p:nvGraphicFramePr>
          <p:xfrm>
            <a:off x="1352" y="48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" name="" r:id="rId47" imgW="292100" imgH="304800" progId="Equation.DSMT4">
                    <p:embed/>
                  </p:oleObj>
                </mc:Choice>
                <mc:Fallback>
                  <p:oleObj name="" r:id="rId47" imgW="292100" imgH="304800" progId="Equation.DSMT4">
                    <p:embed/>
                    <p:pic>
                      <p:nvPicPr>
                        <p:cNvPr id="0" name="图片 3413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1352" y="48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611188" y="1219200"/>
            <a:ext cx="179387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性质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Object 1"/>
          <p:cNvGraphicFramePr/>
          <p:nvPr/>
        </p:nvGraphicFramePr>
        <p:xfrm>
          <a:off x="2268538" y="1163638"/>
          <a:ext cx="48323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" r:id="rId1" imgW="1625600" imgH="228600" progId="Equation.3">
                  <p:embed/>
                </p:oleObj>
              </mc:Choice>
              <mc:Fallback>
                <p:oleObj name="" r:id="rId1" imgW="1625600" imgH="228600" progId="Equation.3">
                  <p:embed/>
                  <p:pic>
                    <p:nvPicPr>
                      <p:cNvPr id="0" name="图片 42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8" y="1163638"/>
                        <a:ext cx="4832350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2309813" y="3359150"/>
          <a:ext cx="4494212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" r:id="rId3" imgW="1511300" imgH="1016000" progId="Equation.3">
                  <p:embed/>
                </p:oleObj>
              </mc:Choice>
              <mc:Fallback>
                <p:oleObj name="" r:id="rId3" imgW="1511300" imgH="1016000" progId="Equation.3">
                  <p:embed/>
                  <p:pic>
                    <p:nvPicPr>
                      <p:cNvPr id="0" name="图片 42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9813" y="3359150"/>
                        <a:ext cx="4494212" cy="302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/>
          <p:nvPr/>
        </p:nvSpPr>
        <p:spPr>
          <a:xfrm>
            <a:off x="1698625" y="2319338"/>
            <a:ext cx="569913" cy="4619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Object 4"/>
          <p:cNvGraphicFramePr/>
          <p:nvPr/>
        </p:nvGraphicFramePr>
        <p:xfrm>
          <a:off x="2145665" y="2185829"/>
          <a:ext cx="5024120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" r:id="rId5" imgW="1688465" imgH="241300" progId="Equation.3">
                  <p:embed/>
                </p:oleObj>
              </mc:Choice>
              <mc:Fallback>
                <p:oleObj name="" r:id="rId5" imgW="1688465" imgH="241300" progId="Equation.3">
                  <p:embed/>
                  <p:pic>
                    <p:nvPicPr>
                      <p:cNvPr id="0" name="图片 42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5665" y="2185829"/>
                        <a:ext cx="5024120" cy="719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619250" y="3255963"/>
            <a:ext cx="569913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即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4213" y="518478"/>
            <a:ext cx="438467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对角阵的性质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611188" y="1219200"/>
            <a:ext cx="179387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性质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Object 1"/>
          <p:cNvGraphicFramePr/>
          <p:nvPr/>
        </p:nvGraphicFramePr>
        <p:xfrm>
          <a:off x="2268538" y="1163638"/>
          <a:ext cx="48323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" r:id="rId1" imgW="1625600" imgH="228600" progId="Equation.3">
                  <p:embed/>
                </p:oleObj>
              </mc:Choice>
              <mc:Fallback>
                <p:oleObj name="" r:id="rId1" imgW="1625600" imgH="228600" progId="Equation.3">
                  <p:embed/>
                  <p:pic>
                    <p:nvPicPr>
                      <p:cNvPr id="0" name="图片 42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8" y="1163638"/>
                        <a:ext cx="4832350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2216150" y="3140075"/>
          <a:ext cx="5524500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" r:id="rId3" imgW="1574800" imgH="1574800" progId="Equation.3">
                  <p:embed/>
                </p:oleObj>
              </mc:Choice>
              <mc:Fallback>
                <p:oleObj name="" r:id="rId3" imgW="1574800" imgH="1574800" progId="Equation.3">
                  <p:embed/>
                  <p:pic>
                    <p:nvPicPr>
                      <p:cNvPr id="0" name="图片 42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6150" y="3140075"/>
                        <a:ext cx="5524500" cy="339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/>
          <p:nvPr/>
        </p:nvSpPr>
        <p:spPr>
          <a:xfrm>
            <a:off x="1698625" y="2319338"/>
            <a:ext cx="569913" cy="4619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Object 4"/>
          <p:cNvGraphicFramePr/>
          <p:nvPr/>
        </p:nvGraphicFramePr>
        <p:xfrm>
          <a:off x="2266950" y="2166938"/>
          <a:ext cx="54737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" r:id="rId5" imgW="1839595" imgH="254000" progId="Equation.3">
                  <p:embed/>
                </p:oleObj>
              </mc:Choice>
              <mc:Fallback>
                <p:oleObj name="" r:id="rId5" imgW="1839595" imgH="254000" progId="Equation.3">
                  <p:embed/>
                  <p:pic>
                    <p:nvPicPr>
                      <p:cNvPr id="0" name="图片 42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6950" y="2166938"/>
                        <a:ext cx="5473700" cy="757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619250" y="3255963"/>
            <a:ext cx="569913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即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028" name="Rectangle 2"/>
          <p:cNvSpPr>
            <a:spLocks noGrp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solidFill>
                  <a:srgbClr val="FF0000"/>
                </a:solidFill>
              </a:rPr>
              <a:t>8</a:t>
            </a:r>
            <a:r>
              <a:rPr lang="zh-CN" altLang="en-US" sz="3200" dirty="0">
                <a:solidFill>
                  <a:srgbClr val="FF0000"/>
                </a:solidFill>
              </a:rPr>
              <a:t>、克拉默法则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257029" name="Text Box 3"/>
          <p:cNvSpPr txBox="1"/>
          <p:nvPr/>
        </p:nvSpPr>
        <p:spPr>
          <a:xfrm>
            <a:off x="914400" y="1500188"/>
            <a:ext cx="30899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如果线性方程组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7026" name="Object 8"/>
          <p:cNvGraphicFramePr/>
          <p:nvPr/>
        </p:nvGraphicFramePr>
        <p:xfrm>
          <a:off x="1450975" y="2003425"/>
          <a:ext cx="5700713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" r:id="rId1" imgW="2590800" imgH="939800" progId="">
                  <p:embed/>
                </p:oleObj>
              </mc:Choice>
              <mc:Fallback>
                <p:oleObj name="" r:id="rId1" imgW="2590800" imgH="939800" progId="">
                  <p:embed/>
                  <p:pic>
                    <p:nvPicPr>
                      <p:cNvPr id="0" name="图片 43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0975" y="2003425"/>
                        <a:ext cx="5700713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0" name="Text Box 5"/>
          <p:cNvSpPr txBox="1"/>
          <p:nvPr/>
        </p:nvSpPr>
        <p:spPr>
          <a:xfrm>
            <a:off x="914400" y="50038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的系数行列式不等于零，即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7027" name="Object 9"/>
          <p:cNvGraphicFramePr/>
          <p:nvPr/>
        </p:nvGraphicFramePr>
        <p:xfrm>
          <a:off x="4716463" y="4284663"/>
          <a:ext cx="38258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name="" r:id="rId3" imgW="1739900" imgH="939800" progId="">
                  <p:embed/>
                </p:oleObj>
              </mc:Choice>
              <mc:Fallback>
                <p:oleObj name="" r:id="rId3" imgW="1739900" imgH="939800" progId="">
                  <p:embed/>
                  <p:pic>
                    <p:nvPicPr>
                      <p:cNvPr id="0" name="图片 43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4284663"/>
                        <a:ext cx="3825875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Text Box 4"/>
          <p:cNvSpPr txBox="1"/>
          <p:nvPr/>
        </p:nvSpPr>
        <p:spPr>
          <a:xfrm>
            <a:off x="639763" y="1565275"/>
            <a:ext cx="790575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>
                <a:solidFill>
                  <a:srgbClr val="00007D"/>
                </a:solidFill>
                <a:latin typeface="楷体_GB2312" panose="02010609030101010101" charset="-122"/>
                <a:ea typeface="楷体_GB2312" panose="02010609030101010101" charset="-122"/>
              </a:rPr>
              <a:t>   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由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m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  <a:ea typeface="楷体_GB2312" panose="02010609030101010101" charset="-122"/>
              </a:rPr>
              <a:t>×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个数                           排成的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m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行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n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列的数表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380931" name="对象 380930"/>
          <p:cNvGraphicFramePr>
            <a:graphicFrameLocks noChangeAspect="1"/>
          </p:cNvGraphicFramePr>
          <p:nvPr/>
        </p:nvGraphicFramePr>
        <p:xfrm>
          <a:off x="3170238" y="1577975"/>
          <a:ext cx="3994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2006600" imgH="241300" progId="Equation.DSMT4">
                  <p:embed/>
                </p:oleObj>
              </mc:Choice>
              <mc:Fallback>
                <p:oleObj name="" r:id="rId1" imgW="2006600" imgH="2413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0238" y="1577975"/>
                        <a:ext cx="399415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2" name="对象 380931"/>
          <p:cNvGraphicFramePr>
            <a:graphicFrameLocks noChangeAspect="1"/>
          </p:cNvGraphicFramePr>
          <p:nvPr/>
        </p:nvGraphicFramePr>
        <p:xfrm>
          <a:off x="3309938" y="2428875"/>
          <a:ext cx="24860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245870" imgH="915035" progId="Equation.DSMT4">
                  <p:embed/>
                </p:oleObj>
              </mc:Choice>
              <mc:Fallback>
                <p:oleObj name="" r:id="rId3" imgW="1245870" imgH="915035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9938" y="2428875"/>
                        <a:ext cx="2486025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/>
          <p:cNvSpPr txBox="1"/>
          <p:nvPr/>
        </p:nvSpPr>
        <p:spPr>
          <a:xfrm>
            <a:off x="639763" y="4298950"/>
            <a:ext cx="5899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称为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m 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行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n 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列矩阵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，简称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m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×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n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矩阵．   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254" name="Text Box 14"/>
          <p:cNvSpPr txBox="1"/>
          <p:nvPr/>
        </p:nvSpPr>
        <p:spPr>
          <a:xfrm>
            <a:off x="5940425" y="4298950"/>
            <a:ext cx="9493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记作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380935" name="Rectangle 21"/>
          <p:cNvSpPr>
            <a:spLocks noGrp="1" noChangeAspect="1"/>
          </p:cNvSpPr>
          <p:nvPr>
            <p:ph type="title" idx="4294967295"/>
          </p:nvPr>
        </p:nvSpPr>
        <p:spPr>
          <a:xfrm>
            <a:off x="467995" y="744220"/>
            <a:ext cx="7773988" cy="1144588"/>
          </a:xfrm>
        </p:spPr>
        <p:txBody>
          <a:bodyPr vert="horz" wrap="square" lIns="91440" tIns="45720" rIns="91440" bIns="45720" anchor="ctr"/>
          <a:p>
            <a:pPr eaLnBrk="1" fontAlgn="base" hangingPunct="1"/>
            <a:r>
              <a:rPr lang="en-US" altLang="zh-CN" sz="2800" b="1" strike="noStrike" noProof="1" dirty="0">
                <a:solidFill>
                  <a:schemeClr val="bg2">
                    <a:lumMod val="60000"/>
                    <a:lumOff val="40000"/>
                  </a:schemeClr>
                </a:solidFill>
                <a:ea typeface="楷体_GB2312" panose="02010609030101010101" charset="-122"/>
              </a:rPr>
              <a:t>1</a:t>
            </a:r>
            <a:r>
              <a:rPr lang="zh-CN" altLang="en-US" sz="2800" b="1" strike="noStrike" noProof="1" dirty="0">
                <a:solidFill>
                  <a:schemeClr val="bg2">
                    <a:lumMod val="60000"/>
                    <a:lumOff val="40000"/>
                  </a:schemeClr>
                </a:solidFill>
                <a:ea typeface="楷体_GB2312" panose="02010609030101010101" charset="-122"/>
              </a:rPr>
              <a:t>、矩阵的定义</a:t>
            </a:r>
            <a:endParaRPr lang="zh-CN" altLang="en-US" sz="2800" b="1" strike="noStrike" noProof="1" dirty="0">
              <a:solidFill>
                <a:schemeClr val="bg2">
                  <a:lumMod val="60000"/>
                  <a:lumOff val="40000"/>
                </a:schemeClr>
              </a:solidFill>
              <a:ea typeface="楷体_GB2312" panose="02010609030101010101" charset="-122"/>
            </a:endParaRPr>
          </a:p>
        </p:txBody>
      </p:sp>
      <p:graphicFrame>
        <p:nvGraphicFramePr>
          <p:cNvPr id="380936" name="对象 380935"/>
          <p:cNvGraphicFramePr>
            <a:graphicFrameLocks noChangeAspect="1"/>
          </p:cNvGraphicFramePr>
          <p:nvPr/>
        </p:nvGraphicFramePr>
        <p:xfrm>
          <a:off x="2617788" y="4797425"/>
          <a:ext cx="3332162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1663700" imgH="939800" progId="Equation.DSMT4">
                  <p:embed/>
                </p:oleObj>
              </mc:Choice>
              <mc:Fallback>
                <p:oleObj name="" r:id="rId5" imgW="1663700" imgH="939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7788" y="4797425"/>
                        <a:ext cx="3332162" cy="188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46" name="文本框 466945"/>
          <p:cNvSpPr txBox="1"/>
          <p:nvPr/>
        </p:nvSpPr>
        <p:spPr>
          <a:xfrm>
            <a:off x="107950" y="548640"/>
            <a:ext cx="3429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bg1"/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主要内容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51" grpId="0"/>
      <p:bldP spid="102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8050" name="Object 20"/>
          <p:cNvGraphicFramePr/>
          <p:nvPr/>
        </p:nvGraphicFramePr>
        <p:xfrm>
          <a:off x="1123950" y="1412875"/>
          <a:ext cx="69389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" r:id="rId1" imgW="3149600" imgH="406400" progId="">
                  <p:embed/>
                </p:oleObj>
              </mc:Choice>
              <mc:Fallback>
                <p:oleObj name="" r:id="rId1" imgW="3149600" imgH="406400" progId="">
                  <p:embed/>
                  <p:pic>
                    <p:nvPicPr>
                      <p:cNvPr id="0" name="图片 43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3950" y="1412875"/>
                        <a:ext cx="6938963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/>
          <p:cNvSpPr txBox="1"/>
          <p:nvPr/>
        </p:nvSpPr>
        <p:spPr>
          <a:xfrm>
            <a:off x="533400" y="2636838"/>
            <a:ext cx="8153400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</a:rPr>
              <a:t>其中  是把系数行列式  中第  列的元素用方程组右端的常数项代替后所得到的  阶行列式，即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charset="-122"/>
            </a:endParaRPr>
          </a:p>
        </p:txBody>
      </p:sp>
      <p:graphicFrame>
        <p:nvGraphicFramePr>
          <p:cNvPr id="25604" name="Object 21"/>
          <p:cNvGraphicFramePr/>
          <p:nvPr/>
        </p:nvGraphicFramePr>
        <p:xfrm>
          <a:off x="1171575" y="2755900"/>
          <a:ext cx="4460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" r:id="rId3" imgW="203835" imgH="241935" progId="">
                  <p:embed/>
                </p:oleObj>
              </mc:Choice>
              <mc:Fallback>
                <p:oleObj name="" r:id="rId3" imgW="203835" imgH="241935" progId="">
                  <p:embed/>
                  <p:pic>
                    <p:nvPicPr>
                      <p:cNvPr id="0" name="图片 43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1575" y="2755900"/>
                        <a:ext cx="446088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22"/>
          <p:cNvGraphicFramePr/>
          <p:nvPr/>
        </p:nvGraphicFramePr>
        <p:xfrm>
          <a:off x="3706813" y="2806700"/>
          <a:ext cx="360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" r:id="rId5" imgW="165735" imgH="165735" progId="">
                  <p:embed/>
                </p:oleObj>
              </mc:Choice>
              <mc:Fallback>
                <p:oleObj name="" r:id="rId5" imgW="165735" imgH="165735" progId="">
                  <p:embed/>
                  <p:pic>
                    <p:nvPicPr>
                      <p:cNvPr id="0" name="图片 43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6813" y="2806700"/>
                        <a:ext cx="360362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23"/>
          <p:cNvGraphicFramePr/>
          <p:nvPr/>
        </p:nvGraphicFramePr>
        <p:xfrm>
          <a:off x="4643438" y="2763838"/>
          <a:ext cx="2794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" r:id="rId7" imgW="127000" imgH="203835" progId="">
                  <p:embed/>
                </p:oleObj>
              </mc:Choice>
              <mc:Fallback>
                <p:oleObj name="" r:id="rId7" imgW="127000" imgH="203835" progId="">
                  <p:embed/>
                  <p:pic>
                    <p:nvPicPr>
                      <p:cNvPr id="0" name="图片 43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3438" y="2763838"/>
                        <a:ext cx="27940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24"/>
          <p:cNvGraphicFramePr/>
          <p:nvPr/>
        </p:nvGraphicFramePr>
        <p:xfrm>
          <a:off x="3427413" y="3277235"/>
          <a:ext cx="2794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" r:id="rId9" imgW="127635" imgH="140335" progId="">
                  <p:embed/>
                </p:oleObj>
              </mc:Choice>
              <mc:Fallback>
                <p:oleObj name="" r:id="rId9" imgW="127635" imgH="140335" progId="">
                  <p:embed/>
                  <p:pic>
                    <p:nvPicPr>
                      <p:cNvPr id="0" name="图片 43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7413" y="3277235"/>
                        <a:ext cx="279400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25"/>
          <p:cNvGraphicFramePr/>
          <p:nvPr/>
        </p:nvGraphicFramePr>
        <p:xfrm>
          <a:off x="1587500" y="3860800"/>
          <a:ext cx="593725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" name="" r:id="rId11" imgW="2692400" imgH="762000" progId="">
                  <p:embed/>
                </p:oleObj>
              </mc:Choice>
              <mc:Fallback>
                <p:oleObj name="" r:id="rId11" imgW="2692400" imgH="762000" progId="">
                  <p:embed/>
                  <p:pic>
                    <p:nvPicPr>
                      <p:cNvPr id="0" name="图片 43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7500" y="3860800"/>
                        <a:ext cx="5937250" cy="167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7" name="Rectangle 9"/>
          <p:cNvSpPr/>
          <p:nvPr/>
        </p:nvSpPr>
        <p:spPr>
          <a:xfrm>
            <a:off x="533400" y="762000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</a:rPr>
              <a:t>那么线性方程组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charset="-122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</a:rPr>
              <a:t>有解并且解是唯一的，解可以表示成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80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>
                <a:solidFill>
                  <a:srgbClr val="0000FF"/>
                </a:solidFill>
                <a:latin typeface="Arial Black" panose="020B0A04020102020204" pitchFamily="34" charset="0"/>
              </a:rPr>
              <a:t>关于</a:t>
            </a:r>
            <a:r>
              <a:rPr lang="zh-CN" altLang="en-US" sz="3600" dirty="0">
                <a:solidFill>
                  <a:srgbClr val="0000FF"/>
                </a:solidFill>
              </a:rPr>
              <a:t>克拉默</a:t>
            </a:r>
            <a:r>
              <a:rPr lang="zh-CN" altLang="en-US" sz="3600" dirty="0">
                <a:solidFill>
                  <a:srgbClr val="0000FF"/>
                </a:solidFill>
                <a:latin typeface="Arial Black" panose="020B0A04020102020204" pitchFamily="34" charset="0"/>
              </a:rPr>
              <a:t>法则的等价命题</a:t>
            </a:r>
            <a:endParaRPr lang="zh-CN" alt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598019" name="Rectangle 3"/>
          <p:cNvSpPr/>
          <p:nvPr/>
        </p:nvSpPr>
        <p:spPr>
          <a:xfrm>
            <a:off x="838200" y="4087813"/>
            <a:ext cx="7772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如果线性方程组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(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的系数行列式不等于零，则该线性方程组一定有解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而且解是唯一的 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7652" name="Rectangle 4"/>
          <p:cNvSpPr/>
          <p:nvPr/>
        </p:nvSpPr>
        <p:spPr>
          <a:xfrm>
            <a:off x="838200" y="5199063"/>
            <a:ext cx="791051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定理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如果线性方程组无解或有两个不同的解，则它的系数行列式必为零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598021" name="Text Box 5"/>
          <p:cNvSpPr txBox="1"/>
          <p:nvPr/>
        </p:nvSpPr>
        <p:spPr>
          <a:xfrm>
            <a:off x="914400" y="1500188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设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598022" name="对象 598021"/>
          <p:cNvGraphicFramePr>
            <a:graphicFrameLocks noChangeAspect="1"/>
          </p:cNvGraphicFramePr>
          <p:nvPr/>
        </p:nvGraphicFramePr>
        <p:xfrm>
          <a:off x="1763713" y="1557338"/>
          <a:ext cx="5700712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2590800" imgH="939800" progId="Equation.DSMT4">
                  <p:embed/>
                </p:oleObj>
              </mc:Choice>
              <mc:Fallback>
                <p:oleObj name="" r:id="rId1" imgW="2590800" imgH="939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1557338"/>
                        <a:ext cx="5700712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9042" name="对象 599041"/>
          <p:cNvGraphicFramePr/>
          <p:nvPr/>
        </p:nvGraphicFramePr>
        <p:xfrm>
          <a:off x="3124200" y="1143000"/>
          <a:ext cx="51958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5194300" imgH="2057400" progId="Equation.3">
                  <p:embed/>
                </p:oleObj>
              </mc:Choice>
              <mc:Fallback>
                <p:oleObj name="" r:id="rId1" imgW="5194300" imgH="2057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200" y="1143000"/>
                        <a:ext cx="5195888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043" name="文本框 599042"/>
          <p:cNvSpPr txBox="1"/>
          <p:nvPr/>
        </p:nvSpPr>
        <p:spPr>
          <a:xfrm>
            <a:off x="815975" y="1219200"/>
            <a:ext cx="2308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sz="2400" b="1" dirty="0">
                <a:latin typeface="Times New Roman" panose="02020603050405020304" pitchFamily="18" charset="0"/>
              </a:rPr>
              <a:t>齐次线性方程组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99048" name="矩形 599047"/>
          <p:cNvSpPr/>
          <p:nvPr/>
        </p:nvSpPr>
        <p:spPr>
          <a:xfrm>
            <a:off x="611188" y="3657600"/>
            <a:ext cx="68500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 齐次线性方程组一定有零解，但不一定有非零解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zh-C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904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  <p:bldP spid="5990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0066" name="Rectangle 2"/>
          <p:cNvSpPr/>
          <p:nvPr/>
        </p:nvSpPr>
        <p:spPr>
          <a:xfrm>
            <a:off x="990600" y="457200"/>
            <a:ext cx="44704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齐次线性方程组的相关定理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600067" name="Rectangle 3"/>
          <p:cNvSpPr/>
          <p:nvPr/>
        </p:nvSpPr>
        <p:spPr>
          <a:xfrm>
            <a:off x="558800" y="1270000"/>
            <a:ext cx="8234363" cy="9318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定理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如果齐次线性方程组的系数行列式       ，则齐次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线性方程组只有零解，没有非零解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600068" name="对象 600067"/>
          <p:cNvGraphicFramePr>
            <a:graphicFrameLocks noChangeAspect="1"/>
          </p:cNvGraphicFramePr>
          <p:nvPr/>
        </p:nvGraphicFramePr>
        <p:xfrm>
          <a:off x="6516688" y="1341438"/>
          <a:ext cx="8604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393065" imgH="177800" progId="Equation.DSMT4">
                  <p:embed/>
                </p:oleObj>
              </mc:Choice>
              <mc:Fallback>
                <p:oleObj name="" r:id="rId1" imgW="393065" imgH="1778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16688" y="1341438"/>
                        <a:ext cx="860425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/>
          <p:nvPr/>
        </p:nvSpPr>
        <p:spPr>
          <a:xfrm>
            <a:off x="558800" y="2349500"/>
            <a:ext cx="82804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如果齐次线性方程组有非零解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则它的系数行列式必为零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   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628775"/>
            <a:ext cx="8229600" cy="49323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定义：</a:t>
            </a:r>
            <a:r>
              <a:rPr lang="zh-CN" altLang="en-US" sz="2800" dirty="0"/>
              <a:t>用一些横线和竖线将矩阵分成若干个小块，     这种操作称为</a:t>
            </a:r>
            <a:r>
              <a:rPr lang="zh-CN" altLang="en-US" sz="2800" dirty="0">
                <a:solidFill>
                  <a:srgbClr val="FF0000"/>
                </a:solidFill>
              </a:rPr>
              <a:t>对矩阵进行分块</a:t>
            </a:r>
            <a:r>
              <a:rPr lang="zh-CN" altLang="en-US" sz="2800" dirty="0"/>
              <a:t>；每一个小块称为</a:t>
            </a:r>
            <a:r>
              <a:rPr lang="zh-CN" altLang="en-US" sz="2800" dirty="0">
                <a:solidFill>
                  <a:srgbClr val="FF0000"/>
                </a:solidFill>
              </a:rPr>
              <a:t>矩阵的子块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矩阵分块后，以子块为元素的形式上的矩阵称为</a:t>
            </a:r>
            <a:r>
              <a:rPr lang="zh-CN" altLang="en-US" sz="2800" dirty="0">
                <a:solidFill>
                  <a:srgbClr val="FF0000"/>
                </a:solidFill>
              </a:rPr>
              <a:t>分块矩阵</a:t>
            </a:r>
            <a:r>
              <a:rPr lang="en-US" altLang="zh-CN" sz="2800">
                <a:latin typeface="楷体_GB2312" panose="02010609030101010101" charset="-122"/>
              </a:rPr>
              <a:t>.</a:t>
            </a:r>
            <a:endParaRPr lang="en-US" altLang="zh-CN" sz="2800">
              <a:latin typeface="楷体_GB2312" panose="02010609030101010101" charset="-122"/>
            </a:endParaRPr>
          </a:p>
        </p:txBody>
      </p:sp>
      <p:graphicFrame>
        <p:nvGraphicFramePr>
          <p:cNvPr id="498692" name="对象 498691"/>
          <p:cNvGraphicFramePr>
            <a:graphicFrameLocks noChangeAspect="1"/>
          </p:cNvGraphicFramePr>
          <p:nvPr/>
        </p:nvGraphicFramePr>
        <p:xfrm>
          <a:off x="684213" y="4437063"/>
          <a:ext cx="357663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0" name="" r:id="rId1" imgW="1625600" imgH="711200" progId="Equation.DSMT4">
                  <p:embed/>
                </p:oleObj>
              </mc:Choice>
              <mc:Fallback>
                <p:oleObj name="" r:id="rId1" imgW="1625600" imgH="711200" progId="Equation.DSMT4">
                  <p:embed/>
                  <p:pic>
                    <p:nvPicPr>
                      <p:cNvPr id="0" name="图片 35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4437063"/>
                        <a:ext cx="3576637" cy="156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3" name="对象 498692"/>
          <p:cNvGraphicFramePr>
            <a:graphicFrameLocks noChangeAspect="1"/>
          </p:cNvGraphicFramePr>
          <p:nvPr/>
        </p:nvGraphicFramePr>
        <p:xfrm>
          <a:off x="4427538" y="4508500"/>
          <a:ext cx="1954212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" name="" r:id="rId3" imgW="889635" imgH="482600" progId="Equation.DSMT4">
                  <p:embed/>
                </p:oleObj>
              </mc:Choice>
              <mc:Fallback>
                <p:oleObj name="" r:id="rId3" imgW="889635" imgH="482600" progId="Equation.DSMT4">
                  <p:embed/>
                  <p:pic>
                    <p:nvPicPr>
                      <p:cNvPr id="0" name="图片 35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538" y="4508500"/>
                        <a:ext cx="1954212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1474788" y="4581525"/>
            <a:ext cx="2592387" cy="1362075"/>
            <a:chOff x="1066" y="2567"/>
            <a:chExt cx="1995" cy="1043"/>
          </a:xfrm>
        </p:grpSpPr>
        <p:sp>
          <p:nvSpPr>
            <p:cNvPr id="113669" name="Rectangle 7"/>
            <p:cNvSpPr/>
            <p:nvPr/>
          </p:nvSpPr>
          <p:spPr>
            <a:xfrm>
              <a:off x="1066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670" name="Rectangle 8"/>
            <p:cNvSpPr/>
            <p:nvPr/>
          </p:nvSpPr>
          <p:spPr>
            <a:xfrm>
              <a:off x="2109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671" name="Rectangle 9"/>
            <p:cNvSpPr/>
            <p:nvPr/>
          </p:nvSpPr>
          <p:spPr>
            <a:xfrm>
              <a:off x="1066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672" name="Rectangle 10"/>
            <p:cNvSpPr/>
            <p:nvPr/>
          </p:nvSpPr>
          <p:spPr>
            <a:xfrm>
              <a:off x="2109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60" name="Line 12"/>
          <p:cNvSpPr/>
          <p:nvPr/>
        </p:nvSpPr>
        <p:spPr>
          <a:xfrm>
            <a:off x="1403350" y="5516563"/>
            <a:ext cx="260667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7661" name="Line 13"/>
          <p:cNvSpPr/>
          <p:nvPr/>
        </p:nvSpPr>
        <p:spPr>
          <a:xfrm>
            <a:off x="2771775" y="458152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98702" name="矩形 498701"/>
          <p:cNvSpPr/>
          <p:nvPr/>
        </p:nvSpPr>
        <p:spPr>
          <a:xfrm>
            <a:off x="468313" y="692150"/>
            <a:ext cx="242760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、分块矩阵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70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5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7651">
                                            <p:txEl>
                                              <p:charRg st="55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914400" y="1524000"/>
          <a:ext cx="68580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" name="" r:id="rId1" imgW="6537960" imgH="951865" progId="Equation.DSMT4">
                  <p:embed/>
                </p:oleObj>
              </mc:Choice>
              <mc:Fallback>
                <p:oleObj name="" r:id="rId1" imgW="6537960" imgH="951865" progId="Equation.DSMT4">
                  <p:embed/>
                  <p:pic>
                    <p:nvPicPr>
                      <p:cNvPr id="0" name="图片 36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685800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1371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" name="" r:id="rId3" imgW="5245100" imgH="1536700" progId="Equation.3">
                  <p:embed/>
                </p:oleObj>
              </mc:Choice>
              <mc:Fallback>
                <p:oleObj name="" r:id="rId3" imgW="5245100" imgH="1536700" progId="Equation.3">
                  <p:embed/>
                  <p:pic>
                    <p:nvPicPr>
                      <p:cNvPr id="0" name="图片 36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1524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" name="" r:id="rId5" imgW="6121400" imgH="1536700" progId="Equation.3">
                  <p:embed/>
                </p:oleObj>
              </mc:Choice>
              <mc:Fallback>
                <p:oleObj name="" r:id="rId5" imgW="6121400" imgH="1536700" progId="Equation.3">
                  <p:embed/>
                  <p:pic>
                    <p:nvPicPr>
                      <p:cNvPr id="0" name="图片 35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2286000" y="2438400"/>
            <a:ext cx="3962400" cy="2743200"/>
            <a:chOff x="1440" y="1536"/>
            <a:chExt cx="2496" cy="1728"/>
          </a:xfrm>
        </p:grpSpPr>
        <p:sp>
          <p:nvSpPr>
            <p:cNvPr id="118789" name="Rectangle 8"/>
            <p:cNvSpPr/>
            <p:nvPr/>
          </p:nvSpPr>
          <p:spPr>
            <a:xfrm>
              <a:off x="144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0" name="Rectangle 9"/>
            <p:cNvSpPr/>
            <p:nvPr/>
          </p:nvSpPr>
          <p:spPr>
            <a:xfrm>
              <a:off x="1824" y="2928"/>
              <a:ext cx="960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1" name="Rectangle 10"/>
            <p:cNvSpPr/>
            <p:nvPr/>
          </p:nvSpPr>
          <p:spPr>
            <a:xfrm>
              <a:off x="355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3810000" y="2438400"/>
            <a:ext cx="3962400" cy="2743200"/>
            <a:chOff x="2400" y="1536"/>
            <a:chExt cx="2496" cy="1728"/>
          </a:xfrm>
        </p:grpSpPr>
        <p:sp>
          <p:nvSpPr>
            <p:cNvPr id="118793" name="Rectangle 12"/>
            <p:cNvSpPr/>
            <p:nvPr/>
          </p:nvSpPr>
          <p:spPr>
            <a:xfrm>
              <a:off x="240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4" name="Rectangle 13"/>
            <p:cNvSpPr/>
            <p:nvPr/>
          </p:nvSpPr>
          <p:spPr>
            <a:xfrm>
              <a:off x="451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5" name="Rectangle 14"/>
            <p:cNvSpPr/>
            <p:nvPr/>
          </p:nvSpPr>
          <p:spPr>
            <a:xfrm>
              <a:off x="3408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816" name="Text Box 16"/>
          <p:cNvSpPr txBox="1"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分块矩阵的运算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  <p:grpSp>
        <p:nvGrpSpPr>
          <p:cNvPr id="4" name="Group 18"/>
          <p:cNvGrpSpPr>
            <a:grpSpLocks noChangeAspect="1"/>
          </p:cNvGrpSpPr>
          <p:nvPr/>
        </p:nvGrpSpPr>
        <p:grpSpPr>
          <a:xfrm>
            <a:off x="827088" y="4149725"/>
            <a:ext cx="6194425" cy="434975"/>
            <a:chOff x="576" y="2640"/>
            <a:chExt cx="3902" cy="274"/>
          </a:xfrm>
        </p:grpSpPr>
        <p:sp>
          <p:nvSpPr>
            <p:cNvPr id="118798" name="AutoShape 17"/>
            <p:cNvSpPr>
              <a:spLocks noChangeAspect="1" noTextEdit="1"/>
            </p:cNvSpPr>
            <p:nvPr/>
          </p:nvSpPr>
          <p:spPr>
            <a:xfrm>
              <a:off x="576" y="2640"/>
              <a:ext cx="3902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99" name="Rectangle 19"/>
            <p:cNvSpPr/>
            <p:nvPr/>
          </p:nvSpPr>
          <p:spPr>
            <a:xfrm>
              <a:off x="3992" y="2646"/>
              <a:ext cx="40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那么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0" name="Rectangle 20"/>
            <p:cNvSpPr/>
            <p:nvPr/>
          </p:nvSpPr>
          <p:spPr>
            <a:xfrm>
              <a:off x="2978" y="2646"/>
              <a:ext cx="80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列数相同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1" name="Rectangle 21"/>
            <p:cNvSpPr/>
            <p:nvPr/>
          </p:nvSpPr>
          <p:spPr>
            <a:xfrm>
              <a:off x="1736" y="2646"/>
              <a:ext cx="1005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的行数相同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2" name="Rectangle 22"/>
            <p:cNvSpPr/>
            <p:nvPr/>
          </p:nvSpPr>
          <p:spPr>
            <a:xfrm>
              <a:off x="1279" y="2646"/>
              <a:ext cx="201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与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3" name="Rectangle 23"/>
            <p:cNvSpPr/>
            <p:nvPr/>
          </p:nvSpPr>
          <p:spPr>
            <a:xfrm>
              <a:off x="582" y="2646"/>
              <a:ext cx="40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sz="2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其中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4" name="Rectangle 24"/>
            <p:cNvSpPr/>
            <p:nvPr/>
          </p:nvSpPr>
          <p:spPr>
            <a:xfrm>
              <a:off x="3914" y="2640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5" name="Rectangle 25"/>
            <p:cNvSpPr/>
            <p:nvPr/>
          </p:nvSpPr>
          <p:spPr>
            <a:xfrm>
              <a:off x="2908" y="2640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6" name="Rectangle 26"/>
            <p:cNvSpPr/>
            <p:nvPr/>
          </p:nvSpPr>
          <p:spPr>
            <a:xfrm>
              <a:off x="1667" y="2762"/>
              <a:ext cx="66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15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7" name="Rectangle 27"/>
            <p:cNvSpPr/>
            <p:nvPr/>
          </p:nvSpPr>
          <p:spPr>
            <a:xfrm>
              <a:off x="1195" y="2762"/>
              <a:ext cx="66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15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8" name="Rectangle 28"/>
            <p:cNvSpPr/>
            <p:nvPr/>
          </p:nvSpPr>
          <p:spPr>
            <a:xfrm>
              <a:off x="1515" y="2640"/>
              <a:ext cx="133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5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809" name="Rectangle 29"/>
            <p:cNvSpPr/>
            <p:nvPr/>
          </p:nvSpPr>
          <p:spPr>
            <a:xfrm>
              <a:off x="1055" y="2640"/>
              <a:ext cx="133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5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9809" name="Object 2"/>
          <p:cNvGraphicFramePr>
            <a:graphicFrameLocks noChangeAspect="1"/>
          </p:cNvGraphicFramePr>
          <p:nvPr/>
        </p:nvGraphicFramePr>
        <p:xfrm>
          <a:off x="1187450" y="476250"/>
          <a:ext cx="556260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" name="" r:id="rId1" imgW="2514600" imgH="939800" progId="Equation.3">
                  <p:embed/>
                </p:oleObj>
              </mc:Choice>
              <mc:Fallback>
                <p:oleObj name="" r:id="rId1" imgW="2514600" imgH="939800" progId="Equation.3">
                  <p:embed/>
                  <p:pic>
                    <p:nvPicPr>
                      <p:cNvPr id="0" name="图片 36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476250"/>
                        <a:ext cx="5562600" cy="207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7" name="Object 3"/>
          <p:cNvGraphicFramePr>
            <a:graphicFrameLocks noChangeAspect="1"/>
          </p:cNvGraphicFramePr>
          <p:nvPr/>
        </p:nvGraphicFramePr>
        <p:xfrm>
          <a:off x="1752600" y="2819400"/>
          <a:ext cx="3962400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" name="" r:id="rId3" imgW="1600200" imgH="939800" progId="Equation.3">
                  <p:embed/>
                </p:oleObj>
              </mc:Choice>
              <mc:Fallback>
                <p:oleObj name="" r:id="rId3" imgW="1600200" imgH="939800" progId="Equation.3">
                  <p:embed/>
                  <p:pic>
                    <p:nvPicPr>
                      <p:cNvPr id="0" name="图片 36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819400"/>
                        <a:ext cx="3962400" cy="223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0833" name="Object 2"/>
          <p:cNvGraphicFramePr>
            <a:graphicFrameLocks noChangeAspect="1"/>
          </p:cNvGraphicFramePr>
          <p:nvPr/>
        </p:nvGraphicFramePr>
        <p:xfrm>
          <a:off x="914400" y="762000"/>
          <a:ext cx="723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" name="" r:id="rId1" imgW="2663825" imgH="215900" progId="Equation.3">
                  <p:embed/>
                </p:oleObj>
              </mc:Choice>
              <mc:Fallback>
                <p:oleObj name="" r:id="rId1" imgW="2663825" imgH="215900" progId="Equation.3">
                  <p:embed/>
                  <p:pic>
                    <p:nvPicPr>
                      <p:cNvPr id="0" name="图片 36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762000"/>
                        <a:ext cx="7239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914400" y="1371600"/>
          <a:ext cx="76200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" name="" r:id="rId3" imgW="6337300" imgH="1536700" progId="Equation.3">
                  <p:embed/>
                </p:oleObj>
              </mc:Choice>
              <mc:Fallback>
                <p:oleObj name="" r:id="rId3" imgW="6337300" imgH="1536700" progId="Equation.3">
                  <p:embed/>
                  <p:pic>
                    <p:nvPicPr>
                      <p:cNvPr id="0" name="图片 36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620000" cy="1550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2" name="Object 4"/>
          <p:cNvGraphicFramePr>
            <a:graphicFrameLocks noChangeAspect="1"/>
          </p:cNvGraphicFramePr>
          <p:nvPr/>
        </p:nvGraphicFramePr>
        <p:xfrm>
          <a:off x="914400" y="3124200"/>
          <a:ext cx="7581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" name="" r:id="rId5" imgW="3200400" imgH="469900" progId="Equation.3">
                  <p:embed/>
                </p:oleObj>
              </mc:Choice>
              <mc:Fallback>
                <p:oleObj name="" r:id="rId5" imgW="3200400" imgH="469900" progId="Equation.3">
                  <p:embed/>
                  <p:pic>
                    <p:nvPicPr>
                      <p:cNvPr id="0" name="图片 36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124200"/>
                        <a:ext cx="75819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2590800" y="3886200"/>
          <a:ext cx="37338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" name="" r:id="rId7" imgW="3200400" imgH="1536700" progId="Equation.3">
                  <p:embed/>
                </p:oleObj>
              </mc:Choice>
              <mc:Fallback>
                <p:oleObj name="" r:id="rId7" imgW="3200400" imgH="1536700" progId="Equation.3">
                  <p:embed/>
                  <p:pic>
                    <p:nvPicPr>
                      <p:cNvPr id="0" name="图片 36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3886200"/>
                        <a:ext cx="3733800" cy="158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4" name="Object 6"/>
          <p:cNvGraphicFramePr>
            <a:graphicFrameLocks noChangeAspect="1"/>
          </p:cNvGraphicFramePr>
          <p:nvPr/>
        </p:nvGraphicFramePr>
        <p:xfrm>
          <a:off x="914400" y="5334000"/>
          <a:ext cx="754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" name="" r:id="rId9" imgW="2818130" imgH="431800" progId="Equation.3">
                  <p:embed/>
                </p:oleObj>
              </mc:Choice>
              <mc:Fallback>
                <p:oleObj name="" r:id="rId9" imgW="2818130" imgH="431800" progId="Equation.3">
                  <p:embed/>
                  <p:pic>
                    <p:nvPicPr>
                      <p:cNvPr id="0" name="图片 36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334000"/>
                        <a:ext cx="7543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876300" y="2667000"/>
          <a:ext cx="77343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" name="" r:id="rId1" imgW="7823200" imgH="1473200" progId="Equation.3">
                  <p:embed/>
                </p:oleObj>
              </mc:Choice>
              <mc:Fallback>
                <p:oleObj name="" r:id="rId1" imgW="7823200" imgH="1473200" progId="Equation.3">
                  <p:embed/>
                  <p:pic>
                    <p:nvPicPr>
                      <p:cNvPr id="0" name="图片 36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6300" y="2667000"/>
                        <a:ext cx="7734300" cy="1404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2971800" y="3886200"/>
            <a:ext cx="3530600" cy="2057400"/>
            <a:chOff x="1680" y="2544"/>
            <a:chExt cx="2224" cy="1296"/>
          </a:xfrm>
        </p:grpSpPr>
        <p:graphicFrame>
          <p:nvGraphicFramePr>
            <p:cNvPr id="121859" name="Object 4"/>
            <p:cNvGraphicFramePr>
              <a:graphicFrameLocks noChangeAspect="1"/>
            </p:cNvGraphicFramePr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0" name="" r:id="rId3" imgW="3530600" imgH="2057400" progId="Equation.3">
                    <p:embed/>
                  </p:oleObj>
                </mc:Choice>
                <mc:Fallback>
                  <p:oleObj name="" r:id="rId3" imgW="3530600" imgH="2057400" progId="Equation.3">
                    <p:embed/>
                    <p:pic>
                      <p:nvPicPr>
                        <p:cNvPr id="0" name="图片 36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0" name="Object 5"/>
            <p:cNvGraphicFramePr>
              <a:graphicFrameLocks noChangeAspect="1"/>
            </p:cNvGraphicFramePr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1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6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1" name="Object 6"/>
            <p:cNvGraphicFramePr>
              <a:graphicFrameLocks noChangeAspect="1"/>
            </p:cNvGraphicFramePr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" name="" r:id="rId7" imgW="292100" imgH="317500" progId="Equation.3">
                    <p:embed/>
                  </p:oleObj>
                </mc:Choice>
                <mc:Fallback>
                  <p:oleObj name="" r:id="rId7" imgW="292100" imgH="317500" progId="Equation.3">
                    <p:embed/>
                    <p:pic>
                      <p:nvPicPr>
                        <p:cNvPr id="0" name="图片 36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862" name="Group 7"/>
          <p:cNvGrpSpPr/>
          <p:nvPr/>
        </p:nvGrpSpPr>
        <p:grpSpPr>
          <a:xfrm>
            <a:off x="920750" y="762000"/>
            <a:ext cx="3924300" cy="1536700"/>
            <a:chOff x="580" y="480"/>
            <a:chExt cx="2472" cy="968"/>
          </a:xfrm>
        </p:grpSpPr>
        <p:graphicFrame>
          <p:nvGraphicFramePr>
            <p:cNvPr id="121863" name="Object 8"/>
            <p:cNvGraphicFramePr>
              <a:graphicFrameLocks noChangeAspect="1"/>
            </p:cNvGraphicFramePr>
            <p:nvPr/>
          </p:nvGraphicFramePr>
          <p:xfrm>
            <a:off x="580" y="480"/>
            <a:ext cx="2472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" name="" r:id="rId8" imgW="3924300" imgH="1536700" progId="Equation.3">
                    <p:embed/>
                  </p:oleObj>
                </mc:Choice>
                <mc:Fallback>
                  <p:oleObj name="" r:id="rId8" imgW="3924300" imgH="1536700" progId="Equation.3">
                    <p:embed/>
                    <p:pic>
                      <p:nvPicPr>
                        <p:cNvPr id="0" name="图片 361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80" y="480"/>
                          <a:ext cx="2472" cy="9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4" name="Object 9"/>
            <p:cNvGraphicFramePr>
              <a:graphicFrameLocks noChangeAspect="1"/>
            </p:cNvGraphicFramePr>
            <p:nvPr/>
          </p:nvGraphicFramePr>
          <p:xfrm>
            <a:off x="2544" y="480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" name="" r:id="rId10" imgW="317500" imgH="274955" progId="Equation.3">
                    <p:embed/>
                  </p:oleObj>
                </mc:Choice>
                <mc:Fallback>
                  <p:oleObj name="" r:id="rId10" imgW="317500" imgH="274955" progId="Equation.3">
                    <p:embed/>
                    <p:pic>
                      <p:nvPicPr>
                        <p:cNvPr id="0" name="图片 3616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480"/>
                          <a:ext cx="30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5" name="Object 10"/>
            <p:cNvGraphicFramePr>
              <a:graphicFrameLocks noChangeAspect="1"/>
            </p:cNvGraphicFramePr>
            <p:nvPr/>
          </p:nvGraphicFramePr>
          <p:xfrm>
            <a:off x="1680" y="1104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" name="" r:id="rId12" imgW="317500" imgH="283845" progId="Equation.3">
                    <p:embed/>
                  </p:oleObj>
                </mc:Choice>
                <mc:Fallback>
                  <p:oleObj name="" r:id="rId12" imgW="317500" imgH="283845" progId="Equation.3">
                    <p:embed/>
                    <p:pic>
                      <p:nvPicPr>
                        <p:cNvPr id="0" name="图片 3617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0" y="1104"/>
                          <a:ext cx="30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/>
          <p:nvPr/>
        </p:nvGrpSpPr>
        <p:grpSpPr>
          <a:xfrm>
            <a:off x="5003800" y="765175"/>
            <a:ext cx="3708400" cy="1612900"/>
            <a:chOff x="2400" y="2112"/>
            <a:chExt cx="2336" cy="1016"/>
          </a:xfrm>
        </p:grpSpPr>
        <p:graphicFrame>
          <p:nvGraphicFramePr>
            <p:cNvPr id="121867" name="Object 16"/>
            <p:cNvGraphicFramePr>
              <a:graphicFrameLocks noChangeAspect="1"/>
            </p:cNvGraphicFramePr>
            <p:nvPr/>
          </p:nvGraphicFramePr>
          <p:xfrm>
            <a:off x="4224" y="2160"/>
            <a:ext cx="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9" name="" r:id="rId14" imgW="317500" imgH="317500" progId="Equation.3">
                    <p:embed/>
                  </p:oleObj>
                </mc:Choice>
                <mc:Fallback>
                  <p:oleObj name="" r:id="rId14" imgW="317500" imgH="317500" progId="Equation.3">
                    <p:embed/>
                    <p:pic>
                      <p:nvPicPr>
                        <p:cNvPr id="0" name="图片 3618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2160"/>
                          <a:ext cx="304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8" name="Object 17"/>
            <p:cNvGraphicFramePr>
              <a:graphicFrameLocks noChangeAspect="1"/>
            </p:cNvGraphicFramePr>
            <p:nvPr/>
          </p:nvGraphicFramePr>
          <p:xfrm>
            <a:off x="3360" y="2780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0" name="" r:id="rId16" imgW="317500" imgH="309245" progId="Equation.3">
                    <p:embed/>
                  </p:oleObj>
                </mc:Choice>
                <mc:Fallback>
                  <p:oleObj name="" r:id="rId16" imgW="317500" imgH="309245" progId="Equation.3">
                    <p:embed/>
                    <p:pic>
                      <p:nvPicPr>
                        <p:cNvPr id="0" name="图片 3619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0" y="2780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9" name="Object 18"/>
            <p:cNvGraphicFramePr>
              <a:graphicFrameLocks noChangeAspect="1"/>
            </p:cNvGraphicFramePr>
            <p:nvPr/>
          </p:nvGraphicFramePr>
          <p:xfrm>
            <a:off x="2400" y="2112"/>
            <a:ext cx="2336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2" name="" r:id="rId18" imgW="3708400" imgH="1612900" progId="Equation.3">
                    <p:embed/>
                  </p:oleObj>
                </mc:Choice>
                <mc:Fallback>
                  <p:oleObj name="" r:id="rId18" imgW="3708400" imgH="1612900" progId="Equation.3">
                    <p:embed/>
                    <p:pic>
                      <p:nvPicPr>
                        <p:cNvPr id="0" name="图片 363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400" y="2112"/>
                          <a:ext cx="2336" cy="10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116013" y="5861050"/>
          <a:ext cx="694213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" name="" r:id="rId20" imgW="3073400" imgH="457200" progId="Equation.DSMT4">
                  <p:embed/>
                </p:oleObj>
              </mc:Choice>
              <mc:Fallback>
                <p:oleObj name="" r:id="rId20" imgW="3073400" imgH="457200" progId="Equation.DSMT4">
                  <p:embed/>
                  <p:pic>
                    <p:nvPicPr>
                      <p:cNvPr id="0" name="图片 363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16013" y="5861050"/>
                        <a:ext cx="6942137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81" name="组合 526337"/>
          <p:cNvGrpSpPr/>
          <p:nvPr/>
        </p:nvGrpSpPr>
        <p:grpSpPr>
          <a:xfrm>
            <a:off x="2514600" y="990600"/>
            <a:ext cx="3530600" cy="2057400"/>
            <a:chOff x="1680" y="2544"/>
            <a:chExt cx="2224" cy="1296"/>
          </a:xfrm>
        </p:grpSpPr>
        <p:graphicFrame>
          <p:nvGraphicFramePr>
            <p:cNvPr id="122882" name="对象 526338"/>
            <p:cNvGraphicFramePr/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" name="" r:id="rId1" imgW="3530600" imgH="2057400" progId="Equation.3">
                    <p:embed/>
                  </p:oleObj>
                </mc:Choice>
                <mc:Fallback>
                  <p:oleObj name="" r:id="rId1" imgW="3530600" imgH="2057400" progId="Equation.3">
                    <p:embed/>
                    <p:pic>
                      <p:nvPicPr>
                        <p:cNvPr id="0" name="图片 36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3" name="对象 526339"/>
            <p:cNvGraphicFramePr/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3" name="" r:id="rId3" imgW="292100" imgH="317500" progId="Equation.3">
                    <p:embed/>
                  </p:oleObj>
                </mc:Choice>
                <mc:Fallback>
                  <p:oleObj name="" r:id="rId3" imgW="292100" imgH="317500" progId="Equation.3">
                    <p:embed/>
                    <p:pic>
                      <p:nvPicPr>
                        <p:cNvPr id="0" name="图片 36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4" name="对象 526340"/>
            <p:cNvGraphicFramePr/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7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62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6347" name="对象 526346"/>
          <p:cNvGraphicFramePr/>
          <p:nvPr/>
        </p:nvGraphicFramePr>
        <p:xfrm>
          <a:off x="2811463" y="4414838"/>
          <a:ext cx="255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0" name="" r:id="rId6" imgW="2552700" imgH="469900" progId="Equation.3">
                  <p:embed/>
                </p:oleObj>
              </mc:Choice>
              <mc:Fallback>
                <p:oleObj name="" r:id="rId6" imgW="2552700" imgH="469900" progId="Equation.3">
                  <p:embed/>
                  <p:pic>
                    <p:nvPicPr>
                      <p:cNvPr id="0" name="图片 36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1463" y="4414838"/>
                        <a:ext cx="2552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48" name="文本框 526347"/>
          <p:cNvSpPr txBox="1"/>
          <p:nvPr/>
        </p:nvSpPr>
        <p:spPr>
          <a:xfrm>
            <a:off x="996950" y="3451225"/>
            <a:ext cx="59166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分块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对角矩阵的行列式具有下述性质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2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6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63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7" name="Rectangle 5"/>
          <p:cNvSpPr/>
          <p:nvPr/>
        </p:nvSpPr>
        <p:spPr>
          <a:xfrm>
            <a:off x="455613" y="1695450"/>
            <a:ext cx="8293100" cy="41036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行数与列数都等于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的矩阵，称为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n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阶方阵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,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可记作     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只有一行的矩阵                              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行矩阵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行向量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) 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	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只有一列的矩阵                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列矩阵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列向量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) 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  <a:buAutoNum type="arabicPeriod" startAt="3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元素全是零的矩阵称为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零距阵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可记作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O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384003" name="对象 384002"/>
          <p:cNvGraphicFramePr>
            <a:graphicFrameLocks noChangeAspect="1"/>
          </p:cNvGraphicFramePr>
          <p:nvPr/>
        </p:nvGraphicFramePr>
        <p:xfrm>
          <a:off x="3024188" y="2487613"/>
          <a:ext cx="22987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155700" imgH="228600" progId="Equation.DSMT4">
                  <p:embed/>
                </p:oleObj>
              </mc:Choice>
              <mc:Fallback>
                <p:oleObj name="" r:id="rId1" imgW="1155700" imgH="228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4188" y="2487613"/>
                        <a:ext cx="2298700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4" name="对象 384003"/>
          <p:cNvGraphicFramePr>
            <a:graphicFrameLocks noChangeAspect="1"/>
          </p:cNvGraphicFramePr>
          <p:nvPr/>
        </p:nvGraphicFramePr>
        <p:xfrm>
          <a:off x="7956550" y="16510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03200" imgH="228600" progId="Equation.DSMT4">
                  <p:embed/>
                </p:oleObj>
              </mc:Choice>
              <mc:Fallback>
                <p:oleObj name="" r:id="rId3" imgW="2032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6550" y="1651000"/>
                        <a:ext cx="406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5" name="对象 384004"/>
          <p:cNvGraphicFramePr>
            <a:graphicFrameLocks noChangeAspect="1"/>
          </p:cNvGraphicFramePr>
          <p:nvPr/>
        </p:nvGraphicFramePr>
        <p:xfrm>
          <a:off x="3024188" y="3106738"/>
          <a:ext cx="1249362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622300" imgH="939165" progId="Equation.DSMT4">
                  <p:embed/>
                </p:oleObj>
              </mc:Choice>
              <mc:Fallback>
                <p:oleObj name="" r:id="rId5" imgW="622300" imgH="939165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4188" y="3106738"/>
                        <a:ext cx="1249362" cy="188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Text Box 31"/>
          <p:cNvSpPr txBox="1"/>
          <p:nvPr/>
        </p:nvSpPr>
        <p:spPr>
          <a:xfrm>
            <a:off x="6583363" y="5126038"/>
            <a:ext cx="1174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例如：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384007" name="对象 384006"/>
          <p:cNvGraphicFramePr>
            <a:graphicFrameLocks noChangeAspect="1"/>
          </p:cNvGraphicFramePr>
          <p:nvPr/>
        </p:nvGraphicFramePr>
        <p:xfrm>
          <a:off x="911225" y="5799138"/>
          <a:ext cx="18351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914400" imgH="469900" progId="Equation.DSMT4">
                  <p:embed/>
                </p:oleObj>
              </mc:Choice>
              <mc:Fallback>
                <p:oleObj name="" r:id="rId7" imgW="914400" imgH="4699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1225" y="5799138"/>
                        <a:ext cx="183515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8" name="对象 384007"/>
          <p:cNvGraphicFramePr>
            <a:graphicFrameLocks noChangeAspect="1"/>
          </p:cNvGraphicFramePr>
          <p:nvPr/>
        </p:nvGraphicFramePr>
        <p:xfrm>
          <a:off x="3241675" y="6015038"/>
          <a:ext cx="26257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1307465" imgH="254000" progId="Equation.DSMT4">
                  <p:embed/>
                </p:oleObj>
              </mc:Choice>
              <mc:Fallback>
                <p:oleObj name="" r:id="rId9" imgW="1307465" imgH="254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1675" y="6015038"/>
                        <a:ext cx="2625725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34"/>
          <p:cNvSpPr>
            <a:spLocks noChangeAspect="1"/>
          </p:cNvSpPr>
          <p:nvPr/>
        </p:nvSpPr>
        <p:spPr>
          <a:xfrm>
            <a:off x="457200" y="457200"/>
            <a:ext cx="7773988" cy="1144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charset="-122"/>
              </a:rPr>
              <a:t>特殊的矩阵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3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7">
                                            <p:txEl>
                                              <p:charRg st="35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89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17">
                                            <p:txEl>
                                              <p:charRg st="89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129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317">
                                            <p:txEl>
                                              <p:charRg st="129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27362" name="对象 527361"/>
          <p:cNvGraphicFramePr/>
          <p:nvPr/>
        </p:nvGraphicFramePr>
        <p:xfrm>
          <a:off x="914400" y="3200400"/>
          <a:ext cx="5715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" name="" r:id="rId1" imgW="5473700" imgH="469900" progId="Equation.3">
                  <p:embed/>
                </p:oleObj>
              </mc:Choice>
              <mc:Fallback>
                <p:oleObj name="" r:id="rId1" imgW="5473700" imgH="469900" progId="Equation.3">
                  <p:embed/>
                  <p:pic>
                    <p:nvPicPr>
                      <p:cNvPr id="0" name="图片 36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3200400"/>
                        <a:ext cx="5715000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7363" name="组合 527362"/>
          <p:cNvGrpSpPr/>
          <p:nvPr/>
        </p:nvGrpSpPr>
        <p:grpSpPr>
          <a:xfrm>
            <a:off x="1524000" y="3886200"/>
            <a:ext cx="3478213" cy="2154238"/>
            <a:chOff x="960" y="2448"/>
            <a:chExt cx="2191" cy="1357"/>
          </a:xfrm>
        </p:grpSpPr>
        <p:graphicFrame>
          <p:nvGraphicFramePr>
            <p:cNvPr id="124931" name="对象 527363"/>
            <p:cNvGraphicFramePr/>
            <p:nvPr/>
          </p:nvGraphicFramePr>
          <p:xfrm>
            <a:off x="960" y="2448"/>
            <a:ext cx="2191" cy="1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4" name="" r:id="rId3" imgW="3746500" imgH="2108200" progId="Equation.3">
                    <p:embed/>
                  </p:oleObj>
                </mc:Choice>
                <mc:Fallback>
                  <p:oleObj name="" r:id="rId3" imgW="3746500" imgH="2108200" progId="Equation.3">
                    <p:embed/>
                    <p:pic>
                      <p:nvPicPr>
                        <p:cNvPr id="0" name="图片 36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" y="2448"/>
                          <a:ext cx="2191" cy="1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32" name="对象 527364"/>
            <p:cNvGraphicFramePr/>
            <p:nvPr/>
          </p:nvGraphicFramePr>
          <p:xfrm>
            <a:off x="1776" y="3264"/>
            <a:ext cx="29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9" name="" r:id="rId5" imgW="127000" imgH="139700" progId="Equation.3">
                    <p:embed/>
                  </p:oleObj>
                </mc:Choice>
                <mc:Fallback>
                  <p:oleObj name="" r:id="rId5" imgW="127000" imgH="139700" progId="Equation.3">
                    <p:embed/>
                    <p:pic>
                      <p:nvPicPr>
                        <p:cNvPr id="0" name="图片 36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76" y="3264"/>
                          <a:ext cx="299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33" name="对象 527365"/>
            <p:cNvGraphicFramePr/>
            <p:nvPr/>
          </p:nvGraphicFramePr>
          <p:xfrm>
            <a:off x="2592" y="2561"/>
            <a:ext cx="29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" name="" r:id="rId7" imgW="127000" imgH="139700" progId="Equation.3">
                    <p:embed/>
                  </p:oleObj>
                </mc:Choice>
                <mc:Fallback>
                  <p:oleObj name="" r:id="rId7" imgW="127000" imgH="139700" progId="Equation.3">
                    <p:embed/>
                    <p:pic>
                      <p:nvPicPr>
                        <p:cNvPr id="0" name="图片 36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92" y="2561"/>
                          <a:ext cx="299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34" name="组合 527366"/>
          <p:cNvGrpSpPr/>
          <p:nvPr/>
        </p:nvGrpSpPr>
        <p:grpSpPr>
          <a:xfrm>
            <a:off x="914400" y="990600"/>
            <a:ext cx="3810000" cy="1905000"/>
            <a:chOff x="576" y="480"/>
            <a:chExt cx="2367" cy="1214"/>
          </a:xfrm>
        </p:grpSpPr>
        <p:graphicFrame>
          <p:nvGraphicFramePr>
            <p:cNvPr id="124935" name="对象 527367"/>
            <p:cNvGraphicFramePr/>
            <p:nvPr/>
          </p:nvGraphicFramePr>
          <p:xfrm>
            <a:off x="576" y="480"/>
            <a:ext cx="2367" cy="1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1" name="" r:id="rId8" imgW="4597400" imgH="2108200" progId="Equation.3">
                    <p:embed/>
                  </p:oleObj>
                </mc:Choice>
                <mc:Fallback>
                  <p:oleObj name="" r:id="rId8" imgW="4597400" imgH="2108200" progId="Equation.3">
                    <p:embed/>
                    <p:pic>
                      <p:nvPicPr>
                        <p:cNvPr id="0" name="图片 364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76" y="480"/>
                          <a:ext cx="2367" cy="1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36" name="对象 527368"/>
            <p:cNvGraphicFramePr/>
            <p:nvPr/>
          </p:nvGraphicFramePr>
          <p:xfrm>
            <a:off x="1632" y="1200"/>
            <a:ext cx="30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6" name="" r:id="rId10" imgW="127000" imgH="139700" progId="Equation.3">
                    <p:embed/>
                  </p:oleObj>
                </mc:Choice>
                <mc:Fallback>
                  <p:oleObj name="" r:id="rId10" imgW="127000" imgH="139700" progId="Equation.3">
                    <p:embed/>
                    <p:pic>
                      <p:nvPicPr>
                        <p:cNvPr id="0" name="图片 363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32" y="1200"/>
                          <a:ext cx="305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37" name="对象 527369"/>
            <p:cNvGraphicFramePr/>
            <p:nvPr/>
          </p:nvGraphicFramePr>
          <p:xfrm>
            <a:off x="2304" y="576"/>
            <a:ext cx="30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" name="" r:id="rId11" imgW="127000" imgH="139700" progId="Equation.3">
                    <p:embed/>
                  </p:oleObj>
                </mc:Choice>
                <mc:Fallback>
                  <p:oleObj name="" r:id="rId11" imgW="127000" imgH="139700" progId="Equation.3">
                    <p:embed/>
                    <p:pic>
                      <p:nvPicPr>
                        <p:cNvPr id="0" name="图片 36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04" y="576"/>
                          <a:ext cx="305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7371" name="对象 527370"/>
          <p:cNvGraphicFramePr/>
          <p:nvPr/>
        </p:nvGraphicFramePr>
        <p:xfrm>
          <a:off x="1760538" y="4648200"/>
          <a:ext cx="3206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" name="" r:id="rId12" imgW="139700" imgH="190500" progId="Equation.3">
                  <p:embed/>
                </p:oleObj>
              </mc:Choice>
              <mc:Fallback>
                <p:oleObj name="" r:id="rId12" imgW="139700" imgH="190500" progId="Equation.3">
                  <p:embed/>
                  <p:pic>
                    <p:nvPicPr>
                      <p:cNvPr id="0" name="图片 364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60538" y="4648200"/>
                        <a:ext cx="320675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2" name="对象 527371"/>
          <p:cNvGraphicFramePr/>
          <p:nvPr/>
        </p:nvGraphicFramePr>
        <p:xfrm>
          <a:off x="2667000" y="3886200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" name="" r:id="rId14" imgW="266065" imgH="380365" progId="Equation.3">
                  <p:embed/>
                </p:oleObj>
              </mc:Choice>
              <mc:Fallback>
                <p:oleObj name="" r:id="rId14" imgW="266065" imgH="380365" progId="Equation.3">
                  <p:embed/>
                  <p:pic>
                    <p:nvPicPr>
                      <p:cNvPr id="0" name="图片 364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67000" y="3886200"/>
                        <a:ext cx="266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7373" name="组合 527372"/>
          <p:cNvGrpSpPr/>
          <p:nvPr/>
        </p:nvGrpSpPr>
        <p:grpSpPr>
          <a:xfrm>
            <a:off x="3294063" y="4362450"/>
            <a:ext cx="1603375" cy="1403350"/>
            <a:chOff x="2112" y="2784"/>
            <a:chExt cx="1010" cy="884"/>
          </a:xfrm>
        </p:grpSpPr>
        <p:graphicFrame>
          <p:nvGraphicFramePr>
            <p:cNvPr id="124941" name="对象 527373"/>
            <p:cNvGraphicFramePr/>
            <p:nvPr/>
          </p:nvGraphicFramePr>
          <p:xfrm>
            <a:off x="2112" y="2784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" name="" r:id="rId16" imgW="266065" imgH="380365" progId="Equation.3">
                    <p:embed/>
                  </p:oleObj>
                </mc:Choice>
                <mc:Fallback>
                  <p:oleObj name="" r:id="rId16" imgW="266065" imgH="380365" progId="Equation.3">
                    <p:embed/>
                    <p:pic>
                      <p:nvPicPr>
                        <p:cNvPr id="0" name="图片 363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112" y="2784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2" name="对象 527374"/>
            <p:cNvGraphicFramePr/>
            <p:nvPr/>
          </p:nvGraphicFramePr>
          <p:xfrm>
            <a:off x="2920" y="3498"/>
            <a:ext cx="202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3" name="" r:id="rId17" imgW="139700" imgH="190500" progId="Equation.3">
                    <p:embed/>
                  </p:oleObj>
                </mc:Choice>
                <mc:Fallback>
                  <p:oleObj name="" r:id="rId17" imgW="139700" imgH="190500" progId="Equation.3">
                    <p:embed/>
                    <p:pic>
                      <p:nvPicPr>
                        <p:cNvPr id="0" name="图片 36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20" y="3498"/>
                          <a:ext cx="202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72421" name="对象 572420"/>
          <p:cNvGraphicFramePr/>
          <p:nvPr/>
        </p:nvGraphicFramePr>
        <p:xfrm>
          <a:off x="1187450" y="692150"/>
          <a:ext cx="22733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73300" imgH="1308100" progId="Equation.3">
                  <p:embed/>
                </p:oleObj>
              </mc:Choice>
              <mc:Fallback>
                <p:oleObj name="" r:id="rId1" imgW="2273300" imgH="1308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692150"/>
                        <a:ext cx="2273300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0" name="对象 572419"/>
          <p:cNvGraphicFramePr/>
          <p:nvPr/>
        </p:nvGraphicFramePr>
        <p:xfrm>
          <a:off x="3635375" y="692150"/>
          <a:ext cx="23368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336800" imgH="1308100" progId="Equation.3">
                  <p:embed/>
                </p:oleObj>
              </mc:Choice>
              <mc:Fallback>
                <p:oleObj name="" r:id="rId3" imgW="2336800" imgH="1308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375" y="692150"/>
                        <a:ext cx="2336800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2" name="矩形 572421"/>
          <p:cNvSpPr/>
          <p:nvPr/>
        </p:nvSpPr>
        <p:spPr>
          <a:xfrm>
            <a:off x="-107950" y="1052989"/>
            <a:ext cx="14319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</a:rPr>
              <a:t>  例</a:t>
            </a:r>
            <a:r>
              <a:rPr lang="en-US" altLang="zh-CN" sz="2800" b="1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en-US" altLang="zh-CN" sz="2800" b="1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设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72423" name="矩形 572422"/>
          <p:cNvSpPr/>
          <p:nvPr/>
        </p:nvSpPr>
        <p:spPr>
          <a:xfrm>
            <a:off x="3722688" y="3268663"/>
            <a:ext cx="279400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72424" name="矩形 572423"/>
          <p:cNvSpPr/>
          <p:nvPr/>
        </p:nvSpPr>
        <p:spPr>
          <a:xfrm>
            <a:off x="5867400" y="981075"/>
            <a:ext cx="4535488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求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及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i="1" baseline="3000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150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en-US" altLang="zh-CN" sz="150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72427" name="对象 572426"/>
          <p:cNvGraphicFramePr/>
          <p:nvPr/>
        </p:nvGraphicFramePr>
        <p:xfrm>
          <a:off x="1116013" y="2060575"/>
          <a:ext cx="73723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7366000" imgH="1308100" progId="Equation.3">
                  <p:embed/>
                </p:oleObj>
              </mc:Choice>
              <mc:Fallback>
                <p:oleObj name="" r:id="rId5" imgW="7366000" imgH="1308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013" y="2060575"/>
                        <a:ext cx="7372350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6" name="对象 572425"/>
          <p:cNvGraphicFramePr/>
          <p:nvPr/>
        </p:nvGraphicFramePr>
        <p:xfrm>
          <a:off x="1979613" y="3573463"/>
          <a:ext cx="65849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6591300" imgH="1308100" progId="Equation.3">
                  <p:embed/>
                </p:oleObj>
              </mc:Choice>
              <mc:Fallback>
                <p:oleObj name="" r:id="rId7" imgW="6591300" imgH="1308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613" y="3573463"/>
                        <a:ext cx="6584950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5" name="对象 572424"/>
          <p:cNvGraphicFramePr/>
          <p:nvPr/>
        </p:nvGraphicFramePr>
        <p:xfrm>
          <a:off x="1116013" y="5157788"/>
          <a:ext cx="629443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6286500" imgH="1308100" progId="Equation.3">
                  <p:embed/>
                </p:oleObj>
              </mc:Choice>
              <mc:Fallback>
                <p:oleObj name="" r:id="rId9" imgW="6286500" imgH="1308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6013" y="5157788"/>
                        <a:ext cx="6294437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8" name="矩形 572427"/>
          <p:cNvSpPr/>
          <p:nvPr/>
        </p:nvSpPr>
        <p:spPr>
          <a:xfrm>
            <a:off x="323850" y="2035175"/>
            <a:ext cx="723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解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 </a:t>
            </a:r>
            <a:endParaRPr lang="zh-CN" altLang="en-US" dirty="0"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572429" name="矩形 572428"/>
          <p:cNvSpPr/>
          <p:nvPr/>
        </p:nvSpPr>
        <p:spPr>
          <a:xfrm>
            <a:off x="2805113" y="2825750"/>
            <a:ext cx="565150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       </a:t>
            </a:r>
            <a:endParaRPr lang="zh-CN" altLang="en-US" dirty="0"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572430" name="矩形 572429"/>
          <p:cNvSpPr/>
          <p:nvPr/>
        </p:nvSpPr>
        <p:spPr>
          <a:xfrm>
            <a:off x="2805113" y="3803650"/>
            <a:ext cx="565150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      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466946" name="文本框 466945"/>
          <p:cNvSpPr txBox="1"/>
          <p:nvPr/>
        </p:nvSpPr>
        <p:spPr>
          <a:xfrm>
            <a:off x="107950" y="285750"/>
            <a:ext cx="3429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bg1"/>
              </a:buClr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二、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例题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2" grpId="0"/>
      <p:bldP spid="572424" grpId="0"/>
      <p:bldP spid="572428" grpId="0"/>
      <p:bldP spid="4669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73447" name="对象 573446"/>
          <p:cNvGraphicFramePr/>
          <p:nvPr/>
        </p:nvGraphicFramePr>
        <p:xfrm>
          <a:off x="971550" y="1268413"/>
          <a:ext cx="20383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044700" imgH="1308100" progId="Equation.3">
                  <p:embed/>
                </p:oleObj>
              </mc:Choice>
              <mc:Fallback>
                <p:oleObj name="" r:id="rId1" imgW="2044700" imgH="1308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268413"/>
                        <a:ext cx="2038350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45" name="对象 573444"/>
          <p:cNvGraphicFramePr/>
          <p:nvPr/>
        </p:nvGraphicFramePr>
        <p:xfrm>
          <a:off x="3203575" y="1268413"/>
          <a:ext cx="310673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111500" imgH="1308100" progId="Equation.3">
                  <p:embed/>
                </p:oleObj>
              </mc:Choice>
              <mc:Fallback>
                <p:oleObj name="" r:id="rId3" imgW="3111500" imgH="1308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575" y="1268413"/>
                        <a:ext cx="3106738" cy="131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44" name="对象 573443"/>
          <p:cNvGraphicFramePr/>
          <p:nvPr/>
        </p:nvGraphicFramePr>
        <p:xfrm>
          <a:off x="6372225" y="1341438"/>
          <a:ext cx="8937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889000" imgH="1308100" progId="Equation.3">
                  <p:embed/>
                </p:oleObj>
              </mc:Choice>
              <mc:Fallback>
                <p:oleObj name="" r:id="rId5" imgW="889000" imgH="1308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2225" y="1341438"/>
                        <a:ext cx="893763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48" name="矩形 573447"/>
          <p:cNvSpPr/>
          <p:nvPr/>
        </p:nvSpPr>
        <p:spPr>
          <a:xfrm>
            <a:off x="0" y="617221"/>
            <a:ext cx="3496945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</a:rPr>
              <a:t>   例</a:t>
            </a:r>
            <a:r>
              <a:rPr lang="en-US" altLang="zh-CN" sz="2800" b="1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sz="2800" b="1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 b="1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solidFill>
                  <a:srgbClr val="161098"/>
                </a:solidFill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计算下列乘积</a:t>
            </a:r>
            <a:r>
              <a:rPr lang="zh-CN" altLang="en-US" sz="2800" b="1" dirty="0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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2800" b="1" dirty="0">
              <a:latin typeface="Arial" panose="020B0604020202020204" pitchFamily="34" charset="0"/>
              <a:ea typeface="华文中宋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(1)</a:t>
            </a:r>
            <a:endParaRPr lang="en-US" altLang="zh-CN" sz="2800" b="1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73450" name="矩形 573449"/>
          <p:cNvSpPr/>
          <p:nvPr/>
        </p:nvSpPr>
        <p:spPr>
          <a:xfrm>
            <a:off x="0" y="3789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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73451" name="矩形 573450"/>
          <p:cNvSpPr/>
          <p:nvPr/>
        </p:nvSpPr>
        <p:spPr>
          <a:xfrm>
            <a:off x="0" y="448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73452" name="矩形 573451"/>
          <p:cNvSpPr/>
          <p:nvPr/>
        </p:nvSpPr>
        <p:spPr>
          <a:xfrm>
            <a:off x="0" y="5141913"/>
            <a:ext cx="231775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73455" name="对象 573454"/>
          <p:cNvGraphicFramePr/>
          <p:nvPr/>
        </p:nvGraphicFramePr>
        <p:xfrm>
          <a:off x="1042988" y="2852738"/>
          <a:ext cx="149383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1498600" imgH="1308100" progId="Equation.3">
                  <p:embed/>
                </p:oleObj>
              </mc:Choice>
              <mc:Fallback>
                <p:oleObj name="" r:id="rId7" imgW="1498600" imgH="1308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988" y="2852738"/>
                        <a:ext cx="1493837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4" name="对象 573453"/>
          <p:cNvGraphicFramePr/>
          <p:nvPr/>
        </p:nvGraphicFramePr>
        <p:xfrm>
          <a:off x="2627313" y="2781300"/>
          <a:ext cx="2341562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2336800" imgH="1308100" progId="Equation.3">
                  <p:embed/>
                </p:oleObj>
              </mc:Choice>
              <mc:Fallback>
                <p:oleObj name="" r:id="rId9" imgW="2336800" imgH="13081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7313" y="2781300"/>
                        <a:ext cx="2341562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3" name="对象 573452"/>
          <p:cNvGraphicFramePr/>
          <p:nvPr/>
        </p:nvGraphicFramePr>
        <p:xfrm>
          <a:off x="5076825" y="2781300"/>
          <a:ext cx="14033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1409700" imgH="1308100" progId="Equation.3">
                  <p:embed/>
                </p:oleObj>
              </mc:Choice>
              <mc:Fallback>
                <p:oleObj name="" r:id="rId11" imgW="1409700" imgH="13081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76825" y="2781300"/>
                        <a:ext cx="1403350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6" name="矩形 573455"/>
          <p:cNvSpPr/>
          <p:nvPr/>
        </p:nvSpPr>
        <p:spPr>
          <a:xfrm>
            <a:off x="0" y="2108200"/>
            <a:ext cx="231775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573459" name="矩形 573458"/>
          <p:cNvSpPr/>
          <p:nvPr/>
        </p:nvSpPr>
        <p:spPr>
          <a:xfrm>
            <a:off x="0" y="4429125"/>
            <a:ext cx="279400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73460" name="矩形 573459"/>
          <p:cNvSpPr/>
          <p:nvPr/>
        </p:nvSpPr>
        <p:spPr>
          <a:xfrm>
            <a:off x="323850" y="2924175"/>
            <a:ext cx="7858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en-US" altLang="zh-CN" sz="2800" b="1">
                <a:latin typeface="宋体" panose="02010600030101010101" pitchFamily="2" charset="-122"/>
              </a:rPr>
              <a:t>(2)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6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74471" name="对象 574470"/>
          <p:cNvGraphicFramePr/>
          <p:nvPr/>
        </p:nvGraphicFramePr>
        <p:xfrm>
          <a:off x="1403350" y="692150"/>
          <a:ext cx="15049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510665" imgH="850265" progId="Equation.3">
                  <p:embed/>
                </p:oleObj>
              </mc:Choice>
              <mc:Fallback>
                <p:oleObj name="" r:id="rId1" imgW="1510665" imgH="8502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692150"/>
                        <a:ext cx="1504950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0" name="对象 574469"/>
          <p:cNvGraphicFramePr/>
          <p:nvPr/>
        </p:nvGraphicFramePr>
        <p:xfrm>
          <a:off x="971550" y="1700213"/>
          <a:ext cx="39941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3985895" imgH="850265" progId="Equation.3">
                  <p:embed/>
                </p:oleObj>
              </mc:Choice>
              <mc:Fallback>
                <p:oleObj name="" r:id="rId3" imgW="3985895" imgH="8502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700213"/>
                        <a:ext cx="3994150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69" name="对象 574468"/>
          <p:cNvGraphicFramePr/>
          <p:nvPr/>
        </p:nvGraphicFramePr>
        <p:xfrm>
          <a:off x="827088" y="2924175"/>
          <a:ext cx="50355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5027295" imgH="850265" progId="Equation.3">
                  <p:embed/>
                </p:oleObj>
              </mc:Choice>
              <mc:Fallback>
                <p:oleObj name="" r:id="rId5" imgW="5027295" imgH="8502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2924175"/>
                        <a:ext cx="5035550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68" name="对象 574467"/>
          <p:cNvGraphicFramePr/>
          <p:nvPr/>
        </p:nvGraphicFramePr>
        <p:xfrm>
          <a:off x="1116013" y="4724400"/>
          <a:ext cx="1822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1828165" imgH="850265" progId="Equation.3">
                  <p:embed/>
                </p:oleObj>
              </mc:Choice>
              <mc:Fallback>
                <p:oleObj name="" r:id="rId7" imgW="1828165" imgH="8502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4724400"/>
                        <a:ext cx="1822450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72" name="矩形 574471"/>
          <p:cNvSpPr/>
          <p:nvPr/>
        </p:nvSpPr>
        <p:spPr>
          <a:xfrm>
            <a:off x="250508" y="837089"/>
            <a:ext cx="13430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</a:rPr>
              <a:t>例 </a:t>
            </a:r>
            <a:r>
              <a:rPr lang="en-US" altLang="zh-CN" sz="2800" b="1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lang="en-US" altLang="zh-CN" sz="2800" b="1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 b="1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solidFill>
                  <a:srgbClr val="161098"/>
                </a:solidFill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设</a:t>
            </a:r>
            <a:endParaRPr lang="zh-CN" altLang="en-US" sz="2800" b="1" dirty="0">
              <a:solidFill>
                <a:srgbClr val="161098"/>
              </a:solidFill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74473" name="矩形 574472"/>
          <p:cNvSpPr/>
          <p:nvPr/>
        </p:nvSpPr>
        <p:spPr>
          <a:xfrm>
            <a:off x="2987675" y="765175"/>
            <a:ext cx="2903538" cy="747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求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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150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en-US" altLang="zh-CN" sz="900">
              <a:latin typeface="Arial" panose="020B0604020202020204" pitchFamily="34" charset="0"/>
              <a:ea typeface="华文中宋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sz="150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74474" name="矩形 574473"/>
          <p:cNvSpPr/>
          <p:nvPr/>
        </p:nvSpPr>
        <p:spPr>
          <a:xfrm>
            <a:off x="3319463" y="3040063"/>
            <a:ext cx="517525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900" dirty="0">
              <a:latin typeface="Arial" panose="020B0604020202020204" pitchFamily="34" charset="0"/>
              <a:ea typeface="华文中宋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     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74475" name="矩形 574474"/>
          <p:cNvSpPr/>
          <p:nvPr/>
        </p:nvSpPr>
        <p:spPr>
          <a:xfrm>
            <a:off x="2051050" y="4048125"/>
            <a:ext cx="1298575" cy="747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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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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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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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900" dirty="0">
              <a:latin typeface="Arial" panose="020B0604020202020204" pitchFamily="34" charset="0"/>
              <a:ea typeface="华文中宋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     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74476" name="矩形 574475"/>
          <p:cNvSpPr/>
          <p:nvPr/>
        </p:nvSpPr>
        <p:spPr>
          <a:xfrm>
            <a:off x="3319463" y="5300663"/>
            <a:ext cx="279400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74477" name="文本框 574476"/>
          <p:cNvSpPr txBox="1"/>
          <p:nvPr/>
        </p:nvSpPr>
        <p:spPr>
          <a:xfrm>
            <a:off x="250825" y="1757363"/>
            <a:ext cx="7921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161098"/>
                </a:solidFill>
                <a:latin typeface="Arial" panose="020B0604020202020204" pitchFamily="34" charset="0"/>
              </a:rPr>
              <a:t>解：</a:t>
            </a:r>
            <a:endParaRPr lang="zh-CN" altLang="en-US" sz="2800" b="1" dirty="0">
              <a:solidFill>
                <a:srgbClr val="161098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  <p:bldP spid="574473" grpId="0"/>
      <p:bldP spid="574475" grpId="0"/>
      <p:bldP spid="5744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23268" y="1224012"/>
                <a:ext cx="4570095" cy="899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∈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𝑁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68" y="1224012"/>
                <a:ext cx="4570095" cy="899795"/>
              </a:xfrm>
              <a:prstGeom prst="rect">
                <a:avLst/>
              </a:prstGeom>
              <a:blipFill rotWithShape="1">
                <a:blip r:embed="rId1"/>
                <a:stretch>
                  <a:fillRect l="-8" t="-41" r="-770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23267" y="3240236"/>
                <a:ext cx="8479832" cy="136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首先观察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2000" b="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4</m:t>
                        </m:r>
                      </m:sup>
                    </m:sSup>
                    <m:r>
                      <a:rPr lang="en-US" altLang="zh-CN" sz="2000" b="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12</m:t>
                              </m:r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81</m:t>
                              </m:r>
                            </m:e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12</m:t>
                              </m:r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12</m:t>
                              </m:r>
                              <m:r>
                                <a:rPr lang="en-US" altLang="zh-CN" sz="2000" b="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67" y="3240236"/>
                <a:ext cx="8479832" cy="1367875"/>
              </a:xfrm>
              <a:prstGeom prst="rect">
                <a:avLst/>
              </a:prstGeom>
              <a:blipFill rotWithShape="1">
                <a:blip r:embed="rId2"/>
                <a:stretch>
                  <a:fillRect l="-4" t="-34" r="5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44971" y="2224700"/>
            <a:ext cx="8304063" cy="10156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当矩阵中零元素比较多或具有某种规律时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先计算小阶数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猜测规律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再用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数学归纳法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364819" y="2232124"/>
            <a:ext cx="796914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" grpId="0" uiExpand="1" build="p"/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07491" y="2520509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用数学归纳法证明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07491" y="3096220"/>
                <a:ext cx="5520486" cy="140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+mj-ea"/>
                  <a:buAutoNum type="circleNumDbPlain"/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显然成立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+mj-ea"/>
                  <a:buAutoNum type="circleNumDbPlain"/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时成立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91" y="3096220"/>
                <a:ext cx="5520486" cy="1407245"/>
              </a:xfrm>
              <a:prstGeom prst="rect">
                <a:avLst/>
              </a:prstGeom>
              <a:blipFill rotWithShape="1">
                <a:blip r:embed="rId1"/>
                <a:stretch>
                  <a:fillRect l="-8" t="-42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07491" y="872411"/>
                <a:ext cx="7837487" cy="1253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猜测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91" y="872411"/>
                <a:ext cx="7837487" cy="1253356"/>
              </a:xfrm>
              <a:prstGeom prst="rect">
                <a:avLst/>
              </a:prstGeom>
              <a:blipFill rotWithShape="1">
                <a:blip r:embed="rId2"/>
                <a:stretch>
                  <a:fillRect l="-6" t="-44" r="2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41852" y="935980"/>
                <a:ext cx="8163165" cy="2337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ea"/>
                  <a:buAutoNum type="circleNumDbPlain" startAt="3"/>
                </a:pP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⋅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𝑨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0" dirty="0" smtClean="0">
                    <a:ea typeface="楷体" panose="02010609060101010101" pitchFamily="49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52" y="935980"/>
                <a:ext cx="8163165" cy="2337435"/>
              </a:xfrm>
              <a:prstGeom prst="rect">
                <a:avLst/>
              </a:prstGeom>
              <a:blipFill rotWithShape="1">
                <a:blip r:embed="rId1"/>
                <a:stretch>
                  <a:fillRect l="-6" t="-27" r="2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85369" y="3576553"/>
                <a:ext cx="5932906" cy="945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由数学归纳法知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成立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69" y="3576553"/>
                <a:ext cx="5932906" cy="945580"/>
              </a:xfrm>
              <a:prstGeom prst="rect">
                <a:avLst/>
              </a:prstGeom>
              <a:blipFill rotWithShape="1">
                <a:blip r:embed="rId2"/>
                <a:stretch>
                  <a:fillRect l="-4" t="-25" r="6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35114" y="836493"/>
                <a:ext cx="4999990" cy="1236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14" y="836493"/>
                <a:ext cx="4999990" cy="1236345"/>
              </a:xfrm>
              <a:prstGeom prst="rect">
                <a:avLst/>
              </a:prstGeom>
              <a:blipFill rotWithShape="1">
                <a:blip r:embed="rId1"/>
                <a:stretch>
                  <a:fillRect l="-3" t="-16" r="-708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49451" y="2232124"/>
                <a:ext cx="8453648" cy="270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分析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含有较多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0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主对角线全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考虑令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易求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与单位阵可换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由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矩阵的二项式公式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求解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𝑩</m:t>
                            </m:r>
                            <m:r>
                              <a:rPr lang="en-US" altLang="zh-CN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FF0000"/>
                  </a:solidFill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rgbClr val="FF0000"/>
                    </a:solidFill>
                    <a:ea typeface="楷体" panose="02010609060101010101" pitchFamily="49" charset="-122"/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ea typeface="楷体" panose="02010609060101010101" pitchFamily="49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0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+⋯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51" y="2232124"/>
                <a:ext cx="8453648" cy="2709844"/>
              </a:xfrm>
              <a:prstGeom prst="rect">
                <a:avLst/>
              </a:prstGeom>
              <a:blipFill rotWithShape="1">
                <a:blip r:embed="rId2"/>
                <a:stretch>
                  <a:fillRect l="-6" t="-4" r="5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 flipH="1">
            <a:off x="364819" y="2232124"/>
            <a:ext cx="796914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8635" y="575940"/>
                <a:ext cx="8492490" cy="423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20000"/>
                  </a:lnSpc>
                </a:pPr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令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4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5" y="575940"/>
                <a:ext cx="8492490" cy="4231158"/>
              </a:xfrm>
              <a:prstGeom prst="rect">
                <a:avLst/>
              </a:prstGeom>
              <a:blipFill rotWithShape="1">
                <a:blip r:embed="rId1"/>
                <a:stretch>
                  <a:fillRect t="-1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98828" y="763847"/>
                <a:ext cx="8250206" cy="3822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𝑩</m:t>
                              </m:r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𝑬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000" i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0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+⋯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endParaRPr lang="en-US" altLang="zh-CN" sz="2000" b="1" i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000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000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endParaRPr lang="en-US" altLang="zh-CN" sz="2000" b="1" i="1" dirty="0" smtClean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     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28" y="763847"/>
                <a:ext cx="8250206" cy="3822778"/>
              </a:xfrm>
              <a:prstGeom prst="rect">
                <a:avLst/>
              </a:prstGeom>
              <a:blipFill rotWithShape="1">
                <a:blip r:embed="rId1"/>
                <a:stretch>
                  <a:fillRect l="-4" t="-1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/>
          <p:nvPr/>
        </p:nvSpPr>
        <p:spPr>
          <a:xfrm>
            <a:off x="455613" y="455613"/>
            <a:ext cx="8293100" cy="60690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/>
            <a:endParaRPr lang="en-US" altLang="zh-CN" sz="2800" b="1">
              <a:solidFill>
                <a:srgbClr val="00007D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lnSpc>
                <a:spcPct val="70000"/>
              </a:lnSpc>
            </a:pP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buAutoNum type="arabicPeriod" startAt="4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形如                                的方阵称为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对角阵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．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  <a:buAutoNum type="arabicPeriod" startAt="4"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  <a:buAutoNum type="arabicPeriod" startAt="4"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  <a:buAutoNum type="arabicPeriod" startAt="4"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	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	特别的，方阵                                  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单位阵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．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385027" name="对象 385026"/>
          <p:cNvGraphicFramePr>
            <a:graphicFrameLocks noChangeAspect="1"/>
          </p:cNvGraphicFramePr>
          <p:nvPr/>
        </p:nvGraphicFramePr>
        <p:xfrm>
          <a:off x="1547813" y="476250"/>
          <a:ext cx="238601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193800" imgH="939800" progId="Equation.DSMT4">
                  <p:embed/>
                </p:oleObj>
              </mc:Choice>
              <mc:Fallback>
                <p:oleObj name="" r:id="rId1" imgW="1193800" imgH="939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476250"/>
                        <a:ext cx="2386012" cy="187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AutoShape 4"/>
          <p:cNvSpPr/>
          <p:nvPr/>
        </p:nvSpPr>
        <p:spPr>
          <a:xfrm>
            <a:off x="1619250" y="836613"/>
            <a:ext cx="1871663" cy="1368425"/>
          </a:xfrm>
          <a:prstGeom prst="rtTriangle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3" name="AutoShape 5"/>
          <p:cNvSpPr/>
          <p:nvPr/>
        </p:nvSpPr>
        <p:spPr>
          <a:xfrm rot="10800000">
            <a:off x="1979613" y="565150"/>
            <a:ext cx="1871662" cy="1368425"/>
          </a:xfrm>
          <a:prstGeom prst="rtTriangle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85030" name="对象 385029"/>
          <p:cNvGraphicFramePr>
            <a:graphicFrameLocks noChangeAspect="1"/>
          </p:cNvGraphicFramePr>
          <p:nvPr/>
        </p:nvGraphicFramePr>
        <p:xfrm>
          <a:off x="4572000" y="1828800"/>
          <a:ext cx="2900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1930400" imgH="304800" progId="Equation.DSMT4">
                  <p:embed/>
                </p:oleObj>
              </mc:Choice>
              <mc:Fallback>
                <p:oleObj name="" r:id="rId3" imgW="1930400" imgH="304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828800"/>
                        <a:ext cx="29003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Text Box 11"/>
          <p:cNvSpPr txBox="1"/>
          <p:nvPr/>
        </p:nvSpPr>
        <p:spPr>
          <a:xfrm>
            <a:off x="6516688" y="117157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记作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385032" name="对象 385031"/>
          <p:cNvGraphicFramePr>
            <a:graphicFrameLocks noChangeAspect="1"/>
          </p:cNvGraphicFramePr>
          <p:nvPr/>
        </p:nvGraphicFramePr>
        <p:xfrm>
          <a:off x="2724150" y="2636838"/>
          <a:ext cx="257492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1155700" imgH="927100" progId="Equation.DSMT4">
                  <p:embed/>
                </p:oleObj>
              </mc:Choice>
              <mc:Fallback>
                <p:oleObj name="" r:id="rId5" imgW="1155700" imgH="9271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4150" y="2636838"/>
                        <a:ext cx="2574925" cy="206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9" name="AutoShape 21"/>
          <p:cNvSpPr/>
          <p:nvPr/>
        </p:nvSpPr>
        <p:spPr>
          <a:xfrm rot="10800000">
            <a:off x="3213100" y="2763838"/>
            <a:ext cx="2016125" cy="1528762"/>
          </a:xfrm>
          <a:prstGeom prst="rtTriangle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31" name="AutoShape 23"/>
          <p:cNvSpPr/>
          <p:nvPr/>
        </p:nvSpPr>
        <p:spPr>
          <a:xfrm>
            <a:off x="2795588" y="3052763"/>
            <a:ext cx="2016125" cy="1528762"/>
          </a:xfrm>
          <a:prstGeom prst="rtTriangle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32" name="Text Box 24"/>
          <p:cNvSpPr txBox="1"/>
          <p:nvPr/>
        </p:nvSpPr>
        <p:spPr>
          <a:xfrm>
            <a:off x="6972300" y="3789363"/>
            <a:ext cx="16367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记作      ．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385036" name="对象 385035"/>
          <p:cNvGraphicFramePr>
            <a:graphicFrameLocks noChangeAspect="1"/>
          </p:cNvGraphicFramePr>
          <p:nvPr/>
        </p:nvGraphicFramePr>
        <p:xfrm>
          <a:off x="7693025" y="38354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292100" imgH="304800" progId="Equation.DSMT4">
                  <p:embed/>
                </p:oleObj>
              </mc:Choice>
              <mc:Fallback>
                <p:oleObj name="" r:id="rId7" imgW="292100" imgH="3048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93025" y="3835400"/>
                        <a:ext cx="431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charRg st="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charRg st="2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charRg st="5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8610">
                                            <p:txEl>
                                              <p:charRg st="52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bldLvl="0" animBg="1"/>
      <p:bldP spid="68613" grpId="0" bldLvl="0" animBg="1"/>
      <p:bldP spid="68619" grpId="0"/>
      <p:bldP spid="68629" grpId="0" bldLvl="0" animBg="1"/>
      <p:bldP spid="68631" grpId="0" bldLvl="0" animBg="1"/>
      <p:bldP spid="686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57377" y="734310"/>
                <a:ext cx="5671377" cy="3816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所以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000" dirty="0" smtClean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1800"/>
                  </a:spcBef>
                  <a:spcAft>
                    <a:spcPts val="600"/>
                  </a:spcAft>
                </a:pPr>
                <a:r>
                  <a:rPr lang="en-US" altLang="zh-CN" sz="2000" dirty="0" smtClean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7" y="734310"/>
                <a:ext cx="5671377" cy="3816879"/>
              </a:xfrm>
              <a:prstGeom prst="rect">
                <a:avLst/>
              </a:prstGeom>
              <a:blipFill rotWithShape="1">
                <a:blip r:embed="rId1"/>
                <a:stretch>
                  <a:fillRect l="-8" t="-7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5492" name="矩形 575491"/>
          <p:cNvSpPr/>
          <p:nvPr/>
        </p:nvSpPr>
        <p:spPr>
          <a:xfrm>
            <a:off x="309880" y="544513"/>
            <a:ext cx="860679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 b="1">
                <a:solidFill>
                  <a:srgbClr val="161098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161098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>
                <a:solidFill>
                  <a:srgbClr val="161098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lang="en-US" altLang="zh-CN" sz="2800" b="1"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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阶矩阵，且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为对称矩阵，证明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也是对称矩阵</a:t>
            </a:r>
            <a:r>
              <a:rPr lang="zh-CN" altLang="en-US" sz="2800" b="1" dirty="0">
                <a:latin typeface="Arial" panose="020B0604020202020204" pitchFamily="34" charset="0"/>
              </a:rPr>
              <a:t> </a:t>
            </a:r>
            <a:endParaRPr lang="zh-CN" altLang="en-US" sz="28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ctr"/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575493" name="矩形 575492"/>
          <p:cNvSpPr/>
          <p:nvPr/>
        </p:nvSpPr>
        <p:spPr>
          <a:xfrm>
            <a:off x="468313" y="2133600"/>
            <a:ext cx="7199312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200000"/>
              </a:lnSpc>
            </a:pP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证明  因为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Arial" panose="020B0604020202020204" pitchFamily="34" charset="0"/>
                <a:sym typeface="Symbol" panose="05050102010706020507" pitchFamily="18" charset="2"/>
              </a:rPr>
              <a:t></a:t>
            </a:r>
            <a:r>
              <a:rPr lang="en-US" altLang="zh-CN" sz="2800" b="1"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所以</a:t>
            </a:r>
            <a:endParaRPr lang="zh-CN" altLang="en-US" sz="28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      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sz="2800" b="1">
                <a:latin typeface="Arial" panose="020B0604020202020204" pitchFamily="34" charset="0"/>
                <a:sym typeface="Symbol" panose="05050102010706020507" pitchFamily="18" charset="2"/>
              </a:rPr>
              <a:t></a:t>
            </a:r>
            <a:r>
              <a:rPr lang="en-US" altLang="zh-CN" sz="2800" b="1">
                <a:latin typeface="Arial" panose="020B0604020202020204" pitchFamily="34" charset="0"/>
              </a:rPr>
              <a:t> </a:t>
            </a:r>
            <a:endParaRPr lang="en-US" altLang="zh-CN" sz="2800" b="1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从而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是对称矩阵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2" grpId="0"/>
      <p:bldP spid="57549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76520" name="对象 576519"/>
          <p:cNvGraphicFramePr/>
          <p:nvPr/>
        </p:nvGraphicFramePr>
        <p:xfrm>
          <a:off x="819150" y="1223963"/>
          <a:ext cx="933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926465" imgH="850265" progId="Equation.3">
                  <p:embed/>
                </p:oleObj>
              </mc:Choice>
              <mc:Fallback>
                <p:oleObj name="" r:id="rId1" imgW="926465" imgH="8502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9150" y="1223963"/>
                        <a:ext cx="933450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19" name="对象 576518"/>
          <p:cNvGraphicFramePr/>
          <p:nvPr/>
        </p:nvGraphicFramePr>
        <p:xfrm>
          <a:off x="684213" y="2205038"/>
          <a:ext cx="14795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472565" imgH="850265" progId="Equation.3">
                  <p:embed/>
                </p:oleObj>
              </mc:Choice>
              <mc:Fallback>
                <p:oleObj name="" r:id="rId3" imgW="1472565" imgH="8502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2205038"/>
                        <a:ext cx="1479550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18" name="对象 576517"/>
          <p:cNvGraphicFramePr/>
          <p:nvPr/>
        </p:nvGraphicFramePr>
        <p:xfrm>
          <a:off x="755650" y="3068638"/>
          <a:ext cx="3844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3846195" imgH="850265" progId="Equation.3">
                  <p:embed/>
                </p:oleObj>
              </mc:Choice>
              <mc:Fallback>
                <p:oleObj name="" r:id="rId5" imgW="3846195" imgH="8502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3068638"/>
                        <a:ext cx="384492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17" name="对象 576516"/>
          <p:cNvGraphicFramePr/>
          <p:nvPr/>
        </p:nvGraphicFramePr>
        <p:xfrm>
          <a:off x="1187450" y="4076700"/>
          <a:ext cx="17399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739900" imgH="787400" progId="Equation.3">
                  <p:embed/>
                </p:oleObj>
              </mc:Choice>
              <mc:Fallback>
                <p:oleObj name="" r:id="rId7" imgW="1739900" imgH="787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4076700"/>
                        <a:ext cx="1739900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16" name="对象 576515"/>
          <p:cNvGraphicFramePr/>
          <p:nvPr/>
        </p:nvGraphicFramePr>
        <p:xfrm>
          <a:off x="2916238" y="4076700"/>
          <a:ext cx="16319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1637665" imgH="850265" progId="Equation.3">
                  <p:embed/>
                </p:oleObj>
              </mc:Choice>
              <mc:Fallback>
                <p:oleObj name="" r:id="rId9" imgW="1637665" imgH="85026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6238" y="4076700"/>
                        <a:ext cx="1631950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21" name="矩形 576520"/>
          <p:cNvSpPr/>
          <p:nvPr/>
        </p:nvSpPr>
        <p:spPr>
          <a:xfrm>
            <a:off x="0" y="761683"/>
            <a:ext cx="4533900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>
                <a:solidFill>
                  <a:srgbClr val="161098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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求下列矩阵的逆矩阵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9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   </a:t>
            </a:r>
            <a:endParaRPr lang="en-US" altLang="zh-CN" sz="280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76522" name="矩形 576521"/>
          <p:cNvSpPr/>
          <p:nvPr/>
        </p:nvSpPr>
        <p:spPr>
          <a:xfrm>
            <a:off x="0" y="2197100"/>
            <a:ext cx="825500" cy="6556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sz="9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解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76523" name="矩形 576522"/>
          <p:cNvSpPr/>
          <p:nvPr/>
        </p:nvSpPr>
        <p:spPr>
          <a:xfrm>
            <a:off x="2268538" y="2349500"/>
            <a:ext cx="3721100" cy="6715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|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|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故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存在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zh-CN" altLang="en-US" sz="2800" b="1" baseline="300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因为</a:t>
            </a:r>
            <a:endParaRPr lang="zh-CN" altLang="en-US" sz="2800" b="1" dirty="0">
              <a:latin typeface="华文中宋" pitchFamily="2" charset="-122"/>
              <a:ea typeface="华文中宋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1500" baseline="300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       </a:t>
            </a:r>
            <a:endParaRPr lang="zh-CN" altLang="en-US" sz="1500" baseline="300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76524" name="矩形 576523"/>
          <p:cNvSpPr/>
          <p:nvPr/>
        </p:nvSpPr>
        <p:spPr>
          <a:xfrm>
            <a:off x="444500" y="3929063"/>
            <a:ext cx="958850" cy="747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1500" dirty="0">
              <a:latin typeface="华文中宋" pitchFamily="2" charset="-122"/>
              <a:ea typeface="华文中宋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2800" b="1" dirty="0">
                <a:latin typeface="宋体" panose="02010600030101010101" pitchFamily="2" charset="-122"/>
                <a:ea typeface="华文中宋" pitchFamily="2" charset="-122"/>
                <a:sym typeface="Symbol" panose="05050102010706020507" pitchFamily="18" charset="2"/>
              </a:rPr>
              <a:t>故 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   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76525" name="矩形 576524"/>
          <p:cNvSpPr/>
          <p:nvPr/>
        </p:nvSpPr>
        <p:spPr>
          <a:xfrm>
            <a:off x="0" y="50434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76526" name="矩形 576525"/>
          <p:cNvSpPr/>
          <p:nvPr/>
        </p:nvSpPr>
        <p:spPr>
          <a:xfrm>
            <a:off x="0" y="5510213"/>
            <a:ext cx="263525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zh-CN" altLang="en-US" sz="900" dirty="0">
                <a:latin typeface="Arial" panose="020B0604020202020204" pitchFamily="34" charset="0"/>
                <a:ea typeface="华文中宋" pitchFamily="2" charset="-122"/>
              </a:rPr>
              <a:t>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2">
                                            <p:txEl>
                                              <p:charRg st="1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6522">
                                            <p:txEl>
                                              <p:charRg st="1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652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21" grpId="0"/>
      <p:bldP spid="5765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660" name="矩形 582659"/>
          <p:cNvSpPr/>
          <p:nvPr/>
        </p:nvSpPr>
        <p:spPr>
          <a:xfrm>
            <a:off x="250825" y="688658"/>
            <a:ext cx="8309610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8</a:t>
            </a:r>
            <a:r>
              <a:rPr lang="en-US" altLang="zh-CN" sz="2800" b="1">
                <a:latin typeface="Arial" panose="020B0604020202020204" pitchFamily="34" charset="0"/>
                <a:sym typeface="Symbol" panose="05050102010706020507" pitchFamily="18" charset="2"/>
              </a:rPr>
              <a:t></a:t>
            </a:r>
            <a:r>
              <a:rPr lang="en-US" altLang="zh-CN" sz="2800" b="1"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设方阵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满足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800" b="1" i="1">
                <a:latin typeface="Times New Roman" panose="02020603050405020304" pitchFamily="18" charset="0"/>
              </a:rPr>
              <a:t>O</a:t>
            </a:r>
            <a:r>
              <a:rPr lang="en-US" altLang="zh-CN" sz="2800" b="1">
                <a:latin typeface="Arial" panose="020B0604020202020204" pitchFamily="34" charset="0"/>
                <a:sym typeface="Symbol" panose="05050102010706020507" pitchFamily="18" charset="2"/>
              </a:rPr>
              <a:t></a:t>
            </a:r>
            <a:r>
              <a:rPr lang="en-US" altLang="zh-CN" sz="2800" b="1"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证明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及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都可逆</a:t>
            </a:r>
            <a:endParaRPr lang="zh-CN" altLang="en-US" sz="28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2800" b="1" dirty="0"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并求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及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Arial" panose="020B0604020202020204" pitchFamily="34" charset="0"/>
                <a:sym typeface="Symbol" panose="05050102010706020507" pitchFamily="18" charset="2"/>
              </a:rPr>
              <a:t>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582664" name="对象 582663"/>
          <p:cNvGraphicFramePr/>
          <p:nvPr/>
        </p:nvGraphicFramePr>
        <p:xfrm>
          <a:off x="1835150" y="2133600"/>
          <a:ext cx="21415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2145665" imgH="711200" progId="Equation.3">
                  <p:embed/>
                </p:oleObj>
              </mc:Choice>
              <mc:Fallback>
                <p:oleObj name="" r:id="rId1" imgW="2145665" imgH="711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2133600"/>
                        <a:ext cx="2141538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63" name="对象 582662"/>
          <p:cNvGraphicFramePr/>
          <p:nvPr/>
        </p:nvGraphicFramePr>
        <p:xfrm>
          <a:off x="3358198" y="2719705"/>
          <a:ext cx="2070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2069465" imgH="711200" progId="Equation.3">
                  <p:embed/>
                </p:oleObj>
              </mc:Choice>
              <mc:Fallback>
                <p:oleObj name="" r:id="rId3" imgW="2069465" imgH="711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8198" y="2719705"/>
                        <a:ext cx="20701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62" name="对象 582661"/>
          <p:cNvGraphicFramePr/>
          <p:nvPr/>
        </p:nvGraphicFramePr>
        <p:xfrm>
          <a:off x="1692275" y="4652963"/>
          <a:ext cx="31829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3186430" imgH="711200" progId="Equation.3">
                  <p:embed/>
                </p:oleObj>
              </mc:Choice>
              <mc:Fallback>
                <p:oleObj name="" r:id="rId5" imgW="3186430" imgH="711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4652963"/>
                        <a:ext cx="3182938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61" name="对象 582660"/>
          <p:cNvGraphicFramePr/>
          <p:nvPr/>
        </p:nvGraphicFramePr>
        <p:xfrm>
          <a:off x="1979613" y="5962650"/>
          <a:ext cx="32004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3199130" imgH="711200" progId="Equation.3">
                  <p:embed/>
                </p:oleObj>
              </mc:Choice>
              <mc:Fallback>
                <p:oleObj name="" r:id="rId7" imgW="3199130" imgH="711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613" y="5962650"/>
                        <a:ext cx="3200400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65" name="矩形 582664"/>
          <p:cNvSpPr/>
          <p:nvPr/>
        </p:nvSpPr>
        <p:spPr>
          <a:xfrm>
            <a:off x="323850" y="1628775"/>
            <a:ext cx="81391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华文中宋" pitchFamily="2" charset="-122"/>
              </a:rPr>
              <a:t>证明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 由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得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即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)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1500" b="1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或</a:t>
            </a:r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   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82666" name="矩形 582665"/>
          <p:cNvSpPr/>
          <p:nvPr/>
        </p:nvSpPr>
        <p:spPr>
          <a:xfrm>
            <a:off x="1258888" y="2699544"/>
            <a:ext cx="2028825" cy="660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sz="9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知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可逆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且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82667" name="矩形 582666"/>
          <p:cNvSpPr/>
          <p:nvPr/>
        </p:nvSpPr>
        <p:spPr>
          <a:xfrm>
            <a:off x="827405" y="3424555"/>
            <a:ext cx="6025515" cy="118364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900" dirty="0">
              <a:latin typeface="Arial" panose="020B0604020202020204" pitchFamily="34" charset="0"/>
              <a:ea typeface="华文中宋" pitchFamily="2" charset="-122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由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</a:rPr>
              <a:t>O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得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6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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4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en-US" altLang="zh-CN" sz="2800" b="1">
              <a:latin typeface="Times New Roman" panose="02020603050405020304" pitchFamily="18" charset="0"/>
              <a:ea typeface="华文中宋" pitchFamily="2" charset="-122"/>
            </a:endParaRPr>
          </a:p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  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即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)(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)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4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或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82668" name="矩形 582667"/>
          <p:cNvSpPr/>
          <p:nvPr/>
        </p:nvSpPr>
        <p:spPr>
          <a:xfrm>
            <a:off x="1331913" y="5429409"/>
            <a:ext cx="3233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可知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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可逆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且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82669" name="矩形 582668"/>
          <p:cNvSpPr/>
          <p:nvPr/>
        </p:nvSpPr>
        <p:spPr>
          <a:xfrm>
            <a:off x="2762250" y="5453063"/>
            <a:ext cx="263525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zh-CN" altLang="en-US" sz="900" dirty="0">
                <a:latin typeface="Arial" panose="020B0604020202020204" pitchFamily="34" charset="0"/>
                <a:ea typeface="华文中宋" pitchFamily="2" charset="-122"/>
              </a:rPr>
              <a:t>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2660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>
                                            <p:txEl>
                                              <p:charRg st="3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2660">
                                            <p:txEl>
                                              <p:charRg st="3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5" grpId="0"/>
      <p:bldP spid="582666" grpId="0"/>
      <p:bldP spid="582667" grpId="0"/>
      <p:bldP spid="582668" grpId="0"/>
      <p:bldP spid="58266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56678" y="812250"/>
                <a:ext cx="7511415" cy="1375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9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已知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𝑨𝑷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𝑷𝑩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𝑷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78" y="812250"/>
                <a:ext cx="7511415" cy="1375410"/>
              </a:xfrm>
              <a:prstGeom prst="rect">
                <a:avLst/>
              </a:prstGeom>
              <a:blipFill rotWithShape="1">
                <a:blip r:embed="rId1"/>
                <a:stretch>
                  <a:fillRect l="-2" t="-6" r="-216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20563" y="2379997"/>
                <a:ext cx="8304063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分析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一般由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𝑨𝑷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𝑷𝑩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再求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若对一般矩阵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计算量巨大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所以求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可以由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𝑨𝑷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𝑷𝑩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𝑷𝑩</m:t>
                    </m:r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  <m:sup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10</m:t>
                          </m:r>
                        </m:sup>
                      </m:sSup>
                      <m:r>
                        <a:rPr lang="en-US" altLang="zh-CN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𝑷𝑩</m:t>
                          </m:r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𝑷𝑩</m:t>
                          </m:r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⋯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𝑷𝑩</m:t>
                          </m:r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𝑷</m:t>
                      </m:r>
                      <m:sSup>
                        <m:sSupPr>
                          <m:ctrlP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10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000" b="0" dirty="0" smtClean="0">
                    <a:ea typeface="宋体" panose="02010600030101010101" pitchFamily="2" charset="-122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10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  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 而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是对角阵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容易求出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3" y="2379997"/>
                <a:ext cx="8304063" cy="2554545"/>
              </a:xfrm>
              <a:prstGeom prst="rect">
                <a:avLst/>
              </a:prstGeom>
              <a:blipFill rotWithShape="1">
                <a:blip r:embed="rId2"/>
                <a:stretch>
                  <a:fillRect l="-2" t="-1" r="4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055533" y="2061633"/>
            <a:ext cx="1025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右大括号 9"/>
          <p:cNvSpPr/>
          <p:nvPr/>
        </p:nvSpPr>
        <p:spPr>
          <a:xfrm rot="5400000">
            <a:off x="4212529" y="2376141"/>
            <a:ext cx="144018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419854" y="2232124"/>
            <a:ext cx="796914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uiExpand="1" build="p"/>
      <p:bldP spid="10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50673" y="672381"/>
                <a:ext cx="8081417" cy="4268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首先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𝑷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是可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逆矩阵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由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𝑨𝑷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𝑷𝑩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有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𝑨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𝑷𝑩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 smtClean="0">
                    <a:ea typeface="楷体" panose="02010609060101010101" pitchFamily="49" charset="-12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73" y="672381"/>
                <a:ext cx="8081417" cy="4268470"/>
              </a:xfrm>
              <a:prstGeom prst="rect">
                <a:avLst/>
              </a:prstGeom>
              <a:blipFill rotWithShape="1">
                <a:blip r:embed="rId1"/>
                <a:stretch>
                  <a:fillRect l="-6" t="-13" r="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5" name="直接连接符 34"/>
          <p:cNvCxnSpPr/>
          <p:nvPr/>
        </p:nvCxnSpPr>
        <p:spPr>
          <a:xfrm flipH="1">
            <a:off x="550326" y="520185"/>
            <a:ext cx="544303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50673" y="546536"/>
                <a:ext cx="8081417" cy="383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𝑷𝑩</m:t>
                        </m:r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𝑷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𝑷𝑩</m:t>
                        </m:r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𝑷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⋯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𝑷𝑩</m:t>
                        </m:r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𝑷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𝑷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000" i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 smtClean="0">
                    <a:ea typeface="楷体" panose="02010609060101010101" pitchFamily="49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73" y="546536"/>
                <a:ext cx="8081417" cy="3837654"/>
              </a:xfrm>
              <a:prstGeom prst="rect">
                <a:avLst/>
              </a:prstGeom>
              <a:blipFill rotWithShape="1">
                <a:blip r:embed="rId1"/>
                <a:stretch>
                  <a:fillRect l="-6" t="-11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17805" y="1109345"/>
                <a:ext cx="8783320" cy="152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10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阶单位矩阵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5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𝑬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𝑩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05" y="1109345"/>
                <a:ext cx="8783320" cy="1527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44178" y="2731531"/>
                <a:ext cx="7884939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此题直接求解计算量巨大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注意到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是两项乘积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且两项括号的和刚好把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消去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可以利用单位矩阵的特点求解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0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𝑩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不能脱去括号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变成两个矩阵的乘积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0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是乘积形式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𝑷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𝑸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可以将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𝑬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也拆成乘积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𝑸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𝑸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从而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分解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78" y="2731531"/>
                <a:ext cx="7884939" cy="2092881"/>
              </a:xfrm>
              <a:prstGeom prst="rect">
                <a:avLst/>
              </a:prstGeom>
              <a:blipFill rotWithShape="1">
                <a:blip r:embed="rId2"/>
                <a:stretch>
                  <a:fillRect l="-3" t="-19" r="5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44970" y="2736180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endParaRPr lang="zh-CN" altLang="en-US" sz="2000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91862" y="2664172"/>
            <a:ext cx="796914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81980" y="860674"/>
                <a:ext cx="7926144" cy="2759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𝑩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5</m:t>
                                </m:r>
                                <m:r>
                                  <a:rPr lang="en-US" altLang="zh-CN" sz="2000" b="1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𝑬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altLang="zh-CN" sz="2000" b="1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𝑨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2000" b="1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𝑬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b="1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000" b="0" i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b="0" i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5</m:t>
                                </m:r>
                                <m:r>
                                  <a:rPr lang="en-US" altLang="zh-CN" sz="2000" b="1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𝑬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altLang="zh-CN" sz="2000" b="1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𝑨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2000" b="1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𝑬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b="1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3</m:t>
                                </m:r>
                                <m:r>
                                  <a:rPr lang="en-US" altLang="zh-CN" sz="2000" b="1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𝑬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altLang="zh-CN" sz="2000" b="1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𝑨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2000" b="1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𝑬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b="1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8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𝑬</m:t>
                                    </m:r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endParaRPr lang="en-US" altLang="zh-CN" sz="2000" b="0" i="1" dirty="0" smtClean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r>
                  <a:rPr lang="en-US" altLang="zh-CN" sz="2000" b="0" dirty="0" smtClean="0">
                    <a:ea typeface="楷体" panose="02010609060101010101" pitchFamily="49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𝑬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80" y="860674"/>
                <a:ext cx="7926144" cy="2759153"/>
              </a:xfrm>
              <a:prstGeom prst="rect">
                <a:avLst/>
              </a:prstGeom>
              <a:blipFill rotWithShape="1">
                <a:blip r:embed="rId1"/>
                <a:stretch>
                  <a:fillRect l="-4" t="-9" r="5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73151" y="3960316"/>
            <a:ext cx="7715843" cy="400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把单位矩阵拆为两个互逆矩阵乘积是矩阵变换中常用技巧之一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90811" y="935980"/>
                <a:ext cx="8458128" cy="529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阶全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方阵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阶单位矩阵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𝑩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den>
                    </m:f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1" y="935980"/>
                <a:ext cx="8458128" cy="529590"/>
              </a:xfrm>
              <a:prstGeom prst="rect">
                <a:avLst/>
              </a:prstGeom>
              <a:blipFill rotWithShape="1">
                <a:blip r:embed="rId1"/>
                <a:stretch>
                  <a:fillRect l="-3" t="-118" r="3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90811" y="1832014"/>
            <a:ext cx="816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证明题只需要证明其乘积为单位阵即可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90811" y="2448148"/>
                <a:ext cx="8228611" cy="1936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𝑬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d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𝑬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den>
                        </m:f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den>
                    </m:f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den>
                    </m:f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endParaRPr lang="en-US" alt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方阵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2000" b="1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𝑬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d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𝑬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den>
                        </m:f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d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说明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𝑩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den>
                    </m:f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1" y="2448148"/>
                <a:ext cx="8228611" cy="1936941"/>
              </a:xfrm>
              <a:prstGeom prst="rect">
                <a:avLst/>
              </a:prstGeom>
              <a:blipFill rotWithShape="1">
                <a:blip r:embed="rId2"/>
                <a:stretch>
                  <a:fillRect l="-3" t="-12" r="7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 flipH="1">
            <a:off x="491862" y="1656060"/>
            <a:ext cx="796914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5"/>
          <p:cNvSpPr/>
          <p:nvPr/>
        </p:nvSpPr>
        <p:spPr>
          <a:xfrm>
            <a:off x="455613" y="81280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7D"/>
                </a:solidFill>
                <a:latin typeface="楷体_GB2312" panose="02010609030101010101" charset="-122"/>
                <a:ea typeface="楷体_GB2312" panose="02010609030101010101" charset="-122"/>
              </a:rPr>
              <a:t>同型矩阵与矩阵相等的概念</a:t>
            </a:r>
            <a:endParaRPr lang="zh-CN" altLang="en-US" sz="2800" b="1" dirty="0">
              <a:solidFill>
                <a:srgbClr val="00007D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396" name="Rectangle 12"/>
          <p:cNvSpPr/>
          <p:nvPr/>
        </p:nvSpPr>
        <p:spPr>
          <a:xfrm>
            <a:off x="455613" y="1500188"/>
            <a:ext cx="800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AutoNum type="arabicPeriod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两个矩阵的行数相等、列数相等时，称为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同型矩阵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402" name="Rectangle 18"/>
          <p:cNvSpPr/>
          <p:nvPr/>
        </p:nvSpPr>
        <p:spPr>
          <a:xfrm>
            <a:off x="1066800" y="27432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例如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386053" name="对象 386052"/>
          <p:cNvGraphicFramePr>
            <a:graphicFrameLocks noChangeAspect="1"/>
          </p:cNvGraphicFramePr>
          <p:nvPr/>
        </p:nvGraphicFramePr>
        <p:xfrm>
          <a:off x="1763713" y="2273300"/>
          <a:ext cx="236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1181100" imgH="698500" progId="Equation.DSMT4">
                  <p:embed/>
                </p:oleObj>
              </mc:Choice>
              <mc:Fallback>
                <p:oleObj name="" r:id="rId1" imgW="1181100" imgH="6985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2273300"/>
                        <a:ext cx="2360612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Rectangle 20"/>
          <p:cNvSpPr/>
          <p:nvPr/>
        </p:nvSpPr>
        <p:spPr>
          <a:xfrm>
            <a:off x="4189413" y="2743200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为同型矩阵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406" name="Rectangle 22"/>
          <p:cNvSpPr/>
          <p:nvPr/>
        </p:nvSpPr>
        <p:spPr>
          <a:xfrm>
            <a:off x="455613" y="4395788"/>
            <a:ext cx="7924800" cy="162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20000"/>
              </a:lnSpc>
              <a:spcBef>
                <a:spcPct val="50000"/>
              </a:spcBef>
              <a:buAutoNum type="arabicPeriod" startAt="2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两个矩阵               与              为同型矩阵，并且对应元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	素相等，即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	则称矩阵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与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相等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，记作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386056" name="对象 386055"/>
          <p:cNvGraphicFramePr>
            <a:graphicFrameLocks noChangeAspect="1"/>
          </p:cNvGraphicFramePr>
          <p:nvPr/>
        </p:nvGraphicFramePr>
        <p:xfrm>
          <a:off x="2195513" y="4484688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571500" imgH="241300" progId="Equation.DSMT4">
                  <p:embed/>
                </p:oleObj>
              </mc:Choice>
              <mc:Fallback>
                <p:oleObj name="" r:id="rId3" imgW="571500" imgH="2413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4484688"/>
                        <a:ext cx="114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7" name="对象 386056"/>
          <p:cNvGraphicFramePr>
            <a:graphicFrameLocks noChangeAspect="1"/>
          </p:cNvGraphicFramePr>
          <p:nvPr/>
        </p:nvGraphicFramePr>
        <p:xfrm>
          <a:off x="2478088" y="5032375"/>
          <a:ext cx="4541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2273300" imgH="241300" progId="Equation.DSMT4">
                  <p:embed/>
                </p:oleObj>
              </mc:Choice>
              <mc:Fallback>
                <p:oleObj name="" r:id="rId5" imgW="2273300" imgH="2413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088" y="5032375"/>
                        <a:ext cx="45418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8" name="对象 386057"/>
          <p:cNvGraphicFramePr>
            <a:graphicFrameLocks noChangeAspect="1"/>
          </p:cNvGraphicFramePr>
          <p:nvPr/>
        </p:nvGraphicFramePr>
        <p:xfrm>
          <a:off x="3641725" y="4484688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558800" imgH="241300" progId="Equation.DSMT4">
                  <p:embed/>
                </p:oleObj>
              </mc:Choice>
              <mc:Fallback>
                <p:oleObj name="" r:id="rId7" imgW="558800" imgH="2413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725" y="4484688"/>
                        <a:ext cx="111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402" grpId="0"/>
      <p:bldP spid="16404" grpId="0"/>
      <p:bldP spid="1640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p>
            <a:pPr algn="ctr" defTabSz="673100"/>
            <a:endParaRPr lang="zh-CN" altLang="en-US" sz="1700" b="1">
              <a:solidFill>
                <a:srgbClr val="4E639C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p>
            <a:pPr algn="ctr" defTabSz="673100"/>
            <a:endParaRPr lang="zh-CN" altLang="en-US" sz="1700" b="1">
              <a:solidFill>
                <a:srgbClr val="4E639C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p>
            <a:pPr algn="ctr" defTabSz="673100"/>
            <a:endParaRPr lang="zh-CN" altLang="en-US" sz="1700" b="1">
              <a:solidFill>
                <a:srgbClr val="4E639C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24873" y="1152004"/>
                <a:ext cx="8324161" cy="130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𝑿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满足方程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𝑨𝑿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𝑿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求矩阵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𝑿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3" y="1152004"/>
                <a:ext cx="8324161" cy="1303655"/>
              </a:xfrm>
              <a:prstGeom prst="rect">
                <a:avLst/>
              </a:prstGeom>
              <a:blipFill rotWithShape="1">
                <a:blip r:embed="rId1"/>
                <a:stretch>
                  <a:fillRect l="-1" t="-9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24873" y="2736180"/>
                <a:ext cx="71000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分析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把含未知矩阵的项移到等式左边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提取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从而解方程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提取时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注意矩阵的左乘右乘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000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3" y="2736180"/>
                <a:ext cx="7100025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1" t="-59" r="2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 flipH="1">
            <a:off x="491862" y="2664172"/>
            <a:ext cx="796914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25094" y="935980"/>
                <a:ext cx="8108137" cy="32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𝑨𝑿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𝑿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en-US" alt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由于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可逆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所以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 smtClean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𝑿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</m:d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en-US" altLang="zh-CN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0" dirty="0" smtClean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94" y="935980"/>
                <a:ext cx="8108137" cy="3246017"/>
              </a:xfrm>
              <a:prstGeom prst="rect">
                <a:avLst/>
              </a:prstGeom>
              <a:blipFill rotWithShape="1">
                <a:blip r:embed="rId1"/>
                <a:stretch>
                  <a:fillRect l="-3" t="-19" r="1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67589" y="837136"/>
                <a:ext cx="7964121" cy="2207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13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满足方程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𝑩𝑨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6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𝑩𝑨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求矩阵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9" y="837136"/>
                <a:ext cx="7964121" cy="2207260"/>
              </a:xfrm>
              <a:prstGeom prst="rect">
                <a:avLst/>
              </a:prstGeom>
              <a:blipFill rotWithShape="1">
                <a:blip r:embed="rId1"/>
                <a:stretch>
                  <a:fillRect l="-3" t="-9" r="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67589" y="3624416"/>
                <a:ext cx="803080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分析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求矩阵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把含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的项合并提出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注意到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𝑩𝑨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剥离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注意左乘右乘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9" y="3624416"/>
                <a:ext cx="8030801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3" t="-46" r="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 flipH="1">
            <a:off x="474082" y="3408392"/>
            <a:ext cx="796914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58803" y="719956"/>
                <a:ext cx="6706055" cy="4320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 dirty="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en-US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𝑩𝑨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6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𝑩𝑨</m:t>
                    </m:r>
                  </m:oMath>
                </a14:m>
                <a:endParaRPr lang="en-US" altLang="zh-CN" sz="2000" b="1" i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𝑩𝑨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0" dirty="0" smtClean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0" dirty="0" smtClean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03" y="719956"/>
                <a:ext cx="6706055" cy="4320480"/>
              </a:xfrm>
              <a:prstGeom prst="rect">
                <a:avLst/>
              </a:prstGeom>
              <a:blipFill rotWithShape="1">
                <a:blip r:embed="rId1"/>
                <a:stretch>
                  <a:fillRect l="-5" t="-12" r="2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0613" name="矩形 580612"/>
          <p:cNvSpPr/>
          <p:nvPr/>
        </p:nvSpPr>
        <p:spPr>
          <a:xfrm>
            <a:off x="-36512" y="1049497"/>
            <a:ext cx="16097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</a:rPr>
              <a:t>  例</a:t>
            </a:r>
            <a:r>
              <a:rPr lang="en-US" altLang="zh-CN" sz="2800" b="1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</a:rPr>
              <a:t>14</a:t>
            </a:r>
            <a:r>
              <a:rPr lang="en-US" altLang="zh-CN" sz="2800" b="1">
                <a:solidFill>
                  <a:srgbClr val="161098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设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80612" name="对象 580611"/>
          <p:cNvGraphicFramePr/>
          <p:nvPr/>
        </p:nvGraphicFramePr>
        <p:xfrm>
          <a:off x="1476375" y="476250"/>
          <a:ext cx="2586038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2578100" imgH="1663700" progId="Equation.3">
                  <p:embed/>
                </p:oleObj>
              </mc:Choice>
              <mc:Fallback>
                <p:oleObj name="" r:id="rId1" imgW="2578100" imgH="1663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476250"/>
                        <a:ext cx="2586038" cy="166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14" name="矩形 580613"/>
          <p:cNvSpPr/>
          <p:nvPr/>
        </p:nvSpPr>
        <p:spPr>
          <a:xfrm>
            <a:off x="4067175" y="1052513"/>
            <a:ext cx="20796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求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|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8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|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及</a:t>
            </a:r>
            <a:r>
              <a:rPr lang="en-US" altLang="zh-CN" sz="2800" b="1" i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150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en-US" altLang="zh-CN" sz="150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80616" name="对象 580615"/>
          <p:cNvGraphicFramePr/>
          <p:nvPr/>
        </p:nvGraphicFramePr>
        <p:xfrm>
          <a:off x="2124075" y="2349500"/>
          <a:ext cx="17954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1802765" imgH="850265" progId="Equation.3">
                  <p:embed/>
                </p:oleObj>
              </mc:Choice>
              <mc:Fallback>
                <p:oleObj name="" r:id="rId3" imgW="1802765" imgH="85026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2349500"/>
                        <a:ext cx="1795463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5" name="对象 580614"/>
          <p:cNvGraphicFramePr/>
          <p:nvPr/>
        </p:nvGraphicFramePr>
        <p:xfrm>
          <a:off x="4140200" y="2422525"/>
          <a:ext cx="15811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1586865" imgH="850265" progId="Equation.3">
                  <p:embed/>
                </p:oleObj>
              </mc:Choice>
              <mc:Fallback>
                <p:oleObj name="" r:id="rId5" imgW="1586865" imgH="85026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0200" y="2422525"/>
                        <a:ext cx="1581150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17" name="矩形 580616"/>
          <p:cNvSpPr/>
          <p:nvPr/>
        </p:nvSpPr>
        <p:spPr>
          <a:xfrm>
            <a:off x="684213" y="2479675"/>
            <a:ext cx="1339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解　令</a:t>
            </a:r>
            <a:endParaRPr lang="zh-CN" altLang="en-US" sz="2800" b="1" dirty="0"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580619" name="矩形 580618"/>
          <p:cNvSpPr/>
          <p:nvPr/>
        </p:nvSpPr>
        <p:spPr>
          <a:xfrm>
            <a:off x="3924300" y="25654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80621" name="矩形 580620"/>
          <p:cNvSpPr/>
          <p:nvPr/>
        </p:nvSpPr>
        <p:spPr>
          <a:xfrm>
            <a:off x="1692275" y="3459163"/>
            <a:ext cx="866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则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    </a:t>
            </a:r>
            <a:endParaRPr lang="zh-CN" altLang="en-US" dirty="0">
              <a:latin typeface="Arial" panose="020B0604020202020204" pitchFamily="34" charset="0"/>
              <a:ea typeface="华文中宋" pitchFamily="2" charset="-122"/>
            </a:endParaRPr>
          </a:p>
        </p:txBody>
      </p:sp>
      <p:graphicFrame>
        <p:nvGraphicFramePr>
          <p:cNvPr id="580620" name="对象 580619"/>
          <p:cNvGraphicFramePr/>
          <p:nvPr/>
        </p:nvGraphicFramePr>
        <p:xfrm>
          <a:off x="2268538" y="3357563"/>
          <a:ext cx="18351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1828165" imgH="850265" progId="Equation.3">
                  <p:embed/>
                </p:oleObj>
              </mc:Choice>
              <mc:Fallback>
                <p:oleObj name="" r:id="rId7" imgW="1828165" imgH="8502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8538" y="3357563"/>
                        <a:ext cx="183515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24" name="对象 580623"/>
          <p:cNvGraphicFramePr/>
          <p:nvPr/>
        </p:nvGraphicFramePr>
        <p:xfrm>
          <a:off x="4716463" y="3357563"/>
          <a:ext cx="2095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2095500" imgH="927100" progId="Equation.3">
                  <p:embed/>
                </p:oleObj>
              </mc:Choice>
              <mc:Fallback>
                <p:oleObj name="" r:id="rId9" imgW="2095500" imgH="9271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6463" y="3357563"/>
                        <a:ext cx="20955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23" name="对象 580622"/>
          <p:cNvGraphicFramePr/>
          <p:nvPr/>
        </p:nvGraphicFramePr>
        <p:xfrm>
          <a:off x="6804025" y="3357563"/>
          <a:ext cx="16065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1" imgW="1600200" imgH="927100" progId="Equation.3">
                  <p:embed/>
                </p:oleObj>
              </mc:Choice>
              <mc:Fallback>
                <p:oleObj name="" r:id="rId11" imgW="1600200" imgH="9271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4025" y="3357563"/>
                        <a:ext cx="160655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25" name="矩形 580624"/>
          <p:cNvSpPr/>
          <p:nvPr/>
        </p:nvSpPr>
        <p:spPr>
          <a:xfrm>
            <a:off x="4140200" y="3557588"/>
            <a:ext cx="908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故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 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   </a:t>
            </a:r>
            <a:endParaRPr lang="zh-CN" altLang="en-US" dirty="0"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580626" name="矩形 580625"/>
          <p:cNvSpPr/>
          <p:nvPr/>
        </p:nvSpPr>
        <p:spPr>
          <a:xfrm>
            <a:off x="0" y="3141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80627" name="矩形 580626"/>
          <p:cNvSpPr/>
          <p:nvPr/>
        </p:nvSpPr>
        <p:spPr>
          <a:xfrm>
            <a:off x="0" y="3789363"/>
            <a:ext cx="279400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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80629" name="矩形 580628"/>
          <p:cNvSpPr/>
          <p:nvPr/>
        </p:nvSpPr>
        <p:spPr>
          <a:xfrm>
            <a:off x="3548063" y="2836863"/>
            <a:ext cx="469900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     </a:t>
            </a:r>
            <a:endParaRPr lang="zh-CN" altLang="en-US" dirty="0">
              <a:latin typeface="Arial" panose="020B0604020202020204" pitchFamily="34" charset="0"/>
              <a:ea typeface="华文中宋" pitchFamily="2" charset="-122"/>
            </a:endParaRPr>
          </a:p>
        </p:txBody>
      </p:sp>
      <p:graphicFrame>
        <p:nvGraphicFramePr>
          <p:cNvPr id="580628" name="对象 580627"/>
          <p:cNvGraphicFramePr/>
          <p:nvPr/>
        </p:nvGraphicFramePr>
        <p:xfrm>
          <a:off x="1692275" y="4365625"/>
          <a:ext cx="43116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3" imgW="4303395" imgH="431800" progId="Equation.3">
                  <p:embed/>
                </p:oleObj>
              </mc:Choice>
              <mc:Fallback>
                <p:oleObj name="" r:id="rId13" imgW="4303395" imgH="4318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92275" y="4365625"/>
                        <a:ext cx="431165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0" name="矩形 580629"/>
          <p:cNvSpPr/>
          <p:nvPr/>
        </p:nvSpPr>
        <p:spPr>
          <a:xfrm>
            <a:off x="3548063" y="3398838"/>
            <a:ext cx="279400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1500" dirty="0"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80632" name="矩形 580631"/>
          <p:cNvSpPr/>
          <p:nvPr/>
        </p:nvSpPr>
        <p:spPr>
          <a:xfrm>
            <a:off x="3462338" y="2687638"/>
            <a:ext cx="279400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500" dirty="0">
                <a:latin typeface="Times New Roman" panose="02020603050405020304" pitchFamily="18" charset="0"/>
                <a:ea typeface="华文中宋" pitchFamily="2" charset="-122"/>
              </a:rPr>
              <a:t>  </a:t>
            </a:r>
            <a:endParaRPr lang="zh-CN" altLang="en-US" dirty="0">
              <a:latin typeface="Arial" panose="020B0604020202020204" pitchFamily="34" charset="0"/>
              <a:ea typeface="华文中宋" pitchFamily="2" charset="-122"/>
            </a:endParaRPr>
          </a:p>
        </p:txBody>
      </p:sp>
      <p:graphicFrame>
        <p:nvGraphicFramePr>
          <p:cNvPr id="580631" name="对象 580630"/>
          <p:cNvGraphicFramePr/>
          <p:nvPr/>
        </p:nvGraphicFramePr>
        <p:xfrm>
          <a:off x="1403350" y="4868863"/>
          <a:ext cx="46799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5" imgW="4686300" imgH="1778000" progId="Equation.3">
                  <p:embed/>
                </p:oleObj>
              </mc:Choice>
              <mc:Fallback>
                <p:oleObj name="" r:id="rId15" imgW="4686300" imgH="17780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03350" y="4868863"/>
                        <a:ext cx="46799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3" grpId="0"/>
      <p:bldP spid="580614" grpId="0"/>
      <p:bldP spid="580617" grpId="0"/>
      <p:bldP spid="580619" grpId="0"/>
      <p:bldP spid="580621" grpId="0"/>
      <p:bldP spid="580625" grpId="0"/>
      <p:bldP spid="580629" grpId="0"/>
      <p:bldP spid="5806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标题 514049"/>
          <p:cNvSpPr>
            <a:spLocks noGrp="1"/>
          </p:cNvSpPr>
          <p:nvPr>
            <p:ph type="title" idx="4294967295"/>
          </p:nvPr>
        </p:nvSpPr>
        <p:spPr>
          <a:xfrm>
            <a:off x="107315" y="405130"/>
            <a:ext cx="8229600" cy="933450"/>
          </a:xfrm>
        </p:spPr>
        <p:txBody>
          <a:bodyPr anchor="ctr"/>
          <a:p>
            <a:r>
              <a:rPr lang="zh-CN" altLang="en-US" sz="3600" b="1">
                <a:solidFill>
                  <a:srgbClr val="000099"/>
                </a:solidFill>
              </a:rPr>
              <a:t>  例</a:t>
            </a:r>
            <a:r>
              <a:rPr lang="en-US" altLang="zh-CN" sz="3200" b="1" dirty="0">
                <a:solidFill>
                  <a:srgbClr val="000099"/>
                </a:solidFill>
              </a:rPr>
              <a:t>15.</a:t>
            </a:r>
            <a:r>
              <a:rPr lang="en-US" altLang="zh-CN" sz="3200" b="1">
                <a:solidFill>
                  <a:srgbClr val="000099"/>
                </a:solidFill>
              </a:rPr>
              <a:t>  </a:t>
            </a:r>
            <a:r>
              <a:rPr lang="zh-CN" altLang="en-US" sz="3200" b="1" dirty="0">
                <a:solidFill>
                  <a:srgbClr val="000099"/>
                </a:solidFill>
              </a:rPr>
              <a:t>问</a:t>
            </a:r>
            <a:r>
              <a:rPr lang="zh-CN" altLang="en-US" sz="3200" b="1" i="1" dirty="0">
                <a:solidFill>
                  <a:srgbClr val="000099"/>
                </a:solidFill>
                <a:sym typeface="Symbol" panose="05050102010706020507" pitchFamily="18" charset="2"/>
              </a:rPr>
              <a:t></a:t>
            </a:r>
            <a:r>
              <a:rPr lang="zh-CN" altLang="en-US" sz="3200" b="1" i="1" dirty="0">
                <a:solidFill>
                  <a:srgbClr val="000099"/>
                </a:solidFill>
              </a:rPr>
              <a:t> </a:t>
            </a:r>
            <a:r>
              <a:rPr lang="zh-CN" altLang="en-US" sz="3200" b="1" i="1" dirty="0">
                <a:solidFill>
                  <a:srgbClr val="000099"/>
                </a:solidFill>
                <a:sym typeface="Symbol" panose="05050102010706020507" pitchFamily="18" charset="2"/>
              </a:rPr>
              <a:t></a:t>
            </a:r>
            <a:r>
              <a:rPr lang="zh-CN" altLang="en-US" sz="3200" b="1" dirty="0">
                <a:solidFill>
                  <a:srgbClr val="000099"/>
                </a:solidFill>
              </a:rPr>
              <a:t>取何值时</a:t>
            </a:r>
            <a:r>
              <a:rPr lang="zh-CN" altLang="en-US" sz="3200" b="1" dirty="0">
                <a:solidFill>
                  <a:srgbClr val="000099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3200" b="1" dirty="0">
                <a:solidFill>
                  <a:srgbClr val="000099"/>
                </a:solidFill>
              </a:rPr>
              <a:t> 齐次线性方程组</a:t>
            </a:r>
            <a:r>
              <a:rPr lang="zh-CN" altLang="en-US" dirty="0"/>
              <a:t> </a:t>
            </a:r>
            <a:endParaRPr lang="zh-CN" altLang="en-US"/>
          </a:p>
        </p:txBody>
      </p:sp>
      <p:sp>
        <p:nvSpPr>
          <p:cNvPr id="108546" name="矩形 514050"/>
          <p:cNvSpPr/>
          <p:nvPr/>
        </p:nvSpPr>
        <p:spPr>
          <a:xfrm>
            <a:off x="0" y="29241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8547" name="对象 514051"/>
          <p:cNvGraphicFramePr/>
          <p:nvPr/>
        </p:nvGraphicFramePr>
        <p:xfrm>
          <a:off x="900113" y="1268413"/>
          <a:ext cx="360045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1256665" imgH="711200" progId="Equation.3">
                  <p:embed/>
                </p:oleObj>
              </mc:Choice>
              <mc:Fallback>
                <p:oleObj name="" r:id="rId1" imgW="1256665" imgH="711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268413"/>
                        <a:ext cx="3600450" cy="203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8" name="矩形 514052"/>
          <p:cNvSpPr/>
          <p:nvPr/>
        </p:nvSpPr>
        <p:spPr>
          <a:xfrm>
            <a:off x="4716463" y="1844675"/>
            <a:ext cx="2051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solidFill>
                  <a:srgbClr val="000099"/>
                </a:solidFill>
                <a:latin typeface="华文中宋" pitchFamily="2" charset="-122"/>
                <a:ea typeface="华文中宋" pitchFamily="2" charset="-122"/>
              </a:rPr>
              <a:t>有非零解？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14054" name="矩形 514053"/>
          <p:cNvSpPr/>
          <p:nvPr/>
        </p:nvSpPr>
        <p:spPr>
          <a:xfrm>
            <a:off x="1403350" y="371633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系数行列式为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4055" name="对象 514054"/>
          <p:cNvGraphicFramePr/>
          <p:nvPr/>
        </p:nvGraphicFramePr>
        <p:xfrm>
          <a:off x="3752850" y="3068638"/>
          <a:ext cx="4398963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1701800" imgH="698500" progId="Equation.3">
                  <p:embed/>
                </p:oleObj>
              </mc:Choice>
              <mc:Fallback>
                <p:oleObj name="" r:id="rId3" imgW="1701800" imgH="6985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2850" y="3068638"/>
                        <a:ext cx="4398963" cy="180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56" name="矩形 514055"/>
          <p:cNvSpPr/>
          <p:nvPr/>
        </p:nvSpPr>
        <p:spPr>
          <a:xfrm>
            <a:off x="2771775" y="4854575"/>
            <a:ext cx="230505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i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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0 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  <a:sym typeface="Symbol" panose="05050102010706020507" pitchFamily="18" charset="2"/>
              </a:rPr>
              <a:t>或 </a:t>
            </a:r>
            <a:r>
              <a:rPr lang="zh-CN" altLang="en-US" sz="2800" b="1" i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</a:t>
            </a:r>
            <a:r>
              <a:rPr lang="en-US" altLang="zh-CN" sz="2800" b="1">
                <a:latin typeface="Times New Roman" panose="02020603050405020304" pitchFamily="18" charset="0"/>
                <a:ea typeface="华文中宋" pitchFamily="2" charset="-122"/>
              </a:rPr>
              <a:t> </a:t>
            </a:r>
            <a:endParaRPr lang="en-US" altLang="zh-CN" sz="2800" b="1">
              <a:latin typeface="华文中宋" pitchFamily="2" charset="-122"/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514057" name="矩形 514056"/>
          <p:cNvSpPr/>
          <p:nvPr/>
        </p:nvSpPr>
        <p:spPr>
          <a:xfrm>
            <a:off x="971550" y="4808538"/>
            <a:ext cx="1706563" cy="6048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令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4058" name="矩形 514057"/>
          <p:cNvSpPr/>
          <p:nvPr/>
        </p:nvSpPr>
        <p:spPr>
          <a:xfrm>
            <a:off x="755650" y="5610225"/>
            <a:ext cx="77581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 eaLnBrk="0" hangingPunct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于是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当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时该齐次线性方程组有非零解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59" name="矩形 514058"/>
          <p:cNvSpPr/>
          <p:nvPr/>
        </p:nvSpPr>
        <p:spPr>
          <a:xfrm>
            <a:off x="611188" y="3716338"/>
            <a:ext cx="792162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solidFill>
                  <a:srgbClr val="000099"/>
                </a:solidFill>
                <a:latin typeface="华文中宋" pitchFamily="2" charset="-122"/>
                <a:ea typeface="华文中宋" pitchFamily="2" charset="-122"/>
              </a:rPr>
              <a:t>解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华文中宋" pitchFamily="2" charset="-122"/>
              </a:rPr>
              <a:t>  </a:t>
            </a:r>
            <a:endParaRPr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4" grpId="0"/>
      <p:bldP spid="514056" grpId="0"/>
      <p:bldP spid="514057" grpId="0"/>
      <p:bldP spid="514058" grpId="0"/>
      <p:bldP spid="51405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3674" y="1485002"/>
                <a:ext cx="8136904" cy="476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1.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阶非零矩阵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阶单位矩阵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𝑶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   )(2008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年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4" y="1485002"/>
                <a:ext cx="8136904" cy="476250"/>
              </a:xfrm>
              <a:prstGeom prst="rect">
                <a:avLst/>
              </a:prstGeom>
              <a:blipFill rotWithShape="1">
                <a:blip r:embed="rId1"/>
                <a:stretch>
                  <a:fillRect l="-1" t="-78" r="2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863713" y="2063896"/>
                <a:ext cx="4026380" cy="400110"/>
              </a:xfrm>
              <a:prstGeom prst="rect">
                <a:avLst/>
              </a:prstGeom>
            </p:spPr>
            <p:txBody>
              <a:bodyPr wrap="square" numCol="1">
                <a:spAutoFit/>
              </a:bodyPr>
              <a:p>
                <a:pPr marL="342900" indent="-342900">
                  <a:buFont typeface="+mj-lt"/>
                  <a:buAutoNum type="alphaUcPeriod"/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i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不可逆</a:t>
                </a:r>
                <a:r>
                  <a:rPr lang="en-US" altLang="zh-CN" sz="2000" i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可逆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13" y="2063896"/>
                <a:ext cx="4026380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" t="-36" r="15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863713" y="3166132"/>
                <a:ext cx="35536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342900" indent="-342900">
                  <a:buFont typeface="+mj-lt"/>
                  <a:buAutoNum type="alphaUcPeriod" startAt="3"/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可逆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可逆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13" y="3166132"/>
                <a:ext cx="3553636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" t="-5" r="8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863713" y="2615014"/>
                <a:ext cx="452551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342900" indent="-342900">
                  <a:buFont typeface="+mj-lt"/>
                  <a:buAutoNum type="alphaUcPeriod" startAt="2"/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不可逆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可逆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13" y="2615014"/>
                <a:ext cx="452551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" t="-21" r="14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863713" y="3717250"/>
                <a:ext cx="374090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342900" indent="-342900">
                  <a:buFont typeface="+mj-lt"/>
                  <a:buAutoNum type="alphaUcPeriod" startAt="4"/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可逆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不可逆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13" y="3717250"/>
                <a:ext cx="374090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" t="-149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791706" y="320448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solidFill>
                  <a:srgbClr val="FF0000"/>
                </a:solidFill>
              </a:rPr>
              <a:t>✔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7808" y="476848"/>
            <a:ext cx="7848872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考研真题</a:t>
            </a:r>
            <a:endParaRPr lang="zh-CN" altLang="en-US" sz="28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442" y="1024756"/>
            <a:ext cx="1408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选择题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95833" y="4301069"/>
                <a:ext cx="8335673" cy="116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2.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均为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阶矩阵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阶单位矩阵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𝑨𝑩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𝑪𝑨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   )(2005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年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33" y="4301069"/>
                <a:ext cx="8335673" cy="1168400"/>
              </a:xfrm>
              <a:prstGeom prst="rect">
                <a:avLst/>
              </a:prstGeom>
              <a:blipFill rotWithShape="1">
                <a:blip r:embed="rId6"/>
                <a:stretch>
                  <a:fillRect l="-3" t="-18" r="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782779" y="5615591"/>
                <a:ext cx="1084342" cy="400110"/>
              </a:xfrm>
              <a:prstGeom prst="rect">
                <a:avLst/>
              </a:prstGeom>
            </p:spPr>
            <p:txBody>
              <a:bodyPr wrap="square" numCol="1">
                <a:spAutoFit/>
              </a:bodyPr>
              <a:p>
                <a:pPr marL="342900" indent="-342900">
                  <a:buFont typeface="+mj-lt"/>
                  <a:buAutoNum type="alphaUcPeriod"/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endParaRPr lang="en-US" alt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79" y="5615591"/>
                <a:ext cx="108434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2" t="-71" r="20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4808125" y="5594185"/>
                <a:ext cx="107588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342900" indent="-342900">
                  <a:buFont typeface="+mj-lt"/>
                  <a:buAutoNum type="alphaUcPeriod" startAt="3"/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endPara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125" y="5594185"/>
                <a:ext cx="1075880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50" t="-117" r="9" b="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2753168" y="5589722"/>
                <a:ext cx="10218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marL="342900" indent="-342900">
                  <a:buFont typeface="+mj-lt"/>
                  <a:buAutoNum type="alphaUcPeriod" startAt="2"/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endPara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68" y="5589722"/>
                <a:ext cx="1021818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43" t="-113" r="-2184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6770052" y="5589721"/>
                <a:ext cx="12417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342900" indent="-342900">
                  <a:buFont typeface="+mj-lt"/>
                  <a:buAutoNum type="alphaUcPeriod" startAt="4"/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endPara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052" y="5589721"/>
                <a:ext cx="1241757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26" t="-113" r="1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66993" y="565301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solidFill>
                  <a:srgbClr val="FF0000"/>
                </a:solidFill>
              </a:rPr>
              <a:t>✔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5" grpId="0"/>
      <p:bldP spid="26" grpId="0"/>
      <p:bldP spid="13" grpId="0"/>
      <p:bldP spid="22" grpId="0"/>
      <p:bldP spid="27" grpId="0"/>
      <p:bldP spid="28" grpId="0"/>
      <p:bldP spid="31" grpId="0"/>
      <p:bldP spid="33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9462" y="953636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填空题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11801" y="1268705"/>
                <a:ext cx="8136904" cy="178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1.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𝑨𝑷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𝑷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3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阶可逆阵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2004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   )(2004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年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01" y="1268705"/>
                <a:ext cx="8136904" cy="1786890"/>
              </a:xfrm>
              <a:prstGeom prst="rect">
                <a:avLst/>
              </a:prstGeom>
              <a:blipFill rotWithShape="1">
                <a:blip r:embed="rId1"/>
                <a:stretch>
                  <a:fillRect l="-4" t="-34" r="4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11801" y="3140913"/>
                <a:ext cx="7288759" cy="1054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2.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4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𝑶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为单位矩阵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ea typeface="楷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𝑨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   )(2001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年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01" y="3140913"/>
                <a:ext cx="7288759" cy="1054100"/>
              </a:xfrm>
              <a:prstGeom prst="rect">
                <a:avLst/>
              </a:prstGeom>
              <a:blipFill rotWithShape="1">
                <a:blip r:embed="rId2"/>
                <a:stretch>
                  <a:fillRect l="-4" t="-19" r="7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648153" y="3619026"/>
                <a:ext cx="1398905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½(</m:t>
                      </m:r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153" y="3619026"/>
                <a:ext cx="1398905" cy="398780"/>
              </a:xfrm>
              <a:prstGeom prst="rect">
                <a:avLst/>
              </a:prstGeom>
              <a:blipFill rotWithShape="1">
                <a:blip r:embed="rId3"/>
                <a:stretch>
                  <a:fillRect l="-24" t="-40" r="24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357705" y="2258561"/>
                <a:ext cx="1758879" cy="906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705" y="2258561"/>
                <a:ext cx="1758879" cy="906210"/>
              </a:xfrm>
              <a:prstGeom prst="rect">
                <a:avLst/>
              </a:prstGeom>
              <a:blipFill rotWithShape="1">
                <a:blip r:embed="rId4"/>
                <a:stretch>
                  <a:fillRect l="-5" t="-55" r="1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6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38809" y="1485384"/>
                <a:ext cx="8335645" cy="572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1.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i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3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阶矩阵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且满足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4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3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阶单位矩阵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9" y="1485384"/>
                <a:ext cx="8335645" cy="572135"/>
              </a:xfrm>
              <a:prstGeom prst="rect">
                <a:avLst/>
              </a:prstGeom>
              <a:blipFill rotWithShape="1">
                <a:blip r:embed="rId1"/>
                <a:stretch>
                  <a:fillRect l="-4" t="-21" r="-423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98604" y="2230819"/>
                <a:ext cx="5216108" cy="1774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证明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可逆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求矩阵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 (2002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年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04" y="2230819"/>
                <a:ext cx="5216108" cy="1774845"/>
              </a:xfrm>
              <a:prstGeom prst="rect">
                <a:avLst/>
              </a:prstGeom>
              <a:blipFill rotWithShape="1">
                <a:blip r:embed="rId2"/>
                <a:stretch>
                  <a:fillRect l="-2" t="-4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380688" y="3069560"/>
                <a:ext cx="2682016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𝑨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88" y="3069560"/>
                <a:ext cx="2682016" cy="906210"/>
              </a:xfrm>
              <a:prstGeom prst="rect">
                <a:avLst/>
              </a:prstGeom>
              <a:blipFill rotWithShape="1">
                <a:blip r:embed="rId3"/>
                <a:stretch>
                  <a:fillRect l="-8" t="-67" r="2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472162" y="235441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略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87" y="765041"/>
            <a:ext cx="1408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计算题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uiExpand="1" build="p"/>
      <p:bldP spid="4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95884" y="908893"/>
                <a:ext cx="7817678" cy="353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2.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已知矩阵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且矩阵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𝑿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满足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𝑨𝑿𝑨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𝑩𝑿𝑩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𝑨𝑿𝑩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𝑩𝑿𝑨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其中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𝑬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3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阶单位矩阵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𝑿</m:t>
                    </m:r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2001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年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4" y="908893"/>
                <a:ext cx="7817678" cy="3535045"/>
              </a:xfrm>
              <a:prstGeom prst="rect">
                <a:avLst/>
              </a:prstGeom>
              <a:blipFill rotWithShape="1">
                <a:blip r:embed="rId1"/>
                <a:stretch>
                  <a:fillRect l="-4" t="-6" r="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703600" y="3805381"/>
                <a:ext cx="1888081" cy="820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600" y="3805381"/>
                <a:ext cx="1888081" cy="820161"/>
              </a:xfrm>
              <a:prstGeom prst="rect">
                <a:avLst/>
              </a:prstGeom>
              <a:blipFill rotWithShape="1">
                <a:blip r:embed="rId2"/>
                <a:stretch>
                  <a:fillRect l="-29" t="-56" r="7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13"/>
          <p:cNvSpPr>
            <a:spLocks noChangeAspect="1"/>
          </p:cNvSpPr>
          <p:nvPr/>
        </p:nvSpPr>
        <p:spPr>
          <a:xfrm>
            <a:off x="457200" y="457200"/>
            <a:ext cx="7773988" cy="1144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charset="-122"/>
              </a:rPr>
              <a:t>、矩阵的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charset="-122"/>
              </a:rPr>
              <a:t>加法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74766" name="Text Box 14"/>
          <p:cNvSpPr txBox="1"/>
          <p:nvPr/>
        </p:nvSpPr>
        <p:spPr>
          <a:xfrm>
            <a:off x="639763" y="1565275"/>
            <a:ext cx="7905750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设有两个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m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×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= 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ij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，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= 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b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ij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那么矩阵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与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B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的和记作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，规定为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39300" name="对象 439299"/>
          <p:cNvGraphicFramePr>
            <a:graphicFrameLocks noChangeAspect="1"/>
          </p:cNvGraphicFramePr>
          <p:nvPr/>
        </p:nvGraphicFramePr>
        <p:xfrm>
          <a:off x="1582738" y="2795588"/>
          <a:ext cx="59277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2959100" imgH="939800" progId="Equation.DSMT4">
                  <p:embed/>
                </p:oleObj>
              </mc:Choice>
              <mc:Fallback>
                <p:oleObj name="" r:id="rId1" imgW="2959100" imgH="9398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2738" y="2795588"/>
                        <a:ext cx="5927725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Text Box 16"/>
          <p:cNvSpPr txBox="1"/>
          <p:nvPr/>
        </p:nvSpPr>
        <p:spPr>
          <a:xfrm>
            <a:off x="639763" y="4868863"/>
            <a:ext cx="7907337" cy="5048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说明：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只有当两个矩阵是同型矩阵时，才能进行加法运算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en-US" altLang="zh-CN" sz="2400" b="1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747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6162" name="文本框 476161"/>
          <p:cNvSpPr txBox="1"/>
          <p:nvPr/>
        </p:nvSpPr>
        <p:spPr>
          <a:xfrm>
            <a:off x="866775" y="3124200"/>
            <a:ext cx="901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减法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4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文本框 476162"/>
          <p:cNvSpPr txBox="1"/>
          <p:nvPr/>
        </p:nvSpPr>
        <p:spPr>
          <a:xfrm>
            <a:off x="714375" y="600075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矩阵：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6164" name="对象 476163"/>
          <p:cNvGraphicFramePr/>
          <p:nvPr/>
        </p:nvGraphicFramePr>
        <p:xfrm>
          <a:off x="2197100" y="3170238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2602230" imgH="393700" progId="Equation.3">
                  <p:embed/>
                </p:oleObj>
              </mc:Choice>
              <mc:Fallback>
                <p:oleObj name="" r:id="rId1" imgW="2602230" imgH="3937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7100" y="3170238"/>
                        <a:ext cx="2603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5" name="对象 476164"/>
          <p:cNvGraphicFramePr/>
          <p:nvPr/>
        </p:nvGraphicFramePr>
        <p:xfrm>
          <a:off x="1752600" y="609600"/>
          <a:ext cx="4749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4749800" imgH="2057400" progId="Equation.3">
                  <p:embed/>
                </p:oleObj>
              </mc:Choice>
              <mc:Fallback>
                <p:oleObj name="" r:id="rId3" imgW="4749800" imgH="20574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609600"/>
                        <a:ext cx="474980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6" name="对象 476165"/>
          <p:cNvGraphicFramePr/>
          <p:nvPr/>
        </p:nvGraphicFramePr>
        <p:xfrm>
          <a:off x="6762750" y="1447800"/>
          <a:ext cx="113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" imgW="1129665" imgH="457200" progId="Equation.3">
                  <p:embed/>
                </p:oleObj>
              </mc:Choice>
              <mc:Fallback>
                <p:oleObj name="" r:id="rId5" imgW="1129665" imgH="4572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2750" y="1447800"/>
                        <a:ext cx="1130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7" name="对象 476166"/>
          <p:cNvGraphicFramePr/>
          <p:nvPr/>
        </p:nvGraphicFramePr>
        <p:xfrm>
          <a:off x="6781800" y="2057400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7" imgW="1524000" imgH="889000" progId="Equation.3">
                  <p:embed/>
                </p:oleObj>
              </mc:Choice>
              <mc:Fallback>
                <p:oleObj name="" r:id="rId7" imgW="1524000" imgH="8890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1800" y="2057400"/>
                        <a:ext cx="1524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61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ChangeAspect="1"/>
          </p:cNvSpPr>
          <p:nvPr/>
        </p:nvSpPr>
        <p:spPr>
          <a:xfrm>
            <a:off x="457200" y="457200"/>
            <a:ext cx="7773988" cy="1144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charset="-122"/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charset="-122"/>
              </a:rPr>
              <a:t>、数与矩阵相乘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7650" name="Text Box 3"/>
          <p:cNvSpPr txBox="1"/>
          <p:nvPr/>
        </p:nvSpPr>
        <p:spPr>
          <a:xfrm>
            <a:off x="639763" y="1565275"/>
            <a:ext cx="7905750" cy="5683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数</a:t>
            </a:r>
            <a:r>
              <a:rPr lang="zh-CN" altLang="en-US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  <a:ea typeface="楷体_GB2312" panose="02010609030101010101" charset="-122"/>
              </a:rPr>
              <a:t>l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与矩阵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的乘积记作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Symbol" panose="05050102010706020507" pitchFamily="18" charset="2"/>
                <a:ea typeface="楷体_GB2312" panose="02010609030101010101" charset="-122"/>
              </a:rPr>
              <a:t>l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A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或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A </a:t>
            </a:r>
            <a:r>
              <a:rPr lang="en-US" altLang="zh-CN" sz="2400" b="1" i="1">
                <a:solidFill>
                  <a:srgbClr val="FF0000"/>
                </a:solidFill>
                <a:latin typeface="Symbol" panose="05050102010706020507" pitchFamily="18" charset="2"/>
                <a:ea typeface="楷体_GB2312" panose="02010609030101010101" charset="-122"/>
              </a:rPr>
              <a:t>l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，规定为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27651" name="对象 444419"/>
          <p:cNvGraphicFramePr>
            <a:graphicFrameLocks noChangeAspect="1"/>
          </p:cNvGraphicFramePr>
          <p:nvPr/>
        </p:nvGraphicFramePr>
        <p:xfrm>
          <a:off x="2143125" y="2349500"/>
          <a:ext cx="4833938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2413000" imgH="939800" progId="Equation.DSMT4">
                  <p:embed/>
                </p:oleObj>
              </mc:Choice>
              <mc:Fallback>
                <p:oleObj name="" r:id="rId1" imgW="2413000" imgH="9398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25" y="2349500"/>
                        <a:ext cx="4833938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ChangeAspect="1"/>
          </p:cNvSpPr>
          <p:nvPr/>
        </p:nvSpPr>
        <p:spPr>
          <a:xfrm>
            <a:off x="457200" y="457200"/>
            <a:ext cx="7773988" cy="1144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charset="-122"/>
              </a:rPr>
              <a:t>4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charset="-122"/>
              </a:rPr>
              <a:t>、矩阵与矩阵相乘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04451" name="Text Box 3"/>
          <p:cNvSpPr txBox="1"/>
          <p:nvPr/>
        </p:nvSpPr>
        <p:spPr>
          <a:xfrm>
            <a:off x="639763" y="1565275"/>
            <a:ext cx="7905750" cy="12160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6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设          ，         ，那么规定矩阵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与矩阵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B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的乘积是一个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m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×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n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矩阵       ，其中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450564" name="对象 450563"/>
          <p:cNvGraphicFramePr>
            <a:graphicFrameLocks noChangeAspect="1"/>
          </p:cNvGraphicFramePr>
          <p:nvPr/>
        </p:nvGraphicFramePr>
        <p:xfrm>
          <a:off x="1973263" y="1722438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737235" imgH="241300" progId="Equation.DSMT4">
                  <p:embed/>
                </p:oleObj>
              </mc:Choice>
              <mc:Fallback>
                <p:oleObj name="" r:id="rId1" imgW="737235" imgH="2413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3263" y="1722438"/>
                        <a:ext cx="14732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5" name="对象 450564"/>
          <p:cNvGraphicFramePr>
            <a:graphicFrameLocks noChangeAspect="1"/>
          </p:cNvGraphicFramePr>
          <p:nvPr/>
        </p:nvGraphicFramePr>
        <p:xfrm>
          <a:off x="3727450" y="1722438"/>
          <a:ext cx="1420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711200" imgH="241300" progId="Equation.DSMT4">
                  <p:embed/>
                </p:oleObj>
              </mc:Choice>
              <mc:Fallback>
                <p:oleObj name="" r:id="rId3" imgW="711200" imgH="2413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7450" y="1722438"/>
                        <a:ext cx="14208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6" name="对象 450565"/>
          <p:cNvGraphicFramePr>
            <a:graphicFrameLocks noChangeAspect="1"/>
          </p:cNvGraphicFramePr>
          <p:nvPr/>
        </p:nvGraphicFramePr>
        <p:xfrm>
          <a:off x="4716463" y="2349500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558800" imgH="241300" progId="Equation.DSMT4">
                  <p:embed/>
                </p:oleObj>
              </mc:Choice>
              <mc:Fallback>
                <p:oleObj name="" r:id="rId5" imgW="558800" imgH="2413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6463" y="2349500"/>
                        <a:ext cx="111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7" name="对象 450566"/>
          <p:cNvGraphicFramePr>
            <a:graphicFrameLocks noChangeAspect="1"/>
          </p:cNvGraphicFramePr>
          <p:nvPr/>
        </p:nvGraphicFramePr>
        <p:xfrm>
          <a:off x="1755775" y="2781300"/>
          <a:ext cx="55832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7" imgW="2527300" imgH="431800" progId="Equation.DSMT4">
                  <p:embed/>
                </p:oleObj>
              </mc:Choice>
              <mc:Fallback>
                <p:oleObj name="" r:id="rId7" imgW="2527300" imgH="4318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5775" y="2781300"/>
                        <a:ext cx="5583238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8" name="对象 450567"/>
          <p:cNvGraphicFramePr>
            <a:graphicFrameLocks noChangeAspect="1"/>
          </p:cNvGraphicFramePr>
          <p:nvPr/>
        </p:nvGraphicFramePr>
        <p:xfrm>
          <a:off x="4721225" y="3846513"/>
          <a:ext cx="38242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1739900" imgH="203200" progId="Equation.DSMT4">
                  <p:embed/>
                </p:oleObj>
              </mc:Choice>
              <mc:Fallback>
                <p:oleObj name="" r:id="rId9" imgW="1739900" imgH="203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1225" y="3846513"/>
                        <a:ext cx="3824288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Text Box 11"/>
          <p:cNvSpPr txBox="1"/>
          <p:nvPr/>
        </p:nvSpPr>
        <p:spPr>
          <a:xfrm>
            <a:off x="639763" y="4602163"/>
            <a:ext cx="45799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并把此乘积记作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C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=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AB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．   </a:t>
            </a:r>
            <a:endParaRPr lang="zh-CN" altLang="en-US" sz="24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104459" grpId="0"/>
    </p:bldLst>
  </p:timing>
</p:sld>
</file>

<file path=ppt/tags/tag1.xml><?xml version="1.0" encoding="utf-8"?>
<p:tagLst xmlns:p="http://schemas.openxmlformats.org/presentationml/2006/main">
  <p:tag name="COMMONDATA" val="eyJoZGlkIjoiNWJlZDQzZTA2MTM3NWZjZWI1OWZkMjUzMDg1MGNiMDcifQ=="/>
</p:tagLst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6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7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6703</Words>
  <Application>WPS 演示</Application>
  <PresentationFormat>在屏幕上显示</PresentationFormat>
  <Paragraphs>507</Paragraphs>
  <Slides>59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160</vt:i4>
      </vt:variant>
      <vt:variant>
        <vt:lpstr>幻灯片标题</vt:lpstr>
      </vt:variant>
      <vt:variant>
        <vt:i4>59</vt:i4>
      </vt:variant>
    </vt:vector>
  </HeadingPairs>
  <TitlesOfParts>
    <vt:vector size="239" baseType="lpstr">
      <vt:lpstr>Arial</vt:lpstr>
      <vt:lpstr>宋体</vt:lpstr>
      <vt:lpstr>Wingdings</vt:lpstr>
      <vt:lpstr>Arial Black</vt:lpstr>
      <vt:lpstr>Times New Roman</vt:lpstr>
      <vt:lpstr>楷体_GB2312</vt:lpstr>
      <vt:lpstr>新宋体</vt:lpstr>
      <vt:lpstr>Calibri</vt:lpstr>
      <vt:lpstr>黑体</vt:lpstr>
      <vt:lpstr>微软雅黑</vt:lpstr>
      <vt:lpstr>Arial Unicode MS</vt:lpstr>
      <vt:lpstr>华文中宋</vt:lpstr>
      <vt:lpstr>Symbol</vt:lpstr>
      <vt:lpstr>Cambria Math</vt:lpstr>
      <vt:lpstr>楷体</vt:lpstr>
      <vt:lpstr>1_Pixel</vt:lpstr>
      <vt:lpstr>15_Pixel</vt:lpstr>
      <vt:lpstr>16_Pixel</vt:lpstr>
      <vt:lpstr>17_Pixel</vt:lpstr>
      <vt:lpstr>18_Pixel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PowerPoint 演示文稿</vt:lpstr>
      <vt:lpstr>1、矩阵的定义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8、克拉默法则</vt:lpstr>
      <vt:lpstr>PowerPoint 演示文稿</vt:lpstr>
      <vt:lpstr>关于克拉默法则的等价命题</vt:lpstr>
      <vt:lpstr>PowerPoint 演示文稿</vt:lpstr>
      <vt:lpstr>PowerPoint 演示文稿</vt:lpstr>
      <vt:lpstr>PowerPoint 演示文稿</vt:lpstr>
      <vt:lpstr>分块矩阵的运算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11.  问 取何值时 齐次线性方程组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线性代数（第三版）</dc:title>
  <dc:creator>莫晶</dc:creator>
  <cp:lastModifiedBy>gengen</cp:lastModifiedBy>
  <cp:revision>56</cp:revision>
  <dcterms:created xsi:type="dcterms:W3CDTF">2012-04-21T04:49:00Z</dcterms:created>
  <dcterms:modified xsi:type="dcterms:W3CDTF">2022-10-09T06:30:11Z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2052-11.1.0.12156</vt:lpwstr>
  </property>
  <property fmtid="{D5CDD505-2E9C-101B-9397-08002B2CF9AE}" pid="3" name="ICV">
    <vt:lpwstr>F56F3018531B4E2D83AB255F75AF891E</vt:lpwstr>
  </property>
</Properties>
</file>