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8" r:id="rId2"/>
    <p:sldMasterId id="2147483732" r:id="rId3"/>
  </p:sldMasterIdLst>
  <p:notesMasterIdLst>
    <p:notesMasterId r:id="rId86"/>
  </p:notesMasterIdLst>
  <p:sldIdLst>
    <p:sldId id="256" r:id="rId4"/>
    <p:sldId id="257" r:id="rId5"/>
    <p:sldId id="258" r:id="rId6"/>
    <p:sldId id="259" r:id="rId7"/>
    <p:sldId id="401" r:id="rId8"/>
    <p:sldId id="400" r:id="rId9"/>
    <p:sldId id="403" r:id="rId10"/>
    <p:sldId id="402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329" r:id="rId20"/>
    <p:sldId id="336" r:id="rId21"/>
    <p:sldId id="347" r:id="rId22"/>
    <p:sldId id="338" r:id="rId23"/>
    <p:sldId id="339" r:id="rId24"/>
    <p:sldId id="340" r:id="rId25"/>
    <p:sldId id="341" r:id="rId26"/>
    <p:sldId id="342" r:id="rId27"/>
    <p:sldId id="343" r:id="rId28"/>
    <p:sldId id="346" r:id="rId29"/>
    <p:sldId id="344" r:id="rId30"/>
    <p:sldId id="345" r:id="rId31"/>
    <p:sldId id="293" r:id="rId32"/>
    <p:sldId id="294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65" r:id="rId65"/>
    <p:sldId id="348" r:id="rId66"/>
    <p:sldId id="350" r:id="rId67"/>
    <p:sldId id="351" r:id="rId68"/>
    <p:sldId id="404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99" r:id="rId79"/>
    <p:sldId id="361" r:id="rId80"/>
    <p:sldId id="362" r:id="rId81"/>
    <p:sldId id="363" r:id="rId82"/>
    <p:sldId id="364" r:id="rId83"/>
    <p:sldId id="397" r:id="rId84"/>
    <p:sldId id="327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E82B-9F9F-439E-9D3D-3A59809BC7A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424E-AA99-43E0-96B4-9C545BB55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4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C78A7-7446-4FA3-9B7E-05E56590C1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44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C78A7-7446-4FA3-9B7E-05E56590C1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29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C78A7-7446-4FA3-9B7E-05E56590C1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91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C78A7-7446-4FA3-9B7E-05E56590C1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9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4893-DBDA-4BFA-9CE1-4BFE7CD0F8CF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52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205C2-A1BC-44D1-86D8-03515A107715}" type="datetimeFigureOut">
              <a:rPr kumimoji="0" lang="zh-CN" alt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C7453-212A-4D37-AE39-98E500D99D4C}" type="slidenum">
              <a:rPr kumimoji="0" lang="zh-CN" alt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4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F84E2-2D7A-43CF-AC90-352A289A783A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20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52B5-7A2F-4CC8-B7CE-9234E21C2837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DA07A-9201-4B4B-BAF2-015AFA30F520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37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7E00A-486F-4252-8B1D-E32645521F49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F5F92-E675-4B36-9A60-69A962A68675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18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6E2C9B-5FA2-460D-9BE7-B0812FC2A6FF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481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74940-A916-4C8B-9648-02A2D3898F9E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315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4E5243-F52A-4D37-9694-EB26C6C31910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381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7B6E1-634A-48DC-9E8B-D894023267EF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22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7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099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097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292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25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5DD3C2F-1AA4-4E98-98E6-799A265C6EE6}"/>
              </a:ext>
            </a:extLst>
          </p:cNvPr>
          <p:cNvGrpSpPr/>
          <p:nvPr userDrawn="1"/>
        </p:nvGrpSpPr>
        <p:grpSpPr>
          <a:xfrm>
            <a:off x="328987" y="1974142"/>
            <a:ext cx="1679406" cy="782098"/>
            <a:chOff x="1819275" y="1143000"/>
            <a:chExt cx="2867025" cy="14832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C3560-E448-483E-AA1F-E8EF0AD19FF6}"/>
                </a:ext>
              </a:extLst>
            </p:cNvPr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D19C8A-04B6-43ED-90E9-F78D9412608A}"/>
                </a:ext>
              </a:extLst>
            </p:cNvPr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331" b="1" i="0" u="none" strike="noStrike" kern="1200" cap="none" spc="0" normalizeH="0" baseline="0" noProof="0" dirty="0">
                <a:ln>
                  <a:noFill/>
                </a:ln>
                <a:solidFill>
                  <a:srgbClr val="4EB79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A4E2BF-BF5D-426A-A810-B96118410F3B}"/>
              </a:ext>
            </a:extLst>
          </p:cNvPr>
          <p:cNvSpPr txBox="1"/>
          <p:nvPr userDrawn="1"/>
        </p:nvSpPr>
        <p:spPr>
          <a:xfrm>
            <a:off x="35921" y="2809531"/>
            <a:ext cx="22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zuka Gothic Pro M" panose="020B0700000000000000" pitchFamily="34" charset="-128"/>
                <a:ea typeface="Kozuka Gothic Pro M" panose="020B0700000000000000" pitchFamily="34" charset="-128"/>
                <a:cs typeface="+mn-cs"/>
              </a:rPr>
              <a:t>CONTENTS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zuka Gothic Pro M" panose="020B0700000000000000" pitchFamily="34" charset="-128"/>
              <a:ea typeface="Kozuka Gothic Pro M" panose="020B07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3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4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单击以编辑</a:t>
            </a:r>
            <a:r>
              <a:rPr lang="zh-CN" altLang="en-US" dirty="0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单击以编辑母版文本样式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ea typeface="仿宋_GB2312" pitchFamily="49" charset="-122"/>
                <a:cs typeface="+mn-cs"/>
              </a:defRPr>
            </a:lvl1pPr>
          </a:lstStyle>
          <a:p>
            <a:fld id="{FCFBB209-5F1B-4C41-8C1C-A26A2B16A3D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b="1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 panose="020B0606020202030204" pitchFamily="34" charset="0"/>
              </a:rPr>
              <a:t>data structure</a:t>
            </a:r>
            <a:endParaRPr lang="zh-CN" altLang="en-US" sz="3200" b="1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0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  <a:cs typeface="仿宋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12/3/2022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03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58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xStyles>
    <p:titleStyle>
      <a:lvl1pPr algn="l" defTabSz="68587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9" indent="-171469" algn="l" defTabSz="68587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06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43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81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217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6154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9091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2029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966" indent="-171469" algn="l" defTabSz="6858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38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74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12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748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686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623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560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498" algn="l" defTabSz="685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第八章 查找和排序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0"/>
          <p:cNvSpPr>
            <a:spLocks noChangeArrowheads="1"/>
          </p:cNvSpPr>
          <p:nvPr/>
        </p:nvSpPr>
        <p:spPr bwMode="auto">
          <a:xfrm>
            <a:off x="1172766" y="1376363"/>
            <a:ext cx="7029125" cy="30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二叉排序树或是空树，或是满足如下性质的二叉树：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若其左子树非空，则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左子树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上所有结点的值均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小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于根结点的值；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若其右子树非空，则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右子树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上所有结点的值均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大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于等于根结点的值；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</a:rPr>
              <a:t>(3)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其左右子树本身又各是一棵二叉排序树</a:t>
            </a:r>
          </a:p>
        </p:txBody>
      </p:sp>
      <p:sp>
        <p:nvSpPr>
          <p:cNvPr id="43012" name="Rectangle 21"/>
          <p:cNvSpPr>
            <a:spLocks noChangeArrowheads="1"/>
          </p:cNvSpPr>
          <p:nvPr/>
        </p:nvSpPr>
        <p:spPr bwMode="auto">
          <a:xfrm>
            <a:off x="1172766" y="857250"/>
            <a:ext cx="30753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val="2629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1916907"/>
            <a:ext cx="6858000" cy="2446735"/>
            <a:chOff x="0" y="624"/>
            <a:chExt cx="5760" cy="2592"/>
          </a:xfrm>
        </p:grpSpPr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2784" y="624"/>
            <a:ext cx="2976" cy="2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Image" r:id="rId3" imgW="2821038" imgH="1906107" progId="Photoshop.Image.5">
                    <p:embed/>
                  </p:oleObj>
                </mc:Choice>
                <mc:Fallback>
                  <p:oleObj name="Image" r:id="rId3" imgW="2821038" imgH="1906107" progId="Photoshop.Image.5">
                    <p:embed/>
                    <p:pic>
                      <p:nvPicPr>
                        <p:cNvPr id="30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24"/>
                          <a:ext cx="2976" cy="2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0" y="624"/>
            <a:ext cx="2784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Image" r:id="rId5" imgW="2439816" imgH="2350865" progId="Photoshop.Image.5">
                    <p:embed/>
                  </p:oleObj>
                </mc:Choice>
                <mc:Fallback>
                  <p:oleObj name="Image" r:id="rId5" imgW="2439816" imgH="2350865" progId="Photoshop.Image.5">
                    <p:embed/>
                    <p:pic>
                      <p:nvPicPr>
                        <p:cNvPr id="307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24"/>
                          <a:ext cx="2784" cy="2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143001" y="857250"/>
            <a:ext cx="1754981" cy="5143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FF33CC"/>
                </a:solidFill>
                <a:latin typeface="楷体_GB2312"/>
              </a:rPr>
              <a:t>练习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1465660" y="1371601"/>
            <a:ext cx="5753100" cy="54530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下列图形中，哪个不是二叉排序树 ？</a:t>
            </a:r>
          </a:p>
        </p:txBody>
      </p:sp>
      <p:sp>
        <p:nvSpPr>
          <p:cNvPr id="946187" name="Oval 11"/>
          <p:cNvSpPr>
            <a:spLocks noChangeArrowheads="1"/>
          </p:cNvSpPr>
          <p:nvPr/>
        </p:nvSpPr>
        <p:spPr bwMode="auto">
          <a:xfrm>
            <a:off x="5990035" y="2999185"/>
            <a:ext cx="342900" cy="3429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95"/>
          <p:cNvSpPr>
            <a:spLocks noChangeArrowheads="1"/>
          </p:cNvSpPr>
          <p:nvPr/>
        </p:nvSpPr>
        <p:spPr bwMode="auto">
          <a:xfrm>
            <a:off x="1079896" y="1543050"/>
            <a:ext cx="41398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若查找的关键字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等于</a:t>
            </a: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根结点，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成功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否则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　若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小于</a:t>
            </a: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根结点，查其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左子树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　若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大于</a:t>
            </a: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根结点，查其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右子树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在左右子树上的操作类似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5887641" y="1678781"/>
            <a:ext cx="1828800" cy="2400300"/>
            <a:chOff x="2601" y="2034"/>
            <a:chExt cx="1536" cy="2016"/>
          </a:xfrm>
        </p:grpSpPr>
        <p:sp>
          <p:nvSpPr>
            <p:cNvPr id="45063" name="Oval 97"/>
            <p:cNvSpPr>
              <a:spLocks noChangeArrowheads="1"/>
            </p:cNvSpPr>
            <p:nvPr/>
          </p:nvSpPr>
          <p:spPr bwMode="auto">
            <a:xfrm>
              <a:off x="3129" y="2034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122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Oval 98"/>
            <p:cNvSpPr>
              <a:spLocks noChangeArrowheads="1"/>
            </p:cNvSpPr>
            <p:nvPr/>
          </p:nvSpPr>
          <p:spPr bwMode="auto">
            <a:xfrm>
              <a:off x="3609" y="246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Oval 99"/>
            <p:cNvSpPr>
              <a:spLocks noChangeArrowheads="1"/>
            </p:cNvSpPr>
            <p:nvPr/>
          </p:nvSpPr>
          <p:spPr bwMode="auto">
            <a:xfrm>
              <a:off x="3849" y="289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Oval 100"/>
            <p:cNvSpPr>
              <a:spLocks noChangeArrowheads="1"/>
            </p:cNvSpPr>
            <p:nvPr/>
          </p:nvSpPr>
          <p:spPr bwMode="auto">
            <a:xfrm>
              <a:off x="2841" y="294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Oval 101"/>
            <p:cNvSpPr>
              <a:spLocks noChangeArrowheads="1"/>
            </p:cNvSpPr>
            <p:nvPr/>
          </p:nvSpPr>
          <p:spPr bwMode="auto">
            <a:xfrm>
              <a:off x="3369" y="289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Oval 102"/>
            <p:cNvSpPr>
              <a:spLocks noChangeArrowheads="1"/>
            </p:cNvSpPr>
            <p:nvPr/>
          </p:nvSpPr>
          <p:spPr bwMode="auto">
            <a:xfrm>
              <a:off x="2601" y="2514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Line 103"/>
            <p:cNvSpPr>
              <a:spLocks noChangeShapeType="1"/>
            </p:cNvSpPr>
            <p:nvPr/>
          </p:nvSpPr>
          <p:spPr bwMode="auto">
            <a:xfrm flipH="1">
              <a:off x="2841" y="2226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0" name="Line 104"/>
            <p:cNvSpPr>
              <a:spLocks noChangeShapeType="1"/>
            </p:cNvSpPr>
            <p:nvPr/>
          </p:nvSpPr>
          <p:spPr bwMode="auto">
            <a:xfrm>
              <a:off x="3369" y="2226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1" name="Line 105"/>
            <p:cNvSpPr>
              <a:spLocks noChangeShapeType="1"/>
            </p:cNvSpPr>
            <p:nvPr/>
          </p:nvSpPr>
          <p:spPr bwMode="auto">
            <a:xfrm>
              <a:off x="3801" y="265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2" name="Line 106"/>
            <p:cNvSpPr>
              <a:spLocks noChangeShapeType="1"/>
            </p:cNvSpPr>
            <p:nvPr/>
          </p:nvSpPr>
          <p:spPr bwMode="auto">
            <a:xfrm flipH="1">
              <a:off x="3561" y="270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3" name="Line 107"/>
            <p:cNvSpPr>
              <a:spLocks noChangeShapeType="1"/>
            </p:cNvSpPr>
            <p:nvPr/>
          </p:nvSpPr>
          <p:spPr bwMode="auto">
            <a:xfrm>
              <a:off x="2793" y="2754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4" name="Oval 108"/>
            <p:cNvSpPr>
              <a:spLocks noChangeArrowheads="1"/>
            </p:cNvSpPr>
            <p:nvPr/>
          </p:nvSpPr>
          <p:spPr bwMode="auto">
            <a:xfrm>
              <a:off x="2601" y="337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105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Line 109"/>
            <p:cNvSpPr>
              <a:spLocks noChangeShapeType="1"/>
            </p:cNvSpPr>
            <p:nvPr/>
          </p:nvSpPr>
          <p:spPr bwMode="auto">
            <a:xfrm flipH="1">
              <a:off x="2793" y="318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6" name="Oval 110"/>
            <p:cNvSpPr>
              <a:spLocks noChangeArrowheads="1"/>
            </p:cNvSpPr>
            <p:nvPr/>
          </p:nvSpPr>
          <p:spPr bwMode="auto">
            <a:xfrm>
              <a:off x="3609" y="337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230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Line 111"/>
            <p:cNvSpPr>
              <a:spLocks noChangeShapeType="1"/>
            </p:cNvSpPr>
            <p:nvPr/>
          </p:nvSpPr>
          <p:spPr bwMode="auto">
            <a:xfrm>
              <a:off x="3513" y="313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8" name="Oval 112"/>
            <p:cNvSpPr>
              <a:spLocks noChangeArrowheads="1"/>
            </p:cNvSpPr>
            <p:nvPr/>
          </p:nvSpPr>
          <p:spPr bwMode="auto">
            <a:xfrm>
              <a:off x="3369" y="381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216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Line 113"/>
            <p:cNvSpPr>
              <a:spLocks noChangeShapeType="1"/>
            </p:cNvSpPr>
            <p:nvPr/>
          </p:nvSpPr>
          <p:spPr bwMode="auto">
            <a:xfrm flipH="1">
              <a:off x="3561" y="361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sp>
        <p:nvSpPr>
          <p:cNvPr id="951410" name="Freeform 114"/>
          <p:cNvSpPr>
            <a:spLocks/>
          </p:cNvSpPr>
          <p:nvPr/>
        </p:nvSpPr>
        <p:spPr bwMode="auto">
          <a:xfrm>
            <a:off x="5679281" y="1620441"/>
            <a:ext cx="914400" cy="1624013"/>
          </a:xfrm>
          <a:custGeom>
            <a:avLst/>
            <a:gdLst>
              <a:gd name="T0" fmla="*/ 2147483647 w 768"/>
              <a:gd name="T1" fmla="*/ 2147483647 h 1364"/>
              <a:gd name="T2" fmla="*/ 2147483647 w 768"/>
              <a:gd name="T3" fmla="*/ 0 h 1364"/>
              <a:gd name="T4" fmla="*/ 2147483647 w 768"/>
              <a:gd name="T5" fmla="*/ 2147483647 h 1364"/>
              <a:gd name="T6" fmla="*/ 2147483647 w 768"/>
              <a:gd name="T7" fmla="*/ 2147483647 h 1364"/>
              <a:gd name="T8" fmla="*/ 2147483647 w 768"/>
              <a:gd name="T9" fmla="*/ 2147483647 h 1364"/>
              <a:gd name="T10" fmla="*/ 2147483647 w 768"/>
              <a:gd name="T11" fmla="*/ 2147483647 h 1364"/>
              <a:gd name="T12" fmla="*/ 2147483647 w 768"/>
              <a:gd name="T13" fmla="*/ 2147483647 h 1364"/>
              <a:gd name="T14" fmla="*/ 2147483647 w 768"/>
              <a:gd name="T15" fmla="*/ 2147483647 h 1364"/>
              <a:gd name="T16" fmla="*/ 2147483647 w 768"/>
              <a:gd name="T17" fmla="*/ 2147483647 h 1364"/>
              <a:gd name="T18" fmla="*/ 0 w 768"/>
              <a:gd name="T19" fmla="*/ 2147483647 h 1364"/>
              <a:gd name="T20" fmla="*/ 2147483647 w 768"/>
              <a:gd name="T21" fmla="*/ 2147483647 h 1364"/>
              <a:gd name="T22" fmla="*/ 2147483647 w 768"/>
              <a:gd name="T23" fmla="*/ 2147483647 h 1364"/>
              <a:gd name="T24" fmla="*/ 2147483647 w 768"/>
              <a:gd name="T25" fmla="*/ 2147483647 h 1364"/>
              <a:gd name="T26" fmla="*/ 2147483647 w 768"/>
              <a:gd name="T27" fmla="*/ 2147483647 h 1364"/>
              <a:gd name="T28" fmla="*/ 2147483647 w 768"/>
              <a:gd name="T29" fmla="*/ 2147483647 h 1364"/>
              <a:gd name="T30" fmla="*/ 2147483647 w 768"/>
              <a:gd name="T31" fmla="*/ 2147483647 h 1364"/>
              <a:gd name="T32" fmla="*/ 2147483647 w 768"/>
              <a:gd name="T33" fmla="*/ 2147483647 h 13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8"/>
              <a:gd name="T52" fmla="*/ 0 h 1364"/>
              <a:gd name="T53" fmla="*/ 768 w 768"/>
              <a:gd name="T54" fmla="*/ 1364 h 13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8" h="1364">
                <a:moveTo>
                  <a:pt x="768" y="52"/>
                </a:moveTo>
                <a:cubicBezTo>
                  <a:pt x="750" y="25"/>
                  <a:pt x="728" y="11"/>
                  <a:pt x="698" y="0"/>
                </a:cubicBezTo>
                <a:cubicBezTo>
                  <a:pt x="610" y="2"/>
                  <a:pt x="523" y="3"/>
                  <a:pt x="435" y="7"/>
                </a:cubicBezTo>
                <a:cubicBezTo>
                  <a:pt x="392" y="9"/>
                  <a:pt x="307" y="32"/>
                  <a:pt x="307" y="32"/>
                </a:cubicBezTo>
                <a:cubicBezTo>
                  <a:pt x="269" y="63"/>
                  <a:pt x="246" y="102"/>
                  <a:pt x="211" y="135"/>
                </a:cubicBezTo>
                <a:cubicBezTo>
                  <a:pt x="207" y="149"/>
                  <a:pt x="196" y="159"/>
                  <a:pt x="192" y="173"/>
                </a:cubicBezTo>
                <a:cubicBezTo>
                  <a:pt x="170" y="248"/>
                  <a:pt x="202" y="194"/>
                  <a:pt x="173" y="237"/>
                </a:cubicBezTo>
                <a:cubicBezTo>
                  <a:pt x="138" y="341"/>
                  <a:pt x="125" y="470"/>
                  <a:pt x="186" y="564"/>
                </a:cubicBezTo>
                <a:cubicBezTo>
                  <a:pt x="121" y="605"/>
                  <a:pt x="80" y="622"/>
                  <a:pt x="32" y="685"/>
                </a:cubicBezTo>
                <a:cubicBezTo>
                  <a:pt x="21" y="715"/>
                  <a:pt x="11" y="745"/>
                  <a:pt x="0" y="775"/>
                </a:cubicBezTo>
                <a:cubicBezTo>
                  <a:pt x="5" y="838"/>
                  <a:pt x="8" y="900"/>
                  <a:pt x="77" y="922"/>
                </a:cubicBezTo>
                <a:cubicBezTo>
                  <a:pt x="125" y="957"/>
                  <a:pt x="204" y="964"/>
                  <a:pt x="263" y="973"/>
                </a:cubicBezTo>
                <a:cubicBezTo>
                  <a:pt x="282" y="979"/>
                  <a:pt x="301" y="986"/>
                  <a:pt x="320" y="992"/>
                </a:cubicBezTo>
                <a:cubicBezTo>
                  <a:pt x="351" y="1002"/>
                  <a:pt x="416" y="1005"/>
                  <a:pt x="416" y="1005"/>
                </a:cubicBezTo>
                <a:cubicBezTo>
                  <a:pt x="383" y="1017"/>
                  <a:pt x="354" y="1039"/>
                  <a:pt x="320" y="1050"/>
                </a:cubicBezTo>
                <a:cubicBezTo>
                  <a:pt x="276" y="1080"/>
                  <a:pt x="288" y="1075"/>
                  <a:pt x="263" y="1114"/>
                </a:cubicBezTo>
                <a:cubicBezTo>
                  <a:pt x="240" y="1198"/>
                  <a:pt x="263" y="1280"/>
                  <a:pt x="263" y="13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</a:endParaRPr>
          </a:p>
        </p:txBody>
      </p:sp>
      <p:sp>
        <p:nvSpPr>
          <p:cNvPr id="45062" name="Rectangle 115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二叉排序树的操作－查找</a:t>
            </a:r>
          </a:p>
        </p:txBody>
      </p:sp>
    </p:spTree>
    <p:extLst>
      <p:ext uri="{BB962C8B-B14F-4D97-AF65-F5344CB8AC3E}">
        <p14:creationId xmlns:p14="http://schemas.microsoft.com/office/powerpoint/2010/main" val="4069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845128" y="1431131"/>
            <a:ext cx="743989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）若二叉排序树为空，则查找失败，返回空指针。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）若二叉排序树非空，将给定值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与根结点的关键字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进行比较：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① 若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等于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，则查找成功，返回根结点地址；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② 若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小于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，则进一步查找左子树；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③ 若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大于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，则进一步查找右子树。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146574" y="837009"/>
            <a:ext cx="2831306" cy="4548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>
                <a:solidFill>
                  <a:srgbClr val="000000"/>
                </a:solidFill>
              </a:rPr>
              <a:t>【</a:t>
            </a:r>
            <a:r>
              <a:rPr lang="zh-CN" altLang="en-US" sz="3300">
                <a:solidFill>
                  <a:srgbClr val="000000"/>
                </a:solidFill>
              </a:rPr>
              <a:t>算法思想</a:t>
            </a:r>
            <a:r>
              <a:rPr lang="en-US" altLang="zh-CN" sz="3300">
                <a:solidFill>
                  <a:srgbClr val="00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558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86691" y="1322786"/>
            <a:ext cx="7329054" cy="415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BSTree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BSTree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T,KeyType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key) {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  if((!T) || key==T-&gt;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data.key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 return T;       	 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  else if (key&lt;T-&gt;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data.key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  return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(T-&gt;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lchild,key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);	//</a:t>
            </a:r>
            <a:r>
              <a:rPr lang="zh-CN" altLang="en-US" dirty="0">
                <a:solidFill>
                  <a:srgbClr val="000000"/>
                </a:solidFill>
                <a:ea typeface="仿宋_GB2312"/>
                <a:cs typeface="仿宋_GB2312"/>
              </a:rPr>
              <a:t>在左子树中继续查找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仿宋_GB2312"/>
                <a:cs typeface="仿宋_GB2312"/>
              </a:rPr>
              <a:t>   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else return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(T-&gt;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rchild,key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);    		   		//</a:t>
            </a:r>
            <a:r>
              <a:rPr lang="zh-CN" altLang="en-US" dirty="0">
                <a:solidFill>
                  <a:srgbClr val="000000"/>
                </a:solidFill>
                <a:ea typeface="仿宋_GB2312"/>
                <a:cs typeface="仿宋_GB2312"/>
              </a:rPr>
              <a:t>在右子树中继续查找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} //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endParaRPr lang="en-US" altLang="zh-CN" dirty="0">
              <a:solidFill>
                <a:srgbClr val="000000"/>
              </a:solidFill>
              <a:ea typeface="仿宋_GB2312"/>
              <a:cs typeface="仿宋_GB2312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146573" y="837009"/>
            <a:ext cx="5406627" cy="4548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 dirty="0">
                <a:solidFill>
                  <a:srgbClr val="000000"/>
                </a:solidFill>
              </a:rPr>
              <a:t>【</a:t>
            </a:r>
            <a:r>
              <a:rPr lang="zh-CN" altLang="en-US" sz="3300" dirty="0">
                <a:solidFill>
                  <a:srgbClr val="000000"/>
                </a:solidFill>
              </a:rPr>
              <a:t>算法描述</a:t>
            </a:r>
            <a:r>
              <a:rPr lang="en-US" altLang="zh-CN" sz="33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算法</a:t>
            </a:r>
            <a:r>
              <a:rPr lang="en-US" altLang="zh-CN" sz="2400" dirty="0" smtClean="0">
                <a:solidFill>
                  <a:srgbClr val="000000"/>
                </a:solidFill>
              </a:rPr>
              <a:t>9.5</a:t>
            </a: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a)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75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二叉排序树的操作－插入</a:t>
            </a:r>
          </a:p>
        </p:txBody>
      </p:sp>
      <p:sp>
        <p:nvSpPr>
          <p:cNvPr id="952397" name="Rectangle 77"/>
          <p:cNvSpPr>
            <a:spLocks noChangeArrowheads="1"/>
          </p:cNvSpPr>
          <p:nvPr/>
        </p:nvSpPr>
        <p:spPr bwMode="auto">
          <a:xfrm>
            <a:off x="2180629" y="5023464"/>
            <a:ext cx="4243388" cy="623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257175" indent="-257175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插入的元素</a:t>
            </a:r>
            <a:r>
              <a:rPr lang="zh-CN" altLang="zh-CN" sz="2400" dirty="0">
                <a:solidFill>
                  <a:srgbClr val="0000FF"/>
                </a:solidFill>
                <a:latin typeface="楷体_GB2312"/>
              </a:rPr>
              <a:t>一定在</a:t>
            </a:r>
            <a:r>
              <a:rPr lang="zh-CN" altLang="zh-CN" sz="2400" dirty="0">
                <a:solidFill>
                  <a:srgbClr val="FF3300"/>
                </a:solidFill>
                <a:latin typeface="楷体_GB2312"/>
              </a:rPr>
              <a:t>叶结点上</a:t>
            </a:r>
          </a:p>
          <a:p>
            <a:pPr marL="557213" lvl="1" indent="-214313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0000FF"/>
              </a:solidFill>
              <a:latin typeface="楷体_GB2312"/>
            </a:endParaRPr>
          </a:p>
        </p:txBody>
      </p:sp>
      <p:sp>
        <p:nvSpPr>
          <p:cNvPr id="952398" name="Text Box 78"/>
          <p:cNvSpPr txBox="1">
            <a:spLocks noChangeArrowheads="1"/>
          </p:cNvSpPr>
          <p:nvPr/>
        </p:nvSpPr>
        <p:spPr bwMode="auto">
          <a:xfrm>
            <a:off x="791765" y="1431133"/>
            <a:ext cx="7021116" cy="28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1028700" lvl="3" defTabSz="68580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若二叉排序树为空，则插入结点应为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根结点</a:t>
            </a:r>
          </a:p>
          <a:p>
            <a:pPr marL="1028700" lvl="3" defTabSz="68580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否则，继续在其左、右子树上查找</a:t>
            </a:r>
          </a:p>
          <a:p>
            <a:pPr marL="1371600" lvl="4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树中已有，不再插入</a:t>
            </a:r>
          </a:p>
          <a:p>
            <a:pPr marL="1371600" lvl="4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树中没有，</a:t>
            </a:r>
            <a:r>
              <a:rPr lang="zh-CN" altLang="en-US" sz="2400" dirty="0">
                <a:solidFill>
                  <a:srgbClr val="000000"/>
                </a:solidFill>
              </a:rPr>
              <a:t>查找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直至某个叶子结点的左子树或右子树为空为止，则插入结点应为该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叶子结点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的左孩子或右孩子</a:t>
            </a:r>
          </a:p>
        </p:txBody>
      </p:sp>
    </p:spTree>
    <p:extLst>
      <p:ext uri="{BB962C8B-B14F-4D97-AF65-F5344CB8AC3E}">
        <p14:creationId xmlns:p14="http://schemas.microsoft.com/office/powerpoint/2010/main" val="29014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7" grpId="0" animBg="1"/>
      <p:bldP spid="952398" grpId="0"/>
      <p:bldP spid="95239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5"/>
          <p:cNvGrpSpPr>
            <a:grpSpLocks/>
          </p:cNvGrpSpPr>
          <p:nvPr/>
        </p:nvGrpSpPr>
        <p:grpSpPr bwMode="auto">
          <a:xfrm>
            <a:off x="4396979" y="1470422"/>
            <a:ext cx="3028950" cy="2857500"/>
            <a:chOff x="1536" y="1104"/>
            <a:chExt cx="2544" cy="2400"/>
          </a:xfrm>
        </p:grpSpPr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2448" y="110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20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3024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1536" y="211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2064" y="268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 flipH="1">
              <a:off x="2352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flipH="1">
              <a:off x="1824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352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2352" y="24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3600" y="206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auto">
            <a:xfrm>
              <a:off x="3072" y="244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auto">
            <a:xfrm>
              <a:off x="3696" y="278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3120" y="312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784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flipH="1">
              <a:off x="3456" y="23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3408" y="268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 flipH="1">
              <a:off x="350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 flipH="1">
              <a:off x="2016" y="1152"/>
              <a:ext cx="24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2640" y="1776"/>
              <a:ext cx="144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H="1">
              <a:off x="1872" y="2304"/>
              <a:ext cx="384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auto">
            <a:xfrm>
              <a:off x="1728" y="3168"/>
              <a:ext cx="384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 flipH="1">
              <a:off x="2016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sp>
        <p:nvSpPr>
          <p:cNvPr id="49156" name="Text Box 30"/>
          <p:cNvSpPr txBox="1">
            <a:spLocks noChangeArrowheads="1"/>
          </p:cNvSpPr>
          <p:nvPr/>
        </p:nvSpPr>
        <p:spPr bwMode="auto">
          <a:xfrm>
            <a:off x="1487092" y="2270523"/>
            <a:ext cx="1950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66"/>
                </a:solidFill>
                <a:latin typeface="楷体_GB2312"/>
              </a:rPr>
              <a:t>插入结点</a:t>
            </a:r>
            <a:r>
              <a:rPr lang="en-US" altLang="zh-CN" sz="2400" dirty="0">
                <a:solidFill>
                  <a:srgbClr val="000066"/>
                </a:solidFill>
                <a:latin typeface="楷体_GB2312"/>
              </a:rPr>
              <a:t>20</a:t>
            </a:r>
            <a:endParaRPr lang="en-US" altLang="zh-CN" sz="2400" dirty="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49157" name="Rectangle 31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二叉排序树的操作－插入</a:t>
            </a:r>
          </a:p>
        </p:txBody>
      </p:sp>
    </p:spTree>
    <p:extLst>
      <p:ext uri="{BB962C8B-B14F-4D97-AF65-F5344CB8AC3E}">
        <p14:creationId xmlns:p14="http://schemas.microsoft.com/office/powerpoint/2010/main" val="22233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3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9.2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动态查找表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0233" y="648216"/>
            <a:ext cx="7983537" cy="5042555"/>
          </a:xfrm>
        </p:spPr>
        <p:txBody>
          <a:bodyPr/>
          <a:lstStyle/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插入算法： （算法</a:t>
            </a:r>
            <a:r>
              <a:rPr kumimoji="0" lang="en-US" altLang="zh-CN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9.6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kern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zh-CN" altLang="en-US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根据动态查找表的定义，“插入”操作在查找不成功时才进行；若二叉排序树为空树，则新插入的结点为新的根结点；否则，新插入的结点必为一个新的叶子结点，其插入位置由查找过程得到。</a:t>
            </a:r>
            <a:endParaRPr kumimoji="0" lang="en-US" altLang="zh-CN" sz="20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zh-CN" altLang="en-US" sz="2400" kern="1200" dirty="0">
                <a:solidFill>
                  <a:srgbClr val="0E6C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伪代码：</a:t>
            </a:r>
            <a:endParaRPr kumimoji="0" lang="en-US" altLang="zh-CN" sz="2400" kern="1200" dirty="0">
              <a:solidFill>
                <a:srgbClr val="0E6C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Status Insert BST(</a:t>
            </a:r>
            <a:r>
              <a:rPr kumimoji="0" lang="en-US" altLang="zh-CN" sz="2000" kern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BiTree</a:t>
            </a: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&amp;T, </a:t>
            </a:r>
            <a:r>
              <a:rPr kumimoji="0" lang="en-US" altLang="zh-CN" sz="2000" kern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ElemType</a:t>
            </a: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e ) {</a:t>
            </a:r>
          </a:p>
          <a:p>
            <a:pPr marL="457227" lvl="1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(!</a:t>
            </a:r>
            <a:r>
              <a:rPr kumimoji="0" lang="en-US" altLang="zh-CN" sz="2000" kern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SearchBST</a:t>
            </a:r>
            <a:r>
              <a:rPr kumimoji="0"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 T, </a:t>
            </a:r>
            <a:r>
              <a:rPr kumimoji="0" lang="en-US" altLang="zh-CN" sz="2000" kern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e.key</a:t>
            </a:r>
            <a:r>
              <a:rPr kumimoji="0"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NULL, p 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 { </a:t>
            </a:r>
            <a:r>
              <a:rPr kumimoji="0" lang="en-US" altLang="zh-CN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//</a:t>
            </a:r>
            <a:r>
              <a:rPr kumimoji="0" lang="zh-CN" altLang="en-US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未查找到，插入新结点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=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BiTree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malloc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BiTNode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)); </a:t>
            </a:r>
            <a:r>
              <a:rPr kumimoji="0" lang="en-US" altLang="zh-CN" sz="18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18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为新结点分配空间</a:t>
            </a:r>
            <a:r>
              <a:rPr kumimoji="0" lang="en-US" altLang="zh-CN" sz="18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zh-CN" alt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s-&gt;data = e;  s-&gt;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s-&gt;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NULL; 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 ( !p )  T = s;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为新的根结点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  if ( LT(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e.key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p-&gt;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data.key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) 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p-&gt;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s;  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的左孩子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 p-&gt;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s;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的右孩子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 TRUE;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插入成功</a:t>
            </a:r>
            <a:endParaRPr kumimoji="0" lang="en-US" altLang="zh-CN" sz="2000" kern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27" lvl="1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  <a:p>
            <a:pPr marL="457227" lvl="1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return FALSE;</a:t>
            </a:r>
          </a:p>
          <a:p>
            <a:pPr marL="0" lvl="0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// Insert BST</a:t>
            </a:r>
            <a:endParaRPr kumimoji="0" lang="en-US" altLang="zh-CN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1784749" y="1910402"/>
            <a:ext cx="570666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{10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7}</a:t>
            </a:r>
          </a:p>
        </p:txBody>
      </p:sp>
      <p:sp>
        <p:nvSpPr>
          <p:cNvPr id="1019909" name="Oval 5"/>
          <p:cNvSpPr>
            <a:spLocks noChangeArrowheads="1"/>
          </p:cNvSpPr>
          <p:nvPr/>
        </p:nvSpPr>
        <p:spPr bwMode="auto">
          <a:xfrm>
            <a:off x="1718073" y="2653904"/>
            <a:ext cx="402431" cy="357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77691" y="2653905"/>
            <a:ext cx="431007" cy="972740"/>
            <a:chOff x="1074" y="1307"/>
            <a:chExt cx="388" cy="489"/>
          </a:xfrm>
        </p:grpSpPr>
        <p:sp>
          <p:nvSpPr>
            <p:cNvPr id="50249" name="Oval 7"/>
            <p:cNvSpPr>
              <a:spLocks noChangeArrowheads="1"/>
            </p:cNvSpPr>
            <p:nvPr/>
          </p:nvSpPr>
          <p:spPr bwMode="auto">
            <a:xfrm>
              <a:off x="1074" y="130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0250" name="Oval 8"/>
            <p:cNvSpPr>
              <a:spLocks noChangeArrowheads="1"/>
            </p:cNvSpPr>
            <p:nvPr/>
          </p:nvSpPr>
          <p:spPr bwMode="auto">
            <a:xfrm>
              <a:off x="1273" y="160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0251" name="Line 9"/>
            <p:cNvSpPr>
              <a:spLocks noChangeShapeType="1"/>
            </p:cNvSpPr>
            <p:nvPr/>
          </p:nvSpPr>
          <p:spPr bwMode="auto">
            <a:xfrm>
              <a:off x="1233" y="1467"/>
              <a:ext cx="8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93270" y="2653905"/>
            <a:ext cx="683419" cy="972740"/>
            <a:chOff x="1785" y="1369"/>
            <a:chExt cx="574" cy="505"/>
          </a:xfrm>
        </p:grpSpPr>
        <p:grpSp>
          <p:nvGrpSpPr>
            <p:cNvPr id="50243" name="Group 11"/>
            <p:cNvGrpSpPr>
              <a:grpSpLocks/>
            </p:cNvGrpSpPr>
            <p:nvPr/>
          </p:nvGrpSpPr>
          <p:grpSpPr bwMode="auto">
            <a:xfrm>
              <a:off x="1971" y="1369"/>
              <a:ext cx="388" cy="489"/>
              <a:chOff x="1074" y="1307"/>
              <a:chExt cx="388" cy="489"/>
            </a:xfrm>
          </p:grpSpPr>
          <p:sp>
            <p:nvSpPr>
              <p:cNvPr id="50246" name="Oval 12"/>
              <p:cNvSpPr>
                <a:spLocks noChangeArrowheads="1"/>
              </p:cNvSpPr>
              <p:nvPr/>
            </p:nvSpPr>
            <p:spPr bwMode="auto">
              <a:xfrm>
                <a:off x="1074" y="130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50247" name="Oval 13"/>
              <p:cNvSpPr>
                <a:spLocks noChangeArrowheads="1"/>
              </p:cNvSpPr>
              <p:nvPr/>
            </p:nvSpPr>
            <p:spPr bwMode="auto">
              <a:xfrm>
                <a:off x="1273" y="160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50248" name="Line 14"/>
              <p:cNvSpPr>
                <a:spLocks noChangeShapeType="1"/>
              </p:cNvSpPr>
              <p:nvPr/>
            </p:nvSpPr>
            <p:spPr bwMode="auto">
              <a:xfrm>
                <a:off x="1233" y="1467"/>
                <a:ext cx="89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44" name="Oval 15"/>
            <p:cNvSpPr>
              <a:spLocks noChangeArrowheads="1"/>
            </p:cNvSpPr>
            <p:nvPr/>
          </p:nvSpPr>
          <p:spPr bwMode="auto">
            <a:xfrm>
              <a:off x="1785" y="1685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245" name="Line 16"/>
            <p:cNvSpPr>
              <a:spLocks noChangeShapeType="1"/>
            </p:cNvSpPr>
            <p:nvPr/>
          </p:nvSpPr>
          <p:spPr bwMode="auto">
            <a:xfrm flipH="1">
              <a:off x="1934" y="1555"/>
              <a:ext cx="7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333876" y="2653904"/>
            <a:ext cx="871537" cy="1356961"/>
            <a:chOff x="2659" y="1376"/>
            <a:chExt cx="574" cy="810"/>
          </a:xfrm>
        </p:grpSpPr>
        <p:grpSp>
          <p:nvGrpSpPr>
            <p:cNvPr id="50234" name="Group 18"/>
            <p:cNvGrpSpPr>
              <a:grpSpLocks/>
            </p:cNvGrpSpPr>
            <p:nvPr/>
          </p:nvGrpSpPr>
          <p:grpSpPr bwMode="auto">
            <a:xfrm>
              <a:off x="2659" y="1376"/>
              <a:ext cx="574" cy="505"/>
              <a:chOff x="1785" y="1369"/>
              <a:chExt cx="574" cy="505"/>
            </a:xfrm>
          </p:grpSpPr>
          <p:grpSp>
            <p:nvGrpSpPr>
              <p:cNvPr id="50237" name="Group 19"/>
              <p:cNvGrpSpPr>
                <a:grpSpLocks/>
              </p:cNvGrpSpPr>
              <p:nvPr/>
            </p:nvGrpSpPr>
            <p:grpSpPr bwMode="auto">
              <a:xfrm>
                <a:off x="1971" y="1369"/>
                <a:ext cx="388" cy="489"/>
                <a:chOff x="1074" y="1307"/>
                <a:chExt cx="388" cy="489"/>
              </a:xfrm>
            </p:grpSpPr>
            <p:sp>
              <p:nvSpPr>
                <p:cNvPr id="50240" name="Oval 20"/>
                <p:cNvSpPr>
                  <a:spLocks noChangeArrowheads="1"/>
                </p:cNvSpPr>
                <p:nvPr/>
              </p:nvSpPr>
              <p:spPr bwMode="auto">
                <a:xfrm>
                  <a:off x="1074" y="130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50241" name="Oval 21"/>
                <p:cNvSpPr>
                  <a:spLocks noChangeArrowheads="1"/>
                </p:cNvSpPr>
                <p:nvPr/>
              </p:nvSpPr>
              <p:spPr bwMode="auto">
                <a:xfrm>
                  <a:off x="1273" y="160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18</a:t>
                  </a:r>
                </a:p>
              </p:txBody>
            </p:sp>
            <p:sp>
              <p:nvSpPr>
                <p:cNvPr id="50242" name="Line 22"/>
                <p:cNvSpPr>
                  <a:spLocks noChangeShapeType="1"/>
                </p:cNvSpPr>
                <p:nvPr/>
              </p:nvSpPr>
              <p:spPr bwMode="auto">
                <a:xfrm>
                  <a:off x="1233" y="1467"/>
                  <a:ext cx="89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238" name="Oval 23"/>
              <p:cNvSpPr>
                <a:spLocks noChangeArrowheads="1"/>
              </p:cNvSpPr>
              <p:nvPr/>
            </p:nvSpPr>
            <p:spPr bwMode="auto">
              <a:xfrm>
                <a:off x="1785" y="1685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0239" name="Line 24"/>
              <p:cNvSpPr>
                <a:spLocks noChangeShapeType="1"/>
              </p:cNvSpPr>
              <p:nvPr/>
            </p:nvSpPr>
            <p:spPr bwMode="auto">
              <a:xfrm flipH="1">
                <a:off x="1934" y="1555"/>
                <a:ext cx="7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35" name="Oval 25"/>
            <p:cNvSpPr>
              <a:spLocks noChangeArrowheads="1"/>
            </p:cNvSpPr>
            <p:nvPr/>
          </p:nvSpPr>
          <p:spPr bwMode="auto">
            <a:xfrm>
              <a:off x="2819" y="199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236" name="Line 26"/>
            <p:cNvSpPr>
              <a:spLocks noChangeShapeType="1"/>
            </p:cNvSpPr>
            <p:nvPr/>
          </p:nvSpPr>
          <p:spPr bwMode="auto">
            <a:xfrm>
              <a:off x="2823" y="1878"/>
              <a:ext cx="5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53064" y="2653904"/>
            <a:ext cx="1113991" cy="1454207"/>
            <a:chOff x="3599" y="1427"/>
            <a:chExt cx="574" cy="810"/>
          </a:xfrm>
        </p:grpSpPr>
        <p:grpSp>
          <p:nvGrpSpPr>
            <p:cNvPr id="50222" name="Group 28"/>
            <p:cNvGrpSpPr>
              <a:grpSpLocks/>
            </p:cNvGrpSpPr>
            <p:nvPr/>
          </p:nvGrpSpPr>
          <p:grpSpPr bwMode="auto">
            <a:xfrm>
              <a:off x="3599" y="1427"/>
              <a:ext cx="574" cy="810"/>
              <a:chOff x="2659" y="1376"/>
              <a:chExt cx="574" cy="810"/>
            </a:xfrm>
          </p:grpSpPr>
          <p:grpSp>
            <p:nvGrpSpPr>
              <p:cNvPr id="50225" name="Group 29"/>
              <p:cNvGrpSpPr>
                <a:grpSpLocks/>
              </p:cNvGrpSpPr>
              <p:nvPr/>
            </p:nvGrpSpPr>
            <p:grpSpPr bwMode="auto">
              <a:xfrm>
                <a:off x="2659" y="1376"/>
                <a:ext cx="574" cy="505"/>
                <a:chOff x="1785" y="1369"/>
                <a:chExt cx="574" cy="505"/>
              </a:xfrm>
            </p:grpSpPr>
            <p:grpSp>
              <p:nvGrpSpPr>
                <p:cNvPr id="50228" name="Group 30"/>
                <p:cNvGrpSpPr>
                  <a:grpSpLocks/>
                </p:cNvGrpSpPr>
                <p:nvPr/>
              </p:nvGrpSpPr>
              <p:grpSpPr bwMode="auto">
                <a:xfrm>
                  <a:off x="1971" y="1369"/>
                  <a:ext cx="388" cy="489"/>
                  <a:chOff x="1074" y="1307"/>
                  <a:chExt cx="388" cy="489"/>
                </a:xfrm>
              </p:grpSpPr>
              <p:sp>
                <p:nvSpPr>
                  <p:cNvPr id="5023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30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</a:t>
                    </a:r>
                  </a:p>
                </p:txBody>
              </p:sp>
              <p:sp>
                <p:nvSpPr>
                  <p:cNvPr id="5023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273" y="160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18</a:t>
                    </a:r>
                  </a:p>
                </p:txBody>
              </p:sp>
              <p:sp>
                <p:nvSpPr>
                  <p:cNvPr id="502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1467"/>
                    <a:ext cx="89" cy="1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6858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1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/>
                      <a:cs typeface="+mn-cs"/>
                    </a:endParaRPr>
                  </a:p>
                </p:txBody>
              </p:sp>
            </p:grpSp>
            <p:sp>
              <p:nvSpPr>
                <p:cNvPr id="50229" name="Oval 34"/>
                <p:cNvSpPr>
                  <a:spLocks noChangeArrowheads="1"/>
                </p:cNvSpPr>
                <p:nvPr/>
              </p:nvSpPr>
              <p:spPr bwMode="auto">
                <a:xfrm>
                  <a:off x="1785" y="1685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5023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34" y="1555"/>
                  <a:ext cx="77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226" name="Oval 36"/>
              <p:cNvSpPr>
                <a:spLocks noChangeArrowheads="1"/>
              </p:cNvSpPr>
              <p:nvPr/>
            </p:nvSpPr>
            <p:spPr bwMode="auto">
              <a:xfrm>
                <a:off x="2819" y="199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50227" name="Line 37"/>
              <p:cNvSpPr>
                <a:spLocks noChangeShapeType="1"/>
              </p:cNvSpPr>
              <p:nvPr/>
            </p:nvSpPr>
            <p:spPr bwMode="auto">
              <a:xfrm>
                <a:off x="2823" y="1878"/>
                <a:ext cx="5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23" name="Oval 38"/>
            <p:cNvSpPr>
              <a:spLocks noChangeArrowheads="1"/>
            </p:cNvSpPr>
            <p:nvPr/>
          </p:nvSpPr>
          <p:spPr bwMode="auto">
            <a:xfrm>
              <a:off x="3941" y="204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0224" name="Line 39"/>
            <p:cNvSpPr>
              <a:spLocks noChangeShapeType="1"/>
            </p:cNvSpPr>
            <p:nvPr/>
          </p:nvSpPr>
          <p:spPr bwMode="auto">
            <a:xfrm flipH="1">
              <a:off x="4034" y="1911"/>
              <a:ext cx="56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1780383" y="4186730"/>
            <a:ext cx="1295325" cy="1507973"/>
            <a:chOff x="507" y="2489"/>
            <a:chExt cx="762" cy="810"/>
          </a:xfrm>
        </p:grpSpPr>
        <p:grpSp>
          <p:nvGrpSpPr>
            <p:cNvPr id="50207" name="Group 41"/>
            <p:cNvGrpSpPr>
              <a:grpSpLocks/>
            </p:cNvGrpSpPr>
            <p:nvPr/>
          </p:nvGrpSpPr>
          <p:grpSpPr bwMode="auto">
            <a:xfrm>
              <a:off x="695" y="2489"/>
              <a:ext cx="574" cy="810"/>
              <a:chOff x="3599" y="1427"/>
              <a:chExt cx="574" cy="810"/>
            </a:xfrm>
          </p:grpSpPr>
          <p:grpSp>
            <p:nvGrpSpPr>
              <p:cNvPr id="50210" name="Group 42"/>
              <p:cNvGrpSpPr>
                <a:grpSpLocks/>
              </p:cNvGrpSpPr>
              <p:nvPr/>
            </p:nvGrpSpPr>
            <p:grpSpPr bwMode="auto">
              <a:xfrm>
                <a:off x="3599" y="1427"/>
                <a:ext cx="574" cy="810"/>
                <a:chOff x="2659" y="1376"/>
                <a:chExt cx="574" cy="810"/>
              </a:xfrm>
            </p:grpSpPr>
            <p:grpSp>
              <p:nvGrpSpPr>
                <p:cNvPr id="50213" name="Group 43"/>
                <p:cNvGrpSpPr>
                  <a:grpSpLocks/>
                </p:cNvGrpSpPr>
                <p:nvPr/>
              </p:nvGrpSpPr>
              <p:grpSpPr bwMode="auto">
                <a:xfrm>
                  <a:off x="2659" y="1376"/>
                  <a:ext cx="574" cy="505"/>
                  <a:chOff x="1785" y="1369"/>
                  <a:chExt cx="574" cy="505"/>
                </a:xfrm>
              </p:grpSpPr>
              <p:grpSp>
                <p:nvGrpSpPr>
                  <p:cNvPr id="5021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971" y="1369"/>
                    <a:ext cx="388" cy="489"/>
                    <a:chOff x="1074" y="1307"/>
                    <a:chExt cx="388" cy="489"/>
                  </a:xfrm>
                </p:grpSpPr>
                <p:sp>
                  <p:nvSpPr>
                    <p:cNvPr id="5021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307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p:txBody>
                </p:sp>
                <p:sp>
                  <p:nvSpPr>
                    <p:cNvPr id="50220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3" y="1607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p:txBody>
                </p:sp>
                <p:sp>
                  <p:nvSpPr>
                    <p:cNvPr id="5022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1467"/>
                      <a:ext cx="89" cy="1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685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仿宋_GB2312"/>
                        <a:cs typeface="+mn-cs"/>
                      </a:endParaRPr>
                    </a:p>
                  </p:txBody>
                </p:sp>
              </p:grpSp>
              <p:sp>
                <p:nvSpPr>
                  <p:cNvPr id="50217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785" y="1685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50218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34" y="1555"/>
                    <a:ext cx="77" cy="1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6858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1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/>
                      <a:cs typeface="+mn-cs"/>
                    </a:endParaRPr>
                  </a:p>
                </p:txBody>
              </p:sp>
            </p:grpSp>
            <p:sp>
              <p:nvSpPr>
                <p:cNvPr id="50214" name="Oval 50"/>
                <p:cNvSpPr>
                  <a:spLocks noChangeArrowheads="1"/>
                </p:cNvSpPr>
                <p:nvPr/>
              </p:nvSpPr>
              <p:spPr bwMode="auto">
                <a:xfrm>
                  <a:off x="2819" y="199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50215" name="Line 51"/>
                <p:cNvSpPr>
                  <a:spLocks noChangeShapeType="1"/>
                </p:cNvSpPr>
                <p:nvPr/>
              </p:nvSpPr>
              <p:spPr bwMode="auto">
                <a:xfrm>
                  <a:off x="2823" y="1878"/>
                  <a:ext cx="55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211" name="Oval 52"/>
              <p:cNvSpPr>
                <a:spLocks noChangeArrowheads="1"/>
              </p:cNvSpPr>
              <p:nvPr/>
            </p:nvSpPr>
            <p:spPr bwMode="auto">
              <a:xfrm>
                <a:off x="3941" y="204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50212" name="Line 53"/>
              <p:cNvSpPr>
                <a:spLocks noChangeShapeType="1"/>
              </p:cNvSpPr>
              <p:nvPr/>
            </p:nvSpPr>
            <p:spPr bwMode="auto">
              <a:xfrm flipH="1">
                <a:off x="4034" y="1911"/>
                <a:ext cx="5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08" name="Oval 54"/>
            <p:cNvSpPr>
              <a:spLocks noChangeArrowheads="1"/>
            </p:cNvSpPr>
            <p:nvPr/>
          </p:nvSpPr>
          <p:spPr bwMode="auto">
            <a:xfrm>
              <a:off x="507" y="309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209" name="Line 55"/>
            <p:cNvSpPr>
              <a:spLocks noChangeShapeType="1"/>
            </p:cNvSpPr>
            <p:nvPr/>
          </p:nvSpPr>
          <p:spPr bwMode="auto">
            <a:xfrm flipH="1">
              <a:off x="678" y="2978"/>
              <a:ext cx="7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3826347" y="4152136"/>
            <a:ext cx="1626717" cy="2276691"/>
            <a:chOff x="1537" y="2529"/>
            <a:chExt cx="762" cy="1134"/>
          </a:xfrm>
        </p:grpSpPr>
        <p:grpSp>
          <p:nvGrpSpPr>
            <p:cNvPr id="50189" name="Group 57"/>
            <p:cNvGrpSpPr>
              <a:grpSpLocks/>
            </p:cNvGrpSpPr>
            <p:nvPr/>
          </p:nvGrpSpPr>
          <p:grpSpPr bwMode="auto">
            <a:xfrm>
              <a:off x="1537" y="2529"/>
              <a:ext cx="762" cy="810"/>
              <a:chOff x="507" y="2489"/>
              <a:chExt cx="762" cy="810"/>
            </a:xfrm>
          </p:grpSpPr>
          <p:grpSp>
            <p:nvGrpSpPr>
              <p:cNvPr id="50192" name="Group 58"/>
              <p:cNvGrpSpPr>
                <a:grpSpLocks/>
              </p:cNvGrpSpPr>
              <p:nvPr/>
            </p:nvGrpSpPr>
            <p:grpSpPr bwMode="auto">
              <a:xfrm>
                <a:off x="695" y="2489"/>
                <a:ext cx="574" cy="810"/>
                <a:chOff x="3599" y="1427"/>
                <a:chExt cx="574" cy="810"/>
              </a:xfrm>
            </p:grpSpPr>
            <p:grpSp>
              <p:nvGrpSpPr>
                <p:cNvPr id="50195" name="Group 59"/>
                <p:cNvGrpSpPr>
                  <a:grpSpLocks/>
                </p:cNvGrpSpPr>
                <p:nvPr/>
              </p:nvGrpSpPr>
              <p:grpSpPr bwMode="auto">
                <a:xfrm>
                  <a:off x="3599" y="1427"/>
                  <a:ext cx="574" cy="810"/>
                  <a:chOff x="2659" y="1376"/>
                  <a:chExt cx="574" cy="810"/>
                </a:xfrm>
              </p:grpSpPr>
              <p:grpSp>
                <p:nvGrpSpPr>
                  <p:cNvPr id="5019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659" y="1376"/>
                    <a:ext cx="574" cy="505"/>
                    <a:chOff x="1785" y="1369"/>
                    <a:chExt cx="574" cy="505"/>
                  </a:xfrm>
                </p:grpSpPr>
                <p:grpSp>
                  <p:nvGrpSpPr>
                    <p:cNvPr id="50201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1" y="1369"/>
                      <a:ext cx="388" cy="489"/>
                      <a:chOff x="1074" y="1307"/>
                      <a:chExt cx="388" cy="489"/>
                    </a:xfrm>
                  </p:grpSpPr>
                  <p:sp>
                    <p:nvSpPr>
                      <p:cNvPr id="50204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4" y="1307"/>
                        <a:ext cx="189" cy="18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1pPr>
                        <a:lvl2pPr marL="742950" indent="-28575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2pPr>
                        <a:lvl3pPr marL="11430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3pPr>
                        <a:lvl4pPr marL="16002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4pPr>
                        <a:lvl5pPr marL="20574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9pPr>
                      </a:lstStyle>
                      <a:p>
                        <a:pPr marL="0" marR="0" lvl="0" indent="0" algn="ctr" defTabSz="6858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15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50205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3" y="1607"/>
                        <a:ext cx="189" cy="18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1pPr>
                        <a:lvl2pPr marL="742950" indent="-28575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2pPr>
                        <a:lvl3pPr marL="11430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3pPr>
                        <a:lvl4pPr marL="16002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4pPr>
                        <a:lvl5pPr marL="20574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9pPr>
                      </a:lstStyle>
                      <a:p>
                        <a:pPr marL="0" marR="0" lvl="0" indent="0" algn="ctr" defTabSz="6858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15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18</a:t>
                        </a:r>
                      </a:p>
                    </p:txBody>
                  </p:sp>
                  <p:sp>
                    <p:nvSpPr>
                      <p:cNvPr id="50206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33" y="1467"/>
                        <a:ext cx="89" cy="1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6858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仿宋_GB231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50202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5" y="1685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50203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34" y="1555"/>
                      <a:ext cx="77" cy="1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685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仿宋_GB2312"/>
                        <a:cs typeface="+mn-cs"/>
                      </a:endParaRPr>
                    </a:p>
                  </p:txBody>
                </p:sp>
              </p:grpSp>
              <p:sp>
                <p:nvSpPr>
                  <p:cNvPr id="5019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99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5020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1878"/>
                    <a:ext cx="55" cy="1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6858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1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/>
                      <a:cs typeface="+mn-cs"/>
                    </a:endParaRPr>
                  </a:p>
                </p:txBody>
              </p:sp>
            </p:grpSp>
            <p:sp>
              <p:nvSpPr>
                <p:cNvPr id="50196" name="Oval 69"/>
                <p:cNvSpPr>
                  <a:spLocks noChangeArrowheads="1"/>
                </p:cNvSpPr>
                <p:nvPr/>
              </p:nvSpPr>
              <p:spPr bwMode="auto">
                <a:xfrm>
                  <a:off x="3941" y="204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  <p:sp>
              <p:nvSpPr>
                <p:cNvPr id="50197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034" y="1911"/>
                  <a:ext cx="5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193" name="Oval 71"/>
              <p:cNvSpPr>
                <a:spLocks noChangeArrowheads="1"/>
              </p:cNvSpPr>
              <p:nvPr/>
            </p:nvSpPr>
            <p:spPr bwMode="auto">
              <a:xfrm>
                <a:off x="507" y="309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50194" name="Line 72"/>
              <p:cNvSpPr>
                <a:spLocks noChangeShapeType="1"/>
              </p:cNvSpPr>
              <p:nvPr/>
            </p:nvSpPr>
            <p:spPr bwMode="auto">
              <a:xfrm flipH="1">
                <a:off x="678" y="2978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190" name="Oval 73"/>
            <p:cNvSpPr>
              <a:spLocks noChangeArrowheads="1"/>
            </p:cNvSpPr>
            <p:nvPr/>
          </p:nvSpPr>
          <p:spPr bwMode="auto">
            <a:xfrm>
              <a:off x="1730" y="3474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191" name="Line 74"/>
            <p:cNvSpPr>
              <a:spLocks noChangeShapeType="1"/>
            </p:cNvSpPr>
            <p:nvPr/>
          </p:nvSpPr>
          <p:spPr bwMode="auto">
            <a:xfrm flipH="1">
              <a:off x="1867" y="3343"/>
              <a:ext cx="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sp>
        <p:nvSpPr>
          <p:cNvPr id="50187" name="Text Box 97"/>
          <p:cNvSpPr txBox="1">
            <a:spLocks noChangeArrowheads="1"/>
          </p:cNvSpPr>
          <p:nvPr/>
        </p:nvSpPr>
        <p:spPr bwMode="auto">
          <a:xfrm>
            <a:off x="478849" y="1113623"/>
            <a:ext cx="77100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</a:rPr>
              <a:t>从空树出发，经过一系列的查找、插入操作之后，可生成一棵二叉排序树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0188" name="Rectangle 98"/>
          <p:cNvSpPr>
            <a:spLocks noChangeArrowheads="1"/>
          </p:cNvSpPr>
          <p:nvPr/>
        </p:nvSpPr>
        <p:spPr bwMode="auto">
          <a:xfrm>
            <a:off x="733425" y="671514"/>
            <a:ext cx="4897041" cy="14656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</a:rPr>
              <a:t>二叉排序树的操作－生成</a:t>
            </a:r>
          </a:p>
        </p:txBody>
      </p:sp>
    </p:spTree>
    <p:extLst>
      <p:ext uri="{BB962C8B-B14F-4D97-AF65-F5344CB8AC3E}">
        <p14:creationId xmlns:p14="http://schemas.microsoft.com/office/powerpoint/2010/main" val="962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8" grpId="0" build="p" autoUpdateAnimBg="0"/>
      <p:bldP spid="101990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3"/>
          <p:cNvSpPr txBox="1">
            <a:spLocks noChangeArrowheads="1"/>
          </p:cNvSpPr>
          <p:nvPr/>
        </p:nvSpPr>
        <p:spPr bwMode="auto">
          <a:xfrm>
            <a:off x="623456" y="1383507"/>
            <a:ext cx="820881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不同插入次序的序列生成不同形态的二叉排序树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018309" y="3307657"/>
            <a:ext cx="2335249" cy="1485698"/>
            <a:chOff x="432" y="1530"/>
            <a:chExt cx="1392" cy="1248"/>
          </a:xfrm>
        </p:grpSpPr>
        <p:sp>
          <p:nvSpPr>
            <p:cNvPr id="51220" name="Oval 7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1221" name="Oval 76"/>
            <p:cNvSpPr>
              <a:spLocks noChangeArrowheads="1"/>
            </p:cNvSpPr>
            <p:nvPr/>
          </p:nvSpPr>
          <p:spPr bwMode="auto">
            <a:xfrm>
              <a:off x="76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1222" name="Oval 77"/>
            <p:cNvSpPr>
              <a:spLocks noChangeArrowheads="1"/>
            </p:cNvSpPr>
            <p:nvPr/>
          </p:nvSpPr>
          <p:spPr bwMode="auto">
            <a:xfrm>
              <a:off x="148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51223" name="Oval 78"/>
            <p:cNvSpPr>
              <a:spLocks noChangeArrowheads="1"/>
            </p:cNvSpPr>
            <p:nvPr/>
          </p:nvSpPr>
          <p:spPr bwMode="auto">
            <a:xfrm>
              <a:off x="432" y="234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1224" name="Oval 7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51225" name="Line 80"/>
            <p:cNvSpPr>
              <a:spLocks noChangeShapeType="1"/>
            </p:cNvSpPr>
            <p:nvPr/>
          </p:nvSpPr>
          <p:spPr bwMode="auto">
            <a:xfrm flipH="1">
              <a:off x="1008" y="1802"/>
              <a:ext cx="14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26" name="Line 8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27" name="Line 82"/>
            <p:cNvSpPr>
              <a:spLocks noChangeShapeType="1"/>
            </p:cNvSpPr>
            <p:nvPr/>
          </p:nvSpPr>
          <p:spPr bwMode="auto">
            <a:xfrm>
              <a:off x="1056" y="2234"/>
              <a:ext cx="19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28" name="Line 83"/>
            <p:cNvSpPr>
              <a:spLocks noChangeShapeType="1"/>
            </p:cNvSpPr>
            <p:nvPr/>
          </p:nvSpPr>
          <p:spPr bwMode="auto">
            <a:xfrm>
              <a:off x="1392" y="181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4727864" y="3164658"/>
            <a:ext cx="3252353" cy="2114550"/>
            <a:chOff x="3024" y="1434"/>
            <a:chExt cx="1872" cy="1776"/>
          </a:xfrm>
        </p:grpSpPr>
        <p:sp>
          <p:nvSpPr>
            <p:cNvPr id="51211" name="Oval 84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1212" name="Oval 85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1213" name="Oval 86"/>
            <p:cNvSpPr>
              <a:spLocks noChangeArrowheads="1"/>
            </p:cNvSpPr>
            <p:nvPr/>
          </p:nvSpPr>
          <p:spPr bwMode="auto">
            <a:xfrm>
              <a:off x="3744" y="210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51214" name="Oval 87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1215" name="Oval 88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51216" name="Line 89"/>
            <p:cNvSpPr>
              <a:spLocks noChangeShapeType="1"/>
            </p:cNvSpPr>
            <p:nvPr/>
          </p:nvSpPr>
          <p:spPr bwMode="auto">
            <a:xfrm>
              <a:off x="3360" y="177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>
              <a:off x="3744" y="210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4080" y="244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4464" y="282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sp>
        <p:nvSpPr>
          <p:cNvPr id="51206" name="Text Box 93"/>
          <p:cNvSpPr txBox="1">
            <a:spLocks noChangeArrowheads="1"/>
          </p:cNvSpPr>
          <p:nvPr/>
        </p:nvSpPr>
        <p:spPr bwMode="auto">
          <a:xfrm>
            <a:off x="1018309" y="2061246"/>
            <a:ext cx="3013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51207" name="Line 94"/>
          <p:cNvSpPr>
            <a:spLocks noChangeShapeType="1"/>
          </p:cNvSpPr>
          <p:nvPr/>
        </p:nvSpPr>
        <p:spPr bwMode="auto">
          <a:xfrm>
            <a:off x="1771650" y="2507456"/>
            <a:ext cx="20002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1208" name="Line 95"/>
          <p:cNvSpPr>
            <a:spLocks noChangeShapeType="1"/>
          </p:cNvSpPr>
          <p:nvPr/>
        </p:nvSpPr>
        <p:spPr bwMode="auto">
          <a:xfrm>
            <a:off x="4572000" y="2507456"/>
            <a:ext cx="21145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1209" name="Text Box 97"/>
          <p:cNvSpPr txBox="1">
            <a:spLocks noChangeArrowheads="1"/>
          </p:cNvSpPr>
          <p:nvPr/>
        </p:nvSpPr>
        <p:spPr bwMode="auto">
          <a:xfrm>
            <a:off x="4463653" y="2057734"/>
            <a:ext cx="3516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51210" name="Rectangle 100"/>
          <p:cNvSpPr>
            <a:spLocks noChangeArrowheads="1"/>
          </p:cNvSpPr>
          <p:nvPr/>
        </p:nvSpPr>
        <p:spPr bwMode="auto">
          <a:xfrm>
            <a:off x="1172766" y="857250"/>
            <a:ext cx="4942284" cy="1907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二叉排序树的操作－生成</a:t>
            </a:r>
          </a:p>
        </p:txBody>
      </p:sp>
    </p:spTree>
    <p:extLst>
      <p:ext uri="{BB962C8B-B14F-4D97-AF65-F5344CB8AC3E}">
        <p14:creationId xmlns:p14="http://schemas.microsoft.com/office/powerpoint/2010/main" val="13538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本章教学内容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141" y="1736258"/>
            <a:ext cx="7144684" cy="4725987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8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.1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静态</a:t>
            </a:r>
            <a:r>
              <a:rPr kumimoji="0" lang="zh-CN" altLang="en-US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查找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8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.2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动态查找表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-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二叉排序树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9.2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插入排序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9.2.1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直接插入排序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9.2.3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希尔排序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删除算法：</a:t>
            </a:r>
            <a:endParaRPr kumimoji="0" lang="en-US" altLang="zh-CN" sz="2400" b="1" kern="1200" dirty="0">
              <a:solidFill>
                <a:prstClr val="black">
                  <a:lumMod val="95000"/>
                  <a:lumOff val="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和插入相反，删除在查找成功之后进行，并且要求在删除二叉排序树上某个结点之后，仍然保持二叉排序树的特性。可分三种情况讨论：</a:t>
            </a:r>
            <a:endParaRPr kumimoji="0" lang="en-US" altLang="zh-CN" sz="2400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）被删除的结点是叶子</a:t>
            </a:r>
            <a:r>
              <a:rPr kumimoji="0" lang="zh-CN" altLang="en-US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kern="12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2400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en-US" sz="24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其双亲结点中相应指针域的值改为“空”</a:t>
            </a:r>
          </a:p>
          <a:p>
            <a:pPr marL="914452" lvl="2" indent="0" defTabSz="914476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kumimoji="0" lang="en-US" altLang="zh-CN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en-US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）被删除的结点只有左子树或者只有右子树</a:t>
            </a:r>
            <a:r>
              <a:rPr kumimoji="0" lang="zh-CN" altLang="en-US" sz="2800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2800" kern="12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52" lvl="2" indent="0" defTabSz="914476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kumimoji="0" lang="zh-CN" altLang="en-US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0"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其双亲结点的相应指针域的值改为 “指向被删除结点的左子树或右子树”。</a:t>
            </a: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en-US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）被删除的结点既有左子树，也有右子树</a:t>
            </a:r>
            <a:r>
              <a:rPr kumimoji="0" lang="zh-CN" altLang="en-US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400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en-US" sz="24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0" lang="zh-CN" altLang="en-US" sz="24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其中序前驱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替代之，然后再删除该前驱结点。前驱为其左子树的最右孩子。</a:t>
            </a:r>
            <a:endParaRPr kumimoji="0" lang="en-US" altLang="zh-CN" sz="240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95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 smtClean="0">
                <a:solidFill>
                  <a:srgbClr val="FF0000"/>
                </a:solidFill>
                <a:effectLst/>
              </a:rPr>
              <a:t>1.</a:t>
            </a:r>
            <a:r>
              <a:rPr lang="zh-CN" altLang="en-US" sz="2800" b="0" dirty="0" smtClean="0">
                <a:solidFill>
                  <a:srgbClr val="FF0000"/>
                </a:solidFill>
                <a:effectLst/>
              </a:rPr>
              <a:t>删除结点为</a:t>
            </a:r>
            <a:r>
              <a:rPr lang="zh-CN" altLang="en-US" sz="2800" b="0" dirty="0">
                <a:solidFill>
                  <a:srgbClr val="FF0000"/>
                </a:solidFill>
                <a:effectLst/>
              </a:rPr>
              <a:t>叶子结点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1108364"/>
            <a:ext cx="7983537" cy="506701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</a:t>
            </a:r>
            <a:r>
              <a:rPr lang="zh-CN" altLang="en-US" dirty="0"/>
              <a:t>待删结点为*</a:t>
            </a:r>
            <a:r>
              <a:rPr lang="en-US" altLang="zh-CN" dirty="0"/>
              <a:t>p(p</a:t>
            </a:r>
            <a:r>
              <a:rPr lang="zh-CN" altLang="en-US" dirty="0"/>
              <a:t>为指向待删结点的指针</a:t>
            </a:r>
            <a:r>
              <a:rPr lang="en-US" altLang="zh-CN" dirty="0"/>
              <a:t>)</a:t>
            </a:r>
            <a:r>
              <a:rPr lang="zh-CN" altLang="en-US" dirty="0"/>
              <a:t>，其双亲结点为*</a:t>
            </a:r>
            <a:r>
              <a:rPr lang="en-US" altLang="zh-CN" dirty="0"/>
              <a:t>f</a:t>
            </a:r>
            <a:r>
              <a:rPr lang="zh-CN" altLang="en-US" dirty="0"/>
              <a:t>，且不失一般性，设*</a:t>
            </a:r>
            <a:r>
              <a:rPr lang="en-US" altLang="zh-CN" dirty="0"/>
              <a:t>p</a:t>
            </a:r>
            <a:r>
              <a:rPr lang="zh-CN" altLang="en-US" dirty="0"/>
              <a:t>是*</a:t>
            </a:r>
            <a:r>
              <a:rPr lang="en-US" altLang="zh-CN" dirty="0"/>
              <a:t>f </a:t>
            </a:r>
            <a:r>
              <a:rPr lang="zh-CN" altLang="en-US" dirty="0"/>
              <a:t>的左孩子。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若*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结点为叶子结点</a:t>
            </a:r>
            <a:r>
              <a:rPr lang="zh-CN" altLang="en-US" dirty="0"/>
              <a:t>，  由于删去叶子结点后不影响整棵树的特性，所以，只需将被删结点的双亲结点相应指针域</a:t>
            </a:r>
            <a:r>
              <a:rPr lang="zh-CN" altLang="en-US" dirty="0" smtClean="0"/>
              <a:t>改为</a:t>
            </a:r>
            <a:r>
              <a:rPr lang="zh-CN" altLang="en-US" dirty="0"/>
              <a:t>空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42" y="3803358"/>
            <a:ext cx="304842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</a:rPr>
              <a:t>(2) </a:t>
            </a:r>
            <a:r>
              <a:rPr lang="zh-CN" altLang="en-US" sz="3200" dirty="0">
                <a:solidFill>
                  <a:srgbClr val="C00000"/>
                </a:solidFill>
              </a:rPr>
              <a:t>若 *</a:t>
            </a:r>
            <a:r>
              <a:rPr lang="en-US" altLang="zh-CN" sz="3200" dirty="0">
                <a:solidFill>
                  <a:srgbClr val="C00000"/>
                </a:solidFill>
              </a:rPr>
              <a:t>p</a:t>
            </a:r>
            <a:r>
              <a:rPr lang="zh-CN" altLang="en-US" sz="3200" dirty="0">
                <a:solidFill>
                  <a:srgbClr val="C00000"/>
                </a:solidFill>
              </a:rPr>
              <a:t>是单支结点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143" y="1518660"/>
            <a:ext cx="7983537" cy="4725987"/>
          </a:xfrm>
        </p:spPr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/>
              <a:t>p</a:t>
            </a:r>
            <a:r>
              <a:rPr lang="zh-CN" altLang="en-US" dirty="0"/>
              <a:t>结点只有右子树 </a:t>
            </a:r>
            <a:r>
              <a:rPr lang="en-US" altLang="zh-CN" dirty="0"/>
              <a:t>P</a:t>
            </a:r>
            <a:r>
              <a:rPr lang="en-US" altLang="zh-CN" baseline="-25000" dirty="0"/>
              <a:t>R</a:t>
            </a:r>
            <a:r>
              <a:rPr lang="zh-CN" altLang="en-US" dirty="0"/>
              <a:t>或左子树 </a:t>
            </a:r>
            <a:r>
              <a:rPr lang="en-US" altLang="zh-CN" dirty="0"/>
              <a:t>P</a:t>
            </a:r>
            <a:r>
              <a:rPr lang="en-US" altLang="zh-CN" baseline="-25000" dirty="0"/>
              <a:t>L</a:t>
            </a:r>
            <a:r>
              <a:rPr lang="zh-CN" altLang="en-US" dirty="0"/>
              <a:t>，只需将右子树 </a:t>
            </a:r>
            <a:r>
              <a:rPr lang="en-US" altLang="zh-CN" dirty="0"/>
              <a:t>P</a:t>
            </a:r>
            <a:r>
              <a:rPr lang="en-US" altLang="zh-CN" baseline="-25000" dirty="0"/>
              <a:t>R</a:t>
            </a:r>
            <a:r>
              <a:rPr lang="zh-CN" altLang="en-US" dirty="0"/>
              <a:t>或左子树 </a:t>
            </a:r>
            <a:r>
              <a:rPr lang="en-US" altLang="zh-CN" dirty="0"/>
              <a:t>P</a:t>
            </a:r>
            <a:r>
              <a:rPr lang="en-US" altLang="zh-CN" baseline="-25000" dirty="0"/>
              <a:t>L</a:t>
            </a:r>
            <a:r>
              <a:rPr lang="zh-CN" altLang="en-US" dirty="0"/>
              <a:t>直接成为其双亲结点 *</a:t>
            </a:r>
            <a:r>
              <a:rPr lang="en-US" altLang="zh-CN" dirty="0"/>
              <a:t>f </a:t>
            </a:r>
            <a:r>
              <a:rPr lang="zh-CN" altLang="en-US" dirty="0"/>
              <a:t>的左子树即可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94" y="3077873"/>
            <a:ext cx="2809875" cy="214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41" y="3077873"/>
            <a:ext cx="2781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）若 </a:t>
            </a:r>
            <a:r>
              <a:rPr lang="zh-CN" altLang="en-US" sz="3200" dirty="0">
                <a:solidFill>
                  <a:srgbClr val="FF0000"/>
                </a:solidFill>
              </a:rPr>
              <a:t>*</a:t>
            </a:r>
            <a:r>
              <a:rPr lang="en-US" altLang="zh-CN" sz="3200" dirty="0">
                <a:solidFill>
                  <a:srgbClr val="FF0000"/>
                </a:solidFill>
              </a:rPr>
              <a:t>p</a:t>
            </a:r>
            <a:r>
              <a:rPr lang="zh-CN" altLang="en-US" sz="3200" dirty="0">
                <a:solidFill>
                  <a:srgbClr val="FF0000"/>
                </a:solidFill>
              </a:rPr>
              <a:t>是单支结点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87" y="1295400"/>
            <a:ext cx="6879503" cy="47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656" y="581892"/>
            <a:ext cx="6400800" cy="685800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(3) </a:t>
            </a:r>
            <a:r>
              <a:rPr lang="zh-CN" altLang="en-US" sz="2800" dirty="0" smtClean="0">
                <a:solidFill>
                  <a:srgbClr val="FF0000"/>
                </a:solidFill>
              </a:rPr>
              <a:t>被删除结点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</a:rPr>
              <a:t>既有</a:t>
            </a:r>
            <a:r>
              <a:rPr lang="zh-CN" altLang="en-US" sz="2800" dirty="0">
                <a:solidFill>
                  <a:srgbClr val="FF0000"/>
                </a:solidFill>
              </a:rPr>
              <a:t>左子树 </a:t>
            </a:r>
            <a:r>
              <a:rPr lang="zh-CN" altLang="en-US" sz="2800" dirty="0" smtClean="0">
                <a:solidFill>
                  <a:srgbClr val="FF0000"/>
                </a:solidFill>
              </a:rPr>
              <a:t>又</a:t>
            </a:r>
            <a:r>
              <a:rPr lang="zh-CN" altLang="en-US" sz="2800" dirty="0">
                <a:solidFill>
                  <a:srgbClr val="FF0000"/>
                </a:solidFill>
              </a:rPr>
              <a:t>有右子树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1177638"/>
            <a:ext cx="7983537" cy="4983884"/>
          </a:xfrm>
        </p:spPr>
        <p:txBody>
          <a:bodyPr/>
          <a:lstStyle/>
          <a:p>
            <a:r>
              <a:rPr lang="zh-CN" altLang="en-US" dirty="0"/>
              <a:t>可按中序遍历保持有序进行调整。中序遍历该二叉树得到的序列为：</a:t>
            </a:r>
            <a:r>
              <a:rPr lang="en-US" altLang="zh-CN" dirty="0"/>
              <a:t>{ C</a:t>
            </a:r>
            <a:r>
              <a:rPr lang="en-US" altLang="zh-CN" baseline="-25000" dirty="0"/>
              <a:t>L</a:t>
            </a:r>
            <a:r>
              <a:rPr lang="en-US" altLang="zh-CN" dirty="0"/>
              <a:t> C Q</a:t>
            </a:r>
            <a:r>
              <a:rPr lang="en-US" altLang="zh-CN" baseline="-25000" dirty="0"/>
              <a:t>L</a:t>
            </a:r>
            <a:r>
              <a:rPr lang="en-US" altLang="zh-CN" dirty="0"/>
              <a:t> Q S</a:t>
            </a:r>
            <a:r>
              <a:rPr lang="en-US" altLang="zh-CN" baseline="-25000" dirty="0"/>
              <a:t>L</a:t>
            </a:r>
            <a:r>
              <a:rPr lang="en-US" altLang="zh-CN" dirty="0"/>
              <a:t> S P P</a:t>
            </a:r>
            <a:r>
              <a:rPr lang="en-US" altLang="zh-CN" baseline="-25000" dirty="0"/>
              <a:t>R</a:t>
            </a:r>
            <a:r>
              <a:rPr lang="en-US" altLang="zh-CN" dirty="0"/>
              <a:t> F … }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</a:t>
            </a:r>
            <a:r>
              <a:rPr lang="zh-CN" altLang="en-US" dirty="0"/>
              <a:t>*</a:t>
            </a:r>
            <a:r>
              <a:rPr lang="en-US" altLang="zh-CN" dirty="0"/>
              <a:t>p </a:t>
            </a:r>
            <a:r>
              <a:rPr lang="zh-CN" altLang="en-US" dirty="0"/>
              <a:t>为被删除结点， </a:t>
            </a:r>
            <a:endParaRPr lang="en-US" altLang="zh-CN" dirty="0" smtClean="0"/>
          </a:p>
          <a:p>
            <a:pPr marL="3587750" indent="-3587750"/>
            <a:r>
              <a:rPr lang="en-US" altLang="zh-CN" dirty="0"/>
              <a:t> </a:t>
            </a:r>
            <a:r>
              <a:rPr lang="zh-CN" altLang="en-US" dirty="0" smtClean="0"/>
              <a:t>*</a:t>
            </a:r>
            <a:r>
              <a:rPr lang="en-US" altLang="zh-CN" dirty="0"/>
              <a:t>f </a:t>
            </a:r>
            <a:r>
              <a:rPr lang="zh-CN" altLang="en-US" dirty="0"/>
              <a:t>为*</a:t>
            </a:r>
            <a:r>
              <a:rPr lang="en-US" altLang="zh-CN" dirty="0"/>
              <a:t>p</a:t>
            </a:r>
            <a:r>
              <a:rPr lang="zh-CN" altLang="en-US" dirty="0"/>
              <a:t>的双亲</a:t>
            </a:r>
            <a:r>
              <a:rPr lang="zh-CN" altLang="en-US" dirty="0" smtClean="0"/>
              <a:t>结 点，                                   </a:t>
            </a:r>
            <a:r>
              <a:rPr lang="en-US" altLang="zh-CN" dirty="0" smtClean="0"/>
              <a:t>c </a:t>
            </a:r>
            <a:r>
              <a:rPr lang="zh-CN" altLang="en-US" dirty="0"/>
              <a:t>为*</a:t>
            </a:r>
            <a:r>
              <a:rPr lang="en-US" altLang="zh-CN" dirty="0"/>
              <a:t>p</a:t>
            </a:r>
            <a:r>
              <a:rPr lang="zh-CN" altLang="en-US" dirty="0"/>
              <a:t>左子树的根结点， </a:t>
            </a:r>
            <a:endParaRPr lang="en-US" altLang="zh-CN" dirty="0" smtClean="0"/>
          </a:p>
          <a:p>
            <a:pPr marL="3671888" indent="-3671888"/>
            <a:r>
              <a:rPr lang="zh-CN" altLang="en-US" dirty="0" smtClean="0"/>
              <a:t>*</a:t>
            </a:r>
            <a:r>
              <a:rPr lang="en-US" altLang="zh-CN" dirty="0"/>
              <a:t>s </a:t>
            </a:r>
            <a:r>
              <a:rPr lang="zh-CN" altLang="en-US" dirty="0"/>
              <a:t>为*</a:t>
            </a:r>
            <a:r>
              <a:rPr lang="en-US" altLang="zh-CN" dirty="0"/>
              <a:t>p</a:t>
            </a:r>
            <a:r>
              <a:rPr lang="zh-CN" altLang="en-US" dirty="0"/>
              <a:t>左子树上最右下的</a:t>
            </a:r>
            <a:r>
              <a:rPr lang="zh-CN" altLang="en-US" dirty="0" smtClean="0"/>
              <a:t>结点；  </a:t>
            </a:r>
            <a:endParaRPr lang="en-US" altLang="zh-CN" dirty="0" smtClean="0"/>
          </a:p>
          <a:p>
            <a:pPr marL="3671888" indent="-3671888"/>
            <a:r>
              <a:rPr lang="zh-CN" altLang="en-US" sz="2800" dirty="0" smtClean="0"/>
              <a:t> 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中序遍历中*</a:t>
            </a:r>
            <a:r>
              <a:rPr lang="en-US" altLang="zh-CN" sz="2800" dirty="0"/>
              <a:t>p</a:t>
            </a:r>
            <a:r>
              <a:rPr lang="zh-CN" altLang="en-US" sz="2800" dirty="0"/>
              <a:t>的直接</a:t>
            </a:r>
            <a:r>
              <a:rPr lang="zh-CN" altLang="en-US" sz="2800" dirty="0" smtClean="0"/>
              <a:t>前驱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2871068"/>
            <a:ext cx="2733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6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7" y="609600"/>
            <a:ext cx="7087322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3) </a:t>
            </a:r>
            <a:r>
              <a:rPr lang="zh-CN" altLang="en-US" sz="3200" dirty="0">
                <a:solidFill>
                  <a:srgbClr val="FF0000"/>
                </a:solidFill>
              </a:rPr>
              <a:t>被删除结点</a:t>
            </a:r>
            <a:r>
              <a:rPr lang="en-US" altLang="zh-CN" sz="3200" dirty="0">
                <a:solidFill>
                  <a:srgbClr val="FF0000"/>
                </a:solidFill>
              </a:rPr>
              <a:t>p</a:t>
            </a:r>
            <a:r>
              <a:rPr lang="zh-CN" altLang="en-US" sz="3200" dirty="0">
                <a:solidFill>
                  <a:srgbClr val="FF0000"/>
                </a:solidFill>
              </a:rPr>
              <a:t>既有左子树 又有右子树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 一般</a:t>
            </a:r>
            <a:r>
              <a:rPr lang="zh-CN" altLang="en-US" sz="2800" dirty="0" smtClean="0"/>
              <a:t>令</a:t>
            </a:r>
            <a:r>
              <a:rPr lang="en-US" altLang="zh-CN" sz="2800" dirty="0"/>
              <a:t>p</a:t>
            </a:r>
            <a:r>
              <a:rPr lang="zh-CN" altLang="en-US" sz="2800" dirty="0"/>
              <a:t>的直接前驱</a:t>
            </a:r>
            <a:r>
              <a:rPr lang="en-US" altLang="zh-CN" sz="2800" dirty="0"/>
              <a:t>(</a:t>
            </a:r>
            <a:r>
              <a:rPr lang="zh-CN" altLang="en-US" sz="2800" dirty="0"/>
              <a:t>或直接后继</a:t>
            </a:r>
            <a:r>
              <a:rPr lang="en-US" altLang="zh-CN" sz="2800" dirty="0"/>
              <a:t>)</a:t>
            </a:r>
            <a:r>
              <a:rPr lang="zh-CN" altLang="en-US" sz="2800" dirty="0"/>
              <a:t>替代</a:t>
            </a:r>
            <a:r>
              <a:rPr lang="en-US" altLang="zh-CN" sz="2800" dirty="0"/>
              <a:t>p</a:t>
            </a:r>
            <a:r>
              <a:rPr lang="zh-CN" altLang="en-US" sz="2800" dirty="0"/>
              <a:t>，然后再从二叉排序树中删除 </a:t>
            </a:r>
            <a:r>
              <a:rPr lang="en-US" altLang="zh-CN" sz="2800" dirty="0"/>
              <a:t>p </a:t>
            </a:r>
            <a:r>
              <a:rPr lang="zh-CN" altLang="en-US" sz="2800" dirty="0"/>
              <a:t>的直接前驱</a:t>
            </a:r>
            <a:r>
              <a:rPr lang="en-US" altLang="zh-CN" sz="2800" dirty="0"/>
              <a:t>(</a:t>
            </a:r>
            <a:r>
              <a:rPr lang="zh-CN" altLang="en-US" sz="2800" dirty="0"/>
              <a:t>或直接后继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34" y="2608984"/>
            <a:ext cx="3305175" cy="382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13" y="2495953"/>
            <a:ext cx="2731245" cy="38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4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7461394" cy="685800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）删除</a:t>
            </a:r>
            <a:r>
              <a:rPr lang="en-US" altLang="zh-CN" sz="3200" dirty="0" smtClean="0">
                <a:solidFill>
                  <a:srgbClr val="FF0000"/>
                </a:solidFill>
              </a:rPr>
              <a:t>50 </a:t>
            </a:r>
            <a:r>
              <a:rPr lang="zh-CN" altLang="en-US" sz="3200" dirty="0" smtClean="0">
                <a:solidFill>
                  <a:srgbClr val="FF0000"/>
                </a:solidFill>
              </a:rPr>
              <a:t>，以中序前驱结点</a:t>
            </a:r>
            <a:r>
              <a:rPr lang="en-US" altLang="zh-CN" sz="3200" dirty="0" smtClean="0">
                <a:solidFill>
                  <a:srgbClr val="FF0000"/>
                </a:solidFill>
              </a:rPr>
              <a:t>40</a:t>
            </a:r>
            <a:r>
              <a:rPr lang="zh-CN" altLang="en-US" sz="3200" dirty="0" smtClean="0">
                <a:solidFill>
                  <a:srgbClr val="FF0000"/>
                </a:solidFill>
              </a:rPr>
              <a:t>替换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96" y="2388826"/>
            <a:ext cx="3441339" cy="2390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60" y="2434502"/>
            <a:ext cx="3492067" cy="23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734292"/>
            <a:ext cx="7983537" cy="544108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练习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</a:t>
            </a:r>
            <a:r>
              <a:rPr lang="zh-CN" altLang="en-US" dirty="0"/>
              <a:t>依次删除二叉排序树中的关键字为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的各结点后，该二叉排序树的结构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7" y="2712460"/>
            <a:ext cx="4362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88" y="914400"/>
            <a:ext cx="7056227" cy="52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9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Text Box 2"/>
          <p:cNvSpPr txBox="1">
            <a:spLocks noChangeArrowheads="1"/>
          </p:cNvSpPr>
          <p:nvPr/>
        </p:nvSpPr>
        <p:spPr bwMode="auto">
          <a:xfrm>
            <a:off x="1709737" y="3308747"/>
            <a:ext cx="57781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第</a:t>
            </a:r>
            <a:r>
              <a:rPr lang="en-US" altLang="zh-CN" sz="2100" dirty="0" err="1">
                <a:solidFill>
                  <a:srgbClr val="3333CC"/>
                </a:solidFill>
                <a:latin typeface="楷体_GB2312"/>
              </a:rPr>
              <a:t>i</a:t>
            </a: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层结点需比较</a:t>
            </a:r>
            <a:r>
              <a:rPr lang="en-US" altLang="zh-CN" sz="2100" dirty="0" err="1">
                <a:solidFill>
                  <a:srgbClr val="3333CC"/>
                </a:solidFill>
                <a:latin typeface="楷体_GB2312"/>
              </a:rPr>
              <a:t>i</a:t>
            </a: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次。在等概率的前提下，上述两图的</a:t>
            </a:r>
            <a:r>
              <a:rPr lang="zh-CN" altLang="en-US" sz="2100" dirty="0">
                <a:solidFill>
                  <a:srgbClr val="FF3300"/>
                </a:solidFill>
                <a:latin typeface="楷体_GB2312"/>
              </a:rPr>
              <a:t>平均查找</a:t>
            </a:r>
            <a:r>
              <a:rPr lang="zh-CN" altLang="en-US" sz="2100" dirty="0" smtClean="0">
                <a:solidFill>
                  <a:srgbClr val="FF3300"/>
                </a:solidFill>
                <a:latin typeface="楷体_GB2312"/>
              </a:rPr>
              <a:t>长度</a:t>
            </a:r>
            <a:r>
              <a:rPr lang="en-US" altLang="zh-CN" sz="2100" dirty="0" smtClean="0">
                <a:solidFill>
                  <a:srgbClr val="FF3300"/>
                </a:solidFill>
                <a:latin typeface="楷体_GB2312"/>
              </a:rPr>
              <a:t>ASL</a:t>
            </a:r>
            <a:r>
              <a:rPr lang="zh-CN" altLang="en-US" sz="2100" dirty="0" smtClean="0">
                <a:solidFill>
                  <a:srgbClr val="3333CC"/>
                </a:solidFill>
                <a:latin typeface="楷体_GB2312"/>
              </a:rPr>
              <a:t>为</a:t>
            </a: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：</a:t>
            </a:r>
          </a:p>
        </p:txBody>
      </p:sp>
      <p:graphicFrame>
        <p:nvGraphicFramePr>
          <p:cNvPr id="1043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51275"/>
              </p:ext>
            </p:extLst>
          </p:nvPr>
        </p:nvGraphicFramePr>
        <p:xfrm>
          <a:off x="2015294" y="4530587"/>
          <a:ext cx="5576997" cy="132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公式" r:id="rId3" imgW="2476440" imgH="888840" progId="Equation.3">
                  <p:embed/>
                </p:oleObj>
              </mc:Choice>
              <mc:Fallback>
                <p:oleObj name="公式" r:id="rId3" imgW="2476440" imgH="888840" progId="Equation.3">
                  <p:embed/>
                  <p:pic>
                    <p:nvPicPr>
                      <p:cNvPr id="1043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294" y="4530587"/>
                        <a:ext cx="5576997" cy="1320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1914525" y="1364456"/>
            <a:ext cx="1657350" cy="1485900"/>
            <a:chOff x="432" y="1530"/>
            <a:chExt cx="1392" cy="1248"/>
          </a:xfrm>
        </p:grpSpPr>
        <p:sp>
          <p:nvSpPr>
            <p:cNvPr id="4113" name="Oval 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114" name="Oval 6"/>
            <p:cNvSpPr>
              <a:spLocks noChangeArrowheads="1"/>
            </p:cNvSpPr>
            <p:nvPr/>
          </p:nvSpPr>
          <p:spPr bwMode="auto">
            <a:xfrm>
              <a:off x="76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115" name="Oval 7"/>
            <p:cNvSpPr>
              <a:spLocks noChangeArrowheads="1"/>
            </p:cNvSpPr>
            <p:nvPr/>
          </p:nvSpPr>
          <p:spPr bwMode="auto">
            <a:xfrm>
              <a:off x="148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4116" name="Oval 8"/>
            <p:cNvSpPr>
              <a:spLocks noChangeArrowheads="1"/>
            </p:cNvSpPr>
            <p:nvPr/>
          </p:nvSpPr>
          <p:spPr bwMode="auto">
            <a:xfrm>
              <a:off x="432" y="234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117" name="Oval 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118" name="Line 10"/>
            <p:cNvSpPr>
              <a:spLocks noChangeShapeType="1"/>
            </p:cNvSpPr>
            <p:nvPr/>
          </p:nvSpPr>
          <p:spPr bwMode="auto">
            <a:xfrm flipH="1">
              <a:off x="1008" y="1802"/>
              <a:ext cx="14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9" name="Line 1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20" name="Line 12"/>
            <p:cNvSpPr>
              <a:spLocks noChangeShapeType="1"/>
            </p:cNvSpPr>
            <p:nvPr/>
          </p:nvSpPr>
          <p:spPr bwMode="auto">
            <a:xfrm>
              <a:off x="1056" y="2234"/>
              <a:ext cx="19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21" name="Line 13"/>
            <p:cNvSpPr>
              <a:spLocks noChangeShapeType="1"/>
            </p:cNvSpPr>
            <p:nvPr/>
          </p:nvSpPr>
          <p:spPr bwMode="auto">
            <a:xfrm>
              <a:off x="1392" y="181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grpSp>
        <p:nvGrpSpPr>
          <p:cNvPr id="4102" name="Group 14"/>
          <p:cNvGrpSpPr>
            <a:grpSpLocks/>
          </p:cNvGrpSpPr>
          <p:nvPr/>
        </p:nvGrpSpPr>
        <p:grpSpPr bwMode="auto">
          <a:xfrm>
            <a:off x="5000625" y="1250156"/>
            <a:ext cx="2228850" cy="2114550"/>
            <a:chOff x="3024" y="1434"/>
            <a:chExt cx="1872" cy="1776"/>
          </a:xfrm>
        </p:grpSpPr>
        <p:sp>
          <p:nvSpPr>
            <p:cNvPr id="4104" name="Oval 15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105" name="Oval 16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106" name="Oval 17"/>
            <p:cNvSpPr>
              <a:spLocks noChangeArrowheads="1"/>
            </p:cNvSpPr>
            <p:nvPr/>
          </p:nvSpPr>
          <p:spPr bwMode="auto">
            <a:xfrm>
              <a:off x="3744" y="210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107" name="Oval 18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108" name="Oval 19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4109" name="Line 20"/>
            <p:cNvSpPr>
              <a:spLocks noChangeShapeType="1"/>
            </p:cNvSpPr>
            <p:nvPr/>
          </p:nvSpPr>
          <p:spPr bwMode="auto">
            <a:xfrm>
              <a:off x="3360" y="177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0" name="Line 21"/>
            <p:cNvSpPr>
              <a:spLocks noChangeShapeType="1"/>
            </p:cNvSpPr>
            <p:nvPr/>
          </p:nvSpPr>
          <p:spPr bwMode="auto">
            <a:xfrm>
              <a:off x="3744" y="210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1" name="Line 22"/>
            <p:cNvSpPr>
              <a:spLocks noChangeShapeType="1"/>
            </p:cNvSpPr>
            <p:nvPr/>
          </p:nvSpPr>
          <p:spPr bwMode="auto">
            <a:xfrm>
              <a:off x="4080" y="244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2" name="Line 23"/>
            <p:cNvSpPr>
              <a:spLocks noChangeShapeType="1"/>
            </p:cNvSpPr>
            <p:nvPr/>
          </p:nvSpPr>
          <p:spPr bwMode="auto">
            <a:xfrm>
              <a:off x="4464" y="282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查找的性能分析</a:t>
            </a:r>
          </a:p>
        </p:txBody>
      </p:sp>
    </p:spTree>
    <p:extLst>
      <p:ext uri="{BB962C8B-B14F-4D97-AF65-F5344CB8AC3E}">
        <p14:creationId xmlns:p14="http://schemas.microsoft.com/office/powerpoint/2010/main" val="168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sz="3600" dirty="0" smtClean="0">
                <a:solidFill>
                  <a:schemeClr val="accent6"/>
                </a:solidFill>
              </a:rPr>
              <a:t>.1 </a:t>
            </a:r>
            <a:r>
              <a:rPr lang="zh-CN" altLang="en-US" sz="3600" dirty="0" smtClean="0">
                <a:solidFill>
                  <a:schemeClr val="accent6"/>
                </a:solidFill>
              </a:rPr>
              <a:t>静态查找表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9" y="1295400"/>
            <a:ext cx="8195813" cy="4725987"/>
          </a:xfrm>
        </p:spPr>
        <p:txBody>
          <a:bodyPr/>
          <a:lstStyle/>
          <a:p>
            <a:pPr marL="457227" lvl="1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查找表（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Search Table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）是由同一类型的数据元素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或记录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构成的集合。由于“集合”中的数据元素之间存在着松散的关系，因此查找表是一种应用灵便的结构。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27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b="1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查找表基本操作：</a:t>
            </a:r>
            <a:endParaRPr kumimoji="0" lang="en-US" altLang="zh-CN" b="1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）查询某个“特定的”数据元素是否在查找表中；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）检索某个“特定的”数据元素的各种属性；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）在查找表中插入一个数据元素；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）从查找表中删去某个数据元素。</a:t>
            </a:r>
            <a:endParaRPr kumimoji="0" lang="en-US" altLang="zh-CN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27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b="1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</a:t>
            </a:r>
            <a:r>
              <a:rPr kumimoji="0" lang="zh-CN" altLang="en-US" b="1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表的分类：</a:t>
            </a:r>
            <a:endParaRPr kumimoji="0" lang="en-US" altLang="zh-CN" b="1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b="1" kern="1200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静态查找表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：仅作查询和检索操作的查找表。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b="1" kern="1200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动态查找表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：有时在查询之后，还需要将“查询”结果为“不在查找表中”的数据元素插入到查找表中；或者，从查找表中删除其“查询”结果为“在查找表中”的数据元素。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277541" y="1322785"/>
            <a:ext cx="6723459" cy="138499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平均查找长度和二叉树的形态有关，即，</a:t>
            </a:r>
          </a:p>
          <a:p>
            <a:pPr defTabSz="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最好：</a:t>
            </a:r>
            <a:r>
              <a:rPr lang="en-US" altLang="zh-CN" sz="2100">
                <a:solidFill>
                  <a:srgbClr val="000066"/>
                </a:solidFill>
                <a:latin typeface="楷体_GB2312"/>
              </a:rPr>
              <a:t>log</a:t>
            </a:r>
            <a:r>
              <a:rPr lang="en-US" altLang="zh-CN" sz="2100" baseline="-25000">
                <a:solidFill>
                  <a:srgbClr val="000066"/>
                </a:solidFill>
                <a:latin typeface="楷体_GB2312"/>
              </a:rPr>
              <a:t>2</a:t>
            </a:r>
            <a:r>
              <a:rPr lang="en-US" altLang="zh-CN" sz="2100">
                <a:solidFill>
                  <a:srgbClr val="000066"/>
                </a:solidFill>
                <a:latin typeface="楷体_GB2312"/>
              </a:rPr>
              <a:t>n</a:t>
            </a: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（形态匀称，与二分查找的判定树相似）</a:t>
            </a:r>
          </a:p>
          <a:p>
            <a:pPr defTabSz="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最坏</a:t>
            </a:r>
            <a:r>
              <a:rPr lang="en-US" altLang="zh-CN" sz="2100">
                <a:solidFill>
                  <a:srgbClr val="000066"/>
                </a:solidFill>
                <a:latin typeface="楷体_GB2312"/>
                <a:sym typeface="Wingdings" panose="05000000000000000000" pitchFamily="2" charset="2"/>
              </a:rPr>
              <a:t>:  </a:t>
            </a:r>
            <a:r>
              <a:rPr lang="zh-CN" altLang="en-US" sz="2100">
                <a:solidFill>
                  <a:srgbClr val="000066"/>
                </a:solidFill>
                <a:latin typeface="楷体_GB2312"/>
                <a:sym typeface="Wingdings" panose="05000000000000000000" pitchFamily="2" charset="2"/>
              </a:rPr>
              <a:t>（</a:t>
            </a:r>
            <a:r>
              <a:rPr lang="en-US" altLang="zh-CN" sz="2100">
                <a:solidFill>
                  <a:srgbClr val="000066"/>
                </a:solidFill>
                <a:latin typeface="楷体_GB2312"/>
                <a:sym typeface="Wingdings" panose="05000000000000000000" pitchFamily="2" charset="2"/>
              </a:rPr>
              <a:t>n</a:t>
            </a:r>
            <a:r>
              <a:rPr lang="en-US" altLang="zh-CN" sz="2100">
                <a:solidFill>
                  <a:srgbClr val="000066"/>
                </a:solidFill>
                <a:latin typeface="楷体_GB2312"/>
              </a:rPr>
              <a:t>+1)/2</a:t>
            </a: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（单支树）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查找的性能分析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14525" y="2826544"/>
            <a:ext cx="5519738" cy="3015854"/>
            <a:chOff x="648" y="1654"/>
            <a:chExt cx="4464" cy="2533"/>
          </a:xfrm>
        </p:grpSpPr>
        <p:grpSp>
          <p:nvGrpSpPr>
            <p:cNvPr id="5127" name="Group 5"/>
            <p:cNvGrpSpPr>
              <a:grpSpLocks/>
            </p:cNvGrpSpPr>
            <p:nvPr/>
          </p:nvGrpSpPr>
          <p:grpSpPr bwMode="auto">
            <a:xfrm>
              <a:off x="648" y="1750"/>
              <a:ext cx="1392" cy="1248"/>
              <a:chOff x="432" y="1530"/>
              <a:chExt cx="1392" cy="1248"/>
            </a:xfrm>
          </p:grpSpPr>
          <p:sp>
            <p:nvSpPr>
              <p:cNvPr id="5138" name="Oval 6"/>
              <p:cNvSpPr>
                <a:spLocks noChangeArrowheads="1"/>
              </p:cNvSpPr>
              <p:nvPr/>
            </p:nvSpPr>
            <p:spPr bwMode="auto">
              <a:xfrm>
                <a:off x="1104" y="1530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5139" name="Oval 7"/>
              <p:cNvSpPr>
                <a:spLocks noChangeArrowheads="1"/>
              </p:cNvSpPr>
              <p:nvPr/>
            </p:nvSpPr>
            <p:spPr bwMode="auto">
              <a:xfrm>
                <a:off x="768" y="191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</a:p>
            </p:txBody>
          </p:sp>
          <p:sp>
            <p:nvSpPr>
              <p:cNvPr id="5140" name="Oval 8"/>
              <p:cNvSpPr>
                <a:spLocks noChangeArrowheads="1"/>
              </p:cNvSpPr>
              <p:nvPr/>
            </p:nvSpPr>
            <p:spPr bwMode="auto">
              <a:xfrm>
                <a:off x="1488" y="191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5141" name="Oval 9"/>
              <p:cNvSpPr>
                <a:spLocks noChangeArrowheads="1"/>
              </p:cNvSpPr>
              <p:nvPr/>
            </p:nvSpPr>
            <p:spPr bwMode="auto">
              <a:xfrm>
                <a:off x="432" y="2346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5142" name="Oval 10"/>
              <p:cNvSpPr>
                <a:spLocks noChangeArrowheads="1"/>
              </p:cNvSpPr>
              <p:nvPr/>
            </p:nvSpPr>
            <p:spPr bwMode="auto">
              <a:xfrm>
                <a:off x="1152" y="239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37</a:t>
                </a:r>
              </a:p>
            </p:txBody>
          </p:sp>
          <p:sp>
            <p:nvSpPr>
              <p:cNvPr id="5143" name="Line 11"/>
              <p:cNvSpPr>
                <a:spLocks noChangeShapeType="1"/>
              </p:cNvSpPr>
              <p:nvPr/>
            </p:nvSpPr>
            <p:spPr bwMode="auto">
              <a:xfrm flipH="1">
                <a:off x="1008" y="1802"/>
                <a:ext cx="144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44" name="Line 12"/>
              <p:cNvSpPr>
                <a:spLocks noChangeShapeType="1"/>
              </p:cNvSpPr>
              <p:nvPr/>
            </p:nvSpPr>
            <p:spPr bwMode="auto">
              <a:xfrm flipH="1">
                <a:off x="720" y="225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056" y="2234"/>
                <a:ext cx="192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46" name="Line 14"/>
              <p:cNvSpPr>
                <a:spLocks noChangeShapeType="1"/>
              </p:cNvSpPr>
              <p:nvPr/>
            </p:nvSpPr>
            <p:spPr bwMode="auto">
              <a:xfrm>
                <a:off x="1392" y="181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</p:grpSp>
        <p:grpSp>
          <p:nvGrpSpPr>
            <p:cNvPr id="5128" name="Group 15"/>
            <p:cNvGrpSpPr>
              <a:grpSpLocks/>
            </p:cNvGrpSpPr>
            <p:nvPr/>
          </p:nvGrpSpPr>
          <p:grpSpPr bwMode="auto">
            <a:xfrm>
              <a:off x="3240" y="1654"/>
              <a:ext cx="1872" cy="1776"/>
              <a:chOff x="3024" y="1434"/>
              <a:chExt cx="1872" cy="1776"/>
            </a:xfrm>
          </p:grpSpPr>
          <p:sp>
            <p:nvSpPr>
              <p:cNvPr id="5129" name="Oval 16"/>
              <p:cNvSpPr>
                <a:spLocks noChangeArrowheads="1"/>
              </p:cNvSpPr>
              <p:nvPr/>
            </p:nvSpPr>
            <p:spPr bwMode="auto">
              <a:xfrm>
                <a:off x="3024" y="143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5130" name="Oval 17"/>
              <p:cNvSpPr>
                <a:spLocks noChangeArrowheads="1"/>
              </p:cNvSpPr>
              <p:nvPr/>
            </p:nvSpPr>
            <p:spPr bwMode="auto">
              <a:xfrm>
                <a:off x="3408" y="177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</a:p>
            </p:txBody>
          </p:sp>
          <p:sp>
            <p:nvSpPr>
              <p:cNvPr id="5131" name="Oval 18"/>
              <p:cNvSpPr>
                <a:spLocks noChangeArrowheads="1"/>
              </p:cNvSpPr>
              <p:nvPr/>
            </p:nvSpPr>
            <p:spPr bwMode="auto">
              <a:xfrm>
                <a:off x="3744" y="2106"/>
                <a:ext cx="432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37</a:t>
                </a:r>
              </a:p>
            </p:txBody>
          </p:sp>
          <p:sp>
            <p:nvSpPr>
              <p:cNvPr id="5132" name="Oval 19"/>
              <p:cNvSpPr>
                <a:spLocks noChangeArrowheads="1"/>
              </p:cNvSpPr>
              <p:nvPr/>
            </p:nvSpPr>
            <p:spPr bwMode="auto">
              <a:xfrm>
                <a:off x="4128" y="249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5133" name="Oval 20"/>
              <p:cNvSpPr>
                <a:spLocks noChangeArrowheads="1"/>
              </p:cNvSpPr>
              <p:nvPr/>
            </p:nvSpPr>
            <p:spPr bwMode="auto">
              <a:xfrm>
                <a:off x="4512" y="282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5134" name="Line 21"/>
              <p:cNvSpPr>
                <a:spLocks noChangeShapeType="1"/>
              </p:cNvSpPr>
              <p:nvPr/>
            </p:nvSpPr>
            <p:spPr bwMode="auto">
              <a:xfrm>
                <a:off x="3360" y="17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35" name="Line 22"/>
              <p:cNvSpPr>
                <a:spLocks noChangeShapeType="1"/>
              </p:cNvSpPr>
              <p:nvPr/>
            </p:nvSpPr>
            <p:spPr bwMode="auto">
              <a:xfrm>
                <a:off x="3744" y="210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36" name="Line 23"/>
              <p:cNvSpPr>
                <a:spLocks noChangeShapeType="1"/>
              </p:cNvSpPr>
              <p:nvPr/>
            </p:nvSpPr>
            <p:spPr bwMode="auto">
              <a:xfrm>
                <a:off x="4080" y="244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37" name="Line 24"/>
              <p:cNvSpPr>
                <a:spLocks noChangeShapeType="1"/>
              </p:cNvSpPr>
              <p:nvPr/>
            </p:nvSpPr>
            <p:spPr bwMode="auto">
              <a:xfrm>
                <a:off x="4464" y="282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</p:grpSp>
        <p:graphicFrame>
          <p:nvGraphicFramePr>
            <p:cNvPr id="5122" name="Object 25"/>
            <p:cNvGraphicFramePr>
              <a:graphicFrameLocks noChangeAspect="1"/>
            </p:cNvGraphicFramePr>
            <p:nvPr/>
          </p:nvGraphicFramePr>
          <p:xfrm>
            <a:off x="1464" y="2998"/>
            <a:ext cx="2832" cy="1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公式" r:id="rId3" imgW="2476440" imgH="888840" progId="Equation.3">
                    <p:embed/>
                  </p:oleObj>
                </mc:Choice>
                <mc:Fallback>
                  <p:oleObj name="公式" r:id="rId3" imgW="2476440" imgH="888840" progId="Equation.3">
                    <p:embed/>
                    <p:pic>
                      <p:nvPicPr>
                        <p:cNvPr id="512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2998"/>
                          <a:ext cx="2832" cy="11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73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1143000" y="959646"/>
            <a:ext cx="4617244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/>
                <a:ea typeface="楷体_GB2312"/>
              </a:rPr>
              <a:t>9</a:t>
            </a:r>
            <a:r>
              <a:rPr kumimoji="1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/>
                <a:ea typeface="楷体_GB2312"/>
              </a:rPr>
              <a:t>.3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/>
                <a:ea typeface="楷体_GB2312"/>
              </a:rPr>
              <a:t>哈希表的查找</a:t>
            </a:r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1143000" y="1524001"/>
            <a:ext cx="685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pic>
        <p:nvPicPr>
          <p:cNvPr id="70661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3" y="864288"/>
            <a:ext cx="608409" cy="56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1277541" y="1970486"/>
            <a:ext cx="6615113" cy="9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/>
                <a:ea typeface="楷体_GB2312"/>
              </a:rPr>
              <a:t>基本思想：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记录的存储位置与关键字之间存在对应关系，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Loc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)=H(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keyi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</a:t>
            </a:r>
          </a:p>
        </p:txBody>
      </p:sp>
      <p:sp>
        <p:nvSpPr>
          <p:cNvPr id="1083400" name="Rectangle 8"/>
          <p:cNvSpPr>
            <a:spLocks noChangeArrowheads="1"/>
          </p:cNvSpPr>
          <p:nvPr/>
        </p:nvSpPr>
        <p:spPr bwMode="auto">
          <a:xfrm>
            <a:off x="1404938" y="3914776"/>
            <a:ext cx="756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优点：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查找速度极快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O(1),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查找效率与元素个数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无关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76912" y="2411017"/>
            <a:ext cx="1890713" cy="738188"/>
            <a:chOff x="3515" y="1298"/>
            <a:chExt cx="1588" cy="620"/>
          </a:xfrm>
        </p:grpSpPr>
        <p:sp>
          <p:nvSpPr>
            <p:cNvPr id="70670" name="AutoShape 10"/>
            <p:cNvSpPr>
              <a:spLocks noChangeArrowheads="1"/>
            </p:cNvSpPr>
            <p:nvPr/>
          </p:nvSpPr>
          <p:spPr bwMode="auto">
            <a:xfrm>
              <a:off x="3515" y="1434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0671" name="Text Box 11"/>
            <p:cNvSpPr txBox="1">
              <a:spLocks noChangeArrowheads="1"/>
            </p:cNvSpPr>
            <p:nvPr/>
          </p:nvSpPr>
          <p:spPr bwMode="auto">
            <a:xfrm>
              <a:off x="4059" y="1298"/>
              <a:ext cx="1044" cy="62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哈希函数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13472" y="2943225"/>
            <a:ext cx="2852738" cy="753666"/>
            <a:chOff x="2111" y="3256"/>
            <a:chExt cx="2396" cy="633"/>
          </a:xfrm>
        </p:grpSpPr>
        <p:sp>
          <p:nvSpPr>
            <p:cNvPr id="70666" name="Oval 13"/>
            <p:cNvSpPr>
              <a:spLocks noChangeArrowheads="1"/>
            </p:cNvSpPr>
            <p:nvPr/>
          </p:nvSpPr>
          <p:spPr bwMode="auto">
            <a:xfrm>
              <a:off x="2111" y="3256"/>
              <a:ext cx="833" cy="63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关键字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集合</a:t>
              </a:r>
            </a:p>
          </p:txBody>
        </p:sp>
        <p:sp>
          <p:nvSpPr>
            <p:cNvPr id="70667" name="Oval 14"/>
            <p:cNvSpPr>
              <a:spLocks noChangeArrowheads="1"/>
            </p:cNvSpPr>
            <p:nvPr/>
          </p:nvSpPr>
          <p:spPr bwMode="auto">
            <a:xfrm>
              <a:off x="3674" y="3256"/>
              <a:ext cx="833" cy="63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存储地址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集合</a:t>
              </a:r>
            </a:p>
          </p:txBody>
        </p:sp>
        <p:sp>
          <p:nvSpPr>
            <p:cNvPr id="70668" name="AutoShape 15"/>
            <p:cNvSpPr>
              <a:spLocks noChangeArrowheads="1"/>
            </p:cNvSpPr>
            <p:nvPr/>
          </p:nvSpPr>
          <p:spPr bwMode="auto">
            <a:xfrm>
              <a:off x="2955" y="3511"/>
              <a:ext cx="733" cy="133"/>
            </a:xfrm>
            <a:prstGeom prst="rightArrow">
              <a:avLst>
                <a:gd name="adj1" fmla="val 50000"/>
                <a:gd name="adj2" fmla="val 13778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0669" name="Text Box 16"/>
            <p:cNvSpPr txBox="1">
              <a:spLocks noChangeArrowheads="1"/>
            </p:cNvSpPr>
            <p:nvPr/>
          </p:nvSpPr>
          <p:spPr bwMode="auto">
            <a:xfrm>
              <a:off x="3076" y="3328"/>
              <a:ext cx="451" cy="27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hash</a:t>
              </a:r>
              <a:endParaRPr kumimoji="1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514729"/>
      </p:ext>
    </p:extLst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4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1314450" y="1484710"/>
            <a:ext cx="62293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若将学生信息按如下方式存入计算机，如：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将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20210118102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/>
                <a:ea typeface="楷体_GB2312"/>
              </a:rPr>
              <a:t>01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的所有信息存入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V[01]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单元；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将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20210118102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/>
                <a:ea typeface="楷体_GB2312"/>
              </a:rPr>
              <a:t>02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的所有信息存入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V[02]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单元；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……</a:t>
            </a:r>
            <a:endParaRPr kumimoji="1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将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20210118102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/>
                <a:ea typeface="楷体_GB2312"/>
              </a:rPr>
              <a:t>31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的所有信息存入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V[31]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单元。</a:t>
            </a:r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1314450" y="3277791"/>
            <a:ext cx="6057900" cy="5447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查找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20210118102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16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的信息，可直接访问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V[16]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/>
                <a:ea typeface="楷体_GB2312"/>
              </a:rPr>
              <a:t>！</a:t>
            </a: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1172767" y="857250"/>
            <a:ext cx="177879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60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1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 build="p" autoUpdateAnimBg="0"/>
      <p:bldP spid="10219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7"/>
          <p:cNvSpPr>
            <a:spLocks noChangeArrowheads="1"/>
          </p:cNvSpPr>
          <p:nvPr/>
        </p:nvSpPr>
        <p:spPr bwMode="auto">
          <a:xfrm>
            <a:off x="1314450" y="1397794"/>
            <a:ext cx="6515100" cy="73866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数据元素序列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(14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23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39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9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25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11)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，若规定每个元素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的存储地址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H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（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）＝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，请画出存储结构图。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42101" y="2730858"/>
            <a:ext cx="6667608" cy="1073780"/>
            <a:chOff x="480" y="2659"/>
            <a:chExt cx="4944" cy="602"/>
          </a:xfrm>
        </p:grpSpPr>
        <p:grpSp>
          <p:nvGrpSpPr>
            <p:cNvPr id="73734" name="Group 110"/>
            <p:cNvGrpSpPr>
              <a:grpSpLocks/>
            </p:cNvGrpSpPr>
            <p:nvPr/>
          </p:nvGrpSpPr>
          <p:grpSpPr bwMode="auto">
            <a:xfrm>
              <a:off x="480" y="2659"/>
              <a:ext cx="4944" cy="592"/>
              <a:chOff x="336" y="1942"/>
              <a:chExt cx="4944" cy="592"/>
            </a:xfrm>
          </p:grpSpPr>
          <p:sp>
            <p:nvSpPr>
              <p:cNvPr id="73741" name="Rectangle 41"/>
              <p:cNvSpPr>
                <a:spLocks noChangeArrowheads="1"/>
              </p:cNvSpPr>
              <p:nvPr/>
            </p:nvSpPr>
            <p:spPr bwMode="auto">
              <a:xfrm>
                <a:off x="2797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42" name="Rectangle 42"/>
              <p:cNvSpPr>
                <a:spLocks noChangeArrowheads="1"/>
              </p:cNvSpPr>
              <p:nvPr/>
            </p:nvSpPr>
            <p:spPr bwMode="auto">
              <a:xfrm>
                <a:off x="2797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43" name="Rectangle 43"/>
              <p:cNvSpPr>
                <a:spLocks noChangeArrowheads="1"/>
              </p:cNvSpPr>
              <p:nvPr/>
            </p:nvSpPr>
            <p:spPr bwMode="auto">
              <a:xfrm>
                <a:off x="2474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44" name="Rectangle 44"/>
              <p:cNvSpPr>
                <a:spLocks noChangeArrowheads="1"/>
              </p:cNvSpPr>
              <p:nvPr/>
            </p:nvSpPr>
            <p:spPr bwMode="auto">
              <a:xfrm>
                <a:off x="2474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14</a:t>
                </a:r>
              </a:p>
            </p:txBody>
          </p:sp>
          <p:sp>
            <p:nvSpPr>
              <p:cNvPr id="73745" name="Rectangle 45"/>
              <p:cNvSpPr>
                <a:spLocks noChangeArrowheads="1"/>
              </p:cNvSpPr>
              <p:nvPr/>
            </p:nvSpPr>
            <p:spPr bwMode="auto">
              <a:xfrm>
                <a:off x="2152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46" name="Rectangle 46"/>
              <p:cNvSpPr>
                <a:spLocks noChangeArrowheads="1"/>
              </p:cNvSpPr>
              <p:nvPr/>
            </p:nvSpPr>
            <p:spPr bwMode="auto">
              <a:xfrm>
                <a:off x="2152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47" name="Rectangle 47"/>
              <p:cNvSpPr>
                <a:spLocks noChangeArrowheads="1"/>
              </p:cNvSpPr>
              <p:nvPr/>
            </p:nvSpPr>
            <p:spPr bwMode="auto">
              <a:xfrm>
                <a:off x="1829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48" name="Rectangle 48"/>
              <p:cNvSpPr>
                <a:spLocks noChangeArrowheads="1"/>
              </p:cNvSpPr>
              <p:nvPr/>
            </p:nvSpPr>
            <p:spPr bwMode="auto">
              <a:xfrm>
                <a:off x="1829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11</a:t>
                </a:r>
              </a:p>
            </p:txBody>
          </p:sp>
          <p:sp>
            <p:nvSpPr>
              <p:cNvPr id="73749" name="Rectangle 49"/>
              <p:cNvSpPr>
                <a:spLocks noChangeArrowheads="1"/>
              </p:cNvSpPr>
              <p:nvPr/>
            </p:nvSpPr>
            <p:spPr bwMode="auto">
              <a:xfrm>
                <a:off x="1506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0" name="Rectangle 50"/>
              <p:cNvSpPr>
                <a:spLocks noChangeArrowheads="1"/>
              </p:cNvSpPr>
              <p:nvPr/>
            </p:nvSpPr>
            <p:spPr bwMode="auto">
              <a:xfrm>
                <a:off x="1506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1" name="Rectangle 51"/>
              <p:cNvSpPr>
                <a:spLocks noChangeArrowheads="1"/>
              </p:cNvSpPr>
              <p:nvPr/>
            </p:nvSpPr>
            <p:spPr bwMode="auto">
              <a:xfrm>
                <a:off x="1184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2" name="Rectangle 52"/>
              <p:cNvSpPr>
                <a:spLocks noChangeArrowheads="1"/>
              </p:cNvSpPr>
              <p:nvPr/>
            </p:nvSpPr>
            <p:spPr bwMode="auto">
              <a:xfrm>
                <a:off x="1184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9</a:t>
                </a:r>
              </a:p>
            </p:txBody>
          </p:sp>
          <p:sp>
            <p:nvSpPr>
              <p:cNvPr id="73753" name="Rectangle 53"/>
              <p:cNvSpPr>
                <a:spLocks noChangeArrowheads="1"/>
              </p:cNvSpPr>
              <p:nvPr/>
            </p:nvSpPr>
            <p:spPr bwMode="auto">
              <a:xfrm>
                <a:off x="861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4" name="Rectangle 54"/>
              <p:cNvSpPr>
                <a:spLocks noChangeArrowheads="1"/>
              </p:cNvSpPr>
              <p:nvPr/>
            </p:nvSpPr>
            <p:spPr bwMode="auto">
              <a:xfrm>
                <a:off x="861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5" name="Rectangle 55"/>
              <p:cNvSpPr>
                <a:spLocks noChangeArrowheads="1"/>
              </p:cNvSpPr>
              <p:nvPr/>
            </p:nvSpPr>
            <p:spPr bwMode="auto">
              <a:xfrm>
                <a:off x="336" y="2230"/>
                <a:ext cx="525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内容</a:t>
                </a:r>
              </a:p>
            </p:txBody>
          </p:sp>
          <p:sp>
            <p:nvSpPr>
              <p:cNvPr id="73756" name="Rectangle 56"/>
              <p:cNvSpPr>
                <a:spLocks noChangeArrowheads="1"/>
              </p:cNvSpPr>
              <p:nvPr/>
            </p:nvSpPr>
            <p:spPr bwMode="auto">
              <a:xfrm>
                <a:off x="336" y="1942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地址</a:t>
                </a:r>
              </a:p>
            </p:txBody>
          </p:sp>
          <p:sp>
            <p:nvSpPr>
              <p:cNvPr id="73757" name="Rectangle 57"/>
              <p:cNvSpPr>
                <a:spLocks noChangeArrowheads="1"/>
              </p:cNvSpPr>
              <p:nvPr/>
            </p:nvSpPr>
            <p:spPr bwMode="auto">
              <a:xfrm>
                <a:off x="4856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8" name="Rectangle 58"/>
              <p:cNvSpPr>
                <a:spLocks noChangeArrowheads="1"/>
              </p:cNvSpPr>
              <p:nvPr/>
            </p:nvSpPr>
            <p:spPr bwMode="auto">
              <a:xfrm>
                <a:off x="4527" y="2230"/>
                <a:ext cx="32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59" name="Rectangle 59"/>
              <p:cNvSpPr>
                <a:spLocks noChangeArrowheads="1"/>
              </p:cNvSpPr>
              <p:nvPr/>
            </p:nvSpPr>
            <p:spPr bwMode="auto">
              <a:xfrm>
                <a:off x="4103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60" name="Rectangle 60"/>
              <p:cNvSpPr>
                <a:spLocks noChangeArrowheads="1"/>
              </p:cNvSpPr>
              <p:nvPr/>
            </p:nvSpPr>
            <p:spPr bwMode="auto">
              <a:xfrm>
                <a:off x="377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61" name="Rectangle 61"/>
              <p:cNvSpPr>
                <a:spLocks noChangeArrowheads="1"/>
              </p:cNvSpPr>
              <p:nvPr/>
            </p:nvSpPr>
            <p:spPr bwMode="auto">
              <a:xfrm>
                <a:off x="344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62" name="Rectangle 62"/>
              <p:cNvSpPr>
                <a:spLocks noChangeArrowheads="1"/>
              </p:cNvSpPr>
              <p:nvPr/>
            </p:nvSpPr>
            <p:spPr bwMode="auto">
              <a:xfrm>
                <a:off x="3120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63" name="Rectangle 63"/>
              <p:cNvSpPr>
                <a:spLocks noChangeArrowheads="1"/>
              </p:cNvSpPr>
              <p:nvPr/>
            </p:nvSpPr>
            <p:spPr bwMode="auto">
              <a:xfrm>
                <a:off x="4856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64" name="Rectangle 64"/>
              <p:cNvSpPr>
                <a:spLocks noChangeArrowheads="1"/>
              </p:cNvSpPr>
              <p:nvPr/>
            </p:nvSpPr>
            <p:spPr bwMode="auto">
              <a:xfrm>
                <a:off x="4527" y="194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39</a:t>
                </a:r>
              </a:p>
            </p:txBody>
          </p:sp>
          <p:sp>
            <p:nvSpPr>
              <p:cNvPr id="73765" name="Rectangle 65"/>
              <p:cNvSpPr>
                <a:spLocks noChangeArrowheads="1"/>
              </p:cNvSpPr>
              <p:nvPr/>
            </p:nvSpPr>
            <p:spPr bwMode="auto">
              <a:xfrm>
                <a:off x="4103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3766" name="Rectangle 66"/>
              <p:cNvSpPr>
                <a:spLocks noChangeArrowheads="1"/>
              </p:cNvSpPr>
              <p:nvPr/>
            </p:nvSpPr>
            <p:spPr bwMode="auto">
              <a:xfrm>
                <a:off x="3773" y="1942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25</a:t>
                </a:r>
              </a:p>
            </p:txBody>
          </p:sp>
          <p:sp>
            <p:nvSpPr>
              <p:cNvPr id="73767" name="Rectangle 67"/>
              <p:cNvSpPr>
                <a:spLocks noChangeArrowheads="1"/>
              </p:cNvSpPr>
              <p:nvPr/>
            </p:nvSpPr>
            <p:spPr bwMode="auto">
              <a:xfrm>
                <a:off x="3443" y="1942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24</a:t>
                </a:r>
              </a:p>
            </p:txBody>
          </p:sp>
          <p:sp>
            <p:nvSpPr>
              <p:cNvPr id="73768" name="Rectangle 68"/>
              <p:cNvSpPr>
                <a:spLocks noChangeArrowheads="1"/>
              </p:cNvSpPr>
              <p:nvPr/>
            </p:nvSpPr>
            <p:spPr bwMode="auto">
              <a:xfrm>
                <a:off x="3120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23</a:t>
                </a:r>
              </a:p>
            </p:txBody>
          </p:sp>
          <p:sp>
            <p:nvSpPr>
              <p:cNvPr id="73769" name="Line 69"/>
              <p:cNvSpPr>
                <a:spLocks noChangeShapeType="1"/>
              </p:cNvSpPr>
              <p:nvPr/>
            </p:nvSpPr>
            <p:spPr bwMode="auto">
              <a:xfrm>
                <a:off x="336" y="2534"/>
                <a:ext cx="49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0" name="Line 70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1" name="Line 71"/>
              <p:cNvSpPr>
                <a:spLocks noChangeShapeType="1"/>
              </p:cNvSpPr>
              <p:nvPr/>
            </p:nvSpPr>
            <p:spPr bwMode="auto">
              <a:xfrm>
                <a:off x="5280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2" name="Line 72"/>
              <p:cNvSpPr>
                <a:spLocks noChangeShapeType="1"/>
              </p:cNvSpPr>
              <p:nvPr/>
            </p:nvSpPr>
            <p:spPr bwMode="auto">
              <a:xfrm>
                <a:off x="4103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3" name="Line 73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5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4" name="Line 74"/>
              <p:cNvSpPr>
                <a:spLocks noChangeShapeType="1"/>
              </p:cNvSpPr>
              <p:nvPr/>
            </p:nvSpPr>
            <p:spPr bwMode="auto">
              <a:xfrm>
                <a:off x="4527" y="1942"/>
                <a:ext cx="32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5" name="Line 75"/>
              <p:cNvSpPr>
                <a:spLocks noChangeShapeType="1"/>
              </p:cNvSpPr>
              <p:nvPr/>
            </p:nvSpPr>
            <p:spPr bwMode="auto">
              <a:xfrm>
                <a:off x="861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6" name="Line 76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7" name="Line 77"/>
              <p:cNvSpPr>
                <a:spLocks noChangeShapeType="1"/>
              </p:cNvSpPr>
              <p:nvPr/>
            </p:nvSpPr>
            <p:spPr bwMode="auto">
              <a:xfrm>
                <a:off x="1184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8" name="Line 78"/>
              <p:cNvSpPr>
                <a:spLocks noChangeShapeType="1"/>
              </p:cNvSpPr>
              <p:nvPr/>
            </p:nvSpPr>
            <p:spPr bwMode="auto">
              <a:xfrm>
                <a:off x="861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79" name="Line 79"/>
              <p:cNvSpPr>
                <a:spLocks noChangeShapeType="1"/>
              </p:cNvSpPr>
              <p:nvPr/>
            </p:nvSpPr>
            <p:spPr bwMode="auto">
              <a:xfrm>
                <a:off x="1506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0" name="Line 80"/>
              <p:cNvSpPr>
                <a:spLocks noChangeShapeType="1"/>
              </p:cNvSpPr>
              <p:nvPr/>
            </p:nvSpPr>
            <p:spPr bwMode="auto">
              <a:xfrm>
                <a:off x="118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1" name="Line 81"/>
              <p:cNvSpPr>
                <a:spLocks noChangeShapeType="1"/>
              </p:cNvSpPr>
              <p:nvPr/>
            </p:nvSpPr>
            <p:spPr bwMode="auto">
              <a:xfrm>
                <a:off x="1829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2" name="Line 82"/>
              <p:cNvSpPr>
                <a:spLocks noChangeShapeType="1"/>
              </p:cNvSpPr>
              <p:nvPr/>
            </p:nvSpPr>
            <p:spPr bwMode="auto">
              <a:xfrm>
                <a:off x="150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3" name="Line 83"/>
              <p:cNvSpPr>
                <a:spLocks noChangeShapeType="1"/>
              </p:cNvSpPr>
              <p:nvPr/>
            </p:nvSpPr>
            <p:spPr bwMode="auto">
              <a:xfrm>
                <a:off x="2152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4" name="Line 84"/>
              <p:cNvSpPr>
                <a:spLocks noChangeShapeType="1"/>
              </p:cNvSpPr>
              <p:nvPr/>
            </p:nvSpPr>
            <p:spPr bwMode="auto">
              <a:xfrm>
                <a:off x="1829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5" name="Line 85"/>
              <p:cNvSpPr>
                <a:spLocks noChangeShapeType="1"/>
              </p:cNvSpPr>
              <p:nvPr/>
            </p:nvSpPr>
            <p:spPr bwMode="auto">
              <a:xfrm>
                <a:off x="2474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6" name="Line 86"/>
              <p:cNvSpPr>
                <a:spLocks noChangeShapeType="1"/>
              </p:cNvSpPr>
              <p:nvPr/>
            </p:nvSpPr>
            <p:spPr bwMode="auto">
              <a:xfrm>
                <a:off x="2152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7" name="Line 87"/>
              <p:cNvSpPr>
                <a:spLocks noChangeShapeType="1"/>
              </p:cNvSpPr>
              <p:nvPr/>
            </p:nvSpPr>
            <p:spPr bwMode="auto">
              <a:xfrm>
                <a:off x="2797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8" name="Line 88"/>
              <p:cNvSpPr>
                <a:spLocks noChangeShapeType="1"/>
              </p:cNvSpPr>
              <p:nvPr/>
            </p:nvSpPr>
            <p:spPr bwMode="auto">
              <a:xfrm>
                <a:off x="247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89" name="Line 89"/>
              <p:cNvSpPr>
                <a:spLocks noChangeShapeType="1"/>
              </p:cNvSpPr>
              <p:nvPr/>
            </p:nvSpPr>
            <p:spPr bwMode="auto">
              <a:xfrm>
                <a:off x="3120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0" name="Line 90"/>
              <p:cNvSpPr>
                <a:spLocks noChangeShapeType="1"/>
              </p:cNvSpPr>
              <p:nvPr/>
            </p:nvSpPr>
            <p:spPr bwMode="auto">
              <a:xfrm>
                <a:off x="279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1" name="Line 91"/>
              <p:cNvSpPr>
                <a:spLocks noChangeShapeType="1"/>
              </p:cNvSpPr>
              <p:nvPr/>
            </p:nvSpPr>
            <p:spPr bwMode="auto">
              <a:xfrm>
                <a:off x="344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2" name="Line 92"/>
              <p:cNvSpPr>
                <a:spLocks noChangeShapeType="1"/>
              </p:cNvSpPr>
              <p:nvPr/>
            </p:nvSpPr>
            <p:spPr bwMode="auto">
              <a:xfrm>
                <a:off x="3120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3" name="Line 93"/>
              <p:cNvSpPr>
                <a:spLocks noChangeShapeType="1"/>
              </p:cNvSpPr>
              <p:nvPr/>
            </p:nvSpPr>
            <p:spPr bwMode="auto">
              <a:xfrm>
                <a:off x="377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4" name="Line 94"/>
              <p:cNvSpPr>
                <a:spLocks noChangeShapeType="1"/>
              </p:cNvSpPr>
              <p:nvPr/>
            </p:nvSpPr>
            <p:spPr bwMode="auto">
              <a:xfrm>
                <a:off x="344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5" name="Line 95"/>
              <p:cNvSpPr>
                <a:spLocks noChangeShapeType="1"/>
              </p:cNvSpPr>
              <p:nvPr/>
            </p:nvSpPr>
            <p:spPr bwMode="auto">
              <a:xfrm>
                <a:off x="377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6" name="Line 96"/>
              <p:cNvSpPr>
                <a:spLocks noChangeShapeType="1"/>
              </p:cNvSpPr>
              <p:nvPr/>
            </p:nvSpPr>
            <p:spPr bwMode="auto">
              <a:xfrm>
                <a:off x="410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7" name="Line 97"/>
              <p:cNvSpPr>
                <a:spLocks noChangeShapeType="1"/>
              </p:cNvSpPr>
              <p:nvPr/>
            </p:nvSpPr>
            <p:spPr bwMode="auto">
              <a:xfrm>
                <a:off x="4856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8" name="Line 98"/>
              <p:cNvSpPr>
                <a:spLocks noChangeShapeType="1"/>
              </p:cNvSpPr>
              <p:nvPr/>
            </p:nvSpPr>
            <p:spPr bwMode="auto">
              <a:xfrm>
                <a:off x="452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799" name="Line 99"/>
              <p:cNvSpPr>
                <a:spLocks noChangeShapeType="1"/>
              </p:cNvSpPr>
              <p:nvPr/>
            </p:nvSpPr>
            <p:spPr bwMode="auto">
              <a:xfrm>
                <a:off x="485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800" name="Line 100"/>
              <p:cNvSpPr>
                <a:spLocks noChangeShapeType="1"/>
              </p:cNvSpPr>
              <p:nvPr/>
            </p:nvSpPr>
            <p:spPr bwMode="auto">
              <a:xfrm>
                <a:off x="5280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3801" name="Line 101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73735" name="Rectangle 102"/>
            <p:cNvSpPr>
              <a:spLocks noChangeArrowheads="1"/>
            </p:cNvSpPr>
            <p:nvPr/>
          </p:nvSpPr>
          <p:spPr bwMode="auto">
            <a:xfrm>
              <a:off x="2618" y="292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14</a:t>
              </a:r>
            </a:p>
          </p:txBody>
        </p:sp>
        <p:sp>
          <p:nvSpPr>
            <p:cNvPr id="73736" name="Rectangle 103"/>
            <p:cNvSpPr>
              <a:spLocks noChangeArrowheads="1"/>
            </p:cNvSpPr>
            <p:nvPr/>
          </p:nvSpPr>
          <p:spPr bwMode="auto">
            <a:xfrm>
              <a:off x="1986" y="2947"/>
              <a:ext cx="3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11</a:t>
              </a:r>
            </a:p>
          </p:txBody>
        </p:sp>
        <p:sp>
          <p:nvSpPr>
            <p:cNvPr id="73737" name="Rectangle 104"/>
            <p:cNvSpPr>
              <a:spLocks noChangeArrowheads="1"/>
            </p:cNvSpPr>
            <p:nvPr/>
          </p:nvSpPr>
          <p:spPr bwMode="auto">
            <a:xfrm>
              <a:off x="1357" y="2947"/>
              <a:ext cx="2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9</a:t>
              </a:r>
            </a:p>
          </p:txBody>
        </p:sp>
        <p:sp>
          <p:nvSpPr>
            <p:cNvPr id="73738" name="Rectangle 105"/>
            <p:cNvSpPr>
              <a:spLocks noChangeArrowheads="1"/>
            </p:cNvSpPr>
            <p:nvPr/>
          </p:nvSpPr>
          <p:spPr bwMode="auto">
            <a:xfrm>
              <a:off x="3257" y="2992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23</a:t>
              </a:r>
            </a:p>
          </p:txBody>
        </p:sp>
        <p:sp>
          <p:nvSpPr>
            <p:cNvPr id="73739" name="Rectangle 106"/>
            <p:cNvSpPr>
              <a:spLocks noChangeArrowheads="1"/>
            </p:cNvSpPr>
            <p:nvPr/>
          </p:nvSpPr>
          <p:spPr bwMode="auto">
            <a:xfrm>
              <a:off x="3916" y="2947"/>
              <a:ext cx="3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25</a:t>
              </a:r>
            </a:p>
          </p:txBody>
        </p:sp>
        <p:sp>
          <p:nvSpPr>
            <p:cNvPr id="73740" name="Rectangle 107"/>
            <p:cNvSpPr>
              <a:spLocks noChangeArrowheads="1"/>
            </p:cNvSpPr>
            <p:nvPr/>
          </p:nvSpPr>
          <p:spPr bwMode="auto">
            <a:xfrm>
              <a:off x="4693" y="2926"/>
              <a:ext cx="3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39</a:t>
              </a:r>
            </a:p>
          </p:txBody>
        </p:sp>
      </p:grpSp>
      <p:sp>
        <p:nvSpPr>
          <p:cNvPr id="73733" name="Rectangle 111"/>
          <p:cNvSpPr>
            <a:spLocks noChangeArrowheads="1"/>
          </p:cNvSpPr>
          <p:nvPr/>
        </p:nvSpPr>
        <p:spPr bwMode="auto">
          <a:xfrm>
            <a:off x="1172767" y="857250"/>
            <a:ext cx="177879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1080841" y="4477293"/>
            <a:ext cx="7089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如何查找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仿宋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根据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哈希函数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H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k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）＝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k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仿宋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查找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key=9,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则访问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H(9)=9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号地址，若内容为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9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则成功；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若查不到，则返回一个特殊值，如空指针或空记录。 </a:t>
            </a:r>
          </a:p>
        </p:txBody>
      </p:sp>
    </p:spTree>
    <p:extLst>
      <p:ext uri="{BB962C8B-B14F-4D97-AF65-F5344CB8AC3E}">
        <p14:creationId xmlns:p14="http://schemas.microsoft.com/office/powerpoint/2010/main" val="21512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82" name="Rectangle 6"/>
          <p:cNvSpPr>
            <a:spLocks noChangeArrowheads="1"/>
          </p:cNvSpPr>
          <p:nvPr/>
        </p:nvSpPr>
        <p:spPr bwMode="auto">
          <a:xfrm>
            <a:off x="1331120" y="1485900"/>
            <a:ext cx="666988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哈希方法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杂凑法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选取某个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，依该函数按关键字计算元素的存储位置，并按此存放；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查找时，由同一个函数对给定值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计算地址，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与地址单元中元素关键码进行比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，确定查找是否成功。</a:t>
            </a:r>
          </a:p>
        </p:txBody>
      </p:sp>
      <p:sp>
        <p:nvSpPr>
          <p:cNvPr id="1022986" name="Rectangle 10"/>
          <p:cNvSpPr>
            <a:spLocks noChangeArrowheads="1"/>
          </p:cNvSpPr>
          <p:nvPr/>
        </p:nvSpPr>
        <p:spPr bwMode="auto">
          <a:xfrm>
            <a:off x="1331119" y="4035920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哈希函数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杂凑函数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：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哈希方法中使用的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转换函数</a:t>
            </a:r>
          </a:p>
        </p:txBody>
      </p:sp>
      <p:sp>
        <p:nvSpPr>
          <p:cNvPr id="75781" name="Rectangle 13"/>
          <p:cNvSpPr>
            <a:spLocks noChangeArrowheads="1"/>
          </p:cNvSpPr>
          <p:nvPr/>
        </p:nvSpPr>
        <p:spPr bwMode="auto">
          <a:xfrm>
            <a:off x="1172767" y="857250"/>
            <a:ext cx="177879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有关术语</a:t>
            </a:r>
          </a:p>
        </p:txBody>
      </p:sp>
    </p:spTree>
    <p:extLst>
      <p:ext uri="{BB962C8B-B14F-4D97-AF65-F5344CB8AC3E}">
        <p14:creationId xmlns:p14="http://schemas.microsoft.com/office/powerpoint/2010/main" val="9191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 autoUpdateAnimBg="0"/>
      <p:bldP spid="102298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405" name="Rectangle 37"/>
          <p:cNvSpPr>
            <a:spLocks noChangeArrowheads="1"/>
          </p:cNvSpPr>
          <p:nvPr/>
        </p:nvSpPr>
        <p:spPr bwMode="auto">
          <a:xfrm>
            <a:off x="1265365" y="3595444"/>
            <a:ext cx="6203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冲 突：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不同的关键码映射到同一个哈希地址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  <p:sp>
        <p:nvSpPr>
          <p:cNvPr id="76804" name="Rectangle 40"/>
          <p:cNvSpPr>
            <a:spLocks noChangeArrowheads="1"/>
          </p:cNvSpPr>
          <p:nvPr/>
        </p:nvSpPr>
        <p:spPr bwMode="auto">
          <a:xfrm>
            <a:off x="1340644" y="1428750"/>
            <a:ext cx="5519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哈希表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杂凑表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按上述思想构造的表</a:t>
            </a:r>
          </a:p>
        </p:txBody>
      </p:sp>
      <p:sp>
        <p:nvSpPr>
          <p:cNvPr id="76805" name="Rectangle 41"/>
          <p:cNvSpPr>
            <a:spLocks noChangeArrowheads="1"/>
          </p:cNvSpPr>
          <p:nvPr/>
        </p:nvSpPr>
        <p:spPr bwMode="auto">
          <a:xfrm>
            <a:off x="1172767" y="857250"/>
            <a:ext cx="177879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有关术语</a:t>
            </a:r>
          </a:p>
        </p:txBody>
      </p:sp>
      <p:grpSp>
        <p:nvGrpSpPr>
          <p:cNvPr id="76806" name="Group 42"/>
          <p:cNvGrpSpPr>
            <a:grpSpLocks/>
          </p:cNvGrpSpPr>
          <p:nvPr/>
        </p:nvGrpSpPr>
        <p:grpSpPr bwMode="auto">
          <a:xfrm>
            <a:off x="1657350" y="1945482"/>
            <a:ext cx="6475268" cy="972927"/>
            <a:chOff x="480" y="2659"/>
            <a:chExt cx="4944" cy="613"/>
          </a:xfrm>
        </p:grpSpPr>
        <p:grpSp>
          <p:nvGrpSpPr>
            <p:cNvPr id="76809" name="Group 43"/>
            <p:cNvGrpSpPr>
              <a:grpSpLocks/>
            </p:cNvGrpSpPr>
            <p:nvPr/>
          </p:nvGrpSpPr>
          <p:grpSpPr bwMode="auto">
            <a:xfrm>
              <a:off x="480" y="2659"/>
              <a:ext cx="4944" cy="592"/>
              <a:chOff x="336" y="1942"/>
              <a:chExt cx="4944" cy="592"/>
            </a:xfrm>
          </p:grpSpPr>
          <p:sp>
            <p:nvSpPr>
              <p:cNvPr id="76816" name="Rectangle 44"/>
              <p:cNvSpPr>
                <a:spLocks noChangeArrowheads="1"/>
              </p:cNvSpPr>
              <p:nvPr/>
            </p:nvSpPr>
            <p:spPr bwMode="auto">
              <a:xfrm>
                <a:off x="2797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17" name="Rectangle 45"/>
              <p:cNvSpPr>
                <a:spLocks noChangeArrowheads="1"/>
              </p:cNvSpPr>
              <p:nvPr/>
            </p:nvSpPr>
            <p:spPr bwMode="auto">
              <a:xfrm>
                <a:off x="2797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18" name="Rectangle 46"/>
              <p:cNvSpPr>
                <a:spLocks noChangeArrowheads="1"/>
              </p:cNvSpPr>
              <p:nvPr/>
            </p:nvSpPr>
            <p:spPr bwMode="auto">
              <a:xfrm>
                <a:off x="2474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19" name="Rectangle 47"/>
              <p:cNvSpPr>
                <a:spLocks noChangeArrowheads="1"/>
              </p:cNvSpPr>
              <p:nvPr/>
            </p:nvSpPr>
            <p:spPr bwMode="auto">
              <a:xfrm>
                <a:off x="2474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14</a:t>
                </a:r>
              </a:p>
            </p:txBody>
          </p:sp>
          <p:sp>
            <p:nvSpPr>
              <p:cNvPr id="76820" name="Rectangle 48"/>
              <p:cNvSpPr>
                <a:spLocks noChangeArrowheads="1"/>
              </p:cNvSpPr>
              <p:nvPr/>
            </p:nvSpPr>
            <p:spPr bwMode="auto">
              <a:xfrm>
                <a:off x="2152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1" name="Rectangle 49"/>
              <p:cNvSpPr>
                <a:spLocks noChangeArrowheads="1"/>
              </p:cNvSpPr>
              <p:nvPr/>
            </p:nvSpPr>
            <p:spPr bwMode="auto">
              <a:xfrm>
                <a:off x="2152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2" name="Rectangle 50"/>
              <p:cNvSpPr>
                <a:spLocks noChangeArrowheads="1"/>
              </p:cNvSpPr>
              <p:nvPr/>
            </p:nvSpPr>
            <p:spPr bwMode="auto">
              <a:xfrm>
                <a:off x="1829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3" name="Rectangle 51"/>
              <p:cNvSpPr>
                <a:spLocks noChangeArrowheads="1"/>
              </p:cNvSpPr>
              <p:nvPr/>
            </p:nvSpPr>
            <p:spPr bwMode="auto">
              <a:xfrm>
                <a:off x="1829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11</a:t>
                </a:r>
              </a:p>
            </p:txBody>
          </p:sp>
          <p:sp>
            <p:nvSpPr>
              <p:cNvPr id="76824" name="Rectangle 52"/>
              <p:cNvSpPr>
                <a:spLocks noChangeArrowheads="1"/>
              </p:cNvSpPr>
              <p:nvPr/>
            </p:nvSpPr>
            <p:spPr bwMode="auto">
              <a:xfrm>
                <a:off x="1506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5" name="Rectangle 53"/>
              <p:cNvSpPr>
                <a:spLocks noChangeArrowheads="1"/>
              </p:cNvSpPr>
              <p:nvPr/>
            </p:nvSpPr>
            <p:spPr bwMode="auto">
              <a:xfrm>
                <a:off x="1506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6" name="Rectangle 54"/>
              <p:cNvSpPr>
                <a:spLocks noChangeArrowheads="1"/>
              </p:cNvSpPr>
              <p:nvPr/>
            </p:nvSpPr>
            <p:spPr bwMode="auto">
              <a:xfrm>
                <a:off x="1184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7" name="Rectangle 55"/>
              <p:cNvSpPr>
                <a:spLocks noChangeArrowheads="1"/>
              </p:cNvSpPr>
              <p:nvPr/>
            </p:nvSpPr>
            <p:spPr bwMode="auto">
              <a:xfrm>
                <a:off x="1184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9</a:t>
                </a:r>
              </a:p>
            </p:txBody>
          </p:sp>
          <p:sp>
            <p:nvSpPr>
              <p:cNvPr id="76828" name="Rectangle 56"/>
              <p:cNvSpPr>
                <a:spLocks noChangeArrowheads="1"/>
              </p:cNvSpPr>
              <p:nvPr/>
            </p:nvSpPr>
            <p:spPr bwMode="auto">
              <a:xfrm>
                <a:off x="861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29" name="Rectangle 57"/>
              <p:cNvSpPr>
                <a:spLocks noChangeArrowheads="1"/>
              </p:cNvSpPr>
              <p:nvPr/>
            </p:nvSpPr>
            <p:spPr bwMode="auto">
              <a:xfrm>
                <a:off x="861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0" name="Rectangle 58"/>
              <p:cNvSpPr>
                <a:spLocks noChangeArrowheads="1"/>
              </p:cNvSpPr>
              <p:nvPr/>
            </p:nvSpPr>
            <p:spPr bwMode="auto">
              <a:xfrm>
                <a:off x="336" y="2230"/>
                <a:ext cx="525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内容</a:t>
                </a:r>
              </a:p>
            </p:txBody>
          </p:sp>
          <p:sp>
            <p:nvSpPr>
              <p:cNvPr id="76831" name="Rectangle 59"/>
              <p:cNvSpPr>
                <a:spLocks noChangeArrowheads="1"/>
              </p:cNvSpPr>
              <p:nvPr/>
            </p:nvSpPr>
            <p:spPr bwMode="auto">
              <a:xfrm>
                <a:off x="336" y="1942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地址</a:t>
                </a:r>
              </a:p>
            </p:txBody>
          </p:sp>
          <p:sp>
            <p:nvSpPr>
              <p:cNvPr id="76832" name="Rectangle 60"/>
              <p:cNvSpPr>
                <a:spLocks noChangeArrowheads="1"/>
              </p:cNvSpPr>
              <p:nvPr/>
            </p:nvSpPr>
            <p:spPr bwMode="auto">
              <a:xfrm>
                <a:off x="4856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3" name="Rectangle 61"/>
              <p:cNvSpPr>
                <a:spLocks noChangeArrowheads="1"/>
              </p:cNvSpPr>
              <p:nvPr/>
            </p:nvSpPr>
            <p:spPr bwMode="auto">
              <a:xfrm>
                <a:off x="4527" y="2230"/>
                <a:ext cx="32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4" name="Rectangle 62"/>
              <p:cNvSpPr>
                <a:spLocks noChangeArrowheads="1"/>
              </p:cNvSpPr>
              <p:nvPr/>
            </p:nvSpPr>
            <p:spPr bwMode="auto">
              <a:xfrm>
                <a:off x="4103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5" name="Rectangle 63"/>
              <p:cNvSpPr>
                <a:spLocks noChangeArrowheads="1"/>
              </p:cNvSpPr>
              <p:nvPr/>
            </p:nvSpPr>
            <p:spPr bwMode="auto">
              <a:xfrm>
                <a:off x="377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6" name="Rectangle 64"/>
              <p:cNvSpPr>
                <a:spLocks noChangeArrowheads="1"/>
              </p:cNvSpPr>
              <p:nvPr/>
            </p:nvSpPr>
            <p:spPr bwMode="auto">
              <a:xfrm>
                <a:off x="344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7" name="Rectangle 65"/>
              <p:cNvSpPr>
                <a:spLocks noChangeArrowheads="1"/>
              </p:cNvSpPr>
              <p:nvPr/>
            </p:nvSpPr>
            <p:spPr bwMode="auto">
              <a:xfrm>
                <a:off x="3120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8" name="Rectangle 66"/>
              <p:cNvSpPr>
                <a:spLocks noChangeArrowheads="1"/>
              </p:cNvSpPr>
              <p:nvPr/>
            </p:nvSpPr>
            <p:spPr bwMode="auto">
              <a:xfrm>
                <a:off x="4856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39" name="Rectangle 67"/>
              <p:cNvSpPr>
                <a:spLocks noChangeArrowheads="1"/>
              </p:cNvSpPr>
              <p:nvPr/>
            </p:nvSpPr>
            <p:spPr bwMode="auto">
              <a:xfrm>
                <a:off x="4527" y="194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39</a:t>
                </a:r>
              </a:p>
            </p:txBody>
          </p:sp>
          <p:sp>
            <p:nvSpPr>
              <p:cNvPr id="76840" name="Rectangle 68"/>
              <p:cNvSpPr>
                <a:spLocks noChangeArrowheads="1"/>
              </p:cNvSpPr>
              <p:nvPr/>
            </p:nvSpPr>
            <p:spPr bwMode="auto">
              <a:xfrm>
                <a:off x="4103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…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76841" name="Rectangle 69"/>
              <p:cNvSpPr>
                <a:spLocks noChangeArrowheads="1"/>
              </p:cNvSpPr>
              <p:nvPr/>
            </p:nvSpPr>
            <p:spPr bwMode="auto">
              <a:xfrm>
                <a:off x="3773" y="1942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25</a:t>
                </a:r>
              </a:p>
            </p:txBody>
          </p:sp>
          <p:sp>
            <p:nvSpPr>
              <p:cNvPr id="76842" name="Rectangle 70"/>
              <p:cNvSpPr>
                <a:spLocks noChangeArrowheads="1"/>
              </p:cNvSpPr>
              <p:nvPr/>
            </p:nvSpPr>
            <p:spPr bwMode="auto">
              <a:xfrm>
                <a:off x="3443" y="1942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24</a:t>
                </a:r>
              </a:p>
            </p:txBody>
          </p:sp>
          <p:sp>
            <p:nvSpPr>
              <p:cNvPr id="76843" name="Rectangle 71"/>
              <p:cNvSpPr>
                <a:spLocks noChangeArrowheads="1"/>
              </p:cNvSpPr>
              <p:nvPr/>
            </p:nvSpPr>
            <p:spPr bwMode="auto">
              <a:xfrm>
                <a:off x="3120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23</a:t>
                </a:r>
              </a:p>
            </p:txBody>
          </p:sp>
          <p:sp>
            <p:nvSpPr>
              <p:cNvPr id="76844" name="Line 72"/>
              <p:cNvSpPr>
                <a:spLocks noChangeShapeType="1"/>
              </p:cNvSpPr>
              <p:nvPr/>
            </p:nvSpPr>
            <p:spPr bwMode="auto">
              <a:xfrm>
                <a:off x="336" y="2534"/>
                <a:ext cx="49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45" name="Line 73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46" name="Line 74"/>
              <p:cNvSpPr>
                <a:spLocks noChangeShapeType="1"/>
              </p:cNvSpPr>
              <p:nvPr/>
            </p:nvSpPr>
            <p:spPr bwMode="auto">
              <a:xfrm>
                <a:off x="5280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47" name="Line 75"/>
              <p:cNvSpPr>
                <a:spLocks noChangeShapeType="1"/>
              </p:cNvSpPr>
              <p:nvPr/>
            </p:nvSpPr>
            <p:spPr bwMode="auto">
              <a:xfrm>
                <a:off x="4103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48" name="Line 76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5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49" name="Line 77"/>
              <p:cNvSpPr>
                <a:spLocks noChangeShapeType="1"/>
              </p:cNvSpPr>
              <p:nvPr/>
            </p:nvSpPr>
            <p:spPr bwMode="auto">
              <a:xfrm>
                <a:off x="4527" y="1942"/>
                <a:ext cx="32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0" name="Line 78"/>
              <p:cNvSpPr>
                <a:spLocks noChangeShapeType="1"/>
              </p:cNvSpPr>
              <p:nvPr/>
            </p:nvSpPr>
            <p:spPr bwMode="auto">
              <a:xfrm>
                <a:off x="861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1" name="Line 79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2" name="Line 80"/>
              <p:cNvSpPr>
                <a:spLocks noChangeShapeType="1"/>
              </p:cNvSpPr>
              <p:nvPr/>
            </p:nvSpPr>
            <p:spPr bwMode="auto">
              <a:xfrm>
                <a:off x="1184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3" name="Line 81"/>
              <p:cNvSpPr>
                <a:spLocks noChangeShapeType="1"/>
              </p:cNvSpPr>
              <p:nvPr/>
            </p:nvSpPr>
            <p:spPr bwMode="auto">
              <a:xfrm>
                <a:off x="861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4" name="Line 82"/>
              <p:cNvSpPr>
                <a:spLocks noChangeShapeType="1"/>
              </p:cNvSpPr>
              <p:nvPr/>
            </p:nvSpPr>
            <p:spPr bwMode="auto">
              <a:xfrm>
                <a:off x="1506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5" name="Line 83"/>
              <p:cNvSpPr>
                <a:spLocks noChangeShapeType="1"/>
              </p:cNvSpPr>
              <p:nvPr/>
            </p:nvSpPr>
            <p:spPr bwMode="auto">
              <a:xfrm>
                <a:off x="118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6" name="Line 84"/>
              <p:cNvSpPr>
                <a:spLocks noChangeShapeType="1"/>
              </p:cNvSpPr>
              <p:nvPr/>
            </p:nvSpPr>
            <p:spPr bwMode="auto">
              <a:xfrm>
                <a:off x="1829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7" name="Line 85"/>
              <p:cNvSpPr>
                <a:spLocks noChangeShapeType="1"/>
              </p:cNvSpPr>
              <p:nvPr/>
            </p:nvSpPr>
            <p:spPr bwMode="auto">
              <a:xfrm>
                <a:off x="150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8" name="Line 86"/>
              <p:cNvSpPr>
                <a:spLocks noChangeShapeType="1"/>
              </p:cNvSpPr>
              <p:nvPr/>
            </p:nvSpPr>
            <p:spPr bwMode="auto">
              <a:xfrm>
                <a:off x="2152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59" name="Line 87"/>
              <p:cNvSpPr>
                <a:spLocks noChangeShapeType="1"/>
              </p:cNvSpPr>
              <p:nvPr/>
            </p:nvSpPr>
            <p:spPr bwMode="auto">
              <a:xfrm>
                <a:off x="1829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0" name="Line 88"/>
              <p:cNvSpPr>
                <a:spLocks noChangeShapeType="1"/>
              </p:cNvSpPr>
              <p:nvPr/>
            </p:nvSpPr>
            <p:spPr bwMode="auto">
              <a:xfrm>
                <a:off x="2474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1" name="Line 89"/>
              <p:cNvSpPr>
                <a:spLocks noChangeShapeType="1"/>
              </p:cNvSpPr>
              <p:nvPr/>
            </p:nvSpPr>
            <p:spPr bwMode="auto">
              <a:xfrm>
                <a:off x="2152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2" name="Line 90"/>
              <p:cNvSpPr>
                <a:spLocks noChangeShapeType="1"/>
              </p:cNvSpPr>
              <p:nvPr/>
            </p:nvSpPr>
            <p:spPr bwMode="auto">
              <a:xfrm>
                <a:off x="2797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3" name="Line 91"/>
              <p:cNvSpPr>
                <a:spLocks noChangeShapeType="1"/>
              </p:cNvSpPr>
              <p:nvPr/>
            </p:nvSpPr>
            <p:spPr bwMode="auto">
              <a:xfrm>
                <a:off x="247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4" name="Line 92"/>
              <p:cNvSpPr>
                <a:spLocks noChangeShapeType="1"/>
              </p:cNvSpPr>
              <p:nvPr/>
            </p:nvSpPr>
            <p:spPr bwMode="auto">
              <a:xfrm>
                <a:off x="3120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5" name="Line 93"/>
              <p:cNvSpPr>
                <a:spLocks noChangeShapeType="1"/>
              </p:cNvSpPr>
              <p:nvPr/>
            </p:nvSpPr>
            <p:spPr bwMode="auto">
              <a:xfrm>
                <a:off x="279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6" name="Line 94"/>
              <p:cNvSpPr>
                <a:spLocks noChangeShapeType="1"/>
              </p:cNvSpPr>
              <p:nvPr/>
            </p:nvSpPr>
            <p:spPr bwMode="auto">
              <a:xfrm>
                <a:off x="344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7" name="Line 95"/>
              <p:cNvSpPr>
                <a:spLocks noChangeShapeType="1"/>
              </p:cNvSpPr>
              <p:nvPr/>
            </p:nvSpPr>
            <p:spPr bwMode="auto">
              <a:xfrm>
                <a:off x="3120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8" name="Line 96"/>
              <p:cNvSpPr>
                <a:spLocks noChangeShapeType="1"/>
              </p:cNvSpPr>
              <p:nvPr/>
            </p:nvSpPr>
            <p:spPr bwMode="auto">
              <a:xfrm>
                <a:off x="377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69" name="Line 97"/>
              <p:cNvSpPr>
                <a:spLocks noChangeShapeType="1"/>
              </p:cNvSpPr>
              <p:nvPr/>
            </p:nvSpPr>
            <p:spPr bwMode="auto">
              <a:xfrm>
                <a:off x="344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0" name="Line 98"/>
              <p:cNvSpPr>
                <a:spLocks noChangeShapeType="1"/>
              </p:cNvSpPr>
              <p:nvPr/>
            </p:nvSpPr>
            <p:spPr bwMode="auto">
              <a:xfrm>
                <a:off x="377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1" name="Line 99"/>
              <p:cNvSpPr>
                <a:spLocks noChangeShapeType="1"/>
              </p:cNvSpPr>
              <p:nvPr/>
            </p:nvSpPr>
            <p:spPr bwMode="auto">
              <a:xfrm>
                <a:off x="410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2" name="Line 100"/>
              <p:cNvSpPr>
                <a:spLocks noChangeShapeType="1"/>
              </p:cNvSpPr>
              <p:nvPr/>
            </p:nvSpPr>
            <p:spPr bwMode="auto">
              <a:xfrm>
                <a:off x="4856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3" name="Line 101"/>
              <p:cNvSpPr>
                <a:spLocks noChangeShapeType="1"/>
              </p:cNvSpPr>
              <p:nvPr/>
            </p:nvSpPr>
            <p:spPr bwMode="auto">
              <a:xfrm>
                <a:off x="452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4" name="Line 102"/>
              <p:cNvSpPr>
                <a:spLocks noChangeShapeType="1"/>
              </p:cNvSpPr>
              <p:nvPr/>
            </p:nvSpPr>
            <p:spPr bwMode="auto">
              <a:xfrm>
                <a:off x="485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5" name="Line 103"/>
              <p:cNvSpPr>
                <a:spLocks noChangeShapeType="1"/>
              </p:cNvSpPr>
              <p:nvPr/>
            </p:nvSpPr>
            <p:spPr bwMode="auto">
              <a:xfrm>
                <a:off x="5280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  <p:sp>
            <p:nvSpPr>
              <p:cNvPr id="76876" name="Line 104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76810" name="Rectangle 105"/>
            <p:cNvSpPr>
              <a:spLocks noChangeArrowheads="1"/>
            </p:cNvSpPr>
            <p:nvPr/>
          </p:nvSpPr>
          <p:spPr bwMode="auto">
            <a:xfrm>
              <a:off x="2565" y="2869"/>
              <a:ext cx="36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1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4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endParaRPr>
            </a:p>
          </p:txBody>
        </p:sp>
        <p:sp>
          <p:nvSpPr>
            <p:cNvPr id="76811" name="Rectangle 106"/>
            <p:cNvSpPr>
              <a:spLocks noChangeArrowheads="1"/>
            </p:cNvSpPr>
            <p:nvPr/>
          </p:nvSpPr>
          <p:spPr bwMode="auto">
            <a:xfrm>
              <a:off x="1973" y="2869"/>
              <a:ext cx="3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11</a:t>
              </a:r>
            </a:p>
          </p:txBody>
        </p:sp>
        <p:sp>
          <p:nvSpPr>
            <p:cNvPr id="76812" name="Rectangle 107"/>
            <p:cNvSpPr>
              <a:spLocks noChangeArrowheads="1"/>
            </p:cNvSpPr>
            <p:nvPr/>
          </p:nvSpPr>
          <p:spPr bwMode="auto">
            <a:xfrm>
              <a:off x="1352" y="2869"/>
              <a:ext cx="25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9</a:t>
              </a:r>
            </a:p>
          </p:txBody>
        </p:sp>
        <p:sp>
          <p:nvSpPr>
            <p:cNvPr id="76813" name="Rectangle 108"/>
            <p:cNvSpPr>
              <a:spLocks noChangeArrowheads="1"/>
            </p:cNvSpPr>
            <p:nvPr/>
          </p:nvSpPr>
          <p:spPr bwMode="auto">
            <a:xfrm>
              <a:off x="3296" y="2869"/>
              <a:ext cx="3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23</a:t>
              </a:r>
            </a:p>
          </p:txBody>
        </p:sp>
        <p:sp>
          <p:nvSpPr>
            <p:cNvPr id="76814" name="Rectangle 109"/>
            <p:cNvSpPr>
              <a:spLocks noChangeArrowheads="1"/>
            </p:cNvSpPr>
            <p:nvPr/>
          </p:nvSpPr>
          <p:spPr bwMode="auto">
            <a:xfrm>
              <a:off x="3917" y="2869"/>
              <a:ext cx="3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25</a:t>
              </a:r>
            </a:p>
          </p:txBody>
        </p:sp>
        <p:sp>
          <p:nvSpPr>
            <p:cNvPr id="76815" name="Rectangle 110"/>
            <p:cNvSpPr>
              <a:spLocks noChangeArrowheads="1"/>
            </p:cNvSpPr>
            <p:nvPr/>
          </p:nvSpPr>
          <p:spPr bwMode="auto">
            <a:xfrm>
              <a:off x="4667" y="2869"/>
              <a:ext cx="3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39</a:t>
              </a:r>
            </a:p>
          </p:txBody>
        </p:sp>
      </p:grpSp>
      <p:sp>
        <p:nvSpPr>
          <p:cNvPr id="954479" name="Rectangle 111"/>
          <p:cNvSpPr>
            <a:spLocks noChangeArrowheads="1"/>
          </p:cNvSpPr>
          <p:nvPr/>
        </p:nvSpPr>
        <p:spPr bwMode="auto">
          <a:xfrm>
            <a:off x="1421012" y="4869006"/>
            <a:ext cx="6042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同义词：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具有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相同函数值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的两个关键字</a:t>
            </a:r>
          </a:p>
        </p:txBody>
      </p:sp>
      <p:sp>
        <p:nvSpPr>
          <p:cNvPr id="954480" name="Rectangle 112"/>
          <p:cNvSpPr>
            <a:spLocks noChangeArrowheads="1"/>
          </p:cNvSpPr>
          <p:nvPr/>
        </p:nvSpPr>
        <p:spPr bwMode="auto">
          <a:xfrm>
            <a:off x="1714953" y="4063073"/>
            <a:ext cx="5346335" cy="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endParaRPr kumimoji="1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key1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key2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，</a:t>
            </a:r>
            <a:r>
              <a:rPr kumimoji="1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但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H(key1)=H(key2)</a:t>
            </a:r>
            <a:endParaRPr kumimoji="1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8657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5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405" grpId="0" autoUpdateAnimBg="0"/>
      <p:bldP spid="954479" grpId="0" autoUpdateAnimBg="0"/>
      <p:bldP spid="9544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9"/>
          <p:cNvSpPr>
            <a:spLocks noChangeArrowheads="1"/>
          </p:cNvSpPr>
          <p:nvPr/>
        </p:nvSpPr>
        <p:spPr bwMode="auto">
          <a:xfrm>
            <a:off x="2888457" y="1244204"/>
            <a:ext cx="3798094" cy="73866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（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哈希函数：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H(k)=k  mod  7</a:t>
            </a:r>
          </a:p>
        </p:txBody>
      </p:sp>
      <p:sp>
        <p:nvSpPr>
          <p:cNvPr id="955423" name="Rectangle 31"/>
          <p:cNvSpPr>
            <a:spLocks noChangeArrowheads="1"/>
          </p:cNvSpPr>
          <p:nvPr/>
        </p:nvSpPr>
        <p:spPr bwMode="auto">
          <a:xfrm>
            <a:off x="3515914" y="2958703"/>
            <a:ext cx="427437" cy="35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25</a:t>
            </a:r>
          </a:p>
        </p:txBody>
      </p:sp>
      <p:sp>
        <p:nvSpPr>
          <p:cNvPr id="955424" name="Rectangle 32"/>
          <p:cNvSpPr>
            <a:spLocks noChangeArrowheads="1"/>
          </p:cNvSpPr>
          <p:nvPr/>
        </p:nvSpPr>
        <p:spPr bwMode="auto">
          <a:xfrm>
            <a:off x="3515914" y="2653904"/>
            <a:ext cx="45363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39</a:t>
            </a:r>
          </a:p>
        </p:txBody>
      </p:sp>
      <p:sp>
        <p:nvSpPr>
          <p:cNvPr id="955425" name="Rectangle 33"/>
          <p:cNvSpPr>
            <a:spLocks noChangeArrowheads="1"/>
          </p:cNvSpPr>
          <p:nvPr/>
        </p:nvSpPr>
        <p:spPr bwMode="auto">
          <a:xfrm>
            <a:off x="2774155" y="2653904"/>
            <a:ext cx="45124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23</a:t>
            </a:r>
          </a:p>
        </p:txBody>
      </p:sp>
      <p:sp>
        <p:nvSpPr>
          <p:cNvPr id="955427" name="Rectangle 35"/>
          <p:cNvSpPr>
            <a:spLocks noChangeArrowheads="1"/>
          </p:cNvSpPr>
          <p:nvPr/>
        </p:nvSpPr>
        <p:spPr bwMode="auto">
          <a:xfrm>
            <a:off x="2057399" y="2653904"/>
            <a:ext cx="426246" cy="2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14</a:t>
            </a:r>
          </a:p>
        </p:txBody>
      </p:sp>
      <p:sp>
        <p:nvSpPr>
          <p:cNvPr id="955428" name="Rectangle 36"/>
          <p:cNvSpPr>
            <a:spLocks noChangeArrowheads="1"/>
          </p:cNvSpPr>
          <p:nvPr/>
        </p:nvSpPr>
        <p:spPr bwMode="auto">
          <a:xfrm>
            <a:off x="4057650" y="833438"/>
            <a:ext cx="2343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1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55429" name="AutoShape 37"/>
          <p:cNvSpPr>
            <a:spLocks noChangeArrowheads="1"/>
          </p:cNvSpPr>
          <p:nvPr/>
        </p:nvSpPr>
        <p:spPr bwMode="auto">
          <a:xfrm>
            <a:off x="5975748" y="2277666"/>
            <a:ext cx="1739503" cy="719138"/>
          </a:xfrm>
          <a:prstGeom prst="wedgeRoundRectCallout">
            <a:avLst>
              <a:gd name="adj1" fmla="val -66699"/>
              <a:gd name="adj2" fmla="val -109106"/>
              <a:gd name="adj3" fmla="val 16667"/>
            </a:avLst>
          </a:prstGeom>
          <a:solidFill>
            <a:srgbClr val="CCFFFF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个元素用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地址应该足够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!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55430" name="AutoShape 38"/>
          <p:cNvSpPr>
            <a:spLocks noChangeArrowheads="1"/>
          </p:cNvSpPr>
          <p:nvPr/>
        </p:nvSpPr>
        <p:spPr bwMode="auto">
          <a:xfrm>
            <a:off x="1277541" y="3244454"/>
            <a:ext cx="1828800" cy="323850"/>
          </a:xfrm>
          <a:prstGeom prst="wedgeRoundRectCallout">
            <a:avLst>
              <a:gd name="adj1" fmla="val 7745"/>
              <a:gd name="adj2" fmla="val -110296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H(14)=14%7=0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55432" name="AutoShape 40"/>
          <p:cNvSpPr>
            <a:spLocks noChangeArrowheads="1"/>
          </p:cNvSpPr>
          <p:nvPr/>
        </p:nvSpPr>
        <p:spPr bwMode="auto">
          <a:xfrm>
            <a:off x="4743450" y="3343275"/>
            <a:ext cx="2205038" cy="991791"/>
          </a:xfrm>
          <a:prstGeom prst="wedgeRoundRectCallout">
            <a:avLst>
              <a:gd name="adj1" fmla="val -89199"/>
              <a:gd name="adj2" fmla="val -72208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H(25)=25%7=4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H(11)=11%7=4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同义词</a:t>
            </a:r>
          </a:p>
        </p:txBody>
      </p:sp>
      <p:sp>
        <p:nvSpPr>
          <p:cNvPr id="955433" name="Text Box 41"/>
          <p:cNvSpPr txBox="1">
            <a:spLocks noChangeArrowheads="1"/>
          </p:cNvSpPr>
          <p:nvPr/>
        </p:nvSpPr>
        <p:spPr bwMode="auto">
          <a:xfrm>
            <a:off x="5229225" y="4474478"/>
            <a:ext cx="1143000" cy="609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有冲突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57399" y="2272904"/>
            <a:ext cx="2628901" cy="665748"/>
            <a:chOff x="3024" y="1936"/>
            <a:chExt cx="2208" cy="608"/>
          </a:xfrm>
        </p:grpSpPr>
        <p:sp>
          <p:nvSpPr>
            <p:cNvPr id="77841" name="Rectangle 43"/>
            <p:cNvSpPr>
              <a:spLocks noChangeArrowheads="1"/>
            </p:cNvSpPr>
            <p:nvPr/>
          </p:nvSpPr>
          <p:spPr bwMode="auto">
            <a:xfrm>
              <a:off x="3024" y="1936"/>
              <a:ext cx="22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0     1     2    3    4    5    6</a:t>
              </a:r>
            </a:p>
          </p:txBody>
        </p:sp>
        <p:sp>
          <p:nvSpPr>
            <p:cNvPr id="77842" name="Line 44"/>
            <p:cNvSpPr>
              <a:spLocks noChangeShapeType="1"/>
            </p:cNvSpPr>
            <p:nvPr/>
          </p:nvSpPr>
          <p:spPr bwMode="auto">
            <a:xfrm>
              <a:off x="3024" y="2256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3" name="Line 45"/>
            <p:cNvSpPr>
              <a:spLocks noChangeShapeType="1"/>
            </p:cNvSpPr>
            <p:nvPr/>
          </p:nvSpPr>
          <p:spPr bwMode="auto">
            <a:xfrm>
              <a:off x="3024" y="2272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4" name="Line 46"/>
            <p:cNvSpPr>
              <a:spLocks noChangeShapeType="1"/>
            </p:cNvSpPr>
            <p:nvPr/>
          </p:nvSpPr>
          <p:spPr bwMode="auto">
            <a:xfrm>
              <a:off x="4272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5" name="Line 47"/>
            <p:cNvSpPr>
              <a:spLocks noChangeShapeType="1"/>
            </p:cNvSpPr>
            <p:nvPr/>
          </p:nvSpPr>
          <p:spPr bwMode="auto">
            <a:xfrm flipV="1">
              <a:off x="3024" y="254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6" name="Line 48"/>
            <p:cNvSpPr>
              <a:spLocks noChangeShapeType="1"/>
            </p:cNvSpPr>
            <p:nvPr/>
          </p:nvSpPr>
          <p:spPr bwMode="auto">
            <a:xfrm>
              <a:off x="5184" y="22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7" name="Line 49"/>
            <p:cNvSpPr>
              <a:spLocks noChangeShapeType="1"/>
            </p:cNvSpPr>
            <p:nvPr/>
          </p:nvSpPr>
          <p:spPr bwMode="auto">
            <a:xfrm>
              <a:off x="4608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8" name="Line 50"/>
            <p:cNvSpPr>
              <a:spLocks noChangeShapeType="1"/>
            </p:cNvSpPr>
            <p:nvPr/>
          </p:nvSpPr>
          <p:spPr bwMode="auto">
            <a:xfrm>
              <a:off x="4896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49" name="Line 51"/>
            <p:cNvSpPr>
              <a:spLocks noChangeShapeType="1"/>
            </p:cNvSpPr>
            <p:nvPr/>
          </p:nvSpPr>
          <p:spPr bwMode="auto">
            <a:xfrm>
              <a:off x="3984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50" name="Line 52"/>
            <p:cNvSpPr>
              <a:spLocks noChangeShapeType="1"/>
            </p:cNvSpPr>
            <p:nvPr/>
          </p:nvSpPr>
          <p:spPr bwMode="auto">
            <a:xfrm>
              <a:off x="3648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77851" name="Line 53"/>
            <p:cNvSpPr>
              <a:spLocks noChangeShapeType="1"/>
            </p:cNvSpPr>
            <p:nvPr/>
          </p:nvSpPr>
          <p:spPr bwMode="auto">
            <a:xfrm>
              <a:off x="3360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sp>
        <p:nvSpPr>
          <p:cNvPr id="77840" name="Rectangle 55"/>
          <p:cNvSpPr>
            <a:spLocks noChangeArrowheads="1"/>
          </p:cNvSpPr>
          <p:nvPr/>
        </p:nvSpPr>
        <p:spPr bwMode="auto">
          <a:xfrm>
            <a:off x="1172766" y="857250"/>
            <a:ext cx="258960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冲突现象举例</a:t>
            </a:r>
          </a:p>
        </p:txBody>
      </p:sp>
    </p:spTree>
    <p:extLst>
      <p:ext uri="{BB962C8B-B14F-4D97-AF65-F5344CB8AC3E}">
        <p14:creationId xmlns:p14="http://schemas.microsoft.com/office/powerpoint/2010/main" val="28868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23" grpId="0" autoUpdateAnimBg="0"/>
      <p:bldP spid="955424" grpId="0" autoUpdateAnimBg="0"/>
      <p:bldP spid="955425" grpId="0" autoUpdateAnimBg="0"/>
      <p:bldP spid="955427" grpId="0" autoUpdateAnimBg="0"/>
      <p:bldP spid="955429" grpId="0" animBg="1" autoUpdateAnimBg="0"/>
      <p:bldP spid="955430" grpId="0" animBg="1" autoUpdateAnimBg="0"/>
      <p:bldP spid="955432" grpId="0" animBg="1" autoUpdateAnimBg="0"/>
      <p:bldP spid="95543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57"/>
          <p:cNvSpPr>
            <a:spLocks noChangeArrowheads="1"/>
          </p:cNvSpPr>
          <p:nvPr/>
        </p:nvSpPr>
        <p:spPr bwMode="auto">
          <a:xfrm>
            <a:off x="755397" y="1032883"/>
            <a:ext cx="535445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冲突是不可能避免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的，如何减少冲突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  <p:sp>
        <p:nvSpPr>
          <p:cNvPr id="956476" name="Comment 60"/>
          <p:cNvSpPr>
            <a:spLocks noChangeArrowheads="1"/>
          </p:cNvSpPr>
          <p:nvPr/>
        </p:nvSpPr>
        <p:spPr bwMode="auto">
          <a:xfrm>
            <a:off x="2033587" y="2132411"/>
            <a:ext cx="4482704" cy="507831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  <a:hlinkClick r:id="rId2" action="ppaction://hlinksldjump"/>
              </a:rPr>
              <a:t>构造好的哈希函数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956477" name="Comment 61"/>
          <p:cNvSpPr>
            <a:spLocks noChangeArrowheads="1"/>
          </p:cNvSpPr>
          <p:nvPr/>
        </p:nvSpPr>
        <p:spPr bwMode="auto">
          <a:xfrm>
            <a:off x="2033587" y="2888458"/>
            <a:ext cx="4482704" cy="507831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  <a:hlinkClick r:id="rId3" action="ppaction://hlinksldjump"/>
              </a:rPr>
              <a:t>制定一个好的解决冲突方案</a:t>
            </a:r>
            <a:endParaRPr kumimoji="0" lang="zh-CN" altLang="en-US" sz="27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8"/>
          <p:cNvSpPr>
            <a:spLocks noChangeArrowheads="1"/>
          </p:cNvSpPr>
          <p:nvPr/>
        </p:nvSpPr>
        <p:spPr bwMode="auto">
          <a:xfrm>
            <a:off x="817419" y="857250"/>
            <a:ext cx="32277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哈希函数的构造方法</a:t>
            </a:r>
          </a:p>
        </p:txBody>
      </p:sp>
      <p:sp>
        <p:nvSpPr>
          <p:cNvPr id="83972" name="Rectangle 13"/>
          <p:cNvSpPr>
            <a:spLocks noChangeArrowheads="1"/>
          </p:cNvSpPr>
          <p:nvPr/>
        </p:nvSpPr>
        <p:spPr bwMode="auto">
          <a:xfrm>
            <a:off x="817419" y="1381126"/>
            <a:ext cx="3862930" cy="145886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根据元素集合的特性构造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　地址空间尽量小</a:t>
            </a: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　均匀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42164" y="1381126"/>
            <a:ext cx="3138054" cy="3970736"/>
            <a:chOff x="3072" y="440"/>
            <a:chExt cx="2390" cy="3335"/>
          </a:xfrm>
        </p:grpSpPr>
        <p:sp>
          <p:nvSpPr>
            <p:cNvPr id="83974" name="Text Box 12"/>
            <p:cNvSpPr txBox="1">
              <a:spLocks noChangeArrowheads="1"/>
            </p:cNvSpPr>
            <p:nvPr/>
          </p:nvSpPr>
          <p:spPr bwMode="auto">
            <a:xfrm>
              <a:off x="3878" y="440"/>
              <a:ext cx="1584" cy="333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直接定址法 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数字分析法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平方取中法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折叠法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除留余数法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随机数法 </a:t>
              </a:r>
            </a:p>
          </p:txBody>
        </p:sp>
        <p:sp>
          <p:nvSpPr>
            <p:cNvPr id="83975" name="AutoShape 14"/>
            <p:cNvSpPr>
              <a:spLocks noChangeArrowheads="1"/>
            </p:cNvSpPr>
            <p:nvPr/>
          </p:nvSpPr>
          <p:spPr bwMode="auto">
            <a:xfrm>
              <a:off x="3072" y="799"/>
              <a:ext cx="672" cy="309"/>
            </a:xfrm>
            <a:prstGeom prst="rightArrow">
              <a:avLst>
                <a:gd name="adj1" fmla="val 50000"/>
                <a:gd name="adj2" fmla="val 54369"/>
              </a:avLst>
            </a:prstGeom>
            <a:solidFill>
              <a:schemeClr val="accent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7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81" name="Rectangle 17"/>
          <p:cNvSpPr>
            <a:spLocks noChangeArrowheads="1"/>
          </p:cNvSpPr>
          <p:nvPr/>
        </p:nvSpPr>
        <p:spPr bwMode="auto">
          <a:xfrm>
            <a:off x="1494236" y="1371600"/>
            <a:ext cx="615553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857250" marR="0" lvl="0" indent="-857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Hash(key) 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a·key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+ 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   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为常数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)</a:t>
            </a:r>
          </a:p>
          <a:p>
            <a:pPr marL="857250" marR="0" lvl="0" indent="-857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楷体_GB2312"/>
                <a:ea typeface="楷体_GB2312"/>
              </a:rPr>
              <a:t>优点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以关键码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的某个线性函数值为哈希地址，不会产生冲突。</a:t>
            </a:r>
          </a:p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楷体_GB2312"/>
                <a:ea typeface="楷体_GB2312"/>
              </a:rPr>
              <a:t>缺点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要占用连续地址空间，空间效率低。 </a:t>
            </a:r>
          </a:p>
        </p:txBody>
      </p:sp>
      <p:sp>
        <p:nvSpPr>
          <p:cNvPr id="84996" name="Rectangle 46"/>
          <p:cNvSpPr>
            <a:spLocks noChangeArrowheads="1"/>
          </p:cNvSpPr>
          <p:nvPr/>
        </p:nvSpPr>
        <p:spPr bwMode="auto">
          <a:xfrm>
            <a:off x="1172766" y="857250"/>
            <a:ext cx="32277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直接定址法</a:t>
            </a:r>
          </a:p>
        </p:txBody>
      </p:sp>
    </p:spTree>
    <p:extLst>
      <p:ext uri="{BB962C8B-B14F-4D97-AF65-F5344CB8AC3E}">
        <p14:creationId xmlns:p14="http://schemas.microsoft.com/office/powerpoint/2010/main" val="36198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660" y="848497"/>
            <a:ext cx="7983537" cy="4725987"/>
          </a:xfrm>
        </p:spPr>
        <p:txBody>
          <a:bodyPr/>
          <a:lstStyle/>
          <a:p>
            <a:pPr marL="457227" lvl="1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是数据元素（或记录）中某个数据项的值，用以标识（识别）一个数据元素（或记录）。若此关键字可以识别唯一的一个记录，则称之谓“主关键字”。若此关键字能识别若干记录，则称之谓“次关键字”。</a:t>
            </a: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27" lvl="1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根据给定的某个值，在查找表中确定一个其关键字等于给定值的数据元素或（记录）。</a:t>
            </a: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若查找表中存在这样一个记录，则称“</a:t>
            </a:r>
            <a:r>
              <a:rPr lang="zh-CN" altLang="en-US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查找成功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”。查找结果给出整个记录的信息，或指示该记录在查找表中的位置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；否则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称“</a:t>
            </a:r>
            <a:r>
              <a:rPr lang="zh-CN" altLang="en-US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查找不成功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”。查找结果给出“空记录”或“空指针”。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1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5"/>
          <p:cNvSpPr>
            <a:spLocks noChangeArrowheads="1"/>
          </p:cNvSpPr>
          <p:nvPr/>
        </p:nvSpPr>
        <p:spPr bwMode="auto">
          <a:xfrm>
            <a:off x="1600199" y="1484710"/>
            <a:ext cx="6186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</a:rPr>
              <a:t>  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</a:rPr>
              <a:t>例：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{100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300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500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700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800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900}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 哈希函数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Hash(key)=key/100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01091" y="2457450"/>
            <a:ext cx="4873553" cy="950767"/>
            <a:chOff x="960" y="3024"/>
            <a:chExt cx="3936" cy="666"/>
          </a:xfrm>
        </p:grpSpPr>
        <p:sp>
          <p:nvSpPr>
            <p:cNvPr id="86022" name="Rectangle 7"/>
            <p:cNvSpPr>
              <a:spLocks noChangeArrowheads="1"/>
            </p:cNvSpPr>
            <p:nvPr/>
          </p:nvSpPr>
          <p:spPr bwMode="auto">
            <a:xfrm>
              <a:off x="1046" y="3024"/>
              <a:ext cx="385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0      1      2      3      4      5      6      7      8      9</a:t>
              </a:r>
            </a:p>
          </p:txBody>
        </p:sp>
        <p:sp>
          <p:nvSpPr>
            <p:cNvPr id="86023" name="Rectangle 8"/>
            <p:cNvSpPr>
              <a:spLocks noChangeArrowheads="1"/>
            </p:cNvSpPr>
            <p:nvPr/>
          </p:nvSpPr>
          <p:spPr bwMode="auto">
            <a:xfrm>
              <a:off x="4416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900</a:t>
              </a:r>
            </a:p>
          </p:txBody>
        </p:sp>
        <p:sp>
          <p:nvSpPr>
            <p:cNvPr id="86024" name="Rectangle 9"/>
            <p:cNvSpPr>
              <a:spLocks noChangeArrowheads="1"/>
            </p:cNvSpPr>
            <p:nvPr/>
          </p:nvSpPr>
          <p:spPr bwMode="auto">
            <a:xfrm>
              <a:off x="4032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800</a:t>
              </a:r>
            </a:p>
          </p:txBody>
        </p:sp>
        <p:sp>
          <p:nvSpPr>
            <p:cNvPr id="86025" name="Rectangle 10"/>
            <p:cNvSpPr>
              <a:spLocks noChangeArrowheads="1"/>
            </p:cNvSpPr>
            <p:nvPr/>
          </p:nvSpPr>
          <p:spPr bwMode="auto">
            <a:xfrm>
              <a:off x="3648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700</a:t>
              </a:r>
            </a:p>
          </p:txBody>
        </p:sp>
        <p:sp>
          <p:nvSpPr>
            <p:cNvPr id="86026" name="Rectangle 11"/>
            <p:cNvSpPr>
              <a:spLocks noChangeArrowheads="1"/>
            </p:cNvSpPr>
            <p:nvPr/>
          </p:nvSpPr>
          <p:spPr bwMode="auto">
            <a:xfrm>
              <a:off x="3264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86027" name="Rectangle 12"/>
            <p:cNvSpPr>
              <a:spLocks noChangeArrowheads="1"/>
            </p:cNvSpPr>
            <p:nvPr/>
          </p:nvSpPr>
          <p:spPr bwMode="auto">
            <a:xfrm>
              <a:off x="2880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500</a:t>
              </a:r>
            </a:p>
          </p:txBody>
        </p:sp>
        <p:sp>
          <p:nvSpPr>
            <p:cNvPr id="86028" name="Rectangle 13"/>
            <p:cNvSpPr>
              <a:spLocks noChangeArrowheads="1"/>
            </p:cNvSpPr>
            <p:nvPr/>
          </p:nvSpPr>
          <p:spPr bwMode="auto">
            <a:xfrm>
              <a:off x="2496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86029" name="Rectangle 14"/>
            <p:cNvSpPr>
              <a:spLocks noChangeArrowheads="1"/>
            </p:cNvSpPr>
            <p:nvPr/>
          </p:nvSpPr>
          <p:spPr bwMode="auto">
            <a:xfrm>
              <a:off x="2112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300</a:t>
              </a:r>
            </a:p>
          </p:txBody>
        </p:sp>
        <p:sp>
          <p:nvSpPr>
            <p:cNvPr id="86030" name="Rectangle 15"/>
            <p:cNvSpPr>
              <a:spLocks noChangeArrowheads="1"/>
            </p:cNvSpPr>
            <p:nvPr/>
          </p:nvSpPr>
          <p:spPr bwMode="auto">
            <a:xfrm>
              <a:off x="1728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86031" name="Rectangle 16"/>
            <p:cNvSpPr>
              <a:spLocks noChangeArrowheads="1"/>
            </p:cNvSpPr>
            <p:nvPr/>
          </p:nvSpPr>
          <p:spPr bwMode="auto">
            <a:xfrm>
              <a:off x="1344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100</a:t>
              </a:r>
            </a:p>
          </p:txBody>
        </p:sp>
        <p:sp>
          <p:nvSpPr>
            <p:cNvPr id="86032" name="Rectangle 17"/>
            <p:cNvSpPr>
              <a:spLocks noChangeArrowheads="1"/>
            </p:cNvSpPr>
            <p:nvPr/>
          </p:nvSpPr>
          <p:spPr bwMode="auto">
            <a:xfrm>
              <a:off x="960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86033" name="Line 18"/>
            <p:cNvSpPr>
              <a:spLocks noChangeShapeType="1"/>
            </p:cNvSpPr>
            <p:nvPr/>
          </p:nvSpPr>
          <p:spPr bwMode="auto">
            <a:xfrm>
              <a:off x="960" y="337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34" name="Line 19"/>
            <p:cNvSpPr>
              <a:spLocks noChangeShapeType="1"/>
            </p:cNvSpPr>
            <p:nvPr/>
          </p:nvSpPr>
          <p:spPr bwMode="auto">
            <a:xfrm>
              <a:off x="960" y="369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35" name="Line 20"/>
            <p:cNvSpPr>
              <a:spLocks noChangeShapeType="1"/>
            </p:cNvSpPr>
            <p:nvPr/>
          </p:nvSpPr>
          <p:spPr bwMode="auto">
            <a:xfrm>
              <a:off x="960" y="3370"/>
              <a:ext cx="0" cy="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36" name="Line 21"/>
            <p:cNvSpPr>
              <a:spLocks noChangeShapeType="1"/>
            </p:cNvSpPr>
            <p:nvPr/>
          </p:nvSpPr>
          <p:spPr bwMode="auto">
            <a:xfrm>
              <a:off x="1344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37" name="Line 22"/>
            <p:cNvSpPr>
              <a:spLocks noChangeShapeType="1"/>
            </p:cNvSpPr>
            <p:nvPr/>
          </p:nvSpPr>
          <p:spPr bwMode="auto">
            <a:xfrm>
              <a:off x="1728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38" name="Line 23"/>
            <p:cNvSpPr>
              <a:spLocks noChangeShapeType="1"/>
            </p:cNvSpPr>
            <p:nvPr/>
          </p:nvSpPr>
          <p:spPr bwMode="auto">
            <a:xfrm>
              <a:off x="2112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39" name="Line 24"/>
            <p:cNvSpPr>
              <a:spLocks noChangeShapeType="1"/>
            </p:cNvSpPr>
            <p:nvPr/>
          </p:nvSpPr>
          <p:spPr bwMode="auto">
            <a:xfrm>
              <a:off x="2496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40" name="Line 25"/>
            <p:cNvSpPr>
              <a:spLocks noChangeShapeType="1"/>
            </p:cNvSpPr>
            <p:nvPr/>
          </p:nvSpPr>
          <p:spPr bwMode="auto">
            <a:xfrm>
              <a:off x="2880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41" name="Line 26"/>
            <p:cNvSpPr>
              <a:spLocks noChangeShapeType="1"/>
            </p:cNvSpPr>
            <p:nvPr/>
          </p:nvSpPr>
          <p:spPr bwMode="auto">
            <a:xfrm>
              <a:off x="3264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42" name="Line 27"/>
            <p:cNvSpPr>
              <a:spLocks noChangeShapeType="1"/>
            </p:cNvSpPr>
            <p:nvPr/>
          </p:nvSpPr>
          <p:spPr bwMode="auto">
            <a:xfrm>
              <a:off x="3648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43" name="Line 28"/>
            <p:cNvSpPr>
              <a:spLocks noChangeShapeType="1"/>
            </p:cNvSpPr>
            <p:nvPr/>
          </p:nvSpPr>
          <p:spPr bwMode="auto">
            <a:xfrm>
              <a:off x="4032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44" name="Line 29"/>
            <p:cNvSpPr>
              <a:spLocks noChangeShapeType="1"/>
            </p:cNvSpPr>
            <p:nvPr/>
          </p:nvSpPr>
          <p:spPr bwMode="auto">
            <a:xfrm>
              <a:off x="4416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  <p:sp>
          <p:nvSpPr>
            <p:cNvPr id="86045" name="Line 30"/>
            <p:cNvSpPr>
              <a:spLocks noChangeShapeType="1"/>
            </p:cNvSpPr>
            <p:nvPr/>
          </p:nvSpPr>
          <p:spPr bwMode="auto">
            <a:xfrm>
              <a:off x="4800" y="3370"/>
              <a:ext cx="0" cy="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endParaRPr>
            </a:p>
          </p:txBody>
        </p:sp>
      </p:grpSp>
      <p:sp>
        <p:nvSpPr>
          <p:cNvPr id="86021" name="Rectangle 31"/>
          <p:cNvSpPr>
            <a:spLocks noChangeArrowheads="1"/>
          </p:cNvSpPr>
          <p:nvPr/>
        </p:nvSpPr>
        <p:spPr bwMode="auto">
          <a:xfrm>
            <a:off x="1172766" y="857250"/>
            <a:ext cx="32277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直接定址法</a:t>
            </a:r>
          </a:p>
        </p:txBody>
      </p:sp>
    </p:spTree>
    <p:extLst>
      <p:ext uri="{BB962C8B-B14F-4D97-AF65-F5344CB8AC3E}">
        <p14:creationId xmlns:p14="http://schemas.microsoft.com/office/powerpoint/2010/main" val="33426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FF0000"/>
                </a:solidFill>
              </a:rPr>
              <a:t>数字分析法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1287748" y="1584613"/>
          <a:ext cx="5860480" cy="3383280"/>
        </p:xfrm>
        <a:graphic>
          <a:graphicData uri="http://schemas.openxmlformats.org/drawingml/2006/table">
            <a:tbl>
              <a:tblPr/>
              <a:tblGrid>
                <a:gridCol w="732560">
                  <a:extLst>
                    <a:ext uri="{9D8B030D-6E8A-4147-A177-3AD203B41FA5}">
                      <a16:colId xmlns:a16="http://schemas.microsoft.com/office/drawing/2014/main" val="2351821750"/>
                    </a:ext>
                  </a:extLst>
                </a:gridCol>
                <a:gridCol w="732560">
                  <a:extLst>
                    <a:ext uri="{9D8B030D-6E8A-4147-A177-3AD203B41FA5}">
                      <a16:colId xmlns:a16="http://schemas.microsoft.com/office/drawing/2014/main" val="1023577425"/>
                    </a:ext>
                  </a:extLst>
                </a:gridCol>
                <a:gridCol w="782780">
                  <a:extLst>
                    <a:ext uri="{9D8B030D-6E8A-4147-A177-3AD203B41FA5}">
                      <a16:colId xmlns:a16="http://schemas.microsoft.com/office/drawing/2014/main" val="4092860548"/>
                    </a:ext>
                  </a:extLst>
                </a:gridCol>
                <a:gridCol w="682340">
                  <a:extLst>
                    <a:ext uri="{9D8B030D-6E8A-4147-A177-3AD203B41FA5}">
                      <a16:colId xmlns:a16="http://schemas.microsoft.com/office/drawing/2014/main" val="2773940425"/>
                    </a:ext>
                  </a:extLst>
                </a:gridCol>
                <a:gridCol w="732560">
                  <a:extLst>
                    <a:ext uri="{9D8B030D-6E8A-4147-A177-3AD203B41FA5}">
                      <a16:colId xmlns:a16="http://schemas.microsoft.com/office/drawing/2014/main" val="250688166"/>
                    </a:ext>
                  </a:extLst>
                </a:gridCol>
                <a:gridCol w="732560">
                  <a:extLst>
                    <a:ext uri="{9D8B030D-6E8A-4147-A177-3AD203B41FA5}">
                      <a16:colId xmlns:a16="http://schemas.microsoft.com/office/drawing/2014/main" val="1731600104"/>
                    </a:ext>
                  </a:extLst>
                </a:gridCol>
                <a:gridCol w="732560">
                  <a:extLst>
                    <a:ext uri="{9D8B030D-6E8A-4147-A177-3AD203B41FA5}">
                      <a16:colId xmlns:a16="http://schemas.microsoft.com/office/drawing/2014/main" val="1280809175"/>
                    </a:ext>
                  </a:extLst>
                </a:gridCol>
                <a:gridCol w="732560">
                  <a:extLst>
                    <a:ext uri="{9D8B030D-6E8A-4147-A177-3AD203B41FA5}">
                      <a16:colId xmlns:a16="http://schemas.microsoft.com/office/drawing/2014/main" val="114659356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②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③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⑤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⑥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⑦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⑧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97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34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24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167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5569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42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684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83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238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574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strike="noStrike" dirty="0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02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zh-CN" altLang="en-US" sz="1400" u="none" strike="noStrike">
                        <a:solidFill>
                          <a:srgbClr val="00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u="none" strike="noStrike" dirty="0">
                        <a:solidFill>
                          <a:srgbClr val="00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u="none" strike="noStrike">
                        <a:solidFill>
                          <a:srgbClr val="00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．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．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u="none" strike="noStrike">
                          <a:solidFill>
                            <a:srgbClr val="00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．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u="none" strike="noStrike" dirty="0">
                        <a:solidFill>
                          <a:srgbClr val="00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u="none" strike="noStrike" dirty="0">
                        <a:solidFill>
                          <a:srgbClr val="00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62188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rPr>
              <a:t>     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5465" y="5563673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列数字随机，可去任意两列或两列叠加为哈希地址。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平方取中法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73" y="1537855"/>
            <a:ext cx="5638800" cy="382385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rPr>
              <a:t>     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559" name="Rectangle 87"/>
          <p:cNvSpPr>
            <a:spLocks noChangeArrowheads="1"/>
          </p:cNvSpPr>
          <p:nvPr/>
        </p:nvSpPr>
        <p:spPr bwMode="auto">
          <a:xfrm>
            <a:off x="1494235" y="1431132"/>
            <a:ext cx="62103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Hash(key)=key  mod  p    (p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是一个整数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关键：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如何选取合适的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技巧：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设表长为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，取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p≤m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楷体_GB2312"/>
              </a:rPr>
              <a:t>质数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 </a:t>
            </a:r>
          </a:p>
        </p:txBody>
      </p:sp>
      <p:sp>
        <p:nvSpPr>
          <p:cNvPr id="745560" name="Rectangle 88"/>
          <p:cNvSpPr>
            <a:spLocks noChangeArrowheads="1"/>
          </p:cNvSpPr>
          <p:nvPr/>
        </p:nvSpPr>
        <p:spPr bwMode="auto">
          <a:xfrm>
            <a:off x="1172766" y="857250"/>
            <a:ext cx="5019675" cy="3869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除留余数法</a:t>
            </a:r>
            <a:r>
              <a:rPr kumimoji="1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（最常用重点掌握）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75509" y="3735532"/>
            <a:ext cx="633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39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哈希函数：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H(k)=k  mod  7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55" y="4336924"/>
            <a:ext cx="2647418" cy="7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491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5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7" name="Rectangle 5"/>
          <p:cNvSpPr>
            <a:spLocks noChangeArrowheads="1"/>
          </p:cNvSpPr>
          <p:nvPr/>
        </p:nvSpPr>
        <p:spPr bwMode="auto">
          <a:xfrm>
            <a:off x="1385887" y="1431131"/>
            <a:ext cx="6263879" cy="27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①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执行速度（即计算哈希函数所需时间）；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② 关键字的长度；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③ 哈希表的大小；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④ 关键字的分布情况；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⑤ 查找频率。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1172766" y="857250"/>
            <a:ext cx="37230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构造哈希函数考虑的因素</a:t>
            </a:r>
          </a:p>
        </p:txBody>
      </p:sp>
    </p:spTree>
    <p:extLst>
      <p:ext uri="{BB962C8B-B14F-4D97-AF65-F5344CB8AC3E}">
        <p14:creationId xmlns:p14="http://schemas.microsoft.com/office/powerpoint/2010/main" val="14707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8" name="Comment 7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681288" y="1484711"/>
            <a:ext cx="3619500" cy="507831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  <a:hlinkClick r:id="" action="ppaction://hlinkshowjump?jump=nextslide"/>
              </a:rPr>
              <a:t>开放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  <a:hlinkClick r:id="" action="ppaction://hlinkshowjump?jump=nextslide"/>
              </a:rPr>
              <a:t>定址法</a:t>
            </a:r>
            <a:endParaRPr kumimoji="0" lang="zh-CN" altLang="en-US" sz="27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89092" name="Rectangle 80"/>
          <p:cNvSpPr>
            <a:spLocks noChangeArrowheads="1"/>
          </p:cNvSpPr>
          <p:nvPr/>
        </p:nvSpPr>
        <p:spPr bwMode="auto">
          <a:xfrm>
            <a:off x="1172766" y="857250"/>
            <a:ext cx="37230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处理冲突的方法</a:t>
            </a:r>
          </a:p>
        </p:txBody>
      </p:sp>
      <p:sp>
        <p:nvSpPr>
          <p:cNvPr id="747602" name="Comment 8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81288" y="2782492"/>
            <a:ext cx="3619500" cy="507831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  <a:hlinkClick r:id="rId3" action="ppaction://hlinksldjump"/>
              </a:rPr>
              <a:t>链地址法</a:t>
            </a:r>
            <a:endParaRPr kumimoji="0" lang="zh-CN" altLang="en-US" sz="27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32596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22"/>
          <p:cNvSpPr>
            <a:spLocks noChangeArrowheads="1"/>
          </p:cNvSpPr>
          <p:nvPr/>
        </p:nvSpPr>
        <p:spPr bwMode="auto">
          <a:xfrm>
            <a:off x="1439466" y="1431132"/>
            <a:ext cx="61567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4000" indent="-1524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1524000" marR="0" lvl="0" indent="-152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基本思想：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有冲突时就去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寻找下一个空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的哈希地址，只要哈希表足够大，空的哈希地址总能找到，并将数据元素存入。 </a:t>
            </a:r>
          </a:p>
        </p:txBody>
      </p:sp>
      <p:sp>
        <p:nvSpPr>
          <p:cNvPr id="90116" name="Rectangle 323"/>
          <p:cNvSpPr>
            <a:spLocks noChangeArrowheads="1"/>
          </p:cNvSpPr>
          <p:nvPr/>
        </p:nvSpPr>
        <p:spPr bwMode="auto">
          <a:xfrm>
            <a:off x="1172766" y="857250"/>
            <a:ext cx="388500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1.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开放定址法（开地址法）</a:t>
            </a:r>
          </a:p>
        </p:txBody>
      </p:sp>
      <p:grpSp>
        <p:nvGrpSpPr>
          <p:cNvPr id="2" name="Group 328"/>
          <p:cNvGrpSpPr>
            <a:grpSpLocks/>
          </p:cNvGrpSpPr>
          <p:nvPr/>
        </p:nvGrpSpPr>
        <p:grpSpPr bwMode="auto">
          <a:xfrm>
            <a:off x="3221832" y="2672954"/>
            <a:ext cx="2484835" cy="1495425"/>
            <a:chOff x="1746" y="1525"/>
            <a:chExt cx="2087" cy="1256"/>
          </a:xfrm>
        </p:grpSpPr>
        <p:sp>
          <p:nvSpPr>
            <p:cNvPr id="748873" name="Comment 329"/>
            <p:cNvSpPr>
              <a:spLocks noChangeArrowheads="1"/>
            </p:cNvSpPr>
            <p:nvPr/>
          </p:nvSpPr>
          <p:spPr bwMode="auto">
            <a:xfrm>
              <a:off x="1746" y="1525"/>
              <a:ext cx="2087" cy="349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线性探测法</a:t>
              </a:r>
            </a:p>
          </p:txBody>
        </p:sp>
        <p:sp>
          <p:nvSpPr>
            <p:cNvPr id="748874" name="Comment 330"/>
            <p:cNvSpPr>
              <a:spLocks noChangeArrowheads="1"/>
            </p:cNvSpPr>
            <p:nvPr/>
          </p:nvSpPr>
          <p:spPr bwMode="auto">
            <a:xfrm>
              <a:off x="1746" y="1994"/>
              <a:ext cx="2087" cy="349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二次探测法</a:t>
              </a:r>
            </a:p>
          </p:txBody>
        </p:sp>
        <p:sp>
          <p:nvSpPr>
            <p:cNvPr id="748875" name="Comment 331"/>
            <p:cNvSpPr>
              <a:spLocks noChangeArrowheads="1"/>
            </p:cNvSpPr>
            <p:nvPr/>
          </p:nvSpPr>
          <p:spPr bwMode="auto">
            <a:xfrm>
              <a:off x="1746" y="2432"/>
              <a:ext cx="2087" cy="349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伪随机探测法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2808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803" name="Rectangle 315"/>
          <p:cNvSpPr>
            <a:spLocks noChangeArrowheads="1"/>
          </p:cNvSpPr>
          <p:nvPr/>
        </p:nvSpPr>
        <p:spPr bwMode="auto">
          <a:xfrm>
            <a:off x="1709738" y="1472805"/>
            <a:ext cx="6021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=(Hash(key)+d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 mod m       ( 1≤i &lt; m 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其中：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为哈希表长度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d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为增量序列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…m-1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d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59804" name="AutoShape 316"/>
          <p:cNvSpPr>
            <a:spLocks noChangeArrowheads="1"/>
          </p:cNvSpPr>
          <p:nvPr/>
        </p:nvSpPr>
        <p:spPr bwMode="auto">
          <a:xfrm>
            <a:off x="1709738" y="3145775"/>
            <a:ext cx="4769644" cy="457200"/>
          </a:xfrm>
          <a:prstGeom prst="wedgeRoundRectCallout">
            <a:avLst>
              <a:gd name="adj1" fmla="val 14130"/>
              <a:gd name="adj2" fmla="val -150523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一旦冲突，就找下一个空地址存入</a:t>
            </a:r>
          </a:p>
        </p:txBody>
      </p:sp>
      <p:sp>
        <p:nvSpPr>
          <p:cNvPr id="91141" name="Rectangle 317"/>
          <p:cNvSpPr>
            <a:spLocks noChangeArrowheads="1"/>
          </p:cNvSpPr>
          <p:nvPr/>
        </p:nvSpPr>
        <p:spPr bwMode="auto">
          <a:xfrm>
            <a:off x="1172767" y="857250"/>
            <a:ext cx="3020615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线性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探测法</a:t>
            </a:r>
          </a:p>
        </p:txBody>
      </p:sp>
    </p:spTree>
    <p:extLst>
      <p:ext uri="{BB962C8B-B14F-4D97-AF65-F5344CB8AC3E}">
        <p14:creationId xmlns:p14="http://schemas.microsoft.com/office/powerpoint/2010/main" val="8224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803" grpId="0" build="p" autoUpdateAnimBg="0"/>
      <p:bldP spid="95980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0"/>
          <p:cNvSpPr>
            <a:spLocks noChangeArrowheads="1"/>
          </p:cNvSpPr>
          <p:nvPr/>
        </p:nvSpPr>
        <p:spPr bwMode="auto">
          <a:xfrm>
            <a:off x="1439467" y="1322786"/>
            <a:ext cx="6373415" cy="106182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关键码集为 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{47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29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11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16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92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8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3}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/>
                <a:ea typeface="楷体_GB2312"/>
              </a:rPr>
              <a:t>设：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哈希表表长为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m=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11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；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哈希函数为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Hash(key)=key mod 11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</a:t>
            </a:r>
          </a:p>
        </p:txBody>
      </p:sp>
      <p:sp>
        <p:nvSpPr>
          <p:cNvPr id="960533" name="Rectangle 21"/>
          <p:cNvSpPr>
            <a:spLocks noChangeArrowheads="1"/>
          </p:cNvSpPr>
          <p:nvPr/>
        </p:nvSpPr>
        <p:spPr bwMode="auto">
          <a:xfrm>
            <a:off x="2503885" y="2520554"/>
            <a:ext cx="4000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0    1    2     3     4    5    6    7     8    9   10</a:t>
            </a:r>
          </a:p>
        </p:txBody>
      </p:sp>
      <p:graphicFrame>
        <p:nvGraphicFramePr>
          <p:cNvPr id="960534" name="Group 22"/>
          <p:cNvGraphicFramePr>
            <a:graphicFrameLocks noGrp="1"/>
          </p:cNvGraphicFramePr>
          <p:nvPr/>
        </p:nvGraphicFramePr>
        <p:xfrm>
          <a:off x="2503885" y="2863454"/>
          <a:ext cx="3943353" cy="32385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739011512"/>
                    </a:ext>
                  </a:extLst>
                </a:gridCol>
                <a:gridCol w="373856">
                  <a:extLst>
                    <a:ext uri="{9D8B030D-6E8A-4147-A177-3AD203B41FA5}">
                      <a16:colId xmlns:a16="http://schemas.microsoft.com/office/drawing/2014/main" val="1483563935"/>
                    </a:ext>
                  </a:extLst>
                </a:gridCol>
                <a:gridCol w="358378">
                  <a:extLst>
                    <a:ext uri="{9D8B030D-6E8A-4147-A177-3AD203B41FA5}">
                      <a16:colId xmlns:a16="http://schemas.microsoft.com/office/drawing/2014/main" val="332595475"/>
                    </a:ext>
                  </a:extLst>
                </a:gridCol>
                <a:gridCol w="358379">
                  <a:extLst>
                    <a:ext uri="{9D8B030D-6E8A-4147-A177-3AD203B41FA5}">
                      <a16:colId xmlns:a16="http://schemas.microsoft.com/office/drawing/2014/main" val="426031334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165322363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13844438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3071093931"/>
                    </a:ext>
                  </a:extLst>
                </a:gridCol>
                <a:gridCol w="358378">
                  <a:extLst>
                    <a:ext uri="{9D8B030D-6E8A-4147-A177-3AD203B41FA5}">
                      <a16:colId xmlns:a16="http://schemas.microsoft.com/office/drawing/2014/main" val="3562271792"/>
                    </a:ext>
                  </a:extLst>
                </a:gridCol>
                <a:gridCol w="389335">
                  <a:extLst>
                    <a:ext uri="{9D8B030D-6E8A-4147-A177-3AD203B41FA5}">
                      <a16:colId xmlns:a16="http://schemas.microsoft.com/office/drawing/2014/main" val="968719601"/>
                    </a:ext>
                  </a:extLst>
                </a:gridCol>
                <a:gridCol w="327422">
                  <a:extLst>
                    <a:ext uri="{9D8B030D-6E8A-4147-A177-3AD203B41FA5}">
                      <a16:colId xmlns:a16="http://schemas.microsoft.com/office/drawing/2014/main" val="2809092261"/>
                    </a:ext>
                  </a:extLst>
                </a:gridCol>
                <a:gridCol w="358379">
                  <a:extLst>
                    <a:ext uri="{9D8B030D-6E8A-4147-A177-3AD203B41FA5}">
                      <a16:colId xmlns:a16="http://schemas.microsoft.com/office/drawing/2014/main" val="2453450686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47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42573"/>
                  </a:ext>
                </a:extLst>
              </a:tr>
            </a:tbl>
          </a:graphicData>
        </a:graphic>
      </p:graphicFrame>
      <p:sp>
        <p:nvSpPr>
          <p:cNvPr id="960560" name="Rectangle 48"/>
          <p:cNvSpPr>
            <a:spLocks noChangeArrowheads="1"/>
          </p:cNvSpPr>
          <p:nvPr/>
        </p:nvSpPr>
        <p:spPr bwMode="auto">
          <a:xfrm>
            <a:off x="2846785" y="3149204"/>
            <a:ext cx="32720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△                                                            ▲                      △        △</a:t>
            </a:r>
          </a:p>
        </p:txBody>
      </p:sp>
      <p:sp>
        <p:nvSpPr>
          <p:cNvPr id="960561" name="Rectangle 49"/>
          <p:cNvSpPr>
            <a:spLocks noChangeArrowheads="1"/>
          </p:cNvSpPr>
          <p:nvPr/>
        </p:nvSpPr>
        <p:spPr bwMode="auto">
          <a:xfrm>
            <a:off x="5375672" y="2817019"/>
            <a:ext cx="37702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518172" y="2806307"/>
            <a:ext cx="2149079" cy="426245"/>
            <a:chOff x="1212" y="1392"/>
            <a:chExt cx="1805" cy="358"/>
          </a:xfrm>
        </p:grpSpPr>
        <p:sp>
          <p:nvSpPr>
            <p:cNvPr id="92201" name="Rectangle 51"/>
            <p:cNvSpPr>
              <a:spLocks noChangeArrowheads="1"/>
            </p:cNvSpPr>
            <p:nvPr/>
          </p:nvSpPr>
          <p:spPr bwMode="auto">
            <a:xfrm>
              <a:off x="1212" y="1392"/>
              <a:ext cx="30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92202" name="Rectangle 52"/>
            <p:cNvSpPr>
              <a:spLocks noChangeArrowheads="1"/>
            </p:cNvSpPr>
            <p:nvPr/>
          </p:nvSpPr>
          <p:spPr bwMode="auto">
            <a:xfrm>
              <a:off x="2700" y="1392"/>
              <a:ext cx="31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92203" name="Rectangle 53"/>
            <p:cNvSpPr>
              <a:spLocks noChangeArrowheads="1"/>
            </p:cNvSpPr>
            <p:nvPr/>
          </p:nvSpPr>
          <p:spPr bwMode="auto">
            <a:xfrm>
              <a:off x="2400" y="1401"/>
              <a:ext cx="31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</p:grpSp>
      <p:sp>
        <p:nvSpPr>
          <p:cNvPr id="960566" name="Rectangle 54"/>
          <p:cNvSpPr>
            <a:spLocks noChangeArrowheads="1"/>
          </p:cNvSpPr>
          <p:nvPr/>
        </p:nvSpPr>
        <p:spPr bwMode="auto">
          <a:xfrm>
            <a:off x="2846785" y="2806303"/>
            <a:ext cx="4000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960567" name="Rectangle 55"/>
          <p:cNvSpPr>
            <a:spLocks noChangeArrowheads="1"/>
          </p:cNvSpPr>
          <p:nvPr/>
        </p:nvSpPr>
        <p:spPr bwMode="auto">
          <a:xfrm>
            <a:off x="5813822" y="2806303"/>
            <a:ext cx="2808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60568" name="Rectangle 56"/>
          <p:cNvSpPr>
            <a:spLocks noChangeArrowheads="1"/>
          </p:cNvSpPr>
          <p:nvPr/>
        </p:nvSpPr>
        <p:spPr bwMode="auto">
          <a:xfrm>
            <a:off x="4727972" y="2817019"/>
            <a:ext cx="2808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60569" name="Rectangle 57"/>
          <p:cNvSpPr>
            <a:spLocks noChangeArrowheads="1"/>
          </p:cNvSpPr>
          <p:nvPr/>
        </p:nvSpPr>
        <p:spPr bwMode="auto">
          <a:xfrm>
            <a:off x="1485900" y="3444478"/>
            <a:ext cx="6000750" cy="73866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476250" marR="0" lvl="0" indent="-476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47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、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、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11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、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16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、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92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没有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冲突</a:t>
            </a:r>
            <a:endParaRPr kumimoji="1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476250" marR="0" lvl="0" indent="-476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  <p:sp>
        <p:nvSpPr>
          <p:cNvPr id="960570" name="Rectangle 58"/>
          <p:cNvSpPr>
            <a:spLocks noChangeArrowheads="1"/>
          </p:cNvSpPr>
          <p:nvPr/>
        </p:nvSpPr>
        <p:spPr bwMode="auto">
          <a:xfrm>
            <a:off x="1485900" y="3914775"/>
            <a:ext cx="6000750" cy="73866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ea"/>
              <a:buAutoNum type="circleNumDbPlain" startAt="2"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29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)=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，有冲突，由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</a:t>
            </a:r>
            <a:r>
              <a:rPr kumimoji="1" lang="en-US" altLang="zh-CN" sz="21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=(Hash(29)+1) mod 11=8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哈希地址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8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为空，因此将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29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存入</a:t>
            </a:r>
          </a:p>
        </p:txBody>
      </p:sp>
      <p:sp>
        <p:nvSpPr>
          <p:cNvPr id="960571" name="Rectangle 59"/>
          <p:cNvSpPr>
            <a:spLocks noChangeArrowheads="1"/>
          </p:cNvSpPr>
          <p:nvPr/>
        </p:nvSpPr>
        <p:spPr bwMode="auto">
          <a:xfrm>
            <a:off x="1485899" y="4670822"/>
            <a:ext cx="6217227" cy="18374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③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H(22)=0,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有冲突，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由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H</a:t>
            </a:r>
            <a:r>
              <a:rPr kumimoji="0" lang="en-US" altLang="zh-CN" sz="2100" b="0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1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=(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Hash(22)+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1) mod 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11=1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，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哈希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地址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为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空，因此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将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22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存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地址为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H(3)=3, 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但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地址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均不空，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3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填入地址编号为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单元</a:t>
            </a:r>
            <a:endParaRPr kumimoji="1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5.H(8)=8, 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地址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不空，填入地址为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单元</a:t>
            </a: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2200" name="Rectangle 60"/>
          <p:cNvSpPr>
            <a:spLocks noChangeArrowheads="1"/>
          </p:cNvSpPr>
          <p:nvPr/>
        </p:nvSpPr>
        <p:spPr bwMode="auto">
          <a:xfrm>
            <a:off x="1172767" y="857250"/>
            <a:ext cx="3020615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线性探测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83457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6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6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33" grpId="0" autoUpdateAnimBg="0"/>
      <p:bldP spid="960560" grpId="0" autoUpdateAnimBg="0"/>
      <p:bldP spid="960561" grpId="0" autoUpdateAnimBg="0"/>
      <p:bldP spid="960566" grpId="0" autoUpdateAnimBg="0"/>
      <p:bldP spid="960567" grpId="0" autoUpdateAnimBg="0"/>
      <p:bldP spid="960568" grpId="0" autoUpdateAnimBg="0"/>
      <p:bldP spid="960569" grpId="0" animBg="1"/>
      <p:bldP spid="960570" grpId="0" animBg="1"/>
      <p:bldP spid="96057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6"/>
          <p:cNvSpPr>
            <a:spLocks noChangeArrowheads="1"/>
          </p:cNvSpPr>
          <p:nvPr/>
        </p:nvSpPr>
        <p:spPr bwMode="auto">
          <a:xfrm>
            <a:off x="1172767" y="857250"/>
            <a:ext cx="3020615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线性探测法的特点</a:t>
            </a:r>
          </a:p>
        </p:txBody>
      </p:sp>
      <p:sp>
        <p:nvSpPr>
          <p:cNvPr id="985096" name="Rectangle 8"/>
          <p:cNvSpPr>
            <a:spLocks noChangeArrowheads="1"/>
          </p:cNvSpPr>
          <p:nvPr/>
        </p:nvSpPr>
        <p:spPr bwMode="auto">
          <a:xfrm>
            <a:off x="1172766" y="1376363"/>
            <a:ext cx="682823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762000" marR="0" lvl="0" indent="-762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优点：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只要哈希表未被填满，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保证能找到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一个空地址单元存放有冲突的元素。</a:t>
            </a:r>
          </a:p>
          <a:p>
            <a:pPr marL="762000" marR="0" lvl="0" indent="-762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缺点：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可能使第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个哈希地址的同义词存入第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i+1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个地址，这样本应存入第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i+1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个哈希地址的元素变成了第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i+2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个哈希地址的同义词，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……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，产生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聚集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现象，降低查找效率。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56160" y="3971926"/>
            <a:ext cx="5357813" cy="1104900"/>
            <a:chOff x="431" y="2243"/>
            <a:chExt cx="4500" cy="928"/>
          </a:xfrm>
        </p:grpSpPr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431" y="2822"/>
              <a:ext cx="450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62000" indent="-7620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762000" marR="0" lvl="0" indent="-7620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解决方案：</a:t>
              </a:r>
              <a:r>
                <a: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二次探测法</a:t>
              </a: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endParaRPr>
            </a:p>
          </p:txBody>
        </p:sp>
        <p:sp>
          <p:nvSpPr>
            <p:cNvPr id="93192" name="AutoShape 9"/>
            <p:cNvSpPr>
              <a:spLocks noChangeArrowheads="1"/>
            </p:cNvSpPr>
            <p:nvPr/>
          </p:nvSpPr>
          <p:spPr bwMode="auto">
            <a:xfrm>
              <a:off x="2562" y="2243"/>
              <a:ext cx="273" cy="579"/>
            </a:xfrm>
            <a:prstGeom prst="downArrow">
              <a:avLst>
                <a:gd name="adj1" fmla="val 50000"/>
                <a:gd name="adj2" fmla="val 5302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3" y="124999"/>
            <a:ext cx="914399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9.1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静态查找表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3" y="719673"/>
            <a:ext cx="9143999" cy="5870581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查找表（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SST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）实现</a:t>
            </a:r>
          </a:p>
          <a:p>
            <a:pPr marL="914452" marR="0" lvl="2" indent="0" algn="l" defTabSz="914476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静态查找表的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6C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顺序存储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marR="0" lvl="2" indent="0" algn="l" defTabSz="914377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typedef 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marR="0" lvl="2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elem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914452" marR="0" lvl="2" indent="0" algn="l" defTabSz="914377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数据元素存储空间基址，建表时</a:t>
            </a:r>
          </a:p>
          <a:p>
            <a:pPr marL="914452" marR="0" lvl="2" indent="0" algn="l" defTabSz="914377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按实际长度分配，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号单元留空</a:t>
            </a:r>
          </a:p>
          <a:p>
            <a:pPr marL="914452" marR="0" lvl="2" indent="0" algn="l" defTabSz="914377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length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表的长度</a:t>
            </a:r>
          </a:p>
          <a:p>
            <a:pPr marL="914452" marR="0" lvl="2" indent="0" algn="l" defTabSz="914377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SSTable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914452" marR="0" lvl="2" indent="0" algn="l" defTabSz="914377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数据元素类型的定义为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914452" marR="0" lvl="2" indent="0" algn="l" defTabSz="914377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typedef struct {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marR="0" lvl="2" indent="0" algn="l" defTabSz="914377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key;    //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关键字域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marR="0" lvl="2" indent="0" algn="l" defTabSz="914377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 … 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其它属性域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marR="0" lvl="2" indent="0" algn="l" defTabSz="914377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7"/>
          <p:cNvSpPr>
            <a:spLocks noChangeArrowheads="1"/>
          </p:cNvSpPr>
          <p:nvPr/>
        </p:nvSpPr>
        <p:spPr bwMode="auto">
          <a:xfrm>
            <a:off x="1172767" y="857250"/>
            <a:ext cx="3020615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二次探测法</a:t>
            </a:r>
          </a:p>
        </p:txBody>
      </p:sp>
      <p:sp>
        <p:nvSpPr>
          <p:cNvPr id="94212" name="Rectangle 8"/>
          <p:cNvSpPr>
            <a:spLocks noChangeArrowheads="1"/>
          </p:cNvSpPr>
          <p:nvPr/>
        </p:nvSpPr>
        <p:spPr bwMode="auto">
          <a:xfrm>
            <a:off x="1439467" y="1322786"/>
            <a:ext cx="6373415" cy="738664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关键码集为 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{47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29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11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16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92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22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8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3}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/>
                <a:ea typeface="楷体_GB2312"/>
              </a:rPr>
              <a:t>设：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哈希函数为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Hash(key)=key mod 11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</a:t>
            </a:r>
          </a:p>
        </p:txBody>
      </p:sp>
      <p:sp>
        <p:nvSpPr>
          <p:cNvPr id="961545" name="Text Box 9"/>
          <p:cNvSpPr txBox="1">
            <a:spLocks noChangeArrowheads="1"/>
          </p:cNvSpPr>
          <p:nvPr/>
        </p:nvSpPr>
        <p:spPr bwMode="auto">
          <a:xfrm>
            <a:off x="1439467" y="2132411"/>
            <a:ext cx="6265069" cy="10618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en-US" altLang="zh-CN" sz="21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=(Hash(key)±d</a:t>
            </a:r>
            <a:r>
              <a:rPr kumimoji="1" lang="en-US" altLang="zh-CN" sz="21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mod 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其中：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为哈希表长度，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要求是某个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4k+3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的质数；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宋体" pitchFamily="2" charset="-122"/>
                <a:cs typeface="+mn-cs"/>
              </a:rPr>
              <a:t>      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1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为增量序列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1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-1</a:t>
            </a:r>
            <a:r>
              <a:rPr kumimoji="1" lang="en-US" altLang="zh-CN" sz="21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1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-2</a:t>
            </a:r>
            <a:r>
              <a:rPr kumimoji="1" lang="en-US" altLang="zh-CN" sz="21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…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q</a:t>
            </a:r>
            <a:r>
              <a:rPr kumimoji="1" lang="en-US" altLang="zh-CN" sz="21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36617" y="3243264"/>
            <a:ext cx="4530437" cy="1425718"/>
            <a:chOff x="960" y="2429"/>
            <a:chExt cx="3408" cy="818"/>
          </a:xfrm>
        </p:grpSpPr>
        <p:sp>
          <p:nvSpPr>
            <p:cNvPr id="94216" name="Rectangle 10"/>
            <p:cNvSpPr>
              <a:spLocks noChangeArrowheads="1"/>
            </p:cNvSpPr>
            <p:nvPr/>
          </p:nvSpPr>
          <p:spPr bwMode="auto">
            <a:xfrm>
              <a:off x="1008" y="2429"/>
              <a:ext cx="3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0    1   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2    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   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   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   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  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7     8    9   10</a:t>
              </a:r>
            </a:p>
          </p:txBody>
        </p:sp>
        <p:grpSp>
          <p:nvGrpSpPr>
            <p:cNvPr id="94217" name="Group 38"/>
            <p:cNvGrpSpPr>
              <a:grpSpLocks/>
            </p:cNvGrpSpPr>
            <p:nvPr/>
          </p:nvGrpSpPr>
          <p:grpSpPr bwMode="auto">
            <a:xfrm>
              <a:off x="960" y="2695"/>
              <a:ext cx="3312" cy="342"/>
              <a:chOff x="960" y="2695"/>
              <a:chExt cx="3312" cy="342"/>
            </a:xfrm>
          </p:grpSpPr>
          <p:sp>
            <p:nvSpPr>
              <p:cNvPr id="94219" name="Rectangle 12"/>
              <p:cNvSpPr>
                <a:spLocks noChangeArrowheads="1"/>
              </p:cNvSpPr>
              <p:nvPr/>
            </p:nvSpPr>
            <p:spPr bwMode="auto">
              <a:xfrm>
                <a:off x="3971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94220" name="Rectangle 13"/>
              <p:cNvSpPr>
                <a:spLocks noChangeArrowheads="1"/>
              </p:cNvSpPr>
              <p:nvPr/>
            </p:nvSpPr>
            <p:spPr bwMode="auto">
              <a:xfrm>
                <a:off x="3670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8</a:t>
                </a:r>
              </a:p>
            </p:txBody>
          </p:sp>
          <p:sp>
            <p:nvSpPr>
              <p:cNvPr id="94221" name="Rectangle 14"/>
              <p:cNvSpPr>
                <a:spLocks noChangeArrowheads="1"/>
              </p:cNvSpPr>
              <p:nvPr/>
            </p:nvSpPr>
            <p:spPr bwMode="auto">
              <a:xfrm>
                <a:off x="3052" y="2695"/>
                <a:ext cx="629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   7   29</a:t>
                </a:r>
                <a:endParaRPr kumimoji="1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94222" name="Rectangle 15"/>
              <p:cNvSpPr>
                <a:spLocks noChangeArrowheads="1"/>
              </p:cNvSpPr>
              <p:nvPr/>
            </p:nvSpPr>
            <p:spPr bwMode="auto">
              <a:xfrm>
                <a:off x="2484" y="2739"/>
                <a:ext cx="88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94223" name="Rectangle 16"/>
              <p:cNvSpPr>
                <a:spLocks noChangeArrowheads="1"/>
              </p:cNvSpPr>
              <p:nvPr/>
            </p:nvSpPr>
            <p:spPr bwMode="auto">
              <a:xfrm>
                <a:off x="2768" y="2717"/>
                <a:ext cx="30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94224" name="Rectangle 17"/>
              <p:cNvSpPr>
                <a:spLocks noChangeArrowheads="1"/>
              </p:cNvSpPr>
              <p:nvPr/>
            </p:nvSpPr>
            <p:spPr bwMode="auto">
              <a:xfrm>
                <a:off x="2464" y="2717"/>
                <a:ext cx="30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16</a:t>
                </a:r>
              </a:p>
            </p:txBody>
          </p:sp>
          <p:sp>
            <p:nvSpPr>
              <p:cNvPr id="94225" name="Rectangle 18"/>
              <p:cNvSpPr>
                <a:spLocks noChangeArrowheads="1"/>
              </p:cNvSpPr>
              <p:nvPr/>
            </p:nvSpPr>
            <p:spPr bwMode="auto">
              <a:xfrm>
                <a:off x="2164" y="2717"/>
                <a:ext cx="30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92</a:t>
                </a:r>
              </a:p>
            </p:txBody>
          </p:sp>
          <p:sp>
            <p:nvSpPr>
              <p:cNvPr id="94226" name="Rectangle 19"/>
              <p:cNvSpPr>
                <a:spLocks noChangeArrowheads="1"/>
              </p:cNvSpPr>
              <p:nvPr/>
            </p:nvSpPr>
            <p:spPr bwMode="auto">
              <a:xfrm>
                <a:off x="1882" y="2717"/>
                <a:ext cx="282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47</a:t>
                </a:r>
              </a:p>
            </p:txBody>
          </p:sp>
          <p:sp>
            <p:nvSpPr>
              <p:cNvPr id="94227" name="Rectangle 20"/>
              <p:cNvSpPr>
                <a:spLocks noChangeArrowheads="1"/>
              </p:cNvSpPr>
              <p:nvPr/>
            </p:nvSpPr>
            <p:spPr bwMode="auto">
              <a:xfrm>
                <a:off x="1562" y="2717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3</a:t>
                </a:r>
              </a:p>
            </p:txBody>
          </p:sp>
          <p:sp>
            <p:nvSpPr>
              <p:cNvPr id="94228" name="Rectangle 21"/>
              <p:cNvSpPr>
                <a:spLocks noChangeArrowheads="1"/>
              </p:cNvSpPr>
              <p:nvPr/>
            </p:nvSpPr>
            <p:spPr bwMode="auto">
              <a:xfrm>
                <a:off x="1261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22</a:t>
                </a:r>
              </a:p>
            </p:txBody>
          </p:sp>
          <p:sp>
            <p:nvSpPr>
              <p:cNvPr id="94229" name="Rectangle 22"/>
              <p:cNvSpPr>
                <a:spLocks noChangeArrowheads="1"/>
              </p:cNvSpPr>
              <p:nvPr/>
            </p:nvSpPr>
            <p:spPr bwMode="auto">
              <a:xfrm>
                <a:off x="960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仿宋_GB2312"/>
                  </a:rPr>
                  <a:t>11</a:t>
                </a:r>
              </a:p>
            </p:txBody>
          </p:sp>
          <p:sp>
            <p:nvSpPr>
              <p:cNvPr id="94230" name="Line 23"/>
              <p:cNvSpPr>
                <a:spLocks noChangeShapeType="1"/>
              </p:cNvSpPr>
              <p:nvPr/>
            </p:nvSpPr>
            <p:spPr bwMode="auto">
              <a:xfrm>
                <a:off x="960" y="2717"/>
                <a:ext cx="3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1" name="Line 24"/>
              <p:cNvSpPr>
                <a:spLocks noChangeShapeType="1"/>
              </p:cNvSpPr>
              <p:nvPr/>
            </p:nvSpPr>
            <p:spPr bwMode="auto">
              <a:xfrm>
                <a:off x="960" y="3037"/>
                <a:ext cx="3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2" name="Line 25"/>
              <p:cNvSpPr>
                <a:spLocks noChangeShapeType="1"/>
              </p:cNvSpPr>
              <p:nvPr/>
            </p:nvSpPr>
            <p:spPr bwMode="auto">
              <a:xfrm>
                <a:off x="960" y="2717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3" name="Line 26"/>
              <p:cNvSpPr>
                <a:spLocks noChangeShapeType="1"/>
              </p:cNvSpPr>
              <p:nvPr/>
            </p:nvSpPr>
            <p:spPr bwMode="auto">
              <a:xfrm>
                <a:off x="1261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4" name="Line 27"/>
              <p:cNvSpPr>
                <a:spLocks noChangeShapeType="1"/>
              </p:cNvSpPr>
              <p:nvPr/>
            </p:nvSpPr>
            <p:spPr bwMode="auto">
              <a:xfrm>
                <a:off x="1562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5" name="Line 28"/>
              <p:cNvSpPr>
                <a:spLocks noChangeShapeType="1"/>
              </p:cNvSpPr>
              <p:nvPr/>
            </p:nvSpPr>
            <p:spPr bwMode="auto">
              <a:xfrm>
                <a:off x="1882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6" name="Line 29"/>
              <p:cNvSpPr>
                <a:spLocks noChangeShapeType="1"/>
              </p:cNvSpPr>
              <p:nvPr/>
            </p:nvSpPr>
            <p:spPr bwMode="auto">
              <a:xfrm>
                <a:off x="2164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7" name="Line 30"/>
              <p:cNvSpPr>
                <a:spLocks noChangeShapeType="1"/>
              </p:cNvSpPr>
              <p:nvPr/>
            </p:nvSpPr>
            <p:spPr bwMode="auto">
              <a:xfrm>
                <a:off x="2464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8" name="Line 31"/>
              <p:cNvSpPr>
                <a:spLocks noChangeShapeType="1"/>
              </p:cNvSpPr>
              <p:nvPr/>
            </p:nvSpPr>
            <p:spPr bwMode="auto">
              <a:xfrm>
                <a:off x="2768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39" name="Line 32"/>
              <p:cNvSpPr>
                <a:spLocks noChangeShapeType="1"/>
              </p:cNvSpPr>
              <p:nvPr/>
            </p:nvSpPr>
            <p:spPr bwMode="auto">
              <a:xfrm>
                <a:off x="3068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40" name="Line 33"/>
              <p:cNvSpPr>
                <a:spLocks noChangeShapeType="1"/>
              </p:cNvSpPr>
              <p:nvPr/>
            </p:nvSpPr>
            <p:spPr bwMode="auto">
              <a:xfrm>
                <a:off x="3369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41" name="Line 34"/>
              <p:cNvSpPr>
                <a:spLocks noChangeShapeType="1"/>
              </p:cNvSpPr>
              <p:nvPr/>
            </p:nvSpPr>
            <p:spPr bwMode="auto">
              <a:xfrm>
                <a:off x="3670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42" name="Line 35"/>
              <p:cNvSpPr>
                <a:spLocks noChangeShapeType="1"/>
              </p:cNvSpPr>
              <p:nvPr/>
            </p:nvSpPr>
            <p:spPr bwMode="auto">
              <a:xfrm>
                <a:off x="3971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4243" name="Line 36"/>
              <p:cNvSpPr>
                <a:spLocks noChangeShapeType="1"/>
              </p:cNvSpPr>
              <p:nvPr/>
            </p:nvSpPr>
            <p:spPr bwMode="auto">
              <a:xfrm>
                <a:off x="4272" y="2717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94218" name="Rectangle 37"/>
            <p:cNvSpPr>
              <a:spLocks noChangeArrowheads="1"/>
            </p:cNvSpPr>
            <p:nvPr/>
          </p:nvSpPr>
          <p:spPr bwMode="auto">
            <a:xfrm>
              <a:off x="1296" y="3053"/>
              <a:ext cx="27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△        ▲                                                                       △         △</a:t>
              </a:r>
            </a:p>
          </p:txBody>
        </p:sp>
      </p:grpSp>
      <p:sp>
        <p:nvSpPr>
          <p:cNvPr id="961576" name="Rectangle 40"/>
          <p:cNvSpPr>
            <a:spLocks noChangeArrowheads="1"/>
          </p:cNvSpPr>
          <p:nvPr/>
        </p:nvSpPr>
        <p:spPr bwMode="auto">
          <a:xfrm>
            <a:off x="1592229" y="4968046"/>
            <a:ext cx="5772150" cy="9233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Hash(3)=3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，哈希地址冲突，由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</a:t>
            </a:r>
            <a:r>
              <a:rPr kumimoji="1" lang="en-US" altLang="zh-CN" sz="18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=(Hash(3)+1</a:t>
            </a:r>
            <a:r>
              <a:rPr kumimoji="1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 mod 11=4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，仍然冲突；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</a:t>
            </a:r>
            <a:r>
              <a:rPr kumimoji="1" lang="en-US" altLang="zh-CN" sz="18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=(Hash(3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)-1</a:t>
            </a:r>
            <a:r>
              <a:rPr kumimoji="1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 mod 11=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/>
                <a:ea typeface="楷体_GB2312"/>
              </a:rPr>
              <a:t>找到空的哈希地址，存入。 </a:t>
            </a:r>
          </a:p>
        </p:txBody>
      </p:sp>
    </p:spTree>
    <p:extLst>
      <p:ext uri="{BB962C8B-B14F-4D97-AF65-F5344CB8AC3E}">
        <p14:creationId xmlns:p14="http://schemas.microsoft.com/office/powerpoint/2010/main" val="21502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5" grpId="0" animBg="1"/>
      <p:bldP spid="96157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172767" y="857250"/>
            <a:ext cx="3020615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伪随机探测法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1668174" y="1472805"/>
            <a:ext cx="556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=(Hash(key)+d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 mod m       ( 1≤i &lt; m 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其中：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为哈希表长度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d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为随机数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891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7" name="Rectangle 5"/>
          <p:cNvSpPr>
            <a:spLocks noChangeArrowheads="1"/>
          </p:cNvSpPr>
          <p:nvPr/>
        </p:nvSpPr>
        <p:spPr bwMode="auto">
          <a:xfrm>
            <a:off x="1485900" y="1244205"/>
            <a:ext cx="6172200" cy="379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step1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取数据元素的关键字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，计算其哈希函数值（地址）。若该地址对应的存储 空间还没有被占用，则将该元素存入；否则执行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解决冲突。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根据选择的冲突处理方法，计算关键字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的下一个存储地址。若下一个存储地址仍被占用，则继续执行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，直到找 到能用的存储地址为止。 </a:t>
            </a:r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172766" y="857250"/>
            <a:ext cx="420885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开放地址法建立哈希表步骤</a:t>
            </a:r>
          </a:p>
        </p:txBody>
      </p:sp>
    </p:spTree>
    <p:extLst>
      <p:ext uri="{BB962C8B-B14F-4D97-AF65-F5344CB8AC3E}">
        <p14:creationId xmlns:p14="http://schemas.microsoft.com/office/powerpoint/2010/main" val="9151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2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2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2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2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19"/>
          <p:cNvSpPr>
            <a:spLocks noChangeArrowheads="1"/>
          </p:cNvSpPr>
          <p:nvPr/>
        </p:nvSpPr>
        <p:spPr bwMode="auto">
          <a:xfrm>
            <a:off x="1172766" y="857250"/>
            <a:ext cx="32908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2.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链地址法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拉链法）</a:t>
            </a:r>
          </a:p>
        </p:txBody>
      </p:sp>
      <p:sp>
        <p:nvSpPr>
          <p:cNvPr id="97284" name="Text Box 23"/>
          <p:cNvSpPr txBox="1">
            <a:spLocks noChangeArrowheads="1"/>
          </p:cNvSpPr>
          <p:nvPr/>
        </p:nvSpPr>
        <p:spPr bwMode="auto">
          <a:xfrm>
            <a:off x="1331119" y="1314450"/>
            <a:ext cx="678764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基本思想：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相同哈希地址的记录链成一单链表，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个哈希地址就设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个单链表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，然后用用一个数组将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个单链表的表头指针存储起来，形成一个动态的结构</a:t>
            </a: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3440906" y="2836772"/>
            <a:ext cx="4425554" cy="3251597"/>
            <a:chOff x="1029" y="1448"/>
            <a:chExt cx="3717" cy="2731"/>
          </a:xfrm>
        </p:grpSpPr>
        <p:grpSp>
          <p:nvGrpSpPr>
            <p:cNvPr id="97286" name="Group 169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97349" name="Rectangle 170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97350" name="Line 171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1" name="Line 172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2" name="Line 173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3" name="Line 174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4" name="Line 175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5" name="Line 176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6" name="Line 177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7" name="Line 178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8" name="Line 179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59" name="Line 180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60" name="Line 181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61" name="Line 182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97287" name="Text Box 183"/>
            <p:cNvSpPr txBox="1">
              <a:spLocks noChangeArrowheads="1"/>
            </p:cNvSpPr>
            <p:nvPr/>
          </p:nvSpPr>
          <p:spPr bwMode="auto">
            <a:xfrm>
              <a:off x="1029" y="1450"/>
              <a:ext cx="330" cy="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0 1  2 3 4  5 6  7 8 9  10 11 12 </a:t>
              </a:r>
            </a:p>
          </p:txBody>
        </p:sp>
        <p:grpSp>
          <p:nvGrpSpPr>
            <p:cNvPr id="97288" name="Group 184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7346" name="Rectangle 18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14</a:t>
                </a:r>
              </a:p>
            </p:txBody>
          </p:sp>
          <p:sp>
            <p:nvSpPr>
              <p:cNvPr id="97347" name="Line 18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48" name="Line 18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97289" name="Text Box 188"/>
            <p:cNvSpPr txBox="1">
              <a:spLocks noChangeArrowheads="1"/>
            </p:cNvSpPr>
            <p:nvPr/>
          </p:nvSpPr>
          <p:spPr bwMode="auto">
            <a:xfrm>
              <a:off x="1362" y="1448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grpSp>
          <p:nvGrpSpPr>
            <p:cNvPr id="97290" name="Group 189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7343" name="Rectangle 19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7344" name="Line 19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45" name="Line 19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1" name="Group 193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7340" name="Rectangle 19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27</a:t>
                </a:r>
              </a:p>
            </p:txBody>
          </p:sp>
          <p:sp>
            <p:nvSpPr>
              <p:cNvPr id="97341" name="Line 19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42" name="Line 19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2" name="Group 197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97337" name="Rectangle 19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79</a:t>
                </a:r>
              </a:p>
            </p:txBody>
          </p:sp>
          <p:sp>
            <p:nvSpPr>
              <p:cNvPr id="97338" name="Line 19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39" name="Line 20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3" name="Group 201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97334" name="Rectangle 20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68</a:t>
                </a:r>
              </a:p>
            </p:txBody>
          </p:sp>
          <p:sp>
            <p:nvSpPr>
              <p:cNvPr id="97335" name="Line 20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36" name="Line 20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4" name="Group 205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97331" name="Rectangle 20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97332" name="Line 20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33" name="Line 20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5" name="Group 209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97328" name="Rectangle 21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19</a:t>
                </a:r>
              </a:p>
            </p:txBody>
          </p:sp>
          <p:sp>
            <p:nvSpPr>
              <p:cNvPr id="97329" name="Line 21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30" name="Line 21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6" name="Group 213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97325" name="Rectangle 21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84</a:t>
                </a:r>
              </a:p>
            </p:txBody>
          </p:sp>
          <p:sp>
            <p:nvSpPr>
              <p:cNvPr id="97326" name="Line 21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27" name="Line 21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7" name="Group 217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97322" name="Rectangle 21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97323" name="Line 21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24" name="Line 22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8" name="Group 221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97319" name="Rectangle 2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97320" name="Line 2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21" name="Line 2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299" name="Group 225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97316" name="Rectangle 22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97317" name="Line 22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18" name="Line 22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97300" name="Group 229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97313" name="Rectangle 23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97314" name="Line 23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97315" name="Line 23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97301" name="Text Box 233"/>
            <p:cNvSpPr txBox="1">
              <a:spLocks noChangeArrowheads="1"/>
            </p:cNvSpPr>
            <p:nvPr/>
          </p:nvSpPr>
          <p:spPr bwMode="auto">
            <a:xfrm>
              <a:off x="1362" y="184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2" name="Text Box 234"/>
            <p:cNvSpPr txBox="1">
              <a:spLocks noChangeArrowheads="1"/>
            </p:cNvSpPr>
            <p:nvPr/>
          </p:nvSpPr>
          <p:spPr bwMode="auto">
            <a:xfrm>
              <a:off x="1362" y="2216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3" name="Text Box 235"/>
            <p:cNvSpPr txBox="1">
              <a:spLocks noChangeArrowheads="1"/>
            </p:cNvSpPr>
            <p:nvPr/>
          </p:nvSpPr>
          <p:spPr bwMode="auto">
            <a:xfrm>
              <a:off x="1362" y="2423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4" name="Text Box 236"/>
            <p:cNvSpPr txBox="1">
              <a:spLocks noChangeArrowheads="1"/>
            </p:cNvSpPr>
            <p:nvPr/>
          </p:nvSpPr>
          <p:spPr bwMode="auto">
            <a:xfrm>
              <a:off x="1362" y="303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5" name="Text Box 237"/>
            <p:cNvSpPr txBox="1">
              <a:spLocks noChangeArrowheads="1"/>
            </p:cNvSpPr>
            <p:nvPr/>
          </p:nvSpPr>
          <p:spPr bwMode="auto">
            <a:xfrm>
              <a:off x="1362" y="3231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6" name="Text Box 238"/>
            <p:cNvSpPr txBox="1">
              <a:spLocks noChangeArrowheads="1"/>
            </p:cNvSpPr>
            <p:nvPr/>
          </p:nvSpPr>
          <p:spPr bwMode="auto">
            <a:xfrm>
              <a:off x="1362" y="3810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7" name="Text Box 239"/>
            <p:cNvSpPr txBox="1">
              <a:spLocks noChangeArrowheads="1"/>
            </p:cNvSpPr>
            <p:nvPr/>
          </p:nvSpPr>
          <p:spPr bwMode="auto">
            <a:xfrm>
              <a:off x="4497" y="1616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8" name="Text Box 240"/>
            <p:cNvSpPr txBox="1">
              <a:spLocks noChangeArrowheads="1"/>
            </p:cNvSpPr>
            <p:nvPr/>
          </p:nvSpPr>
          <p:spPr bwMode="auto">
            <a:xfrm>
              <a:off x="2967" y="2010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09" name="Text Box 241"/>
            <p:cNvSpPr txBox="1">
              <a:spLocks noChangeArrowheads="1"/>
            </p:cNvSpPr>
            <p:nvPr/>
          </p:nvSpPr>
          <p:spPr bwMode="auto">
            <a:xfrm>
              <a:off x="2956" y="2599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10" name="Text Box 242"/>
            <p:cNvSpPr txBox="1">
              <a:spLocks noChangeArrowheads="1"/>
            </p:cNvSpPr>
            <p:nvPr/>
          </p:nvSpPr>
          <p:spPr bwMode="auto">
            <a:xfrm>
              <a:off x="2201" y="2868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11" name="Text Box 243"/>
            <p:cNvSpPr txBox="1">
              <a:spLocks noChangeArrowheads="1"/>
            </p:cNvSpPr>
            <p:nvPr/>
          </p:nvSpPr>
          <p:spPr bwMode="auto">
            <a:xfrm>
              <a:off x="2956" y="337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97312" name="Text Box 244"/>
            <p:cNvSpPr txBox="1">
              <a:spLocks noChangeArrowheads="1"/>
            </p:cNvSpPr>
            <p:nvPr/>
          </p:nvSpPr>
          <p:spPr bwMode="auto">
            <a:xfrm>
              <a:off x="2211" y="362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8654" y="2811066"/>
            <a:ext cx="30400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关键字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(19,14,23,1,68,20,84,27,55,11,10,79)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仿宋_GB2312"/>
                <a:cs typeface="+mn-cs"/>
              </a:rPr>
              <a:t>H(key)=key MOD 13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963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1485900" y="1244205"/>
            <a:ext cx="6172200" cy="379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step1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取数据元素的关键字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key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，计算其哈希函数值（地址）。若该地址对应的链表为空，则将该元素插入此链表；否则执行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解决冲突。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step2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根据选择的冲突处理方法，计算关键字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key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的下一个存储地址。若该地址对应的链表为不为空，则利用链表的前插法或后插法将该元素插入此链表。</a:t>
            </a:r>
          </a:p>
        </p:txBody>
      </p:sp>
      <p:sp>
        <p:nvSpPr>
          <p:cNvPr id="98308" name="Rectangle 6"/>
          <p:cNvSpPr>
            <a:spLocks noChangeArrowheads="1"/>
          </p:cNvSpPr>
          <p:nvPr/>
        </p:nvSpPr>
        <p:spPr bwMode="auto">
          <a:xfrm>
            <a:off x="1172766" y="857250"/>
            <a:ext cx="420885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链地址法建立哈希表步骤</a:t>
            </a:r>
          </a:p>
        </p:txBody>
      </p:sp>
    </p:spTree>
    <p:extLst>
      <p:ext uri="{BB962C8B-B14F-4D97-AF65-F5344CB8AC3E}">
        <p14:creationId xmlns:p14="http://schemas.microsoft.com/office/powerpoint/2010/main" val="39844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1412081" y="1538288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链地址法的优点：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1533526" y="2222897"/>
            <a:ext cx="5936456" cy="1941909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非同义词不会冲突，无“聚集”现象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链表上结点空间动态申请，更适合于表长不确定的情况</a:t>
            </a:r>
            <a:endParaRPr kumimoji="1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345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 build="p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8"/>
          <p:cNvSpPr>
            <a:spLocks noChangeArrowheads="1"/>
          </p:cNvSpPr>
          <p:nvPr/>
        </p:nvSpPr>
        <p:spPr bwMode="auto">
          <a:xfrm>
            <a:off x="1172766" y="857250"/>
            <a:ext cx="2432447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哈希表的查找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912269" y="1129905"/>
            <a:ext cx="4782741" cy="4855259"/>
            <a:chOff x="927" y="859"/>
            <a:chExt cx="2559" cy="2813"/>
          </a:xfrm>
        </p:grpSpPr>
        <p:grpSp>
          <p:nvGrpSpPr>
            <p:cNvPr id="100358" name="Group 40"/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0363" name="AutoShape 41"/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给定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k</a:t>
                </a:r>
                <a:r>
                  <a:rPr kumimoji="1" lang="zh-CN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值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endParaRPr>
              </a:p>
            </p:txBody>
          </p:sp>
          <p:sp>
            <p:nvSpPr>
              <p:cNvPr id="100364" name="AutoShape 42"/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计算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H(k)</a:t>
                </a:r>
              </a:p>
            </p:txBody>
          </p:sp>
          <p:sp>
            <p:nvSpPr>
              <p:cNvPr id="100365" name="AutoShape 43"/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此地址为空</a:t>
                </a:r>
              </a:p>
            </p:txBody>
          </p:sp>
          <p:sp>
            <p:nvSpPr>
              <p:cNvPr id="100366" name="AutoShape 44"/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关键字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==k</a:t>
                </a:r>
              </a:p>
            </p:txBody>
          </p:sp>
          <p:sp>
            <p:nvSpPr>
              <p:cNvPr id="100367" name="AutoShape 45"/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查找失败</a:t>
                </a:r>
              </a:p>
            </p:txBody>
          </p:sp>
          <p:sp>
            <p:nvSpPr>
              <p:cNvPr id="100368" name="AutoShape 46"/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查找成功</a:t>
                </a:r>
              </a:p>
            </p:txBody>
          </p:sp>
          <p:sp>
            <p:nvSpPr>
              <p:cNvPr id="100369" name="AutoShape 47"/>
              <p:cNvSpPr>
                <a:spLocks noChangeArrowheads="1"/>
              </p:cNvSpPr>
              <p:nvPr/>
            </p:nvSpPr>
            <p:spPr bwMode="auto">
              <a:xfrm>
                <a:off x="1879" y="3418"/>
                <a:ext cx="725" cy="374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按处理冲突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方法计算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</a:rPr>
                  <a:t>Hi</a:t>
                </a:r>
              </a:p>
            </p:txBody>
          </p:sp>
          <p:sp>
            <p:nvSpPr>
              <p:cNvPr id="100370" name="Line 48"/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1" name="Line 49"/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2" name="Line 50"/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3" name="Line 51"/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4" name="Line 52"/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5" name="Line 53"/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6" name="Line 54"/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7" name="Line 55"/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8" name="Line 56"/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79" name="Line 57"/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80" name="Line 58"/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81" name="Line 59"/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0382" name="Line 60"/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100359" name="Text Box 61"/>
            <p:cNvSpPr txBox="1">
              <a:spLocks noChangeArrowheads="1"/>
            </p:cNvSpPr>
            <p:nvPr/>
          </p:nvSpPr>
          <p:spPr bwMode="auto">
            <a:xfrm>
              <a:off x="1620" y="1856"/>
              <a:ext cx="16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Y</a:t>
              </a:r>
            </a:p>
          </p:txBody>
        </p:sp>
        <p:sp>
          <p:nvSpPr>
            <p:cNvPr id="100360" name="Text Box 62"/>
            <p:cNvSpPr txBox="1">
              <a:spLocks noChangeArrowheads="1"/>
            </p:cNvSpPr>
            <p:nvPr/>
          </p:nvSpPr>
          <p:spPr bwMode="auto">
            <a:xfrm>
              <a:off x="2431" y="2188"/>
              <a:ext cx="16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N</a:t>
              </a:r>
            </a:p>
          </p:txBody>
        </p:sp>
        <p:sp>
          <p:nvSpPr>
            <p:cNvPr id="100361" name="Text Box 63"/>
            <p:cNvSpPr txBox="1">
              <a:spLocks noChangeArrowheads="1"/>
            </p:cNvSpPr>
            <p:nvPr/>
          </p:nvSpPr>
          <p:spPr bwMode="auto">
            <a:xfrm>
              <a:off x="1609" y="2433"/>
              <a:ext cx="16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Y</a:t>
              </a:r>
            </a:p>
          </p:txBody>
        </p:sp>
        <p:sp>
          <p:nvSpPr>
            <p:cNvPr id="100362" name="Text Box 64"/>
            <p:cNvSpPr txBox="1">
              <a:spLocks noChangeArrowheads="1"/>
            </p:cNvSpPr>
            <p:nvPr/>
          </p:nvSpPr>
          <p:spPr bwMode="auto">
            <a:xfrm>
              <a:off x="2420" y="2755"/>
              <a:ext cx="16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</a:rPr>
                <a:t>N</a:t>
              </a:r>
            </a:p>
          </p:txBody>
        </p:sp>
      </p:grpSp>
      <p:sp>
        <p:nvSpPr>
          <p:cNvPr id="100357" name="Rectangle 65"/>
          <p:cNvSpPr>
            <a:spLocks noChangeArrowheads="1"/>
          </p:cNvSpPr>
          <p:nvPr/>
        </p:nvSpPr>
        <p:spPr bwMode="auto">
          <a:xfrm>
            <a:off x="1359695" y="1600200"/>
            <a:ext cx="2827735" cy="41549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给定值与关键字比较</a:t>
            </a:r>
          </a:p>
        </p:txBody>
      </p:sp>
    </p:spTree>
    <p:extLst>
      <p:ext uri="{BB962C8B-B14F-4D97-AF65-F5344CB8AC3E}">
        <p14:creationId xmlns:p14="http://schemas.microsoft.com/office/powerpoint/2010/main" val="225525671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4845844" y="5537597"/>
            <a:ext cx="3314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557213" indent="-214313"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857250" indent="-171450"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200150" indent="-171450"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543050" indent="-171450"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              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   </a:t>
            </a:r>
            <a:endParaRPr kumimoji="1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1380" name="Text Box 129"/>
          <p:cNvSpPr txBox="1">
            <a:spLocks noChangeArrowheads="1"/>
          </p:cNvSpPr>
          <p:nvPr/>
        </p:nvSpPr>
        <p:spPr bwMode="auto">
          <a:xfrm>
            <a:off x="1164326" y="1453483"/>
            <a:ext cx="6718506" cy="9233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已知一组关键字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(19,14,23,1,68,20,84,27,55,11,10,79)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哈希函数为：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H(key)=key MOD 13, </a:t>
            </a:r>
            <a:r>
              <a:rPr kumimoji="1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哈希表长为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m=16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         </a:t>
            </a:r>
            <a:r>
              <a:rPr kumimoji="1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设每个记录的查找概率相等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  <p:sp>
        <p:nvSpPr>
          <p:cNvPr id="101381" name="Text Box 130"/>
          <p:cNvSpPr txBox="1">
            <a:spLocks noChangeArrowheads="1"/>
          </p:cNvSpPr>
          <p:nvPr/>
        </p:nvSpPr>
        <p:spPr bwMode="auto">
          <a:xfrm>
            <a:off x="1237060" y="2630091"/>
            <a:ext cx="7043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(1)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用线性探测再散列处理冲突，即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Hi=(H(key)+di) MOD m</a:t>
            </a:r>
          </a:p>
        </p:txBody>
      </p:sp>
      <p:sp>
        <p:nvSpPr>
          <p:cNvPr id="101384" name="Text Box 151"/>
          <p:cNvSpPr txBox="1">
            <a:spLocks noChangeArrowheads="1"/>
          </p:cNvSpPr>
          <p:nvPr/>
        </p:nvSpPr>
        <p:spPr bwMode="auto">
          <a:xfrm>
            <a:off x="2044304" y="3353992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95" name="Rectangle 162"/>
          <p:cNvSpPr>
            <a:spLocks noChangeArrowheads="1"/>
          </p:cNvSpPr>
          <p:nvPr/>
        </p:nvSpPr>
        <p:spPr bwMode="auto">
          <a:xfrm>
            <a:off x="1336477" y="5203032"/>
            <a:ext cx="6828235" cy="6274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1396" name="Text Box 172"/>
          <p:cNvSpPr txBox="1">
            <a:spLocks noChangeArrowheads="1"/>
          </p:cNvSpPr>
          <p:nvPr/>
        </p:nvSpPr>
        <p:spPr bwMode="auto">
          <a:xfrm>
            <a:off x="1718074" y="4293394"/>
            <a:ext cx="43922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47021" name="Text Box 173"/>
          <p:cNvSpPr txBox="1">
            <a:spLocks noChangeArrowheads="1"/>
          </p:cNvSpPr>
          <p:nvPr/>
        </p:nvSpPr>
        <p:spPr bwMode="auto">
          <a:xfrm>
            <a:off x="1774141" y="3856420"/>
            <a:ext cx="52362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1     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  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  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4     3     1    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  </a:t>
            </a:r>
            <a:r>
              <a:rPr kumimoji="1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3     9     1     1   3   </a:t>
            </a:r>
            <a:endParaRPr kumimoji="1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47022" name="Text Box 174"/>
          <p:cNvSpPr txBox="1">
            <a:spLocks noChangeArrowheads="1"/>
          </p:cNvSpPr>
          <p:nvPr/>
        </p:nvSpPr>
        <p:spPr bwMode="auto">
          <a:xfrm>
            <a:off x="1543051" y="4161236"/>
            <a:ext cx="8595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H(19)=6</a:t>
            </a:r>
          </a:p>
        </p:txBody>
      </p:sp>
      <p:sp>
        <p:nvSpPr>
          <p:cNvPr id="847023" name="Text Box 175"/>
          <p:cNvSpPr txBox="1">
            <a:spLocks noChangeArrowheads="1"/>
          </p:cNvSpPr>
          <p:nvPr/>
        </p:nvSpPr>
        <p:spPr bwMode="auto">
          <a:xfrm>
            <a:off x="1543051" y="4394598"/>
            <a:ext cx="8595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H(14)=1</a:t>
            </a:r>
          </a:p>
        </p:txBody>
      </p:sp>
      <p:sp>
        <p:nvSpPr>
          <p:cNvPr id="847024" name="Text Box 176"/>
          <p:cNvSpPr txBox="1">
            <a:spLocks noChangeArrowheads="1"/>
          </p:cNvSpPr>
          <p:nvPr/>
        </p:nvSpPr>
        <p:spPr bwMode="auto">
          <a:xfrm>
            <a:off x="1543051" y="4626770"/>
            <a:ext cx="9557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H(23)=10</a:t>
            </a:r>
          </a:p>
        </p:txBody>
      </p:sp>
      <p:sp>
        <p:nvSpPr>
          <p:cNvPr id="847025" name="Text Box 177"/>
          <p:cNvSpPr txBox="1">
            <a:spLocks noChangeArrowheads="1"/>
          </p:cNvSpPr>
          <p:nvPr/>
        </p:nvSpPr>
        <p:spPr bwMode="auto">
          <a:xfrm>
            <a:off x="1543051" y="4860132"/>
            <a:ext cx="32800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H(1)=1     </a:t>
            </a:r>
            <a:r>
              <a:rPr kumimoji="1" lang="zh-CN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冲突，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H1=(1+1) MOD16=2</a:t>
            </a:r>
          </a:p>
        </p:txBody>
      </p:sp>
      <p:sp>
        <p:nvSpPr>
          <p:cNvPr id="847026" name="Text Box 178"/>
          <p:cNvSpPr txBox="1">
            <a:spLocks noChangeArrowheads="1"/>
          </p:cNvSpPr>
          <p:nvPr/>
        </p:nvSpPr>
        <p:spPr bwMode="auto">
          <a:xfrm>
            <a:off x="1543051" y="5092305"/>
            <a:ext cx="8595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H(68)=3</a:t>
            </a:r>
          </a:p>
        </p:txBody>
      </p:sp>
      <p:sp>
        <p:nvSpPr>
          <p:cNvPr id="847027" name="Text Box 179"/>
          <p:cNvSpPr txBox="1">
            <a:spLocks noChangeArrowheads="1"/>
          </p:cNvSpPr>
          <p:nvPr/>
        </p:nvSpPr>
        <p:spPr bwMode="auto">
          <a:xfrm>
            <a:off x="1543051" y="5324476"/>
            <a:ext cx="8595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H(20)=7</a:t>
            </a:r>
          </a:p>
        </p:txBody>
      </p:sp>
      <p:sp>
        <p:nvSpPr>
          <p:cNvPr id="847028" name="Text Box 180"/>
          <p:cNvSpPr txBox="1">
            <a:spLocks noChangeArrowheads="1"/>
          </p:cNvSpPr>
          <p:nvPr/>
        </p:nvSpPr>
        <p:spPr bwMode="auto">
          <a:xfrm>
            <a:off x="4879183" y="4300538"/>
            <a:ext cx="32319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H(27)=1   </a:t>
            </a:r>
            <a:r>
              <a:rPr kumimoji="1" lang="zh-CN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冲突，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H1=(1+1)MOD16=2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zh-CN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冲突，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H2=(1+2)MOD16=3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zh-CN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冲突，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H3=(1+3)MOD16=4</a:t>
            </a:r>
          </a:p>
        </p:txBody>
      </p:sp>
      <p:sp>
        <p:nvSpPr>
          <p:cNvPr id="847029" name="Text Box 181"/>
          <p:cNvSpPr txBox="1">
            <a:spLocks noChangeArrowheads="1"/>
          </p:cNvSpPr>
          <p:nvPr/>
        </p:nvSpPr>
        <p:spPr bwMode="auto">
          <a:xfrm>
            <a:off x="1164326" y="5703392"/>
            <a:ext cx="4427984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ASL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=(1*6+2+3*3+4+9)/12=2.5</a:t>
            </a:r>
          </a:p>
        </p:txBody>
      </p:sp>
      <p:sp>
        <p:nvSpPr>
          <p:cNvPr id="101406" name="Rectangle 182"/>
          <p:cNvSpPr>
            <a:spLocks noChangeArrowheads="1"/>
          </p:cNvSpPr>
          <p:nvPr/>
        </p:nvSpPr>
        <p:spPr bwMode="auto">
          <a:xfrm>
            <a:off x="1172766" y="857250"/>
            <a:ext cx="5325016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查找，掌握计算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ASL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方法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336478" y="3147865"/>
          <a:ext cx="6944498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4031">
                  <a:extLst>
                    <a:ext uri="{9D8B030D-6E8A-4147-A177-3AD203B41FA5}">
                      <a16:colId xmlns:a16="http://schemas.microsoft.com/office/drawing/2014/main" val="2764113758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70579256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2338876411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3446784889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2986680314"/>
                    </a:ext>
                  </a:extLst>
                </a:gridCol>
                <a:gridCol w="443341">
                  <a:extLst>
                    <a:ext uri="{9D8B030D-6E8A-4147-A177-3AD203B41FA5}">
                      <a16:colId xmlns:a16="http://schemas.microsoft.com/office/drawing/2014/main" val="4101473875"/>
                    </a:ext>
                  </a:extLst>
                </a:gridCol>
                <a:gridCol w="414208">
                  <a:extLst>
                    <a:ext uri="{9D8B030D-6E8A-4147-A177-3AD203B41FA5}">
                      <a16:colId xmlns:a16="http://schemas.microsoft.com/office/drawing/2014/main" val="4002085129"/>
                    </a:ext>
                  </a:extLst>
                </a:gridCol>
                <a:gridCol w="444546">
                  <a:extLst>
                    <a:ext uri="{9D8B030D-6E8A-4147-A177-3AD203B41FA5}">
                      <a16:colId xmlns:a16="http://schemas.microsoft.com/office/drawing/2014/main" val="625295952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3308019632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36597217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1979912862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1296628376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3043258724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3788826657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1734891748"/>
                    </a:ext>
                  </a:extLst>
                </a:gridCol>
                <a:gridCol w="434031">
                  <a:extLst>
                    <a:ext uri="{9D8B030D-6E8A-4147-A177-3AD203B41FA5}">
                      <a16:colId xmlns:a16="http://schemas.microsoft.com/office/drawing/2014/main" val="157241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8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9409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0327" y="3889545"/>
            <a:ext cx="117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比较次数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0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4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4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4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4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4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4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4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84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8470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021" grpId="0"/>
      <p:bldP spid="847022" grpId="0" build="p" autoUpdateAnimBg="0"/>
      <p:bldP spid="847023" grpId="0" build="p" autoUpdateAnimBg="0"/>
      <p:bldP spid="847024" grpId="0" build="p" autoUpdateAnimBg="0"/>
      <p:bldP spid="847025" grpId="0" build="p" autoUpdateAnimBg="0"/>
      <p:bldP spid="847026" grpId="0" build="p" autoUpdateAnimBg="0"/>
      <p:bldP spid="847027" grpId="0" build="p" autoUpdateAnimBg="0"/>
      <p:bldP spid="847028" grpId="0" build="p" autoUpdateAnimBg="0"/>
      <p:bldP spid="847029" grpId="0" animBg="1"/>
      <p:bldP spid="847029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00" name="Text Box 4"/>
          <p:cNvSpPr txBox="1">
            <a:spLocks noChangeArrowheads="1"/>
          </p:cNvSpPr>
          <p:nvPr/>
        </p:nvSpPr>
        <p:spPr bwMode="auto">
          <a:xfrm>
            <a:off x="1194198" y="1794316"/>
            <a:ext cx="374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(2)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用链地址法处理冲突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19251" y="2475890"/>
            <a:ext cx="6125440" cy="3402806"/>
            <a:chOff x="1029" y="1448"/>
            <a:chExt cx="3717" cy="2731"/>
          </a:xfrm>
        </p:grpSpPr>
        <p:grpSp>
          <p:nvGrpSpPr>
            <p:cNvPr id="102408" name="Group 6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2471" name="Rectangle 7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102472" name="Line 8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3" name="Line 9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4" name="Line 10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5" name="Line 11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6" name="Line 12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7" name="Line 13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8" name="Line 14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9" name="Line 15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80" name="Line 16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81" name="Line 17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82" name="Line 18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83" name="Line 19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102409" name="Text Box 20"/>
            <p:cNvSpPr txBox="1">
              <a:spLocks noChangeArrowheads="1"/>
            </p:cNvSpPr>
            <p:nvPr/>
          </p:nvSpPr>
          <p:spPr bwMode="auto">
            <a:xfrm>
              <a:off x="1029" y="1450"/>
              <a:ext cx="330" cy="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0 1  2 3 4  5 6  7 8 9  10 11 12 </a:t>
              </a:r>
            </a:p>
          </p:txBody>
        </p:sp>
        <p:grpSp>
          <p:nvGrpSpPr>
            <p:cNvPr id="102410" name="Group 21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102468" name="Rectangle 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14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69" name="Line 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70" name="Line 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102411" name="Text Box 25"/>
            <p:cNvSpPr txBox="1">
              <a:spLocks noChangeArrowheads="1"/>
            </p:cNvSpPr>
            <p:nvPr/>
          </p:nvSpPr>
          <p:spPr bwMode="auto">
            <a:xfrm>
              <a:off x="1362" y="1448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grpSp>
          <p:nvGrpSpPr>
            <p:cNvPr id="102412" name="Group 26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102465" name="Rectangle 2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66" name="Line 2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67" name="Line 2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3" name="Group 30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102462" name="Rectangle 3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27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63" name="Line 3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64" name="Line 3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4" name="Group 34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102459" name="Rectangle 3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CC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79</a:t>
                </a:r>
              </a:p>
            </p:txBody>
          </p:sp>
          <p:sp>
            <p:nvSpPr>
              <p:cNvPr id="102460" name="Line 3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61" name="Line 3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5" name="Group 38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102456" name="Rectangle 3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68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57" name="Line 4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58" name="Line 4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6" name="Group 42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102453" name="Rectangle 4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54" name="Line 4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55" name="Line 4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7" name="Group 46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102450" name="Rectangle 4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19</a:t>
                </a:r>
                <a:endParaRPr kumimoji="1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51" name="Line 4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52" name="Line 4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8" name="Group 50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102447" name="Rectangle 5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84</a:t>
                </a:r>
                <a:endParaRPr kumimoji="1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48" name="Line 5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49" name="Line 5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19" name="Group 54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102444" name="Rectangle 5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45" name="Line 5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46" name="Line 5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20" name="Group 58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102441" name="Rectangle 5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23</a:t>
                </a:r>
                <a:endParaRPr kumimoji="1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42" name="Line 6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43" name="Line 6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21" name="Group 62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102438" name="Rectangle 6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39" name="Line 6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40" name="Line 6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grpSp>
          <p:nvGrpSpPr>
            <p:cNvPr id="102422" name="Group 66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102435" name="Rectangle 6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endPara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36" name="Line 6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  <p:sp>
            <p:nvSpPr>
              <p:cNvPr id="102437" name="Line 6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+mn-cs"/>
                </a:endParaRPr>
              </a:p>
            </p:txBody>
          </p:sp>
        </p:grpSp>
        <p:sp>
          <p:nvSpPr>
            <p:cNvPr id="102423" name="Text Box 70"/>
            <p:cNvSpPr txBox="1">
              <a:spLocks noChangeArrowheads="1"/>
            </p:cNvSpPr>
            <p:nvPr/>
          </p:nvSpPr>
          <p:spPr bwMode="auto">
            <a:xfrm>
              <a:off x="1362" y="184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24" name="Text Box 71"/>
            <p:cNvSpPr txBox="1">
              <a:spLocks noChangeArrowheads="1"/>
            </p:cNvSpPr>
            <p:nvPr/>
          </p:nvSpPr>
          <p:spPr bwMode="auto">
            <a:xfrm>
              <a:off x="1362" y="2216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25" name="Text Box 72"/>
            <p:cNvSpPr txBox="1">
              <a:spLocks noChangeArrowheads="1"/>
            </p:cNvSpPr>
            <p:nvPr/>
          </p:nvSpPr>
          <p:spPr bwMode="auto">
            <a:xfrm>
              <a:off x="1362" y="2423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26" name="Text Box 73"/>
            <p:cNvSpPr txBox="1">
              <a:spLocks noChangeArrowheads="1"/>
            </p:cNvSpPr>
            <p:nvPr/>
          </p:nvSpPr>
          <p:spPr bwMode="auto">
            <a:xfrm>
              <a:off x="1362" y="303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27" name="Text Box 74"/>
            <p:cNvSpPr txBox="1">
              <a:spLocks noChangeArrowheads="1"/>
            </p:cNvSpPr>
            <p:nvPr/>
          </p:nvSpPr>
          <p:spPr bwMode="auto">
            <a:xfrm>
              <a:off x="1362" y="3231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28" name="Text Box 75"/>
            <p:cNvSpPr txBox="1">
              <a:spLocks noChangeArrowheads="1"/>
            </p:cNvSpPr>
            <p:nvPr/>
          </p:nvSpPr>
          <p:spPr bwMode="auto">
            <a:xfrm>
              <a:off x="1362" y="3810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29" name="Text Box 76"/>
            <p:cNvSpPr txBox="1">
              <a:spLocks noChangeArrowheads="1"/>
            </p:cNvSpPr>
            <p:nvPr/>
          </p:nvSpPr>
          <p:spPr bwMode="auto">
            <a:xfrm>
              <a:off x="4497" y="1616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30" name="Text Box 77"/>
            <p:cNvSpPr txBox="1">
              <a:spLocks noChangeArrowheads="1"/>
            </p:cNvSpPr>
            <p:nvPr/>
          </p:nvSpPr>
          <p:spPr bwMode="auto">
            <a:xfrm>
              <a:off x="2967" y="2010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31" name="Text Box 78"/>
            <p:cNvSpPr txBox="1">
              <a:spLocks noChangeArrowheads="1"/>
            </p:cNvSpPr>
            <p:nvPr/>
          </p:nvSpPr>
          <p:spPr bwMode="auto">
            <a:xfrm>
              <a:off x="2956" y="2599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32" name="Text Box 79"/>
            <p:cNvSpPr txBox="1">
              <a:spLocks noChangeArrowheads="1"/>
            </p:cNvSpPr>
            <p:nvPr/>
          </p:nvSpPr>
          <p:spPr bwMode="auto">
            <a:xfrm>
              <a:off x="2201" y="2868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33" name="Text Box 80"/>
            <p:cNvSpPr txBox="1">
              <a:spLocks noChangeArrowheads="1"/>
            </p:cNvSpPr>
            <p:nvPr/>
          </p:nvSpPr>
          <p:spPr bwMode="auto">
            <a:xfrm>
              <a:off x="2956" y="337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02434" name="Text Box 81"/>
            <p:cNvSpPr txBox="1">
              <a:spLocks noChangeArrowheads="1"/>
            </p:cNvSpPr>
            <p:nvPr/>
          </p:nvSpPr>
          <p:spPr bwMode="auto">
            <a:xfrm>
              <a:off x="2211" y="3624"/>
              <a:ext cx="2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</a:p>
          </p:txBody>
        </p:sp>
      </p:grpSp>
      <p:sp>
        <p:nvSpPr>
          <p:cNvPr id="1028178" name="Text Box 82"/>
          <p:cNvSpPr txBox="1">
            <a:spLocks noChangeArrowheads="1"/>
          </p:cNvSpPr>
          <p:nvPr/>
        </p:nvSpPr>
        <p:spPr bwMode="auto">
          <a:xfrm>
            <a:off x="3311130" y="5670947"/>
            <a:ext cx="4025461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ASL=(1*6+2*4+3+4)/12=1.75</a:t>
            </a:r>
          </a:p>
        </p:txBody>
      </p:sp>
      <p:sp>
        <p:nvSpPr>
          <p:cNvPr id="1028179" name="Rectangle 83"/>
          <p:cNvSpPr>
            <a:spLocks noChangeArrowheads="1"/>
          </p:cNvSpPr>
          <p:nvPr/>
        </p:nvSpPr>
        <p:spPr bwMode="auto">
          <a:xfrm>
            <a:off x="1619251" y="1067392"/>
            <a:ext cx="64271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关键字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(19,14,23,1,68,20,84,27,55,11,10,79)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rPr>
              <a:t>H(key)=key MOD 13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7" name="Rectangle 84"/>
          <p:cNvSpPr>
            <a:spLocks noChangeArrowheads="1"/>
          </p:cNvSpPr>
          <p:nvPr/>
        </p:nvSpPr>
        <p:spPr bwMode="auto">
          <a:xfrm>
            <a:off x="635020" y="674289"/>
            <a:ext cx="2432447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哈希表的查找</a:t>
            </a:r>
          </a:p>
        </p:txBody>
      </p:sp>
    </p:spTree>
    <p:extLst>
      <p:ext uri="{BB962C8B-B14F-4D97-AF65-F5344CB8AC3E}">
        <p14:creationId xmlns:p14="http://schemas.microsoft.com/office/powerpoint/2010/main" val="7394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0" grpId="0" build="p" autoUpdateAnimBg="0"/>
      <p:bldP spid="1028178" grpId="0" animBg="1"/>
      <p:bldP spid="102817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1371599" y="1647825"/>
            <a:ext cx="7024256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使用平均查找长度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ASL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来衡量查找算法，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ASL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/>
                <a:ea typeface="楷体_GB2312"/>
              </a:rPr>
              <a:t>取决于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哈希函数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 2.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处理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冲突的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方法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 3.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哈希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/>
                <a:ea typeface="楷体_GB2312"/>
              </a:rPr>
              <a:t>表的装填因子</a:t>
            </a:r>
          </a:p>
        </p:txBody>
      </p:sp>
      <p:graphicFrame>
        <p:nvGraphicFramePr>
          <p:cNvPr id="752664" name="Object 24"/>
          <p:cNvGraphicFramePr>
            <a:graphicFrameLocks noChangeAspect="1"/>
          </p:cNvGraphicFramePr>
          <p:nvPr>
            <p:extLst/>
          </p:nvPr>
        </p:nvGraphicFramePr>
        <p:xfrm>
          <a:off x="4991748" y="2829269"/>
          <a:ext cx="32004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1206360" imgH="317160" progId="Equation.3">
                  <p:embed/>
                </p:oleObj>
              </mc:Choice>
              <mc:Fallback>
                <p:oleObj name="Equation" r:id="rId3" imgW="1206360" imgH="317160" progId="Equation.3">
                  <p:embed/>
                  <p:pic>
                    <p:nvPicPr>
                      <p:cNvPr id="75266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748" y="2829269"/>
                        <a:ext cx="3200400" cy="8429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5"/>
          <p:cNvSpPr>
            <a:spLocks noChangeArrowheads="1"/>
          </p:cNvSpPr>
          <p:nvPr/>
        </p:nvSpPr>
        <p:spPr bwMode="auto">
          <a:xfrm>
            <a:off x="1172766" y="857250"/>
            <a:ext cx="356115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哈希表的查找效率分析</a:t>
            </a:r>
          </a:p>
        </p:txBody>
      </p:sp>
      <p:sp>
        <p:nvSpPr>
          <p:cNvPr id="752666" name="AutoShape 26"/>
          <p:cNvSpPr>
            <a:spLocks noChangeArrowheads="1"/>
          </p:cNvSpPr>
          <p:nvPr/>
        </p:nvSpPr>
        <p:spPr bwMode="auto">
          <a:xfrm>
            <a:off x="609600" y="4212037"/>
            <a:ext cx="5076825" cy="1270397"/>
          </a:xfrm>
          <a:prstGeom prst="wedgeRoundRectCallout">
            <a:avLst>
              <a:gd name="adj1" fmla="val -13861"/>
              <a:gd name="adj2" fmla="val -90019"/>
              <a:gd name="adj3" fmla="val 16667"/>
            </a:avLst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sym typeface="Symbol" panose="05050102010706020507" pitchFamily="18" charset="2"/>
              </a:rPr>
              <a:t> 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越大，表中记录数越多，说明表装得越满，发生冲突的可能性就越大，查找时比较次数就越多。</a:t>
            </a:r>
          </a:p>
        </p:txBody>
      </p:sp>
      <p:sp>
        <p:nvSpPr>
          <p:cNvPr id="752667" name="AutoShape 27"/>
          <p:cNvSpPr>
            <a:spLocks noChangeArrowheads="1"/>
          </p:cNvSpPr>
          <p:nvPr/>
        </p:nvSpPr>
        <p:spPr bwMode="auto">
          <a:xfrm>
            <a:off x="5453061" y="840582"/>
            <a:ext cx="1571193" cy="807244"/>
          </a:xfrm>
          <a:prstGeom prst="cloudCallout">
            <a:avLst>
              <a:gd name="adj1" fmla="val -150000"/>
              <a:gd name="adj2" fmla="val 26106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O(1)?</a:t>
            </a:r>
          </a:p>
        </p:txBody>
      </p:sp>
    </p:spTree>
    <p:extLst>
      <p:ext uri="{BB962C8B-B14F-4D97-AF65-F5344CB8AC3E}">
        <p14:creationId xmlns:p14="http://schemas.microsoft.com/office/powerpoint/2010/main" val="175389347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52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63" grpId="0" build="p"/>
      <p:bldP spid="752666" grpId="0" animBg="1" autoUpdateAnimBg="0"/>
      <p:bldP spid="752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Search_Seq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SSTable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ST, 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KeyType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key) </a:t>
            </a:r>
            <a:r>
              <a:rPr lang="en-US" altLang="zh-CN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lang="en-US" altLang="zh-CN" sz="2400" kern="1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// </a:t>
            </a:r>
            <a:r>
              <a:rPr lang="zh-CN" altLang="en-US" sz="240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</a:t>
            </a:r>
            <a:r>
              <a:rPr lang="en-US" altLang="zh-CN" sz="240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9.1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顺序表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中顺序查找其关键字等于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key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的数据元素。若</a:t>
            </a:r>
            <a:r>
              <a:rPr lang="zh-CN" altLang="en-US" sz="240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找到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，则函数值为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该元素在表中的位置，否则为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lang="en-US" altLang="zh-CN" sz="2400" kern="1200" dirty="0" err="1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ST.elem</a:t>
            </a:r>
            <a:r>
              <a:rPr lang="en-US" altLang="zh-CN" sz="2400" kern="12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[0].key = key;      // “</a:t>
            </a:r>
            <a:r>
              <a:rPr lang="zh-CN" altLang="en-US" sz="2400" kern="12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哨兵”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lang="en-US" altLang="zh-CN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ST.length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  <a:r>
              <a:rPr lang="en-US" altLang="zh-CN" sz="2400" kern="12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ST.elem</a:t>
            </a:r>
            <a:r>
              <a:rPr lang="en-US" altLang="zh-CN" sz="2400" kern="1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</a:t>
            </a:r>
            <a:r>
              <a:rPr lang="en-US" altLang="zh-CN" sz="2400" kern="12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lang="en-US" altLang="zh-CN" sz="2400" kern="1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].key</a:t>
            </a:r>
            <a:r>
              <a:rPr lang="en-US" altLang="zh-CN" sz="2400" b="1" kern="1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!=</a:t>
            </a:r>
            <a:r>
              <a:rPr lang="en-US" altLang="zh-CN" sz="2400" kern="1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key;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--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 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从后往前找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lang="en-US" altLang="zh-CN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  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找不到时，</a:t>
            </a:r>
            <a:r>
              <a:rPr lang="en-US" altLang="zh-CN" sz="240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lang="zh-CN" altLang="en-US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</a:t>
            </a:r>
            <a:r>
              <a:rPr lang="en-US" altLang="zh-CN" sz="24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// 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Search_Seq</a:t>
            </a:r>
            <a:endParaRPr lang="en-US" altLang="zh-CN" sz="2400" kern="1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0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052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73318979"/>
              </p:ext>
            </p:extLst>
          </p:nvPr>
        </p:nvGraphicFramePr>
        <p:xfrm>
          <a:off x="1989138" y="2106613"/>
          <a:ext cx="473233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3" imgW="2692080" imgH="1257120" progId="Equation.3">
                  <p:embed/>
                </p:oleObj>
              </mc:Choice>
              <mc:Fallback>
                <p:oleObj name="公式" r:id="rId3" imgW="2692080" imgH="1257120" progId="Equation.3">
                  <p:embed/>
                  <p:pic>
                    <p:nvPicPr>
                      <p:cNvPr id="1026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106613"/>
                        <a:ext cx="4732337" cy="2209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300163" y="1398986"/>
            <a:ext cx="6729727" cy="5447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ASL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与装填因子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sym typeface="Symbol" panose="05050102010706020507" pitchFamily="18" charset="2"/>
              </a:rPr>
              <a:t>有关！既不是严格的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sym typeface="Symbol" panose="05050102010706020507" pitchFamily="18" charset="2"/>
              </a:rPr>
              <a:t>O(1)</a:t>
            </a:r>
            <a:r>
              <a: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sym typeface="Symbol" panose="05050102010706020507" pitchFamily="18" charset="2"/>
              </a:rPr>
              <a:t>，也不是</a:t>
            </a:r>
            <a:r>
              <a:rPr kumimoji="1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sym typeface="Symbol" panose="05050102010706020507" pitchFamily="18" charset="2"/>
              </a:rPr>
              <a:t>O(n)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172766" y="857250"/>
            <a:ext cx="356115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哈希表的查找效率分析</a:t>
            </a:r>
          </a:p>
        </p:txBody>
      </p:sp>
    </p:spTree>
    <p:extLst>
      <p:ext uri="{BB962C8B-B14F-4D97-AF65-F5344CB8AC3E}">
        <p14:creationId xmlns:p14="http://schemas.microsoft.com/office/powerpoint/2010/main" val="12513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1385887" y="1646636"/>
            <a:ext cx="6330554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对哈希表技术具有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很好的平均性能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，优于一些传统的技术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链地址法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优于开地址法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除留余数法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作哈希函数优于其它类型函数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4452" name="Rectangle 6"/>
          <p:cNvSpPr>
            <a:spLocks noChangeArrowheads="1"/>
          </p:cNvSpPr>
          <p:nvPr/>
        </p:nvSpPr>
        <p:spPr bwMode="auto">
          <a:xfrm>
            <a:off x="1172766" y="857250"/>
            <a:ext cx="356115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几点结论</a:t>
            </a:r>
          </a:p>
        </p:txBody>
      </p:sp>
    </p:spTree>
    <p:extLst>
      <p:ext uri="{BB962C8B-B14F-4D97-AF65-F5344CB8AC3E}">
        <p14:creationId xmlns:p14="http://schemas.microsoft.com/office/powerpoint/2010/main" val="5317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04" y="2882106"/>
            <a:ext cx="7772400" cy="1362075"/>
          </a:xfrm>
        </p:spPr>
        <p:txBody>
          <a:bodyPr/>
          <a:lstStyle/>
          <a:p>
            <a:pPr algn="ctr"/>
            <a:r>
              <a:rPr lang="zh-CN" altLang="en-US" sz="4800" dirty="0" smtClean="0"/>
              <a:t>排序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47004" y="1798351"/>
            <a:ext cx="7772400" cy="7353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518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9.1 </a:t>
            </a:r>
            <a:r>
              <a:rPr lang="zh-CN" altLang="en-US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概述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0" name="Rectangle 30"/>
          <p:cNvSpPr>
            <a:spLocks noChangeArrowheads="1"/>
          </p:cNvSpPr>
          <p:nvPr/>
        </p:nvSpPr>
        <p:spPr bwMode="auto">
          <a:xfrm>
            <a:off x="304800" y="1557338"/>
            <a:ext cx="861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666750" algn="l"/>
              </a:tabLst>
              <a:defRPr/>
            </a:pPr>
            <a:r>
              <a:rPr lang="en-US" altLang="zh-CN" sz="32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32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什么是排序？</a:t>
            </a:r>
          </a:p>
          <a:p>
            <a:pPr eaLnBrk="1" hangingPunct="1">
              <a:tabLst>
                <a:tab pos="666750" algn="l"/>
              </a:tabLst>
              <a:defRPr/>
            </a:pPr>
            <a:r>
              <a:rPr lang="zh-CN" altLang="en-US">
                <a:latin typeface="楷体_GB2312" pitchFamily="49" charset="-122"/>
              </a:rPr>
              <a:t>  将一组杂乱无章的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数据</a:t>
            </a:r>
            <a:r>
              <a:rPr lang="zh-CN" altLang="en-US">
                <a:latin typeface="楷体_GB2312" pitchFamily="49" charset="-122"/>
              </a:rPr>
              <a:t>按一定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规律</a:t>
            </a:r>
            <a:r>
              <a:rPr lang="zh-CN" altLang="en-US">
                <a:latin typeface="楷体_GB2312" pitchFamily="49" charset="-122"/>
              </a:rPr>
              <a:t>顺次排列起来。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Wingdings" pitchFamily="2" charset="2"/>
              </a:rPr>
              <a:t> </a:t>
            </a:r>
          </a:p>
        </p:txBody>
      </p:sp>
      <p:sp>
        <p:nvSpPr>
          <p:cNvPr id="890911" name="Rectangle 31"/>
          <p:cNvSpPr>
            <a:spLocks noChangeArrowheads="1"/>
          </p:cNvSpPr>
          <p:nvPr/>
        </p:nvSpPr>
        <p:spPr bwMode="auto">
          <a:xfrm>
            <a:off x="304800" y="3860800"/>
            <a:ext cx="469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排序的目的是什么？</a:t>
            </a:r>
          </a:p>
        </p:txBody>
      </p:sp>
      <p:sp>
        <p:nvSpPr>
          <p:cNvPr id="890912" name="AutoShape 32"/>
          <p:cNvSpPr>
            <a:spLocks noChangeArrowheads="1"/>
          </p:cNvSpPr>
          <p:nvPr/>
        </p:nvSpPr>
        <p:spPr bwMode="auto">
          <a:xfrm>
            <a:off x="1143000" y="3068638"/>
            <a:ext cx="2678113" cy="546100"/>
          </a:xfrm>
          <a:prstGeom prst="wedgeRoundRectCallout">
            <a:avLst>
              <a:gd name="adj1" fmla="val 56935"/>
              <a:gd name="adj2" fmla="val -1950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存放在数据表中</a:t>
            </a:r>
          </a:p>
        </p:txBody>
      </p:sp>
      <p:sp>
        <p:nvSpPr>
          <p:cNvPr id="890913" name="AutoShape 33"/>
          <p:cNvSpPr>
            <a:spLocks noChangeArrowheads="1"/>
          </p:cNvSpPr>
          <p:nvPr/>
        </p:nvSpPr>
        <p:spPr bwMode="auto">
          <a:xfrm>
            <a:off x="6248400" y="3068638"/>
            <a:ext cx="2487613" cy="546100"/>
          </a:xfrm>
          <a:prstGeom prst="wedgeRoundRectCallout">
            <a:avLst>
              <a:gd name="adj1" fmla="val -62190"/>
              <a:gd name="adj2" fmla="val -1889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按关键字排序</a:t>
            </a:r>
          </a:p>
        </p:txBody>
      </p:sp>
      <p:sp>
        <p:nvSpPr>
          <p:cNvPr id="890914" name="Rectangle 34"/>
          <p:cNvSpPr>
            <a:spLocks noChangeArrowheads="1"/>
          </p:cNvSpPr>
          <p:nvPr/>
        </p:nvSpPr>
        <p:spPr bwMode="auto">
          <a:xfrm>
            <a:off x="4725988" y="3921125"/>
            <a:ext cx="286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——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便于查找！</a:t>
            </a:r>
          </a:p>
        </p:txBody>
      </p:sp>
    </p:spTree>
    <p:extLst>
      <p:ext uri="{BB962C8B-B14F-4D97-AF65-F5344CB8AC3E}">
        <p14:creationId xmlns:p14="http://schemas.microsoft.com/office/powerpoint/2010/main" val="31097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9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0" grpId="0" build="p" autoUpdateAnimBg="0"/>
      <p:bldP spid="890911" grpId="0" autoUpdateAnimBg="0"/>
      <p:bldP spid="890912" grpId="0" animBg="1" autoUpdateAnimBg="0"/>
      <p:bldP spid="890913" grpId="0" animBg="1" autoUpdateAnimBg="0"/>
      <p:bldP spid="89091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0243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991241" name="Text Box 9"/>
          <p:cNvSpPr txBox="1">
            <a:spLocks noChangeArrowheads="1"/>
          </p:cNvSpPr>
          <p:nvPr/>
        </p:nvSpPr>
        <p:spPr bwMode="auto">
          <a:xfrm>
            <a:off x="544513" y="945284"/>
            <a:ext cx="7795924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just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排序算法的好坏如何衡量？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时间效率</a:t>
            </a:r>
            <a:r>
              <a:rPr lang="en-US" altLang="zh-CN" sz="2800" dirty="0">
                <a:solidFill>
                  <a:schemeClr val="accent6"/>
                </a:solidFill>
                <a:latin typeface="Times New Roman"/>
              </a:rPr>
              <a:t>——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排序速度（</a:t>
            </a:r>
            <a:r>
              <a:rPr lang="zh-CN" alt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比较次数与移动次数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）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空间效率</a:t>
            </a:r>
            <a:r>
              <a:rPr lang="en-US" altLang="zh-CN" sz="2800" dirty="0">
                <a:solidFill>
                  <a:schemeClr val="accent6"/>
                </a:solidFill>
                <a:latin typeface="Times New Roman"/>
              </a:rPr>
              <a:t>——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占内存辅助空间的大小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稳定性</a:t>
            </a:r>
            <a:r>
              <a:rPr lang="en-US" altLang="zh-CN" sz="2800" dirty="0">
                <a:solidFill>
                  <a:schemeClr val="accent6"/>
                </a:solidFill>
                <a:latin typeface="Times New Roman"/>
              </a:rPr>
              <a:t>——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的关键字相等，排序后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、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的先后次序保持不变，则称这种排序算法是稳定的。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31436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9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1267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0" y="0"/>
            <a:ext cx="4521200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排序算法分类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Oval 10"/>
          <p:cNvSpPr>
            <a:spLocks noChangeArrowheads="1"/>
          </p:cNvSpPr>
          <p:nvPr/>
        </p:nvSpPr>
        <p:spPr bwMode="auto">
          <a:xfrm>
            <a:off x="682625" y="765175"/>
            <a:ext cx="2520950" cy="8636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规则不同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71550" y="1628775"/>
            <a:ext cx="1873250" cy="3744913"/>
            <a:chOff x="612" y="1026"/>
            <a:chExt cx="1180" cy="2359"/>
          </a:xfrm>
        </p:grpSpPr>
        <p:sp>
          <p:nvSpPr>
            <p:cNvPr id="11275" name="Rectangle 6"/>
            <p:cNvSpPr>
              <a:spLocks noChangeArrowheads="1"/>
            </p:cNvSpPr>
            <p:nvPr/>
          </p:nvSpPr>
          <p:spPr bwMode="auto">
            <a:xfrm>
              <a:off x="612" y="1525"/>
              <a:ext cx="1180" cy="1860"/>
            </a:xfrm>
            <a:prstGeom prst="rect">
              <a:avLst/>
            </a:prstGeom>
            <a:solidFill>
              <a:srgbClr val="FFFFE7"/>
            </a:solidFill>
            <a:ln w="9525">
              <a:solidFill>
                <a:srgbClr val="0037E8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dirty="0" smtClean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插入排序</a:t>
              </a:r>
              <a:endParaRPr kumimoji="0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r>
                <a:rPr kumimoji="0" lang="zh-CN" altLang="en-US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交换排序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r>
                <a:rPr kumimoji="0" lang="zh-CN" altLang="en-US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选择排序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endParaRPr>
            </a:p>
          </p:txBody>
        </p:sp>
        <p:sp>
          <p:nvSpPr>
            <p:cNvPr id="11276" name="AutoShape 11"/>
            <p:cNvSpPr>
              <a:spLocks noChangeArrowheads="1"/>
            </p:cNvSpPr>
            <p:nvPr/>
          </p:nvSpPr>
          <p:spPr bwMode="auto">
            <a:xfrm>
              <a:off x="1065" y="1026"/>
              <a:ext cx="182" cy="499"/>
            </a:xfrm>
            <a:prstGeom prst="downArrow">
              <a:avLst>
                <a:gd name="adj1" fmla="val 50000"/>
                <a:gd name="adj2" fmla="val 685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11271" name="Oval 12"/>
          <p:cNvSpPr>
            <a:spLocks noChangeArrowheads="1"/>
          </p:cNvSpPr>
          <p:nvPr/>
        </p:nvSpPr>
        <p:spPr bwMode="auto">
          <a:xfrm>
            <a:off x="4521200" y="765175"/>
            <a:ext cx="3579813" cy="8636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时间复杂度不同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284663" y="1628775"/>
            <a:ext cx="3600450" cy="2663825"/>
            <a:chOff x="2699" y="1026"/>
            <a:chExt cx="2268" cy="1678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2699" y="1525"/>
              <a:ext cx="2268" cy="1179"/>
            </a:xfrm>
            <a:prstGeom prst="rect">
              <a:avLst/>
            </a:prstGeom>
            <a:solidFill>
              <a:srgbClr val="FFFFE7"/>
            </a:solidFill>
            <a:ln w="9525">
              <a:solidFill>
                <a:srgbClr val="0037E8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简单排序</a:t>
              </a:r>
              <a:r>
                <a:rPr lang="en-US" altLang="zh-CN" sz="2800" dirty="0">
                  <a:ea typeface="楷体_GB2312" pitchFamily="49" charset="-122"/>
                </a:rPr>
                <a:t>O(n</a:t>
              </a:r>
              <a:r>
                <a:rPr lang="en-US" altLang="zh-CN" sz="2800" baseline="30000" dirty="0">
                  <a:ea typeface="楷体_GB2312" pitchFamily="49" charset="-122"/>
                </a:rPr>
                <a:t>2</a:t>
              </a:r>
              <a:r>
                <a:rPr lang="en-US" altLang="zh-CN" sz="2800" dirty="0" smtClean="0">
                  <a:ea typeface="楷体_GB2312" pitchFamily="49" charset="-122"/>
                </a:rPr>
                <a:t>) </a:t>
              </a:r>
              <a:endParaRPr kumimoji="0"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r>
                <a:rPr kumimoji="0" lang="zh-CN" altLang="en-US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先进排序</a:t>
              </a:r>
              <a:r>
                <a:rPr lang="en-US" altLang="zh-CN" sz="2800" dirty="0">
                  <a:ea typeface="楷体_GB2312" pitchFamily="49" charset="-122"/>
                </a:rPr>
                <a:t>O( nlog</a:t>
              </a:r>
              <a:r>
                <a:rPr lang="en-US" altLang="zh-CN" sz="2800" baseline="-25000" dirty="0">
                  <a:ea typeface="楷体_GB2312" pitchFamily="49" charset="-122"/>
                </a:rPr>
                <a:t>2</a:t>
              </a:r>
              <a:r>
                <a:rPr lang="en-US" altLang="zh-CN" sz="2800" baseline="30000" dirty="0">
                  <a:ea typeface="楷体_GB2312" pitchFamily="49" charset="-122"/>
                </a:rPr>
                <a:t>n</a:t>
              </a:r>
              <a:r>
                <a:rPr lang="en-US" altLang="zh-CN" sz="2800" dirty="0">
                  <a:ea typeface="楷体_GB2312" pitchFamily="49" charset="-122"/>
                </a:rPr>
                <a:t> )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endParaRPr>
            </a:p>
          </p:txBody>
        </p:sp>
        <p:sp>
          <p:nvSpPr>
            <p:cNvPr id="11274" name="AutoShape 13"/>
            <p:cNvSpPr>
              <a:spLocks noChangeArrowheads="1"/>
            </p:cNvSpPr>
            <p:nvPr/>
          </p:nvSpPr>
          <p:spPr bwMode="auto">
            <a:xfrm>
              <a:off x="3833" y="1026"/>
              <a:ext cx="182" cy="499"/>
            </a:xfrm>
            <a:prstGeom prst="downArrow">
              <a:avLst>
                <a:gd name="adj1" fmla="val 50000"/>
                <a:gd name="adj2" fmla="val 685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直接插入排序，希尔排序</a:t>
            </a:r>
            <a:endParaRPr lang="en-US" altLang="zh-CN" dirty="0" smtClean="0"/>
          </a:p>
          <a:p>
            <a:r>
              <a:rPr lang="zh-CN" altLang="en-US" dirty="0" smtClean="0"/>
              <a:t>交换排序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冒泡排序、快速排序算法</a:t>
            </a:r>
            <a:endParaRPr lang="en-US" altLang="zh-CN" dirty="0" smtClean="0"/>
          </a:p>
          <a:p>
            <a:r>
              <a:rPr lang="zh-CN" altLang="en-US" dirty="0" smtClean="0"/>
              <a:t>选择排序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简单选择排序， 堆排序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936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2291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9.2 </a:t>
            </a:r>
            <a:r>
              <a:rPr lang="zh-CN" altLang="en-US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插入排序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294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4313" name="Rectangle 9"/>
          <p:cNvSpPr>
            <a:spLocks noChangeArrowheads="1"/>
          </p:cNvSpPr>
          <p:nvPr/>
        </p:nvSpPr>
        <p:spPr bwMode="auto">
          <a:xfrm>
            <a:off x="228600" y="134143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基本思想：</a:t>
            </a:r>
          </a:p>
        </p:txBody>
      </p:sp>
      <p:sp>
        <p:nvSpPr>
          <p:cNvPr id="994314" name="Rectangle 10"/>
          <p:cNvSpPr>
            <a:spLocks noChangeArrowheads="1"/>
          </p:cNvSpPr>
          <p:nvPr/>
        </p:nvSpPr>
        <p:spPr bwMode="auto">
          <a:xfrm>
            <a:off x="381000" y="2127250"/>
            <a:ext cx="83820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每步将一个待排序的对象，按其关键码大小，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插入到前面</a:t>
            </a:r>
            <a:r>
              <a:rPr lang="zh-CN" altLang="en-US" sz="24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已经排好序的一组对象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适当位置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，直到对象全部插入为止。</a:t>
            </a:r>
          </a:p>
        </p:txBody>
      </p:sp>
      <p:sp>
        <p:nvSpPr>
          <p:cNvPr id="994315" name="Rectangle 11"/>
          <p:cNvSpPr>
            <a:spLocks noChangeArrowheads="1"/>
          </p:cNvSpPr>
          <p:nvPr/>
        </p:nvSpPr>
        <p:spPr bwMode="auto">
          <a:xfrm>
            <a:off x="381000" y="3824288"/>
            <a:ext cx="80422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即边插入边排序，保证子序列中随时都是排好序的</a:t>
            </a:r>
          </a:p>
        </p:txBody>
      </p:sp>
    </p:spTree>
    <p:extLst>
      <p:ext uri="{BB962C8B-B14F-4D97-AF65-F5344CB8AC3E}">
        <p14:creationId xmlns:p14="http://schemas.microsoft.com/office/powerpoint/2010/main" val="24343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15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0" y="0"/>
            <a:ext cx="4521200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插入排序算法分类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719138" y="944563"/>
            <a:ext cx="4248150" cy="2771775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4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直接插入排序</a:t>
            </a:r>
          </a:p>
          <a:p>
            <a:pPr eaLnBrk="1" hangingPunct="1">
              <a:buClr>
                <a:schemeClr val="hlink"/>
              </a:buClr>
              <a:buFont typeface="Monotype Sorts" pitchFamily="2" charset="2"/>
              <a:buNone/>
            </a:pPr>
            <a:endParaRPr kumimoji="0"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Font typeface="Monotype Sorts" pitchFamily="2" charset="2"/>
              <a:buNone/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希尔排序</a:t>
            </a:r>
            <a:endParaRPr kumimoji="0"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  <a:hlinkClick r:id="" action="ppaction://noaction"/>
            </a:endParaRPr>
          </a:p>
        </p:txBody>
      </p:sp>
      <p:sp>
        <p:nvSpPr>
          <p:cNvPr id="1032208" name="AutoShape 16"/>
          <p:cNvSpPr>
            <a:spLocks noChangeArrowheads="1"/>
          </p:cNvSpPr>
          <p:nvPr/>
        </p:nvSpPr>
        <p:spPr bwMode="auto">
          <a:xfrm>
            <a:off x="4967288" y="457200"/>
            <a:ext cx="3581400" cy="457200"/>
          </a:xfrm>
          <a:prstGeom prst="wedgeRoundRectCallout">
            <a:avLst>
              <a:gd name="adj1" fmla="val -77083"/>
              <a:gd name="adj2" fmla="val 1385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最简单的排序法！</a:t>
            </a:r>
          </a:p>
        </p:txBody>
      </p:sp>
    </p:spTree>
    <p:extLst>
      <p:ext uri="{BB962C8B-B14F-4D97-AF65-F5344CB8AC3E}">
        <p14:creationId xmlns:p14="http://schemas.microsoft.com/office/powerpoint/2010/main" val="21986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4339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4340" name="Rectangle 80"/>
          <p:cNvSpPr>
            <a:spLocks noChangeArrowheads="1"/>
          </p:cNvSpPr>
          <p:nvPr/>
        </p:nvSpPr>
        <p:spPr bwMode="auto">
          <a:xfrm>
            <a:off x="39688" y="0"/>
            <a:ext cx="30924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直接插入排序</a:t>
            </a:r>
          </a:p>
        </p:txBody>
      </p:sp>
      <p:sp>
        <p:nvSpPr>
          <p:cNvPr id="14341" name="Rectangle 82"/>
          <p:cNvSpPr>
            <a:spLocks noChangeArrowheads="1"/>
          </p:cNvSpPr>
          <p:nvPr/>
        </p:nvSpPr>
        <p:spPr bwMode="auto">
          <a:xfrm>
            <a:off x="39688" y="620713"/>
            <a:ext cx="8709025" cy="1244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排序过程：整个排序过程为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趟插入，即先将序列中</a:t>
            </a:r>
            <a:r>
              <a:rPr lang="zh-CN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第1个记录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看成是一个有序子序列，然后从</a:t>
            </a:r>
            <a:r>
              <a:rPr lang="zh-CN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第2个记录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开始，</a:t>
            </a:r>
            <a:r>
              <a:rPr lang="zh-CN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逐个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进行插入，直至整个序列有序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97459" name="Text Box 83"/>
          <p:cNvSpPr txBox="1">
            <a:spLocks noChangeArrowheads="1"/>
          </p:cNvSpPr>
          <p:nvPr/>
        </p:nvSpPr>
        <p:spPr bwMode="auto">
          <a:xfrm>
            <a:off x="2339975" y="2492375"/>
            <a:ext cx="4343400" cy="38227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13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6, 3,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6, 13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3,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3, 6, 13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3, 6, 9, 13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3, 6, 9, 13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27, 31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3, 5, 6, 9, 13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27, 31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11</a:t>
            </a:r>
          </a:p>
          <a:p>
            <a:pPr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3, 5, 6, 9, 11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27, 31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97460" name="Rectangle 84"/>
          <p:cNvSpPr>
            <a:spLocks noChangeArrowheads="1"/>
          </p:cNvSpPr>
          <p:nvPr/>
        </p:nvSpPr>
        <p:spPr bwMode="auto">
          <a:xfrm>
            <a:off x="1187450" y="1865313"/>
            <a:ext cx="5832475" cy="5572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7250" indent="-857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128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74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74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459" grpId="0" build="p" animBg="1"/>
      <p:bldP spid="99746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3" y="124999"/>
            <a:ext cx="914399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9.1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静态查找表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Object 1026">
            <a:extLst>
              <a:ext uri="{FF2B5EF4-FFF2-40B4-BE49-F238E27FC236}">
                <a16:creationId xmlns:a16="http://schemas.microsoft.com/office/drawing/2014/main" id="{A345EAD7-2ECA-43DC-A7AF-416163533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33" y="1509991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4" imgW="8206624" imgH="1728536" progId="Word.Document.8">
                  <p:embed/>
                </p:oleObj>
              </mc:Choice>
              <mc:Fallback>
                <p:oleObj name="Document" r:id="rId4" imgW="8206624" imgH="1728536" progId="Word.Document.8">
                  <p:embed/>
                  <p:pic>
                    <p:nvPicPr>
                      <p:cNvPr id="12" name="Object 1026">
                        <a:extLst>
                          <a:ext uri="{FF2B5EF4-FFF2-40B4-BE49-F238E27FC236}">
                            <a16:creationId xmlns:a16="http://schemas.microsoft.com/office/drawing/2014/main" id="{A345EAD7-2ECA-43DC-A7AF-416163533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3" y="1509991"/>
                        <a:ext cx="8188325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27">
            <a:extLst>
              <a:ext uri="{FF2B5EF4-FFF2-40B4-BE49-F238E27FC236}">
                <a16:creationId xmlns:a16="http://schemas.microsoft.com/office/drawing/2014/main" id="{8E645AFB-E9FF-41EF-B20E-62A33D170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7" y="971829"/>
            <a:ext cx="1390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ST.elem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1028">
            <a:extLst>
              <a:ext uri="{FF2B5EF4-FFF2-40B4-BE49-F238E27FC236}">
                <a16:creationId xmlns:a16="http://schemas.microsoft.com/office/drawing/2014/main" id="{1119FA10-F269-4F03-940E-522D5651F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3545" y="925791"/>
            <a:ext cx="8675" cy="579439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029">
            <a:extLst>
              <a:ext uri="{FF2B5EF4-FFF2-40B4-BE49-F238E27FC236}">
                <a16:creationId xmlns:a16="http://schemas.microsoft.com/office/drawing/2014/main" id="{C6A9189E-C28A-4B6F-ADF6-89AB0ED23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19" y="971828"/>
            <a:ext cx="1" cy="5334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1030">
            <a:extLst>
              <a:ext uri="{FF2B5EF4-FFF2-40B4-BE49-F238E27FC236}">
                <a16:creationId xmlns:a16="http://schemas.microsoft.com/office/drawing/2014/main" id="{D8E8E8A6-32B2-491E-B524-E58A52D3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883" y="817496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037">
            <a:extLst>
              <a:ext uri="{FF2B5EF4-FFF2-40B4-BE49-F238E27FC236}">
                <a16:creationId xmlns:a16="http://schemas.microsoft.com/office/drawing/2014/main" id="{B3AC6D0A-756E-467B-94B1-E9D58D73B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194" y="848236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1039">
            <a:extLst>
              <a:ext uri="{FF2B5EF4-FFF2-40B4-BE49-F238E27FC236}">
                <a16:creationId xmlns:a16="http://schemas.microsoft.com/office/drawing/2014/main" id="{5A6DFD2A-AB5A-4069-A7B4-19F0240FC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253" y="2605270"/>
            <a:ext cx="1418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key=64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1043">
            <a:extLst>
              <a:ext uri="{FF2B5EF4-FFF2-40B4-BE49-F238E27FC236}">
                <a16:creationId xmlns:a16="http://schemas.microsoft.com/office/drawing/2014/main" id="{951C948E-BA0E-419B-AA94-A24C2D0B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71" y="142903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" name="Object 1031">
            <a:extLst>
              <a:ext uri="{FF2B5EF4-FFF2-40B4-BE49-F238E27FC236}">
                <a16:creationId xmlns:a16="http://schemas.microsoft.com/office/drawing/2014/main" id="{987EADBB-21B0-46C8-A8CE-32F0F8027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3" y="4572003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Document" r:id="rId6" imgW="8206624" imgH="1728536" progId="Word.Document.8">
                  <p:embed/>
                </p:oleObj>
              </mc:Choice>
              <mc:Fallback>
                <p:oleObj name="Document" r:id="rId6" imgW="8206624" imgH="1728536" progId="Word.Document.8">
                  <p:embed/>
                  <p:pic>
                    <p:nvPicPr>
                      <p:cNvPr id="20" name="Object 1031">
                        <a:extLst>
                          <a:ext uri="{FF2B5EF4-FFF2-40B4-BE49-F238E27FC236}">
                            <a16:creationId xmlns:a16="http://schemas.microsoft.com/office/drawing/2014/main" id="{987EADBB-21B0-46C8-A8CE-32F0F8027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3" y="4572003"/>
                        <a:ext cx="8188325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32">
            <a:extLst>
              <a:ext uri="{FF2B5EF4-FFF2-40B4-BE49-F238E27FC236}">
                <a16:creationId xmlns:a16="http://schemas.microsoft.com/office/drawing/2014/main" id="{E0A2D1D2-504B-4BA2-951C-6B4F0645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033837"/>
            <a:ext cx="1390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ST.elem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033">
            <a:extLst>
              <a:ext uri="{FF2B5EF4-FFF2-40B4-BE49-F238E27FC236}">
                <a16:creationId xmlns:a16="http://schemas.microsoft.com/office/drawing/2014/main" id="{B9803D77-5153-44B1-A2B3-0133CF054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373" y="3866607"/>
            <a:ext cx="6628" cy="700632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1034">
            <a:extLst>
              <a:ext uri="{FF2B5EF4-FFF2-40B4-BE49-F238E27FC236}">
                <a16:creationId xmlns:a16="http://schemas.microsoft.com/office/drawing/2014/main" id="{D61581E1-E921-49CF-9FE1-C44433DF2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573" y="3866607"/>
            <a:ext cx="6628" cy="700632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 Box 1035">
            <a:extLst>
              <a:ext uri="{FF2B5EF4-FFF2-40B4-BE49-F238E27FC236}">
                <a16:creationId xmlns:a16="http://schemas.microsoft.com/office/drawing/2014/main" id="{22C2A7D2-394F-4F37-ABFB-725CD0C7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087" y="3700464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1036">
            <a:extLst>
              <a:ext uri="{FF2B5EF4-FFF2-40B4-BE49-F238E27FC236}">
                <a16:creationId xmlns:a16="http://schemas.microsoft.com/office/drawing/2014/main" id="{B1407AA4-CBBE-4E9E-92D3-005E8792C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3" y="4495803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 Box 1040">
            <a:extLst>
              <a:ext uri="{FF2B5EF4-FFF2-40B4-BE49-F238E27FC236}">
                <a16:creationId xmlns:a16="http://schemas.microsoft.com/office/drawing/2014/main" id="{DE76E2FF-B1B7-49B4-BEBA-0BF6D8FA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252" y="5718178"/>
            <a:ext cx="1418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key=60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041">
            <a:extLst>
              <a:ext uri="{FF2B5EF4-FFF2-40B4-BE49-F238E27FC236}">
                <a16:creationId xmlns:a16="http://schemas.microsoft.com/office/drawing/2014/main" id="{A3501025-9B0B-4EF3-8A57-0D091CB9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624" y="3744122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4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039480" name="AutoShape 120" descr="白色大理石"/>
          <p:cNvSpPr>
            <a:spLocks noChangeArrowheads="1"/>
          </p:cNvSpPr>
          <p:nvPr/>
        </p:nvSpPr>
        <p:spPr bwMode="auto">
          <a:xfrm>
            <a:off x="838200" y="2727325"/>
            <a:ext cx="7848600" cy="457200"/>
          </a:xfrm>
          <a:prstGeom prst="parallelogram">
            <a:avLst>
              <a:gd name="adj" fmla="val 24844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133600" y="1965325"/>
            <a:ext cx="5181600" cy="1676400"/>
            <a:chOff x="1296" y="96"/>
            <a:chExt cx="3264" cy="1056"/>
          </a:xfrm>
        </p:grpSpPr>
        <p:sp>
          <p:nvSpPr>
            <p:cNvPr id="1039483" name="AutoShape 123"/>
            <p:cNvSpPr>
              <a:spLocks noChangeArrowheads="1"/>
            </p:cNvSpPr>
            <p:nvPr/>
          </p:nvSpPr>
          <p:spPr bwMode="auto">
            <a:xfrm>
              <a:off x="1824" y="336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4" name="AutoShape 124"/>
            <p:cNvSpPr>
              <a:spLocks noChangeArrowheads="1"/>
            </p:cNvSpPr>
            <p:nvPr/>
          </p:nvSpPr>
          <p:spPr bwMode="auto">
            <a:xfrm>
              <a:off x="230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5" name="AutoShape 125"/>
            <p:cNvSpPr>
              <a:spLocks noChangeArrowheads="1"/>
            </p:cNvSpPr>
            <p:nvPr/>
          </p:nvSpPr>
          <p:spPr bwMode="auto">
            <a:xfrm>
              <a:off x="2784" y="96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6" name="AutoShape 126"/>
            <p:cNvSpPr>
              <a:spLocks noChangeArrowheads="1"/>
            </p:cNvSpPr>
            <p:nvPr/>
          </p:nvSpPr>
          <p:spPr bwMode="auto">
            <a:xfrm>
              <a:off x="326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7" name="AutoShape 127"/>
            <p:cNvSpPr>
              <a:spLocks noChangeArrowheads="1"/>
            </p:cNvSpPr>
            <p:nvPr/>
          </p:nvSpPr>
          <p:spPr bwMode="auto">
            <a:xfrm>
              <a:off x="3744" y="384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16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8" name="AutoShape 128"/>
            <p:cNvSpPr>
              <a:spLocks noChangeArrowheads="1"/>
            </p:cNvSpPr>
            <p:nvPr/>
          </p:nvSpPr>
          <p:spPr bwMode="auto">
            <a:xfrm>
              <a:off x="4224" y="576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420" name="Text Box 129"/>
            <p:cNvSpPr txBox="1">
              <a:spLocks noChangeArrowheads="1"/>
            </p:cNvSpPr>
            <p:nvPr/>
          </p:nvSpPr>
          <p:spPr bwMode="auto">
            <a:xfrm>
              <a:off x="1372" y="864"/>
              <a:ext cx="3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0         1        2        3        4        5        6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1039490" name="AutoShape 130"/>
            <p:cNvSpPr>
              <a:spLocks noChangeArrowheads="1"/>
            </p:cNvSpPr>
            <p:nvPr/>
          </p:nvSpPr>
          <p:spPr bwMode="auto">
            <a:xfrm>
              <a:off x="1296" y="288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1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暂</a:t>
              </a:r>
            </a:p>
            <a:p>
              <a:pPr algn="ctr" eaLnBrk="1" hangingPunct="1">
                <a:defRPr/>
              </a:pPr>
              <a:r>
                <a:rPr lang="zh-CN" altLang="en-US" sz="1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存</a:t>
              </a:r>
            </a:p>
          </p:txBody>
        </p:sp>
      </p:grpSp>
      <p:sp>
        <p:nvSpPr>
          <p:cNvPr id="1039491" name="AutoShape 131"/>
          <p:cNvSpPr>
            <a:spLocks noChangeArrowheads="1"/>
          </p:cNvSpPr>
          <p:nvPr/>
        </p:nvSpPr>
        <p:spPr bwMode="auto">
          <a:xfrm>
            <a:off x="2971800" y="2346325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21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492" name="Text Box 132"/>
          <p:cNvSpPr txBox="1">
            <a:spLocks noChangeArrowheads="1"/>
          </p:cNvSpPr>
          <p:nvPr/>
        </p:nvSpPr>
        <p:spPr bwMode="auto">
          <a:xfrm>
            <a:off x="3733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=2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3" name="Text Box 133"/>
          <p:cNvSpPr txBox="1">
            <a:spLocks noChangeArrowheads="1"/>
          </p:cNvSpPr>
          <p:nvPr/>
        </p:nvSpPr>
        <p:spPr bwMode="auto">
          <a:xfrm>
            <a:off x="4495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=3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4" name="Text Box 134"/>
          <p:cNvSpPr txBox="1">
            <a:spLocks noChangeArrowheads="1"/>
          </p:cNvSpPr>
          <p:nvPr/>
        </p:nvSpPr>
        <p:spPr bwMode="auto">
          <a:xfrm>
            <a:off x="60960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=5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5" name="Text Box 135"/>
          <p:cNvSpPr txBox="1">
            <a:spLocks noChangeArrowheads="1"/>
          </p:cNvSpPr>
          <p:nvPr/>
        </p:nvSpPr>
        <p:spPr bwMode="auto">
          <a:xfrm>
            <a:off x="53340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=4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6" name="Text Box 136"/>
          <p:cNvSpPr txBox="1">
            <a:spLocks noChangeArrowheads="1"/>
          </p:cNvSpPr>
          <p:nvPr/>
        </p:nvSpPr>
        <p:spPr bwMode="auto">
          <a:xfrm>
            <a:off x="67818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=6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7" name="AutoShape 137"/>
          <p:cNvSpPr>
            <a:spLocks noChangeArrowheads="1"/>
          </p:cNvSpPr>
          <p:nvPr/>
        </p:nvSpPr>
        <p:spPr bwMode="auto">
          <a:xfrm>
            <a:off x="3733800" y="2270125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25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39499" name="AutoShape 139"/>
          <p:cNvSpPr>
            <a:spLocks noChangeArrowheads="1"/>
          </p:cNvSpPr>
          <p:nvPr/>
        </p:nvSpPr>
        <p:spPr bwMode="auto">
          <a:xfrm>
            <a:off x="3733800" y="22860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25</a:t>
            </a:r>
            <a:endParaRPr lang="en-US" altLang="zh-CN" sz="24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500" name="AutoShape 140"/>
          <p:cNvSpPr>
            <a:spLocks noChangeArrowheads="1"/>
          </p:cNvSpPr>
          <p:nvPr/>
        </p:nvSpPr>
        <p:spPr bwMode="auto">
          <a:xfrm>
            <a:off x="4495800" y="1965325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39502" name="AutoShape 142"/>
          <p:cNvSpPr>
            <a:spLocks noChangeArrowheads="1"/>
          </p:cNvSpPr>
          <p:nvPr/>
        </p:nvSpPr>
        <p:spPr bwMode="auto">
          <a:xfrm>
            <a:off x="4495800" y="1981200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503" name="AutoShape 143"/>
          <p:cNvSpPr>
            <a:spLocks noChangeArrowheads="1"/>
          </p:cNvSpPr>
          <p:nvPr/>
        </p:nvSpPr>
        <p:spPr bwMode="auto">
          <a:xfrm>
            <a:off x="5257800" y="22860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25*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144"/>
          <p:cNvGrpSpPr>
            <a:grpSpLocks/>
          </p:cNvGrpSpPr>
          <p:nvPr/>
        </p:nvGrpSpPr>
        <p:grpSpPr bwMode="auto">
          <a:xfrm>
            <a:off x="2076450" y="1887538"/>
            <a:ext cx="609600" cy="1219200"/>
            <a:chOff x="1248" y="576"/>
            <a:chExt cx="384" cy="768"/>
          </a:xfrm>
        </p:grpSpPr>
        <p:sp>
          <p:nvSpPr>
            <p:cNvPr id="1039505" name="AutoShape 145"/>
            <p:cNvSpPr>
              <a:spLocks noChangeArrowheads="1"/>
            </p:cNvSpPr>
            <p:nvPr/>
          </p:nvSpPr>
          <p:spPr bwMode="auto">
            <a:xfrm>
              <a:off x="1248" y="576"/>
              <a:ext cx="384" cy="76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06" name="AutoShape 146"/>
            <p:cNvSpPr>
              <a:spLocks noChangeArrowheads="1"/>
            </p:cNvSpPr>
            <p:nvPr/>
          </p:nvSpPr>
          <p:spPr bwMode="auto">
            <a:xfrm>
              <a:off x="1296" y="81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07" name="AutoShape 147"/>
          <p:cNvSpPr>
            <a:spLocks noChangeArrowheads="1"/>
          </p:cNvSpPr>
          <p:nvPr/>
        </p:nvSpPr>
        <p:spPr bwMode="auto">
          <a:xfrm>
            <a:off x="5257800" y="2057400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508" name="AutoShape 148"/>
          <p:cNvSpPr>
            <a:spLocks noChangeArrowheads="1"/>
          </p:cNvSpPr>
          <p:nvPr/>
        </p:nvSpPr>
        <p:spPr bwMode="auto">
          <a:xfrm>
            <a:off x="6019800" y="2438400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39509" name="AutoShape 149"/>
          <p:cNvSpPr>
            <a:spLocks noChangeArrowheads="1"/>
          </p:cNvSpPr>
          <p:nvPr/>
        </p:nvSpPr>
        <p:spPr bwMode="auto">
          <a:xfrm>
            <a:off x="2152650" y="2244725"/>
            <a:ext cx="533400" cy="838200"/>
          </a:xfrm>
          <a:prstGeom prst="can">
            <a:avLst>
              <a:gd name="adj" fmla="val 39286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4495800" y="1905000"/>
            <a:ext cx="533400" cy="1219200"/>
            <a:chOff x="2784" y="576"/>
            <a:chExt cx="336" cy="768"/>
          </a:xfrm>
        </p:grpSpPr>
        <p:sp>
          <p:nvSpPr>
            <p:cNvPr id="1039511" name="AutoShape 151"/>
            <p:cNvSpPr>
              <a:spLocks noChangeArrowheads="1"/>
            </p:cNvSpPr>
            <p:nvPr/>
          </p:nvSpPr>
          <p:spPr bwMode="auto">
            <a:xfrm>
              <a:off x="2784" y="576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12" name="AutoShape 152"/>
            <p:cNvSpPr>
              <a:spLocks noChangeArrowheads="1"/>
            </p:cNvSpPr>
            <p:nvPr/>
          </p:nvSpPr>
          <p:spPr bwMode="auto">
            <a:xfrm>
              <a:off x="2784" y="81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13" name="AutoShape 153"/>
          <p:cNvSpPr>
            <a:spLocks noChangeArrowheads="1"/>
          </p:cNvSpPr>
          <p:nvPr/>
        </p:nvSpPr>
        <p:spPr bwMode="auto">
          <a:xfrm>
            <a:off x="6781800" y="2743200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08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154238" y="2238375"/>
            <a:ext cx="533400" cy="838200"/>
            <a:chOff x="1344" y="2160"/>
            <a:chExt cx="336" cy="528"/>
          </a:xfrm>
        </p:grpSpPr>
        <p:sp>
          <p:nvSpPr>
            <p:cNvPr id="1039515" name="AutoShape 155"/>
            <p:cNvSpPr>
              <a:spLocks noChangeArrowheads="1"/>
            </p:cNvSpPr>
            <p:nvPr/>
          </p:nvSpPr>
          <p:spPr bwMode="auto">
            <a:xfrm>
              <a:off x="1344" y="216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16" name="AutoShape 156"/>
            <p:cNvSpPr>
              <a:spLocks noChangeArrowheads="1"/>
            </p:cNvSpPr>
            <p:nvPr/>
          </p:nvSpPr>
          <p:spPr bwMode="auto">
            <a:xfrm>
              <a:off x="1344" y="2448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17" name="AutoShape 157"/>
          <p:cNvSpPr>
            <a:spLocks noChangeArrowheads="1"/>
          </p:cNvSpPr>
          <p:nvPr/>
        </p:nvSpPr>
        <p:spPr bwMode="auto">
          <a:xfrm>
            <a:off x="6781800" y="1981200"/>
            <a:ext cx="542925" cy="1214438"/>
          </a:xfrm>
          <a:prstGeom prst="can">
            <a:avLst>
              <a:gd name="adj" fmla="val 5592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2971800" y="1981200"/>
            <a:ext cx="3657600" cy="1143000"/>
            <a:chOff x="1872" y="2928"/>
            <a:chExt cx="2304" cy="720"/>
          </a:xfrm>
        </p:grpSpPr>
        <p:sp>
          <p:nvSpPr>
            <p:cNvPr id="1039519" name="AutoShape 159"/>
            <p:cNvSpPr>
              <a:spLocks noChangeArrowheads="1"/>
            </p:cNvSpPr>
            <p:nvPr/>
          </p:nvSpPr>
          <p:spPr bwMode="auto">
            <a:xfrm>
              <a:off x="2352" y="312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0" name="AutoShape 160"/>
            <p:cNvSpPr>
              <a:spLocks noChangeArrowheads="1"/>
            </p:cNvSpPr>
            <p:nvPr/>
          </p:nvSpPr>
          <p:spPr bwMode="auto">
            <a:xfrm>
              <a:off x="3312" y="2928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1" name="AutoShape 161"/>
            <p:cNvSpPr>
              <a:spLocks noChangeArrowheads="1"/>
            </p:cNvSpPr>
            <p:nvPr/>
          </p:nvSpPr>
          <p:spPr bwMode="auto">
            <a:xfrm>
              <a:off x="2352" y="316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2" name="AutoShape 162"/>
            <p:cNvSpPr>
              <a:spLocks noChangeArrowheads="1"/>
            </p:cNvSpPr>
            <p:nvPr/>
          </p:nvSpPr>
          <p:spPr bwMode="auto">
            <a:xfrm>
              <a:off x="283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3" name="AutoShape 163"/>
            <p:cNvSpPr>
              <a:spLocks noChangeArrowheads="1"/>
            </p:cNvSpPr>
            <p:nvPr/>
          </p:nvSpPr>
          <p:spPr bwMode="auto">
            <a:xfrm>
              <a:off x="3792" y="2928"/>
              <a:ext cx="384" cy="720"/>
            </a:xfrm>
            <a:prstGeom prst="can">
              <a:avLst>
                <a:gd name="adj" fmla="val 46875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4" name="AutoShape 164"/>
            <p:cNvSpPr>
              <a:spLocks noChangeArrowheads="1"/>
            </p:cNvSpPr>
            <p:nvPr/>
          </p:nvSpPr>
          <p:spPr bwMode="auto">
            <a:xfrm>
              <a:off x="331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5" name="AutoShape 165"/>
            <p:cNvSpPr>
              <a:spLocks noChangeArrowheads="1"/>
            </p:cNvSpPr>
            <p:nvPr/>
          </p:nvSpPr>
          <p:spPr bwMode="auto">
            <a:xfrm>
              <a:off x="1872" y="3168"/>
              <a:ext cx="336" cy="480"/>
            </a:xfrm>
            <a:prstGeom prst="can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26" name="Rectangle 166"/>
          <p:cNvSpPr>
            <a:spLocks noChangeArrowheads="1"/>
          </p:cNvSpPr>
          <p:nvPr/>
        </p:nvSpPr>
        <p:spPr bwMode="auto">
          <a:xfrm>
            <a:off x="304800" y="22860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初态：</a:t>
            </a:r>
          </a:p>
        </p:txBody>
      </p:sp>
      <p:sp>
        <p:nvSpPr>
          <p:cNvPr id="1039527" name="AutoShape 167"/>
          <p:cNvSpPr>
            <a:spLocks noChangeArrowheads="1"/>
          </p:cNvSpPr>
          <p:nvPr/>
        </p:nvSpPr>
        <p:spPr bwMode="auto">
          <a:xfrm>
            <a:off x="2971800" y="2362200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pSp>
        <p:nvGrpSpPr>
          <p:cNvPr id="7" name="Group 168"/>
          <p:cNvGrpSpPr>
            <a:grpSpLocks/>
          </p:cNvGrpSpPr>
          <p:nvPr/>
        </p:nvGrpSpPr>
        <p:grpSpPr bwMode="auto">
          <a:xfrm>
            <a:off x="6019800" y="1981200"/>
            <a:ext cx="609600" cy="1214438"/>
            <a:chOff x="3730" y="2259"/>
            <a:chExt cx="356" cy="765"/>
          </a:xfrm>
        </p:grpSpPr>
        <p:sp>
          <p:nvSpPr>
            <p:cNvPr id="1039529" name="AutoShape 169"/>
            <p:cNvSpPr>
              <a:spLocks noChangeArrowheads="1"/>
            </p:cNvSpPr>
            <p:nvPr/>
          </p:nvSpPr>
          <p:spPr bwMode="auto">
            <a:xfrm>
              <a:off x="3730" y="2259"/>
              <a:ext cx="342" cy="765"/>
            </a:xfrm>
            <a:prstGeom prst="can">
              <a:avLst>
                <a:gd name="adj" fmla="val 5592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30" name="AutoShape 170"/>
            <p:cNvSpPr>
              <a:spLocks noChangeArrowheads="1"/>
            </p:cNvSpPr>
            <p:nvPr/>
          </p:nvSpPr>
          <p:spPr bwMode="auto">
            <a:xfrm>
              <a:off x="3744" y="2400"/>
              <a:ext cx="342" cy="561"/>
            </a:xfrm>
            <a:prstGeom prst="can">
              <a:avLst>
                <a:gd name="adj" fmla="val 410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31" name="AutoShape 171"/>
          <p:cNvSpPr>
            <a:spLocks noChangeArrowheads="1"/>
          </p:cNvSpPr>
          <p:nvPr/>
        </p:nvSpPr>
        <p:spPr bwMode="auto">
          <a:xfrm>
            <a:off x="5221288" y="2286000"/>
            <a:ext cx="542925" cy="890588"/>
          </a:xfrm>
          <a:prstGeom prst="can">
            <a:avLst>
              <a:gd name="adj" fmla="val 41009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25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39532" name="AutoShape 172"/>
          <p:cNvSpPr>
            <a:spLocks noChangeArrowheads="1"/>
          </p:cNvSpPr>
          <p:nvPr/>
        </p:nvSpPr>
        <p:spPr bwMode="auto">
          <a:xfrm>
            <a:off x="4495800" y="2286000"/>
            <a:ext cx="542925" cy="809625"/>
          </a:xfrm>
          <a:prstGeom prst="can">
            <a:avLst>
              <a:gd name="adj" fmla="val 3728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21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39533" name="AutoShape 173"/>
          <p:cNvSpPr>
            <a:spLocks noChangeArrowheads="1"/>
          </p:cNvSpPr>
          <p:nvPr/>
        </p:nvSpPr>
        <p:spPr bwMode="auto">
          <a:xfrm>
            <a:off x="3733800" y="2362200"/>
            <a:ext cx="542925" cy="728663"/>
          </a:xfrm>
          <a:prstGeom prst="can">
            <a:avLst>
              <a:gd name="adj" fmla="val 33553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8" name="Group 174"/>
          <p:cNvGrpSpPr>
            <a:grpSpLocks/>
          </p:cNvGrpSpPr>
          <p:nvPr/>
        </p:nvGrpSpPr>
        <p:grpSpPr bwMode="auto">
          <a:xfrm>
            <a:off x="2962275" y="2286000"/>
            <a:ext cx="542925" cy="809625"/>
            <a:chOff x="1776" y="2463"/>
            <a:chExt cx="342" cy="510"/>
          </a:xfrm>
        </p:grpSpPr>
        <p:sp>
          <p:nvSpPr>
            <p:cNvPr id="1039535" name="AutoShape 175"/>
            <p:cNvSpPr>
              <a:spLocks noChangeArrowheads="1"/>
            </p:cNvSpPr>
            <p:nvPr/>
          </p:nvSpPr>
          <p:spPr bwMode="auto">
            <a:xfrm>
              <a:off x="1776" y="2463"/>
              <a:ext cx="342" cy="510"/>
            </a:xfrm>
            <a:prstGeom prst="can">
              <a:avLst>
                <a:gd name="adj" fmla="val 3728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36" name="AutoShape 176"/>
            <p:cNvSpPr>
              <a:spLocks noChangeArrowheads="1"/>
            </p:cNvSpPr>
            <p:nvPr/>
          </p:nvSpPr>
          <p:spPr bwMode="auto">
            <a:xfrm>
              <a:off x="1776" y="2718"/>
              <a:ext cx="342" cy="25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37" name="Text Box 177"/>
          <p:cNvSpPr txBox="1">
            <a:spLocks noChangeArrowheads="1"/>
          </p:cNvSpPr>
          <p:nvPr/>
        </p:nvSpPr>
        <p:spPr bwMode="auto">
          <a:xfrm>
            <a:off x="381000" y="3505200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完成</a:t>
            </a:r>
            <a:r>
              <a:rPr lang="en-US" altLang="zh-CN" sz="4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!</a:t>
            </a:r>
            <a:endParaRPr lang="en-US" altLang="zh-CN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1039538" name="Text Box 178"/>
          <p:cNvSpPr txBox="1">
            <a:spLocks noChangeArrowheads="1"/>
          </p:cNvSpPr>
          <p:nvPr/>
        </p:nvSpPr>
        <p:spPr bwMode="auto">
          <a:xfrm>
            <a:off x="533400" y="914400"/>
            <a:ext cx="8229600" cy="5143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将序列存入顺序表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中，将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L.r[0]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作为哨兵</a:t>
            </a:r>
          </a:p>
        </p:txBody>
      </p:sp>
      <p:sp>
        <p:nvSpPr>
          <p:cNvPr id="1039539" name="Rectangle 179"/>
          <p:cNvSpPr>
            <a:spLocks noChangeArrowheads="1"/>
          </p:cNvSpPr>
          <p:nvPr/>
        </p:nvSpPr>
        <p:spPr bwMode="auto">
          <a:xfrm>
            <a:off x="39688" y="0"/>
            <a:ext cx="6056312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25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49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25</a:t>
            </a:r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*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16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08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）</a:t>
            </a:r>
          </a:p>
        </p:txBody>
      </p:sp>
      <p:sp>
        <p:nvSpPr>
          <p:cNvPr id="1039540" name="AutoShape 180"/>
          <p:cNvSpPr>
            <a:spLocks noChangeArrowheads="1"/>
          </p:cNvSpPr>
          <p:nvPr/>
        </p:nvSpPr>
        <p:spPr bwMode="auto">
          <a:xfrm>
            <a:off x="4621213" y="342900"/>
            <a:ext cx="2703512" cy="381000"/>
          </a:xfrm>
          <a:prstGeom prst="wedgeRoundRectCallout">
            <a:avLst>
              <a:gd name="adj1" fmla="val -114884"/>
              <a:gd name="adj2" fmla="val -354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表示后一个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8432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3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3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03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03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03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3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03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03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03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03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103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03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03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80" grpId="0" animBg="1"/>
      <p:bldP spid="1039491" grpId="0" animBg="1" autoUpdateAnimBg="0"/>
      <p:bldP spid="1039492" grpId="0" autoUpdateAnimBg="0"/>
      <p:bldP spid="1039493" grpId="0" autoUpdateAnimBg="0"/>
      <p:bldP spid="1039494" grpId="0" autoUpdateAnimBg="0"/>
      <p:bldP spid="1039495" grpId="0" autoUpdateAnimBg="0"/>
      <p:bldP spid="1039496" grpId="0" autoUpdateAnimBg="0"/>
      <p:bldP spid="1039497" grpId="0" animBg="1" autoUpdateAnimBg="0"/>
      <p:bldP spid="1039499" grpId="0" animBg="1" autoUpdateAnimBg="0"/>
      <p:bldP spid="1039500" grpId="0" animBg="1" autoUpdateAnimBg="0"/>
      <p:bldP spid="1039502" grpId="0" animBg="1" autoUpdateAnimBg="0"/>
      <p:bldP spid="1039503" grpId="0" animBg="1" autoUpdateAnimBg="0"/>
      <p:bldP spid="1039507" grpId="0" animBg="1" autoUpdateAnimBg="0"/>
      <p:bldP spid="1039508" grpId="0" animBg="1" autoUpdateAnimBg="0"/>
      <p:bldP spid="1039509" grpId="0" animBg="1" autoUpdateAnimBg="0"/>
      <p:bldP spid="1039513" grpId="0" animBg="1" autoUpdateAnimBg="0"/>
      <p:bldP spid="1039517" grpId="0" animBg="1" autoUpdateAnimBg="0"/>
      <p:bldP spid="1039526" grpId="0" autoUpdateAnimBg="0"/>
      <p:bldP spid="1039527" grpId="0" animBg="1" autoUpdateAnimBg="0"/>
      <p:bldP spid="1039531" grpId="0" animBg="1" autoUpdateAnimBg="0"/>
      <p:bldP spid="1039532" grpId="0" animBg="1" autoUpdateAnimBg="0"/>
      <p:bldP spid="1039533" grpId="0" animBg="1" autoUpdateAnimBg="0"/>
      <p:bldP spid="1039537" grpId="0" autoUpdateAnimBg="0"/>
      <p:bldP spid="1039538" grpId="0" animBg="1" autoUpdateAnimBg="0"/>
      <p:bldP spid="1039540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308975" cy="5770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#include "stdio.h"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{ int a[8]={10,5,25,8,50,30,40,20};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int i,j,x;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for(i=1;i&lt;8;++i)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{ if (a[i]&lt;a[i-1] 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{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  x=a[i];  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   for(j=i-1;  x&lt;a[j]    ;--j)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      </a:t>
            </a:r>
            <a:r>
              <a:rPr lang="en-US" altLang="zh-CN" sz="2800" u="sng" smtClean="0"/>
              <a:t>                                      ;   </a:t>
            </a:r>
            <a:r>
              <a:rPr lang="en-US" altLang="zh-CN" sz="2800" smtClean="0"/>
              <a:t>// </a:t>
            </a:r>
            <a:r>
              <a:rPr lang="zh-CN" altLang="en-US" sz="2800" smtClean="0"/>
              <a:t>记录后移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   </a:t>
            </a:r>
            <a:endParaRPr lang="en-US" altLang="zh-CN" sz="28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  </a:t>
            </a:r>
            <a:r>
              <a:rPr lang="en-US" altLang="zh-CN" sz="2800" smtClean="0"/>
              <a:t>a[j+1]  =x;   // </a:t>
            </a:r>
            <a:r>
              <a:rPr lang="zh-CN" altLang="en-US" sz="2800" smtClean="0"/>
              <a:t>插入到正确位置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    </a:t>
            </a:r>
            <a:r>
              <a:rPr lang="en-US" altLang="zh-CN" sz="2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8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052513"/>
            <a:ext cx="7983537" cy="5122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printf("</a:t>
            </a:r>
            <a:r>
              <a:rPr lang="zh-CN" altLang="en-US" sz="2800" smtClean="0"/>
              <a:t>第</a:t>
            </a:r>
            <a:r>
              <a:rPr lang="en-US" altLang="zh-CN" sz="2800" smtClean="0"/>
              <a:t>%d</a:t>
            </a:r>
            <a:r>
              <a:rPr lang="zh-CN" altLang="en-US" sz="2800" smtClean="0"/>
              <a:t>趟排序后的结果为：</a:t>
            </a:r>
            <a:r>
              <a:rPr lang="en-US" altLang="zh-CN" sz="2800" smtClean="0"/>
              <a:t>:\n",i);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for(j=0;j&lt;8;j++)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	 printf("%5d",a[j]);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printf("\n");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}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printf("\n\n</a:t>
            </a:r>
            <a:r>
              <a:rPr lang="zh-CN" altLang="en-US" sz="2800" smtClean="0"/>
              <a:t>直接插入排序后的结果为：</a:t>
            </a:r>
            <a:r>
              <a:rPr lang="en-US" altLang="zh-CN" sz="2800" smtClean="0"/>
              <a:t>:\n");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for(i=0;i&lt;8;i++)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	 printf("%5d",a[i]);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printf("\n");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}</a:t>
            </a:r>
            <a:endParaRPr lang="zh-CN" altLang="en-US" sz="2800" smtClean="0"/>
          </a:p>
          <a:p>
            <a:pPr>
              <a:lnSpc>
                <a:spcPct val="90000"/>
              </a:lnSpc>
            </a:pP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7793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18435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8436" name="Rectangle 88"/>
          <p:cNvSpPr>
            <a:spLocks noChangeArrowheads="1"/>
          </p:cNvSpPr>
          <p:nvPr/>
        </p:nvSpPr>
        <p:spPr bwMode="auto">
          <a:xfrm>
            <a:off x="315913" y="620713"/>
            <a:ext cx="8485187" cy="1655762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若出现各种可能排列的概率相同，则可取最好情况和最坏情况的平均情况</a:t>
            </a:r>
          </a:p>
          <a:p>
            <a:pPr>
              <a:lnSpc>
                <a:spcPct val="105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平均情况</a:t>
            </a:r>
            <a:r>
              <a:rPr lang="zh-CN" altLang="en-US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比较次数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移动次数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/4</a:t>
            </a:r>
          </a:p>
        </p:txBody>
      </p:sp>
      <p:sp>
        <p:nvSpPr>
          <p:cNvPr id="1006681" name="Rectangle 89"/>
          <p:cNvSpPr>
            <a:spLocks noChangeArrowheads="1"/>
          </p:cNvSpPr>
          <p:nvPr/>
        </p:nvSpPr>
        <p:spPr bwMode="auto">
          <a:xfrm>
            <a:off x="581025" y="2276475"/>
            <a:ext cx="5248275" cy="1863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时间复杂度为 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o(</a:t>
            </a:r>
            <a:r>
              <a:rPr lang="en-US" altLang="zh-CN" sz="2800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/>
              <a:t>空间复杂度为 </a:t>
            </a:r>
            <a:r>
              <a:rPr lang="en-US" altLang="zh-CN" sz="2800">
                <a:solidFill>
                  <a:srgbClr val="FF3300"/>
                </a:solidFill>
              </a:rPr>
              <a:t>o(</a:t>
            </a:r>
            <a:r>
              <a:rPr lang="en-US" altLang="zh-CN" sz="2800" i="1">
                <a:solidFill>
                  <a:srgbClr val="FF3300"/>
                </a:solidFill>
              </a:rPr>
              <a:t>1</a:t>
            </a:r>
            <a:r>
              <a:rPr lang="en-US" altLang="zh-CN" sz="2800">
                <a:solidFill>
                  <a:srgbClr val="FF3300"/>
                </a:solidFill>
              </a:rPr>
              <a:t>)</a:t>
            </a:r>
            <a:endParaRPr lang="en-US" altLang="zh-CN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是一种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的排序方法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481138" y="4814888"/>
            <a:ext cx="6578600" cy="865187"/>
            <a:chOff x="384" y="223"/>
            <a:chExt cx="4944" cy="768"/>
          </a:xfrm>
        </p:grpSpPr>
        <p:sp>
          <p:nvSpPr>
            <p:cNvPr id="18449" name="AutoShape 91" descr="白色大理石"/>
            <p:cNvSpPr>
              <a:spLocks noChangeArrowheads="1"/>
            </p:cNvSpPr>
            <p:nvPr/>
          </p:nvSpPr>
          <p:spPr bwMode="auto">
            <a:xfrm>
              <a:off x="384" y="704"/>
              <a:ext cx="4944" cy="287"/>
            </a:xfrm>
            <a:prstGeom prst="parallelogram">
              <a:avLst>
                <a:gd name="adj" fmla="val 248428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endParaRPr kumimoji="0" lang="zh-CN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06684" name="AutoShape 92"/>
            <p:cNvSpPr>
              <a:spLocks noChangeArrowheads="1"/>
            </p:cNvSpPr>
            <p:nvPr/>
          </p:nvSpPr>
          <p:spPr bwMode="auto">
            <a:xfrm>
              <a:off x="2160" y="463"/>
              <a:ext cx="334" cy="482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5" name="AutoShape 93"/>
            <p:cNvSpPr>
              <a:spLocks noChangeArrowheads="1"/>
            </p:cNvSpPr>
            <p:nvPr/>
          </p:nvSpPr>
          <p:spPr bwMode="auto">
            <a:xfrm>
              <a:off x="2640" y="415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6" name="AutoShape 94"/>
            <p:cNvSpPr>
              <a:spLocks noChangeArrowheads="1"/>
            </p:cNvSpPr>
            <p:nvPr/>
          </p:nvSpPr>
          <p:spPr bwMode="auto">
            <a:xfrm>
              <a:off x="3600" y="223"/>
              <a:ext cx="334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7" name="AutoShape 95"/>
            <p:cNvSpPr>
              <a:spLocks noChangeArrowheads="1"/>
            </p:cNvSpPr>
            <p:nvPr/>
          </p:nvSpPr>
          <p:spPr bwMode="auto">
            <a:xfrm>
              <a:off x="3120" y="415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8" name="AutoShape 96"/>
            <p:cNvSpPr>
              <a:spLocks noChangeArrowheads="1"/>
            </p:cNvSpPr>
            <p:nvPr/>
          </p:nvSpPr>
          <p:spPr bwMode="auto">
            <a:xfrm>
              <a:off x="1680" y="510"/>
              <a:ext cx="336" cy="433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16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9" name="AutoShape 97"/>
            <p:cNvSpPr>
              <a:spLocks noChangeArrowheads="1"/>
            </p:cNvSpPr>
            <p:nvPr/>
          </p:nvSpPr>
          <p:spPr bwMode="auto">
            <a:xfrm>
              <a:off x="1200" y="704"/>
              <a:ext cx="336" cy="241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952500" y="4300538"/>
            <a:ext cx="7848600" cy="1676400"/>
            <a:chOff x="480" y="288"/>
            <a:chExt cx="4944" cy="1056"/>
          </a:xfrm>
        </p:grpSpPr>
        <p:sp>
          <p:nvSpPr>
            <p:cNvPr id="18441" name="AutoShape 99" descr="白色大理石"/>
            <p:cNvSpPr>
              <a:spLocks noChangeArrowheads="1"/>
            </p:cNvSpPr>
            <p:nvPr/>
          </p:nvSpPr>
          <p:spPr bwMode="auto">
            <a:xfrm>
              <a:off x="480" y="768"/>
              <a:ext cx="4944" cy="288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06692" name="AutoShape 100"/>
            <p:cNvSpPr>
              <a:spLocks noChangeArrowheads="1"/>
            </p:cNvSpPr>
            <p:nvPr/>
          </p:nvSpPr>
          <p:spPr bwMode="auto">
            <a:xfrm>
              <a:off x="1296" y="52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3" name="AutoShape 101"/>
            <p:cNvSpPr>
              <a:spLocks noChangeArrowheads="1"/>
            </p:cNvSpPr>
            <p:nvPr/>
          </p:nvSpPr>
          <p:spPr bwMode="auto">
            <a:xfrm>
              <a:off x="177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4" name="AutoShape 102"/>
            <p:cNvSpPr>
              <a:spLocks noChangeArrowheads="1"/>
            </p:cNvSpPr>
            <p:nvPr/>
          </p:nvSpPr>
          <p:spPr bwMode="auto">
            <a:xfrm>
              <a:off x="2256" y="288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5" name="AutoShape 103"/>
            <p:cNvSpPr>
              <a:spLocks noChangeArrowheads="1"/>
            </p:cNvSpPr>
            <p:nvPr/>
          </p:nvSpPr>
          <p:spPr bwMode="auto">
            <a:xfrm>
              <a:off x="273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6" name="AutoShape 104"/>
            <p:cNvSpPr>
              <a:spLocks noChangeArrowheads="1"/>
            </p:cNvSpPr>
            <p:nvPr/>
          </p:nvSpPr>
          <p:spPr bwMode="auto">
            <a:xfrm>
              <a:off x="3216" y="576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16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7" name="AutoShape 105"/>
            <p:cNvSpPr>
              <a:spLocks noChangeArrowheads="1"/>
            </p:cNvSpPr>
            <p:nvPr/>
          </p:nvSpPr>
          <p:spPr bwMode="auto">
            <a:xfrm>
              <a:off x="3696" y="768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8448" name="Text Box 106"/>
            <p:cNvSpPr txBox="1">
              <a:spLocks noChangeArrowheads="1"/>
            </p:cNvSpPr>
            <p:nvPr/>
          </p:nvSpPr>
          <p:spPr bwMode="auto">
            <a:xfrm>
              <a:off x="1372" y="1056"/>
              <a:ext cx="2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0        1        2        3        4        5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sp>
        <p:nvSpPr>
          <p:cNvPr id="1006699" name="Rectangle 107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算法分析</a:t>
            </a:r>
          </a:p>
        </p:txBody>
      </p:sp>
    </p:spTree>
    <p:extLst>
      <p:ext uri="{BB962C8B-B14F-4D97-AF65-F5344CB8AC3E}">
        <p14:creationId xmlns:p14="http://schemas.microsoft.com/office/powerpoint/2010/main" val="27774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81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 dirty="0"/>
              <a:t>        </a:t>
            </a:r>
          </a:p>
        </p:txBody>
      </p:sp>
      <p:sp>
        <p:nvSpPr>
          <p:cNvPr id="19459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8214" name="Rectangle 6"/>
          <p:cNvSpPr>
            <a:spLocks noChangeArrowheads="1"/>
          </p:cNvSpPr>
          <p:nvPr/>
        </p:nvSpPr>
        <p:spPr bwMode="auto">
          <a:xfrm>
            <a:off x="539750" y="1844675"/>
            <a:ext cx="822325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子序列的构成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不是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简单地“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逐段分割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将相隔</a:t>
            </a:r>
            <a:r>
              <a:rPr lang="zh-CN" altLang="en-US" sz="2400" dirty="0">
                <a:solidFill>
                  <a:srgbClr val="000066"/>
                </a:solidFill>
              </a:rPr>
              <a:t>某个增量</a:t>
            </a:r>
            <a:r>
              <a:rPr lang="en-US" altLang="zh-CN" sz="2400" dirty="0" err="1">
                <a:solidFill>
                  <a:srgbClr val="000066"/>
                </a:solidFill>
              </a:rPr>
              <a:t>dk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的记录组成一个子序列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让</a:t>
            </a:r>
            <a:r>
              <a:rPr lang="zh-CN" altLang="en-US" sz="2400" dirty="0">
                <a:solidFill>
                  <a:srgbClr val="000066"/>
                </a:solidFill>
              </a:rPr>
              <a:t>增量</a:t>
            </a:r>
            <a:r>
              <a:rPr lang="en-US" altLang="zh-CN" sz="2400" dirty="0" err="1">
                <a:solidFill>
                  <a:srgbClr val="000066"/>
                </a:solidFill>
              </a:rPr>
              <a:t>dk</a:t>
            </a:r>
            <a:r>
              <a:rPr lang="zh-CN" altLang="en-US" sz="2400" dirty="0">
                <a:solidFill>
                  <a:srgbClr val="000066"/>
                </a:solidFill>
              </a:rPr>
              <a:t>逐趟缩短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（例如依次取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5,3,1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直到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dk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为止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71488" y="1254125"/>
            <a:ext cx="167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技巧：</a:t>
            </a:r>
          </a:p>
        </p:txBody>
      </p:sp>
      <p:sp>
        <p:nvSpPr>
          <p:cNvPr id="1118216" name="Rectangle 8"/>
          <p:cNvSpPr>
            <a:spLocks noChangeArrowheads="1"/>
          </p:cNvSpPr>
          <p:nvPr/>
        </p:nvSpPr>
        <p:spPr bwMode="auto">
          <a:xfrm>
            <a:off x="471488" y="4325938"/>
            <a:ext cx="8223250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66"/>
                </a:solidFill>
              </a:rPr>
              <a:t>小元素</a:t>
            </a:r>
            <a:r>
              <a:rPr lang="zh-CN" altLang="zh-CN" sz="2400" dirty="0">
                <a:solidFill>
                  <a:srgbClr val="000066"/>
                </a:solidFill>
              </a:rPr>
              <a:t>跳跃式</a:t>
            </a:r>
            <a:r>
              <a:rPr lang="zh-CN" altLang="en-US" sz="2400" dirty="0">
                <a:solidFill>
                  <a:srgbClr val="000066"/>
                </a:solidFill>
              </a:rPr>
              <a:t>前移</a:t>
            </a:r>
          </a:p>
          <a:p>
            <a:pPr eaLnBrk="1" hangingPunct="1">
              <a:defRPr/>
            </a:pPr>
            <a:r>
              <a:rPr lang="zh-CN" altLang="zh-CN" sz="2400" dirty="0"/>
              <a:t>最后一趟增量为1时，序列已</a:t>
            </a:r>
            <a:r>
              <a:rPr lang="zh-CN" altLang="zh-CN" sz="2400" dirty="0">
                <a:solidFill>
                  <a:schemeClr val="hlink"/>
                </a:solidFill>
              </a:rPr>
              <a:t>基本有序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66"/>
                </a:solidFill>
              </a:rPr>
              <a:t>平均性能优于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直接插入排序</a:t>
            </a:r>
          </a:p>
        </p:txBody>
      </p:sp>
      <p:sp>
        <p:nvSpPr>
          <p:cNvPr id="1118217" name="Rectangle 9"/>
          <p:cNvSpPr>
            <a:spLocks noChangeArrowheads="1"/>
          </p:cNvSpPr>
          <p:nvPr/>
        </p:nvSpPr>
        <p:spPr bwMode="auto">
          <a:xfrm>
            <a:off x="471488" y="3644900"/>
            <a:ext cx="167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优点：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250825" y="738188"/>
            <a:ext cx="3092450" cy="5159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14521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4" grpId="0" build="p" animBg="1"/>
      <p:bldP spid="1118216" grpId="0" animBg="1"/>
      <p:bldP spid="11182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20483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6477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093" name="Rectangle 5"/>
          <p:cNvSpPr>
            <a:spLocks noChangeArrowheads="1"/>
          </p:cNvSpPr>
          <p:nvPr/>
        </p:nvSpPr>
        <p:spPr bwMode="auto">
          <a:xfrm>
            <a:off x="152400" y="47625"/>
            <a:ext cx="8686800" cy="5445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62000" indent="-762000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例：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关键字序列 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T=(49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38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65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97, 76, 13, 27, 49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*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55,  04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113279" name="Group 191"/>
          <p:cNvGraphicFramePr>
            <a:graphicFrameLocks noGrp="1"/>
          </p:cNvGraphicFramePr>
          <p:nvPr/>
        </p:nvGraphicFramePr>
        <p:xfrm>
          <a:off x="1752600" y="766763"/>
          <a:ext cx="7162800" cy="3017838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8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6"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6"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6"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13217" name="Rectangle 129"/>
          <p:cNvSpPr>
            <a:spLocks noChangeArrowheads="1"/>
          </p:cNvSpPr>
          <p:nvPr/>
        </p:nvSpPr>
        <p:spPr bwMode="auto">
          <a:xfrm>
            <a:off x="152400" y="12239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ea typeface="楷体_GB2312" pitchFamily="49" charset="-122"/>
              </a:rPr>
              <a:t>初态：</a:t>
            </a:r>
          </a:p>
        </p:txBody>
      </p:sp>
      <p:sp>
        <p:nvSpPr>
          <p:cNvPr id="1113218" name="Rectangle 130"/>
          <p:cNvSpPr>
            <a:spLocks noChangeArrowheads="1"/>
          </p:cNvSpPr>
          <p:nvPr/>
        </p:nvSpPr>
        <p:spPr bwMode="auto">
          <a:xfrm>
            <a:off x="152400" y="19097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第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趟 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(dk=5)</a:t>
            </a:r>
          </a:p>
        </p:txBody>
      </p:sp>
      <p:sp>
        <p:nvSpPr>
          <p:cNvPr id="1113219" name="Rectangle 131"/>
          <p:cNvSpPr>
            <a:spLocks noChangeArrowheads="1"/>
          </p:cNvSpPr>
          <p:nvPr/>
        </p:nvSpPr>
        <p:spPr bwMode="auto">
          <a:xfrm>
            <a:off x="152400" y="26717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第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趟 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(dk=3)</a:t>
            </a:r>
          </a:p>
        </p:txBody>
      </p:sp>
      <p:sp>
        <p:nvSpPr>
          <p:cNvPr id="1113220" name="Rectangle 132"/>
          <p:cNvSpPr>
            <a:spLocks noChangeArrowheads="1"/>
          </p:cNvSpPr>
          <p:nvPr/>
        </p:nvSpPr>
        <p:spPr bwMode="auto">
          <a:xfrm>
            <a:off x="152400" y="33575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第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趟 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(dk=1)</a:t>
            </a:r>
          </a:p>
        </p:txBody>
      </p:sp>
      <p:sp>
        <p:nvSpPr>
          <p:cNvPr id="1113221" name="Rectangle 133"/>
          <p:cNvSpPr>
            <a:spLocks noChangeArrowheads="1"/>
          </p:cNvSpPr>
          <p:nvPr/>
        </p:nvSpPr>
        <p:spPr bwMode="auto">
          <a:xfrm>
            <a:off x="2590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22" name="Rectangle 134"/>
          <p:cNvSpPr>
            <a:spLocks noChangeArrowheads="1"/>
          </p:cNvSpPr>
          <p:nvPr/>
        </p:nvSpPr>
        <p:spPr bwMode="auto">
          <a:xfrm>
            <a:off x="57912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23" name="Rectangle 135"/>
          <p:cNvSpPr>
            <a:spLocks noChangeArrowheads="1"/>
          </p:cNvSpPr>
          <p:nvPr/>
        </p:nvSpPr>
        <p:spPr bwMode="auto">
          <a:xfrm>
            <a:off x="2590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24" name="Rectangle 136"/>
          <p:cNvSpPr>
            <a:spLocks noChangeArrowheads="1"/>
          </p:cNvSpPr>
          <p:nvPr/>
        </p:nvSpPr>
        <p:spPr bwMode="auto">
          <a:xfrm>
            <a:off x="5851525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25" name="Rectangle 137"/>
          <p:cNvSpPr>
            <a:spLocks noChangeArrowheads="1"/>
          </p:cNvSpPr>
          <p:nvPr/>
        </p:nvSpPr>
        <p:spPr bwMode="auto">
          <a:xfrm>
            <a:off x="3200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226" name="Rectangle 138"/>
          <p:cNvSpPr>
            <a:spLocks noChangeArrowheads="1"/>
          </p:cNvSpPr>
          <p:nvPr/>
        </p:nvSpPr>
        <p:spPr bwMode="auto">
          <a:xfrm>
            <a:off x="6477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27" name="Rectangle 139"/>
          <p:cNvSpPr>
            <a:spLocks noChangeArrowheads="1"/>
          </p:cNvSpPr>
          <p:nvPr/>
        </p:nvSpPr>
        <p:spPr bwMode="auto">
          <a:xfrm>
            <a:off x="38862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1113228" name="Rectangle 140"/>
          <p:cNvSpPr>
            <a:spLocks noChangeArrowheads="1"/>
          </p:cNvSpPr>
          <p:nvPr/>
        </p:nvSpPr>
        <p:spPr bwMode="auto">
          <a:xfrm>
            <a:off x="7086600" y="19859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113229" name="Rectangle 141"/>
          <p:cNvSpPr>
            <a:spLocks noChangeArrowheads="1"/>
          </p:cNvSpPr>
          <p:nvPr/>
        </p:nvSpPr>
        <p:spPr bwMode="auto">
          <a:xfrm>
            <a:off x="4495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1113230" name="Rectangle 142"/>
          <p:cNvSpPr>
            <a:spLocks noChangeArrowheads="1"/>
          </p:cNvSpPr>
          <p:nvPr/>
        </p:nvSpPr>
        <p:spPr bwMode="auto">
          <a:xfrm>
            <a:off x="7772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31" name="Rectangle 143"/>
          <p:cNvSpPr>
            <a:spLocks noChangeArrowheads="1"/>
          </p:cNvSpPr>
          <p:nvPr/>
        </p:nvSpPr>
        <p:spPr bwMode="auto">
          <a:xfrm>
            <a:off x="51816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32" name="Rectangle 144"/>
          <p:cNvSpPr>
            <a:spLocks noChangeArrowheads="1"/>
          </p:cNvSpPr>
          <p:nvPr/>
        </p:nvSpPr>
        <p:spPr bwMode="auto">
          <a:xfrm>
            <a:off x="8382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33" name="Rectangle 145"/>
          <p:cNvSpPr>
            <a:spLocks noChangeArrowheads="1"/>
          </p:cNvSpPr>
          <p:nvPr/>
        </p:nvSpPr>
        <p:spPr bwMode="auto">
          <a:xfrm>
            <a:off x="3200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34" name="Rectangle 146"/>
          <p:cNvSpPr>
            <a:spLocks noChangeArrowheads="1"/>
          </p:cNvSpPr>
          <p:nvPr/>
        </p:nvSpPr>
        <p:spPr bwMode="auto">
          <a:xfrm>
            <a:off x="6477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235" name="Rectangle 147"/>
          <p:cNvSpPr>
            <a:spLocks noChangeArrowheads="1"/>
          </p:cNvSpPr>
          <p:nvPr/>
        </p:nvSpPr>
        <p:spPr bwMode="auto">
          <a:xfrm>
            <a:off x="7086600" y="19859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 65  </a:t>
            </a:r>
          </a:p>
        </p:txBody>
      </p:sp>
      <p:sp>
        <p:nvSpPr>
          <p:cNvPr id="1113236" name="Rectangle 148"/>
          <p:cNvSpPr>
            <a:spLocks noChangeArrowheads="1"/>
          </p:cNvSpPr>
          <p:nvPr/>
        </p:nvSpPr>
        <p:spPr bwMode="auto">
          <a:xfrm>
            <a:off x="3810000" y="19859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37" name="Rectangle 149"/>
          <p:cNvSpPr>
            <a:spLocks noChangeArrowheads="1"/>
          </p:cNvSpPr>
          <p:nvPr/>
        </p:nvSpPr>
        <p:spPr bwMode="auto">
          <a:xfrm>
            <a:off x="7772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1113238" name="Rectangle 150"/>
          <p:cNvSpPr>
            <a:spLocks noChangeArrowheads="1"/>
          </p:cNvSpPr>
          <p:nvPr/>
        </p:nvSpPr>
        <p:spPr bwMode="auto">
          <a:xfrm>
            <a:off x="4495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39" name="Rectangle 151"/>
          <p:cNvSpPr>
            <a:spLocks noChangeArrowheads="1"/>
          </p:cNvSpPr>
          <p:nvPr/>
        </p:nvSpPr>
        <p:spPr bwMode="auto">
          <a:xfrm>
            <a:off x="2590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40" name="Rectangle 152"/>
          <p:cNvSpPr>
            <a:spLocks noChangeArrowheads="1"/>
          </p:cNvSpPr>
          <p:nvPr/>
        </p:nvSpPr>
        <p:spPr bwMode="auto">
          <a:xfrm>
            <a:off x="4495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41" name="Rectangle 153"/>
          <p:cNvSpPr>
            <a:spLocks noChangeArrowheads="1"/>
          </p:cNvSpPr>
          <p:nvPr/>
        </p:nvSpPr>
        <p:spPr bwMode="auto">
          <a:xfrm>
            <a:off x="8382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42" name="Rectangle 154"/>
          <p:cNvSpPr>
            <a:spLocks noChangeArrowheads="1"/>
          </p:cNvSpPr>
          <p:nvPr/>
        </p:nvSpPr>
        <p:spPr bwMode="auto">
          <a:xfrm>
            <a:off x="51816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43" name="Rectangle 155"/>
          <p:cNvSpPr>
            <a:spLocks noChangeArrowheads="1"/>
          </p:cNvSpPr>
          <p:nvPr/>
        </p:nvSpPr>
        <p:spPr bwMode="auto">
          <a:xfrm>
            <a:off x="6477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44" name="Rectangle 156"/>
          <p:cNvSpPr>
            <a:spLocks noChangeArrowheads="1"/>
          </p:cNvSpPr>
          <p:nvPr/>
        </p:nvSpPr>
        <p:spPr bwMode="auto">
          <a:xfrm>
            <a:off x="2590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45" name="Rectangle 157"/>
          <p:cNvSpPr>
            <a:spLocks noChangeArrowheads="1"/>
          </p:cNvSpPr>
          <p:nvPr/>
        </p:nvSpPr>
        <p:spPr bwMode="auto">
          <a:xfrm>
            <a:off x="3276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46" name="Rectangle 158"/>
          <p:cNvSpPr>
            <a:spLocks noChangeArrowheads="1"/>
          </p:cNvSpPr>
          <p:nvPr/>
        </p:nvSpPr>
        <p:spPr bwMode="auto">
          <a:xfrm>
            <a:off x="5181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47" name="Rectangle 159"/>
          <p:cNvSpPr>
            <a:spLocks noChangeArrowheads="1"/>
          </p:cNvSpPr>
          <p:nvPr/>
        </p:nvSpPr>
        <p:spPr bwMode="auto">
          <a:xfrm>
            <a:off x="5181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48" name="Rectangle 160"/>
          <p:cNvSpPr>
            <a:spLocks noChangeArrowheads="1"/>
          </p:cNvSpPr>
          <p:nvPr/>
        </p:nvSpPr>
        <p:spPr bwMode="auto">
          <a:xfrm>
            <a:off x="3276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49" name="Rectangle 161"/>
          <p:cNvSpPr>
            <a:spLocks noChangeArrowheads="1"/>
          </p:cNvSpPr>
          <p:nvPr/>
        </p:nvSpPr>
        <p:spPr bwMode="auto">
          <a:xfrm>
            <a:off x="5867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50" name="Rectangle 162"/>
          <p:cNvSpPr>
            <a:spLocks noChangeArrowheads="1"/>
          </p:cNvSpPr>
          <p:nvPr/>
        </p:nvSpPr>
        <p:spPr bwMode="auto">
          <a:xfrm>
            <a:off x="38100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51" name="Rectangle 163"/>
          <p:cNvSpPr>
            <a:spLocks noChangeArrowheads="1"/>
          </p:cNvSpPr>
          <p:nvPr/>
        </p:nvSpPr>
        <p:spPr bwMode="auto">
          <a:xfrm>
            <a:off x="5867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52" name="Rectangle 164"/>
          <p:cNvSpPr>
            <a:spLocks noChangeArrowheads="1"/>
          </p:cNvSpPr>
          <p:nvPr/>
        </p:nvSpPr>
        <p:spPr bwMode="auto">
          <a:xfrm>
            <a:off x="38100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53" name="Rectangle 165"/>
          <p:cNvSpPr>
            <a:spLocks noChangeArrowheads="1"/>
          </p:cNvSpPr>
          <p:nvPr/>
        </p:nvSpPr>
        <p:spPr bwMode="auto">
          <a:xfrm>
            <a:off x="8382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54" name="Rectangle 166"/>
          <p:cNvSpPr>
            <a:spLocks noChangeArrowheads="1"/>
          </p:cNvSpPr>
          <p:nvPr/>
        </p:nvSpPr>
        <p:spPr bwMode="auto">
          <a:xfrm>
            <a:off x="4495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255" name="Rectangle 167"/>
          <p:cNvSpPr>
            <a:spLocks noChangeArrowheads="1"/>
          </p:cNvSpPr>
          <p:nvPr/>
        </p:nvSpPr>
        <p:spPr bwMode="auto">
          <a:xfrm>
            <a:off x="8382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56" name="Rectangle 168"/>
          <p:cNvSpPr>
            <a:spLocks noChangeArrowheads="1"/>
          </p:cNvSpPr>
          <p:nvPr/>
        </p:nvSpPr>
        <p:spPr bwMode="auto">
          <a:xfrm>
            <a:off x="70866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 65  </a:t>
            </a:r>
          </a:p>
        </p:txBody>
      </p:sp>
      <p:sp>
        <p:nvSpPr>
          <p:cNvPr id="1113257" name="Rectangle 169"/>
          <p:cNvSpPr>
            <a:spLocks noChangeArrowheads="1"/>
          </p:cNvSpPr>
          <p:nvPr/>
        </p:nvSpPr>
        <p:spPr bwMode="auto">
          <a:xfrm>
            <a:off x="70866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65  </a:t>
            </a:r>
          </a:p>
        </p:txBody>
      </p:sp>
      <p:sp>
        <p:nvSpPr>
          <p:cNvPr id="1113258" name="Rectangle 170"/>
          <p:cNvSpPr>
            <a:spLocks noChangeArrowheads="1"/>
          </p:cNvSpPr>
          <p:nvPr/>
        </p:nvSpPr>
        <p:spPr bwMode="auto">
          <a:xfrm>
            <a:off x="7772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1113259" name="Rectangle 171"/>
          <p:cNvSpPr>
            <a:spLocks noChangeArrowheads="1"/>
          </p:cNvSpPr>
          <p:nvPr/>
        </p:nvSpPr>
        <p:spPr bwMode="auto">
          <a:xfrm>
            <a:off x="7772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97</a:t>
            </a:r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2590800" y="3433763"/>
            <a:ext cx="6096000" cy="304800"/>
            <a:chOff x="1728" y="3072"/>
            <a:chExt cx="3840" cy="192"/>
          </a:xfrm>
        </p:grpSpPr>
        <p:sp>
          <p:nvSpPr>
            <p:cNvPr id="20649" name="Rectangle 173"/>
            <p:cNvSpPr>
              <a:spLocks noChangeArrowheads="1"/>
            </p:cNvSpPr>
            <p:nvPr/>
          </p:nvSpPr>
          <p:spPr bwMode="auto">
            <a:xfrm>
              <a:off x="41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0650" name="Rectangle 17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0651" name="Rectangle 175"/>
            <p:cNvSpPr>
              <a:spLocks noChangeArrowheads="1"/>
            </p:cNvSpPr>
            <p:nvPr/>
          </p:nvSpPr>
          <p:spPr bwMode="auto">
            <a:xfrm>
              <a:off x="33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20652" name="Rectangle 176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0653" name="Rectangle 177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49</a:t>
              </a:r>
            </a:p>
          </p:txBody>
        </p:sp>
        <p:sp>
          <p:nvSpPr>
            <p:cNvPr id="20654" name="Rectangle 178"/>
            <p:cNvSpPr>
              <a:spLocks noChangeArrowheads="1"/>
            </p:cNvSpPr>
            <p:nvPr/>
          </p:nvSpPr>
          <p:spPr bwMode="auto">
            <a:xfrm>
              <a:off x="2496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49*</a:t>
              </a:r>
            </a:p>
          </p:txBody>
        </p:sp>
        <p:sp>
          <p:nvSpPr>
            <p:cNvPr id="20655" name="Rectangle 179"/>
            <p:cNvSpPr>
              <a:spLocks noChangeArrowheads="1"/>
            </p:cNvSpPr>
            <p:nvPr/>
          </p:nvSpPr>
          <p:spPr bwMode="auto">
            <a:xfrm>
              <a:off x="29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20656" name="Rectangle 180"/>
            <p:cNvSpPr>
              <a:spLocks noChangeArrowheads="1"/>
            </p:cNvSpPr>
            <p:nvPr/>
          </p:nvSpPr>
          <p:spPr bwMode="auto">
            <a:xfrm>
              <a:off x="53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76</a:t>
              </a:r>
            </a:p>
          </p:txBody>
        </p:sp>
        <p:sp>
          <p:nvSpPr>
            <p:cNvPr id="20657" name="Rectangle 181"/>
            <p:cNvSpPr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 65  </a:t>
              </a:r>
            </a:p>
          </p:txBody>
        </p:sp>
        <p:sp>
          <p:nvSpPr>
            <p:cNvPr id="20658" name="Rectangle 182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1113271" name="Rectangle 183"/>
          <p:cNvSpPr>
            <a:spLocks noChangeArrowheads="1"/>
          </p:cNvSpPr>
          <p:nvPr/>
        </p:nvSpPr>
        <p:spPr bwMode="auto">
          <a:xfrm>
            <a:off x="3276600" y="3433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72" name="Rectangle 184"/>
          <p:cNvSpPr>
            <a:spLocks noChangeArrowheads="1"/>
          </p:cNvSpPr>
          <p:nvPr/>
        </p:nvSpPr>
        <p:spPr bwMode="auto">
          <a:xfrm>
            <a:off x="3810000" y="343376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 27  </a:t>
            </a:r>
          </a:p>
        </p:txBody>
      </p:sp>
      <p:sp>
        <p:nvSpPr>
          <p:cNvPr id="1113273" name="Rectangle 185"/>
          <p:cNvSpPr>
            <a:spLocks noChangeArrowheads="1"/>
          </p:cNvSpPr>
          <p:nvPr/>
        </p:nvSpPr>
        <p:spPr bwMode="auto">
          <a:xfrm>
            <a:off x="2590800" y="3433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74" name="Rectangle 186"/>
          <p:cNvSpPr>
            <a:spLocks noChangeArrowheads="1"/>
          </p:cNvSpPr>
          <p:nvPr/>
        </p:nvSpPr>
        <p:spPr bwMode="auto">
          <a:xfrm>
            <a:off x="5105400" y="3433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75" name="Rectangle 187"/>
          <p:cNvSpPr>
            <a:spLocks noChangeArrowheads="1"/>
          </p:cNvSpPr>
          <p:nvPr/>
        </p:nvSpPr>
        <p:spPr bwMode="auto">
          <a:xfrm>
            <a:off x="7772400" y="343376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 76  </a:t>
            </a:r>
          </a:p>
        </p:txBody>
      </p:sp>
      <p:sp>
        <p:nvSpPr>
          <p:cNvPr id="1113276" name="Rectangle 188"/>
          <p:cNvSpPr>
            <a:spLocks noChangeArrowheads="1"/>
          </p:cNvSpPr>
          <p:nvPr/>
        </p:nvSpPr>
        <p:spPr bwMode="auto">
          <a:xfrm>
            <a:off x="8382000" y="343376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 97  </a:t>
            </a:r>
          </a:p>
        </p:txBody>
      </p:sp>
      <p:sp>
        <p:nvSpPr>
          <p:cNvPr id="1113278" name="Text Box 190"/>
          <p:cNvSpPr txBox="1">
            <a:spLocks noChangeArrowheads="1"/>
          </p:cNvSpPr>
          <p:nvPr/>
        </p:nvSpPr>
        <p:spPr bwMode="auto">
          <a:xfrm>
            <a:off x="685800" y="7667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r[i]</a:t>
            </a:r>
          </a:p>
        </p:txBody>
      </p:sp>
      <p:sp>
        <p:nvSpPr>
          <p:cNvPr id="1113280" name="Rectangle 192"/>
          <p:cNvSpPr>
            <a:spLocks noChangeArrowheads="1"/>
          </p:cNvSpPr>
          <p:nvPr/>
        </p:nvSpPr>
        <p:spPr bwMode="auto">
          <a:xfrm>
            <a:off x="355600" y="4005263"/>
            <a:ext cx="8001000" cy="1516062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dk 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值较大</a:t>
            </a:r>
            <a:r>
              <a:rPr lang="zh-CN" altLang="en-US" sz="2800">
                <a:ea typeface="楷体_GB2312" pitchFamily="49" charset="-122"/>
              </a:rPr>
              <a:t>，子序列中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对象较少</a:t>
            </a:r>
            <a:r>
              <a:rPr lang="zh-CN" altLang="en-US" sz="2800">
                <a:ea typeface="楷体_GB2312" pitchFamily="49" charset="-122"/>
              </a:rPr>
              <a:t>，速度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较快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dk 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值</a:t>
            </a:r>
            <a:r>
              <a:rPr lang="zh-CN" altLang="en-US" sz="2800">
                <a:ea typeface="楷体_GB2312" pitchFamily="49" charset="-122"/>
              </a:rPr>
              <a:t>逐渐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变小</a:t>
            </a:r>
            <a:r>
              <a:rPr lang="zh-CN" altLang="en-US" sz="2800">
                <a:ea typeface="楷体_GB2312" pitchFamily="49" charset="-122"/>
              </a:rPr>
              <a:t>，子序列中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对象变多</a:t>
            </a:r>
            <a:r>
              <a:rPr lang="zh-CN" altLang="en-US" sz="2800">
                <a:ea typeface="楷体_GB2312" pitchFamily="49" charset="-122"/>
              </a:rPr>
              <a:t>，但大多数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对象已基本有序</a:t>
            </a:r>
            <a:r>
              <a:rPr lang="zh-CN" altLang="en-US" sz="2800">
                <a:ea typeface="楷体_GB2312" pitchFamily="49" charset="-122"/>
              </a:rPr>
              <a:t>，所以排序速度仍然很快。</a:t>
            </a:r>
          </a:p>
        </p:txBody>
      </p:sp>
    </p:spTree>
    <p:extLst>
      <p:ext uri="{BB962C8B-B14F-4D97-AF65-F5344CB8AC3E}">
        <p14:creationId xmlns:p14="http://schemas.microsoft.com/office/powerpoint/2010/main" val="31301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11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1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11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1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1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11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11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11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11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11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11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11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11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111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111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11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111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111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111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1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1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1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500"/>
                                        <p:tgtEl>
                                          <p:spTgt spid="111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111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111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111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111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11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111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111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111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2" dur="500"/>
                                        <p:tgtEl>
                                          <p:spTgt spid="111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111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111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8" dur="500"/>
                                        <p:tgtEl>
                                          <p:spTgt spid="111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2" dur="500"/>
                                        <p:tgtEl>
                                          <p:spTgt spid="111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1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1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8" dur="500"/>
                                        <p:tgtEl>
                                          <p:spTgt spid="111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111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6" dur="500"/>
                                        <p:tgtEl>
                                          <p:spTgt spid="111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0" dur="500"/>
                                        <p:tgtEl>
                                          <p:spTgt spid="111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4" dur="500"/>
                                        <p:tgtEl>
                                          <p:spTgt spid="111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11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2" grpId="0" animBg="1" autoUpdateAnimBg="0"/>
      <p:bldP spid="1113217" grpId="0" autoUpdateAnimBg="0"/>
      <p:bldP spid="1113218" grpId="0" autoUpdateAnimBg="0"/>
      <p:bldP spid="1113219" grpId="0" autoUpdateAnimBg="0"/>
      <p:bldP spid="1113220" grpId="0" autoUpdateAnimBg="0"/>
      <p:bldP spid="1113221" grpId="0" animBg="1" autoUpdateAnimBg="0"/>
      <p:bldP spid="1113222" grpId="0" animBg="1" autoUpdateAnimBg="0"/>
      <p:bldP spid="1113223" grpId="0" animBg="1" autoUpdateAnimBg="0"/>
      <p:bldP spid="1113224" grpId="0" animBg="1" autoUpdateAnimBg="0"/>
      <p:bldP spid="1113225" grpId="0" animBg="1" autoUpdateAnimBg="0"/>
      <p:bldP spid="1113226" grpId="0" animBg="1" autoUpdateAnimBg="0"/>
      <p:bldP spid="1113227" grpId="0" animBg="1" autoUpdateAnimBg="0"/>
      <p:bldP spid="1113228" grpId="0" animBg="1" autoUpdateAnimBg="0"/>
      <p:bldP spid="1113229" grpId="0" animBg="1" autoUpdateAnimBg="0"/>
      <p:bldP spid="1113230" grpId="0" animBg="1" autoUpdateAnimBg="0"/>
      <p:bldP spid="1113231" grpId="0" animBg="1" autoUpdateAnimBg="0"/>
      <p:bldP spid="1113232" grpId="0" animBg="1" autoUpdateAnimBg="0"/>
      <p:bldP spid="1113233" grpId="0" animBg="1" autoUpdateAnimBg="0"/>
      <p:bldP spid="1113234" grpId="0" animBg="1" autoUpdateAnimBg="0"/>
      <p:bldP spid="1113235" grpId="0" animBg="1" autoUpdateAnimBg="0"/>
      <p:bldP spid="1113236" grpId="0" animBg="1" autoUpdateAnimBg="0"/>
      <p:bldP spid="1113237" grpId="0" animBg="1" autoUpdateAnimBg="0"/>
      <p:bldP spid="1113238" grpId="0" animBg="1" autoUpdateAnimBg="0"/>
      <p:bldP spid="1113239" grpId="0" animBg="1" autoUpdateAnimBg="0"/>
      <p:bldP spid="1113240" grpId="0" animBg="1" autoUpdateAnimBg="0"/>
      <p:bldP spid="1113241" grpId="0" animBg="1" autoUpdateAnimBg="0"/>
      <p:bldP spid="1113242" grpId="0" animBg="1" autoUpdateAnimBg="0"/>
      <p:bldP spid="1113243" grpId="0" animBg="1" autoUpdateAnimBg="0"/>
      <p:bldP spid="1113244" grpId="0" animBg="1" autoUpdateAnimBg="0"/>
      <p:bldP spid="1113245" grpId="0" animBg="1" autoUpdateAnimBg="0"/>
      <p:bldP spid="1113246" grpId="0" animBg="1" autoUpdateAnimBg="0"/>
      <p:bldP spid="1113247" grpId="0" animBg="1" autoUpdateAnimBg="0"/>
      <p:bldP spid="1113248" grpId="0" animBg="1" autoUpdateAnimBg="0"/>
      <p:bldP spid="1113249" grpId="0" animBg="1" autoUpdateAnimBg="0"/>
      <p:bldP spid="1113250" grpId="0" animBg="1" autoUpdateAnimBg="0"/>
      <p:bldP spid="1113251" grpId="0" animBg="1" autoUpdateAnimBg="0"/>
      <p:bldP spid="1113252" grpId="0" animBg="1" autoUpdateAnimBg="0"/>
      <p:bldP spid="1113253" grpId="0" animBg="1" autoUpdateAnimBg="0"/>
      <p:bldP spid="1113254" grpId="0" animBg="1" autoUpdateAnimBg="0"/>
      <p:bldP spid="1113255" grpId="0" animBg="1" autoUpdateAnimBg="0"/>
      <p:bldP spid="1113256" grpId="0" animBg="1" autoUpdateAnimBg="0"/>
      <p:bldP spid="1113257" grpId="0" animBg="1" autoUpdateAnimBg="0"/>
      <p:bldP spid="1113258" grpId="0" animBg="1" autoUpdateAnimBg="0"/>
      <p:bldP spid="1113259" grpId="0" animBg="1" autoUpdateAnimBg="0"/>
      <p:bldP spid="1113271" grpId="0" animBg="1" autoUpdateAnimBg="0"/>
      <p:bldP spid="1113272" grpId="0" animBg="1" autoUpdateAnimBg="0"/>
      <p:bldP spid="1113273" grpId="0" animBg="1" autoUpdateAnimBg="0"/>
      <p:bldP spid="1113274" grpId="0" animBg="1" autoUpdateAnimBg="0"/>
      <p:bldP spid="1113275" grpId="0" animBg="1" autoUpdateAnimBg="0"/>
      <p:bldP spid="1113276" grpId="0" animBg="1" autoUpdateAnimBg="0"/>
      <p:bldP spid="1113278" grpId="0" autoUpdateAnimBg="0"/>
      <p:bldP spid="111328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3" y="124999"/>
            <a:ext cx="914399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10.1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概述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1" y="741617"/>
            <a:ext cx="9143999" cy="5991384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待排记录的数据类型定义如下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#define MAXSIZE  1000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待排顺序表最大长度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typedef  int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关键字类型为整数类型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typedef  struct {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key;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关键字项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InfoType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otherinfo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其它数据项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RcdType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   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typedef  struct {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RcdType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r[MAXSIZE+1];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r[0]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闲置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int               length;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顺序表长度</a:t>
            </a:r>
          </a:p>
          <a:p>
            <a:pPr marL="0" marR="0" lvl="0" indent="0" algn="l" defTabSz="91447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SqList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              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顺序表类型</a:t>
            </a:r>
          </a:p>
          <a:p>
            <a:pPr marL="914452" marR="0" lvl="2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347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21507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9236" name="Rectangle 4"/>
          <p:cNvSpPr>
            <a:spLocks noChangeArrowheads="1"/>
          </p:cNvSpPr>
          <p:nvPr/>
        </p:nvSpPr>
        <p:spPr bwMode="auto">
          <a:xfrm>
            <a:off x="171450" y="811907"/>
            <a:ext cx="81534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kumimoji="0"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希尔排序算法（主程序）</a:t>
            </a:r>
            <a:endParaRPr kumimoji="0" lang="zh-CN" altLang="en-US" sz="24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dirty="0" smtClean="0"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ea typeface="楷体_GB2312" pitchFamily="49" charset="-122"/>
              </a:rPr>
              <a:t>void   </a:t>
            </a:r>
            <a:r>
              <a:rPr lang="en-US" altLang="zh-CN" sz="2800" dirty="0" err="1">
                <a:ea typeface="楷体_GB2312" pitchFamily="49" charset="-122"/>
              </a:rPr>
              <a:t>ShellSort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 err="1">
                <a:ea typeface="楷体_GB2312" pitchFamily="49" charset="-122"/>
              </a:rPr>
              <a:t>SqList</a:t>
            </a:r>
            <a:r>
              <a:rPr lang="en-US" altLang="zh-CN" sz="2800" dirty="0">
                <a:ea typeface="楷体_GB2312" pitchFamily="49" charset="-122"/>
              </a:rPr>
              <a:t> &amp;L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 err="1">
                <a:ea typeface="楷体_GB2312" pitchFamily="49" charset="-122"/>
              </a:rPr>
              <a:t>dlta</a:t>
            </a:r>
            <a:r>
              <a:rPr lang="en-US" altLang="zh-CN" sz="2800" dirty="0">
                <a:ea typeface="楷体_GB2312" pitchFamily="49" charset="-122"/>
              </a:rPr>
              <a:t>[ ]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800" dirty="0">
                <a:ea typeface="楷体_GB2312" pitchFamily="49" charset="-122"/>
              </a:rPr>
              <a:t>){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按增量序列</a:t>
            </a:r>
            <a:r>
              <a:rPr lang="en-US" altLang="zh-CN" sz="2800" dirty="0" err="1">
                <a:solidFill>
                  <a:srgbClr val="008000"/>
                </a:solidFill>
                <a:ea typeface="楷体_GB2312" pitchFamily="49" charset="-122"/>
              </a:rPr>
              <a:t>dlta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[0…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t-1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]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对顺序表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作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Shell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排序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   </a:t>
            </a:r>
            <a:r>
              <a:rPr lang="en-US" altLang="zh-CN" sz="2800" dirty="0">
                <a:ea typeface="楷体_GB2312" pitchFamily="49" charset="-122"/>
              </a:rPr>
              <a:t>for(k=0</a:t>
            </a:r>
            <a:r>
              <a:rPr lang="zh-CN" altLang="en-US" sz="2800" dirty="0">
                <a:ea typeface="楷体_GB2312" pitchFamily="49" charset="-122"/>
              </a:rPr>
              <a:t>；</a:t>
            </a:r>
            <a:r>
              <a:rPr lang="en-US" altLang="zh-CN" sz="2800" dirty="0">
                <a:ea typeface="楷体_GB2312" pitchFamily="49" charset="-122"/>
              </a:rPr>
              <a:t>k&lt;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zh-CN" altLang="en-US" sz="2800" dirty="0">
                <a:ea typeface="楷体_GB2312" pitchFamily="49" charset="-122"/>
              </a:rPr>
              <a:t>；</a:t>
            </a:r>
            <a:r>
              <a:rPr lang="en-US" altLang="zh-CN" sz="2800" dirty="0">
                <a:ea typeface="楷体_GB2312" pitchFamily="49" charset="-122"/>
              </a:rPr>
              <a:t>++k)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　</a:t>
            </a:r>
            <a:r>
              <a:rPr lang="en-US" altLang="zh-CN" sz="2800" dirty="0" err="1">
                <a:ea typeface="楷体_GB2312" pitchFamily="49" charset="-122"/>
              </a:rPr>
              <a:t>ShellInsert</a:t>
            </a:r>
            <a:r>
              <a:rPr lang="en-US" altLang="zh-CN" sz="2800" dirty="0">
                <a:ea typeface="楷体_GB2312" pitchFamily="49" charset="-122"/>
              </a:rPr>
              <a:t>(L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 err="1">
                <a:ea typeface="楷体_GB2312" pitchFamily="49" charset="-122"/>
              </a:rPr>
              <a:t>dlta</a:t>
            </a:r>
            <a:r>
              <a:rPr lang="en-US" altLang="zh-CN" sz="2800" dirty="0">
                <a:ea typeface="楷体_GB2312" pitchFamily="49" charset="-122"/>
              </a:rPr>
              <a:t>[k])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　 　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增量为</a:t>
            </a:r>
            <a:r>
              <a:rPr lang="en-US" altLang="zh-CN" sz="2800" dirty="0" err="1">
                <a:solidFill>
                  <a:srgbClr val="008000"/>
                </a:solidFill>
                <a:ea typeface="楷体_GB2312" pitchFamily="49" charset="-122"/>
              </a:rPr>
              <a:t>dlta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[k]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的一趟插入排序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  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// </a:t>
            </a:r>
            <a:r>
              <a:rPr lang="en-US" altLang="zh-CN" sz="2800" dirty="0" err="1">
                <a:solidFill>
                  <a:srgbClr val="008000"/>
                </a:solidFill>
                <a:ea typeface="楷体_GB2312" pitchFamily="49" charset="-122"/>
              </a:rPr>
              <a:t>ShellSort</a:t>
            </a:r>
            <a:endParaRPr lang="en-US" altLang="zh-CN" sz="2800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119244" name="AutoShape 12"/>
          <p:cNvSpPr>
            <a:spLocks noChangeArrowheads="1"/>
          </p:cNvSpPr>
          <p:nvPr/>
        </p:nvSpPr>
        <p:spPr bwMode="auto">
          <a:xfrm>
            <a:off x="5822950" y="1123950"/>
            <a:ext cx="3533775" cy="558800"/>
          </a:xfrm>
          <a:prstGeom prst="wedgeRoundRectCallout">
            <a:avLst>
              <a:gd name="adj1" fmla="val -61681"/>
              <a:gd name="adj2" fmla="val 1346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dk</a:t>
            </a:r>
            <a:r>
              <a:rPr lang="zh-CN" altLang="en-US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值依次装在</a:t>
            </a:r>
            <a:r>
              <a:rPr lang="en-US" altLang="zh-CN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dlta[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638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6" grpId="0" autoUpdateAnimBg="0"/>
      <p:bldP spid="1119244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22531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6168" name="Rectangle 8"/>
          <p:cNvSpPr>
            <a:spLocks noChangeArrowheads="1"/>
          </p:cNvSpPr>
          <p:nvPr/>
        </p:nvSpPr>
        <p:spPr bwMode="auto">
          <a:xfrm>
            <a:off x="304800" y="738188"/>
            <a:ext cx="8229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void   </a:t>
            </a:r>
            <a:r>
              <a:rPr lang="en-US" altLang="zh-CN" sz="2400" dirty="0" err="1">
                <a:ea typeface="楷体_GB2312" pitchFamily="49" charset="-122"/>
              </a:rPr>
              <a:t>ShellInsert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SqList</a:t>
            </a:r>
            <a:r>
              <a:rPr lang="en-US" altLang="zh-CN" sz="2400" dirty="0">
                <a:ea typeface="楷体_GB2312" pitchFamily="49" charset="-122"/>
              </a:rPr>
              <a:t> &amp;L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dk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en-US" altLang="zh-CN" sz="2400" dirty="0">
                <a:solidFill>
                  <a:schemeClr val="hlink"/>
                </a:solidFill>
                <a:ea typeface="楷体_GB2312" pitchFamily="49" charset="-122"/>
              </a:rPr>
              <a:t>{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   </a:t>
            </a:r>
            <a:endParaRPr lang="en-US" altLang="zh-CN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for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=dk+1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&lt;=</a:t>
            </a:r>
            <a:r>
              <a:rPr lang="en-US" altLang="zh-CN" sz="2400" dirty="0" err="1">
                <a:ea typeface="楷体_GB2312" pitchFamily="49" charset="-122"/>
              </a:rPr>
              <a:t>L.length</a:t>
            </a:r>
            <a:r>
              <a:rPr lang="zh-CN" altLang="en-US" sz="2400" dirty="0">
                <a:ea typeface="楷体_GB2312" pitchFamily="49" charset="-122"/>
              </a:rPr>
              <a:t>； </a:t>
            </a:r>
            <a:r>
              <a:rPr lang="en-US" altLang="zh-CN" sz="2400" dirty="0">
                <a:ea typeface="楷体_GB2312" pitchFamily="49" charset="-122"/>
              </a:rPr>
              <a:t>++ 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if(r[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].key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&lt; </a:t>
            </a:r>
            <a:r>
              <a:rPr lang="en-US" altLang="zh-CN" sz="2400" dirty="0">
                <a:ea typeface="楷体_GB2312" pitchFamily="49" charset="-122"/>
              </a:rPr>
              <a:t>r[</a:t>
            </a:r>
            <a:r>
              <a:rPr lang="en-US" altLang="zh-CN" sz="2400" dirty="0" err="1">
                <a:ea typeface="楷体_GB2312" pitchFamily="49" charset="-122"/>
              </a:rPr>
              <a:t>i-dk</a:t>
            </a:r>
            <a:r>
              <a:rPr lang="en-US" altLang="zh-CN" sz="2400" dirty="0">
                <a:ea typeface="楷体_GB2312" pitchFamily="49" charset="-122"/>
              </a:rPr>
              <a:t>].key)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ea typeface="楷体_GB2312" pitchFamily="49" charset="-122"/>
              </a:rPr>
              <a:t>         </a:t>
            </a:r>
            <a:endParaRPr lang="en-US" altLang="zh-CN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r[0]=r[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sz="2400" dirty="0">
                <a:ea typeface="楷体_GB2312" pitchFamily="49" charset="-122"/>
              </a:rPr>
              <a:t>for(j=</a:t>
            </a:r>
            <a:r>
              <a:rPr lang="en-US" altLang="zh-CN" sz="2400" dirty="0" err="1">
                <a:ea typeface="楷体_GB2312" pitchFamily="49" charset="-122"/>
              </a:rPr>
              <a:t>i-dk</a:t>
            </a:r>
            <a:r>
              <a:rPr lang="en-US" altLang="zh-CN" sz="2400" dirty="0">
                <a:ea typeface="楷体_GB2312" pitchFamily="49" charset="-122"/>
              </a:rPr>
              <a:t>; j&gt;0 &amp;&amp;(r[0].key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&lt;</a:t>
            </a:r>
            <a:r>
              <a:rPr lang="en-US" altLang="zh-CN" sz="2400" dirty="0">
                <a:ea typeface="楷体_GB2312" pitchFamily="49" charset="-122"/>
              </a:rPr>
              <a:t>r[j].key); j=j-</a:t>
            </a:r>
            <a:r>
              <a:rPr lang="en-US" altLang="zh-CN" sz="2400" dirty="0" err="1">
                <a:ea typeface="楷体_GB2312" pitchFamily="49" charset="-122"/>
              </a:rPr>
              <a:t>dk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 r[</a:t>
            </a:r>
            <a:r>
              <a:rPr lang="en-US" altLang="zh-CN" sz="2400" dirty="0" err="1">
                <a:ea typeface="楷体_GB2312" pitchFamily="49" charset="-122"/>
              </a:rPr>
              <a:t>j+dk</a:t>
            </a:r>
            <a:r>
              <a:rPr lang="en-US" altLang="zh-CN" sz="2400" dirty="0">
                <a:ea typeface="楷体_GB2312" pitchFamily="49" charset="-122"/>
              </a:rPr>
              <a:t>]=r[j]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r[</a:t>
            </a:r>
            <a:r>
              <a:rPr lang="en-US" altLang="zh-CN" sz="2400" dirty="0" err="1">
                <a:ea typeface="楷体_GB2312" pitchFamily="49" charset="-122"/>
              </a:rPr>
              <a:t>j+dk</a:t>
            </a:r>
            <a:r>
              <a:rPr lang="en-US" altLang="zh-CN" sz="2400" dirty="0">
                <a:ea typeface="楷体_GB2312" pitchFamily="49" charset="-122"/>
              </a:rPr>
              <a:t>]=r[0]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}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838200" y="1347788"/>
            <a:ext cx="800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进行一趟增量为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dk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的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Shell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排序，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dk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为步长因子</a:t>
            </a: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676775" y="1881188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开始将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r[i] 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插入有序增量子表</a:t>
            </a:r>
          </a:p>
        </p:txBody>
      </p:sp>
      <p:sp>
        <p:nvSpPr>
          <p:cNvPr id="1116174" name="Rectangle 14"/>
          <p:cNvSpPr>
            <a:spLocks noChangeArrowheads="1"/>
          </p:cNvSpPr>
          <p:nvPr/>
        </p:nvSpPr>
        <p:spPr bwMode="auto">
          <a:xfrm>
            <a:off x="3505200" y="2947988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暂存在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r[0]</a:t>
            </a:r>
          </a:p>
        </p:txBody>
      </p:sp>
      <p:sp>
        <p:nvSpPr>
          <p:cNvPr id="1116175" name="Rectangle 15"/>
          <p:cNvSpPr>
            <a:spLocks noChangeArrowheads="1"/>
          </p:cNvSpPr>
          <p:nvPr/>
        </p:nvSpPr>
        <p:spPr bwMode="auto">
          <a:xfrm>
            <a:off x="3276600" y="4014788"/>
            <a:ext cx="464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楷体_GB2312" pitchFamily="49" charset="-122"/>
              </a:rPr>
              <a:t>关键字较大的记录在子表中后移</a:t>
            </a:r>
          </a:p>
        </p:txBody>
      </p:sp>
      <p:sp>
        <p:nvSpPr>
          <p:cNvPr id="1116176" name="Rectangle 16"/>
          <p:cNvSpPr>
            <a:spLocks noChangeArrowheads="1"/>
          </p:cNvSpPr>
          <p:nvPr/>
        </p:nvSpPr>
        <p:spPr bwMode="auto">
          <a:xfrm>
            <a:off x="3276600" y="4548188"/>
            <a:ext cx="506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在本趟结束时将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r[i]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插入到正确位置</a:t>
            </a:r>
          </a:p>
        </p:txBody>
      </p:sp>
      <p:sp>
        <p:nvSpPr>
          <p:cNvPr id="1116177" name="Rectangle 17"/>
          <p:cNvSpPr>
            <a:spLocks noChangeArrowheads="1"/>
          </p:cNvSpPr>
          <p:nvPr/>
        </p:nvSpPr>
        <p:spPr bwMode="auto">
          <a:xfrm>
            <a:off x="73025" y="128588"/>
            <a:ext cx="8843963" cy="461665"/>
          </a:xfrm>
          <a:prstGeom prst="rect">
            <a:avLst/>
          </a:prstGeom>
          <a:solidFill>
            <a:srgbClr val="FFFFE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希尔排序算法</a:t>
            </a:r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en-US" sz="2400" b="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其中某一趟的排序操作</a:t>
            </a:r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1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8" grpId="0" autoUpdateAnimBg="0"/>
      <p:bldP spid="1116172" grpId="0" autoUpdateAnimBg="0"/>
      <p:bldP spid="1116173" grpId="0" autoUpdateAnimBg="0"/>
      <p:bldP spid="1116174" grpId="0" autoUpdateAnimBg="0"/>
      <p:bldP spid="1116175" grpId="0" autoUpdateAnimBg="0"/>
      <p:bldP spid="111617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2022年12月3日</a:t>
            </a:fld>
            <a:r>
              <a:rPr lang="en-US" altLang="zh-CN"/>
              <a:t>        </a:t>
            </a:r>
          </a:p>
        </p:txBody>
      </p:sp>
      <p:sp>
        <p:nvSpPr>
          <p:cNvPr id="23555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23850" y="765175"/>
            <a:ext cx="8029575" cy="2525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en-US" altLang="zh-CN" sz="2800" dirty="0">
                <a:ea typeface="楷体_GB2312" pitchFamily="49" charset="-122"/>
              </a:rPr>
              <a:t>n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d</a:t>
            </a:r>
            <a:r>
              <a:rPr lang="zh-CN" altLang="en-US" sz="2800" dirty="0">
                <a:ea typeface="楷体_GB2312" pitchFamily="49" charset="-122"/>
              </a:rPr>
              <a:t>的函数：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endParaRPr lang="zh-CN" altLang="en-US" sz="2800" dirty="0"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dirty="0"/>
              <a:t>空间复杂度为 </a:t>
            </a:r>
            <a:r>
              <a:rPr lang="en-US" altLang="zh-CN" sz="2800" dirty="0">
                <a:solidFill>
                  <a:srgbClr val="FF3300"/>
                </a:solidFill>
              </a:rPr>
              <a:t>o(</a:t>
            </a:r>
            <a:r>
              <a:rPr lang="en-US" altLang="zh-CN" sz="2800" i="1" dirty="0">
                <a:solidFill>
                  <a:srgbClr val="FF3300"/>
                </a:solidFill>
              </a:rPr>
              <a:t>1</a:t>
            </a:r>
            <a:r>
              <a:rPr lang="en-US" altLang="zh-CN" sz="2800" dirty="0">
                <a:solidFill>
                  <a:srgbClr val="FF3300"/>
                </a:solidFill>
              </a:rPr>
              <a:t>)</a:t>
            </a:r>
            <a:endParaRPr lang="en-US" altLang="zh-CN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希尔排序是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一种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不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的排序方法</a:t>
            </a:r>
          </a:p>
        </p:txBody>
      </p:sp>
      <p:sp>
        <p:nvSpPr>
          <p:cNvPr id="1115144" name="Rectangle 8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算法分析</a:t>
            </a:r>
          </a:p>
        </p:txBody>
      </p:sp>
      <p:sp>
        <p:nvSpPr>
          <p:cNvPr id="1115141" name="Rectangle 5"/>
          <p:cNvSpPr>
            <a:spLocks noChangeArrowheads="1"/>
          </p:cNvSpPr>
          <p:nvPr/>
        </p:nvSpPr>
        <p:spPr bwMode="auto">
          <a:xfrm>
            <a:off x="1692275" y="1519238"/>
            <a:ext cx="562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O(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1.25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）～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O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1.6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1.25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>
                <a:latin typeface="Times New Roman"/>
              </a:rPr>
              <a:t>—</a:t>
            </a:r>
            <a:r>
              <a:rPr lang="zh-CN" altLang="en-US">
                <a:latin typeface="楷体_GB2312" pitchFamily="49" charset="-122"/>
              </a:rPr>
              <a:t>经验公式</a:t>
            </a:r>
          </a:p>
        </p:txBody>
      </p:sp>
      <p:sp>
        <p:nvSpPr>
          <p:cNvPr id="1115145" name="Rectangle 9"/>
          <p:cNvSpPr>
            <a:spLocks noChangeArrowheads="1"/>
          </p:cNvSpPr>
          <p:nvPr/>
        </p:nvSpPr>
        <p:spPr bwMode="auto">
          <a:xfrm>
            <a:off x="323850" y="3789363"/>
            <a:ext cx="8223250" cy="15446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如何选择最佳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序列，目前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尚未解决</a:t>
            </a:r>
          </a:p>
          <a:p>
            <a:pPr lvl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最后一个增量值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必须为</a:t>
            </a:r>
            <a:r>
              <a:rPr lang="en-US" altLang="zh-CN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ea typeface="楷体_GB2312" pitchFamily="49" charset="-122"/>
              </a:rPr>
              <a:t>无除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以外的公因子</a:t>
            </a:r>
            <a:endParaRPr lang="zh-CN" altLang="en-US">
              <a:solidFill>
                <a:srgbClr val="FF33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不宜在链式存储结构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上实现</a:t>
            </a:r>
          </a:p>
        </p:txBody>
      </p:sp>
    </p:spTree>
    <p:extLst>
      <p:ext uri="{BB962C8B-B14F-4D97-AF65-F5344CB8AC3E}">
        <p14:creationId xmlns:p14="http://schemas.microsoft.com/office/powerpoint/2010/main" val="32636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5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C5BBE-CF78-4542-82B5-0252BE16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2" y="1449387"/>
            <a:ext cx="4349437" cy="37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449388"/>
            <a:ext cx="8308975" cy="4725987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在一棵空的二叉排序树中依次输入的关键字序列为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4. </a:t>
            </a:r>
            <a:r>
              <a:rPr lang="zh-CN" altLang="en-US" dirty="0"/>
              <a:t>请画出所得到的二叉排序</a:t>
            </a:r>
            <a:r>
              <a:rPr lang="zh-CN" altLang="en-US" dirty="0" smtClean="0"/>
              <a:t>树，请计算在等概率情况下，查找成功的平均查找长度</a:t>
            </a:r>
            <a:r>
              <a:rPr lang="en-US" altLang="zh-CN" dirty="0" smtClean="0"/>
              <a:t>ASL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设</a:t>
            </a:r>
            <a:r>
              <a:rPr lang="zh-CN" altLang="zh-CN" dirty="0"/>
              <a:t>待排序的关键字序列为</a:t>
            </a:r>
            <a:r>
              <a:rPr lang="en-US" altLang="zh-CN" dirty="0"/>
              <a:t>{12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16</a:t>
            </a:r>
            <a:r>
              <a:rPr lang="zh-CN" altLang="zh-CN" dirty="0"/>
              <a:t>，</a:t>
            </a:r>
            <a:r>
              <a:rPr lang="en-US" altLang="zh-CN" dirty="0"/>
              <a:t>30</a:t>
            </a:r>
            <a:r>
              <a:rPr lang="zh-CN" altLang="zh-CN" dirty="0"/>
              <a:t>，</a:t>
            </a:r>
            <a:r>
              <a:rPr lang="en-US" altLang="zh-CN" dirty="0"/>
              <a:t>28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16*</a:t>
            </a:r>
            <a:r>
              <a:rPr lang="zh-CN" altLang="zh-CN" dirty="0"/>
              <a:t>，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18}</a:t>
            </a:r>
            <a:r>
              <a:rPr lang="zh-CN" altLang="zh-CN" dirty="0" smtClean="0"/>
              <a:t>，写出使用</a:t>
            </a:r>
            <a:r>
              <a:rPr lang="zh-CN" altLang="en-US" dirty="0"/>
              <a:t>希尔</a:t>
            </a:r>
            <a:r>
              <a:rPr lang="zh-CN" altLang="zh-CN" dirty="0" smtClean="0"/>
              <a:t>排序方法每</a:t>
            </a:r>
            <a:r>
              <a:rPr lang="zh-CN" altLang="zh-CN" dirty="0"/>
              <a:t>趟排序结束后关键字序列的状态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776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</a:t>
            </a:r>
            <a:r>
              <a:rPr lang="zh-CN" altLang="en-US" dirty="0"/>
              <a:t>哈希函数</a:t>
            </a: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 </a:t>
            </a:r>
            <a:r>
              <a:rPr lang="zh-CN" altLang="en-US" dirty="0" smtClean="0"/>
              <a:t>*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>mod 11</a:t>
            </a:r>
            <a:r>
              <a:rPr lang="zh-CN" altLang="en-US" dirty="0"/>
              <a:t>，哈希地址空间为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10</a:t>
            </a:r>
            <a:r>
              <a:rPr lang="zh-CN" altLang="en-US" dirty="0"/>
              <a:t>，对关键字序列（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49</a:t>
            </a:r>
            <a:r>
              <a:rPr lang="zh-CN" altLang="en-US" dirty="0"/>
              <a:t>，</a:t>
            </a:r>
            <a:r>
              <a:rPr lang="en-US" altLang="zh-CN" dirty="0"/>
              <a:t>24</a:t>
            </a:r>
            <a:r>
              <a:rPr lang="zh-CN" altLang="en-US" dirty="0"/>
              <a:t>，</a:t>
            </a:r>
            <a:r>
              <a:rPr lang="en-US" altLang="zh-CN" dirty="0"/>
              <a:t>38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），按下述两种解决冲突的方法构造哈希表，并分别求出等概率下查找成功</a:t>
            </a:r>
            <a:r>
              <a:rPr lang="zh-CN" altLang="en-US" dirty="0" smtClean="0"/>
              <a:t>时的</a:t>
            </a:r>
            <a:r>
              <a:rPr lang="zh-CN" altLang="en-US" dirty="0"/>
              <a:t>平均查找长度</a:t>
            </a:r>
            <a:r>
              <a:rPr lang="en-US" altLang="zh-CN" dirty="0" smtClean="0"/>
              <a:t>ASL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/>
              <a:t>① 线性探测法；</a:t>
            </a:r>
          </a:p>
          <a:p>
            <a:r>
              <a:rPr lang="zh-CN" altLang="en-US" dirty="0"/>
              <a:t>② 链地址法。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990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450"/>
              </a:spcBef>
              <a:buClr>
                <a:srgbClr val="333399"/>
              </a:buClr>
              <a:buSzPct val="75000"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Magneto" panose="04030805050802020D02" pitchFamily="82" charset="0"/>
                <a:ea typeface="黑体" pitchFamily="2" charset="-122"/>
                <a:cs typeface="+mn-cs"/>
              </a:rPr>
              <a:t>THE END  </a:t>
            </a:r>
            <a:endParaRPr kumimoji="0" lang="zh-CN" altLang="en-US" b="1" dirty="0">
              <a:solidFill>
                <a:srgbClr val="FF0000"/>
              </a:solidFill>
              <a:latin typeface="Magneto" panose="04030805050802020D02" pitchFamily="82" charset="0"/>
              <a:ea typeface="黑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             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713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2"/>
          <p:cNvSpPr>
            <a:spLocks noChangeArrowheads="1"/>
          </p:cNvSpPr>
          <p:nvPr/>
        </p:nvSpPr>
        <p:spPr bwMode="auto">
          <a:xfrm>
            <a:off x="1007865" y="899519"/>
            <a:ext cx="4617244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altLang="zh-CN" sz="3000" dirty="0" smtClean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.2  </a:t>
            </a:r>
            <a:r>
              <a:rPr lang="zh-CN" altLang="en-US" sz="3000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</a:t>
            </a:r>
            <a:r>
              <a:rPr lang="zh-CN" altLang="en-US" sz="3000" dirty="0" smtClean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查找表</a:t>
            </a:r>
            <a:endParaRPr lang="zh-CN" altLang="en-US" sz="3000" dirty="0">
              <a:solidFill>
                <a:schemeClr val="accent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988" name="Line 13"/>
          <p:cNvSpPr>
            <a:spLocks noChangeShapeType="1"/>
          </p:cNvSpPr>
          <p:nvPr/>
        </p:nvSpPr>
        <p:spPr bwMode="auto">
          <a:xfrm>
            <a:off x="1166597" y="1413869"/>
            <a:ext cx="685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1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</a:endParaRPr>
          </a:p>
        </p:txBody>
      </p:sp>
      <p:pic>
        <p:nvPicPr>
          <p:cNvPr id="41989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32" y="753641"/>
            <a:ext cx="608409" cy="56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9987" name="Rectangle 19"/>
          <p:cNvSpPr>
            <a:spLocks noChangeArrowheads="1"/>
          </p:cNvSpPr>
          <p:nvPr/>
        </p:nvSpPr>
        <p:spPr bwMode="auto">
          <a:xfrm>
            <a:off x="1213186" y="2061436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表结构在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查找过程中动态生成</a:t>
            </a:r>
          </a:p>
        </p:txBody>
      </p:sp>
      <p:sp>
        <p:nvSpPr>
          <p:cNvPr id="979988" name="Rectangle 20"/>
          <p:cNvSpPr>
            <a:spLocks noChangeArrowheads="1"/>
          </p:cNvSpPr>
          <p:nvPr/>
        </p:nvSpPr>
        <p:spPr bwMode="auto">
          <a:xfrm>
            <a:off x="1166597" y="2499092"/>
            <a:ext cx="41078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对于给定值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若表中存在，则成功返回；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否则插入关键字等于</a:t>
            </a:r>
            <a:r>
              <a:rPr kumimoji="1" lang="en-US" altLang="zh-CN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1"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的记录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74470" y="1951435"/>
            <a:ext cx="2536031" cy="2241947"/>
            <a:chOff x="3470" y="919"/>
            <a:chExt cx="2130" cy="1883"/>
          </a:xfrm>
        </p:grpSpPr>
        <p:sp>
          <p:nvSpPr>
            <p:cNvPr id="41993" name="Rectangle 18"/>
            <p:cNvSpPr>
              <a:spLocks noChangeArrowheads="1"/>
            </p:cNvSpPr>
            <p:nvPr/>
          </p:nvSpPr>
          <p:spPr bwMode="auto">
            <a:xfrm>
              <a:off x="4059" y="919"/>
              <a:ext cx="1541" cy="188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/>
                </a:rPr>
                <a:t>二叉排序</a:t>
              </a:r>
              <a:r>
                <a:rPr lang="zh-CN" altLang="en-US" sz="2400" dirty="0" smtClean="0">
                  <a:solidFill>
                    <a:srgbClr val="FF3300"/>
                  </a:solidFill>
                  <a:latin typeface="楷体_GB2312"/>
                </a:rPr>
                <a:t>树</a:t>
              </a:r>
              <a:endParaRPr lang="en-US" altLang="zh-CN" sz="2400" dirty="0" smtClean="0">
                <a:solidFill>
                  <a:srgbClr val="FF3300"/>
                </a:solidFill>
                <a:latin typeface="楷体_GB2312"/>
              </a:endParaRPr>
            </a:p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FF3300"/>
                  </a:solidFill>
                  <a:latin typeface="楷体_GB2312"/>
                </a:rPr>
                <a:t>B</a:t>
              </a:r>
              <a:r>
                <a:rPr lang="zh-CN" altLang="en-US" sz="2400" dirty="0" smtClean="0">
                  <a:solidFill>
                    <a:srgbClr val="FF3300"/>
                  </a:solidFill>
                  <a:latin typeface="楷体_GB2312"/>
                </a:rPr>
                <a:t>树</a:t>
              </a:r>
              <a:endParaRPr lang="zh-CN" altLang="en-US" sz="2400" dirty="0">
                <a:solidFill>
                  <a:srgbClr val="FF3300"/>
                </a:solidFill>
                <a:latin typeface="楷体_GB2312"/>
              </a:endParaRPr>
            </a:p>
          </p:txBody>
        </p:sp>
        <p:sp>
          <p:nvSpPr>
            <p:cNvPr id="41994" name="AutoShape 21"/>
            <p:cNvSpPr>
              <a:spLocks noChangeArrowheads="1"/>
            </p:cNvSpPr>
            <p:nvPr/>
          </p:nvSpPr>
          <p:spPr bwMode="auto">
            <a:xfrm>
              <a:off x="3470" y="1661"/>
              <a:ext cx="589" cy="272"/>
            </a:xfrm>
            <a:prstGeom prst="rightArrow">
              <a:avLst>
                <a:gd name="adj1" fmla="val 50000"/>
                <a:gd name="adj2" fmla="val 5413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2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87" grpId="0" autoUpdateAnimBg="0"/>
      <p:bldP spid="979988" grpId="0" autoUpdateAnimBg="0"/>
    </p:bldLst>
  </p:timing>
</p:sld>
</file>

<file path=ppt/theme/theme1.xml><?xml version="1.0" encoding="utf-8"?>
<a:theme xmlns:a="http://schemas.openxmlformats.org/drawingml/2006/main" name="第2章 线性表2021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2章 线性表2021 [兼容模式]" id="{A836F405-D045-4EC2-8AF0-B3F5F529948F}" vid="{2D29A1AA-B2FE-4CD4-A7B7-27A2B4A687D7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 线性表2021</Template>
  <TotalTime>2937</TotalTime>
  <Words>5140</Words>
  <Application>Microsoft Office PowerPoint</Application>
  <PresentationFormat>全屏显示(4:3)</PresentationFormat>
  <Paragraphs>969</Paragraphs>
  <Slides>82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82</vt:i4>
      </vt:variant>
    </vt:vector>
  </HeadingPairs>
  <TitlesOfParts>
    <vt:vector size="110" baseType="lpstr">
      <vt:lpstr>Kozuka Gothic Pro M</vt:lpstr>
      <vt:lpstr>等线</vt:lpstr>
      <vt:lpstr>仿宋_GB2312</vt:lpstr>
      <vt:lpstr>黑体</vt:lpstr>
      <vt:lpstr>华文仿宋</vt:lpstr>
      <vt:lpstr>华文楷体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Calibri Light</vt:lpstr>
      <vt:lpstr>Franklin Gothic Medium</vt:lpstr>
      <vt:lpstr>Magneto</vt:lpstr>
      <vt:lpstr>Monotype Sorts</vt:lpstr>
      <vt:lpstr>Symbol</vt:lpstr>
      <vt:lpstr>Times New Roman</vt:lpstr>
      <vt:lpstr>Wingdings</vt:lpstr>
      <vt:lpstr>Wingdings 2</vt:lpstr>
      <vt:lpstr>第2章 线性表2021</vt:lpstr>
      <vt:lpstr>1_HDOfficeLightV0</vt:lpstr>
      <vt:lpstr>自定义设计方案</vt:lpstr>
      <vt:lpstr>Document</vt:lpstr>
      <vt:lpstr>Image</vt:lpstr>
      <vt:lpstr>公式</vt:lpstr>
      <vt:lpstr>Equation</vt:lpstr>
      <vt:lpstr>第八章 查找和排序</vt:lpstr>
      <vt:lpstr>本章教学内容</vt:lpstr>
      <vt:lpstr>8.1 静态查找表</vt:lpstr>
      <vt:lpstr>PowerPoint 演示文稿</vt:lpstr>
      <vt:lpstr>PowerPoint 演示文稿</vt:lpstr>
      <vt:lpstr>顺序查找</vt:lpstr>
      <vt:lpstr>PowerPoint 演示文稿</vt:lpstr>
      <vt:lpstr>顺序查找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1.删除结点为叶子结点</vt:lpstr>
      <vt:lpstr>(2) 若 *p是单支结点</vt:lpstr>
      <vt:lpstr>（2）若 *p是单支结点</vt:lpstr>
      <vt:lpstr>(3) 被删除结点p既有左子树 又有右子树  </vt:lpstr>
      <vt:lpstr>3) 被删除结点p既有左子树 又有右子树</vt:lpstr>
      <vt:lpstr>（3）删除50 ，以中序前驱结点40替换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数字分析法</vt:lpstr>
      <vt:lpstr>平方取中法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排序</vt:lpstr>
      <vt:lpstr>PowerPoint 演示文稿</vt:lpstr>
      <vt:lpstr>PowerPoint 演示文稿</vt:lpstr>
      <vt:lpstr>PowerPoint 演示文稿</vt:lpstr>
      <vt:lpstr>排序算法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查找</dc:title>
  <dc:creator>windows</dc:creator>
  <cp:lastModifiedBy>windows</cp:lastModifiedBy>
  <cp:revision>50</cp:revision>
  <dcterms:created xsi:type="dcterms:W3CDTF">2021-11-11T03:57:46Z</dcterms:created>
  <dcterms:modified xsi:type="dcterms:W3CDTF">2022-12-03T05:53:40Z</dcterms:modified>
</cp:coreProperties>
</file>