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  <p:sldMasterId id="2147483699" r:id="rId6"/>
    <p:sldMasterId id="2147483711" r:id="rId7"/>
    <p:sldMasterId id="2147483723" r:id="rId8"/>
    <p:sldMasterId id="2147483735" r:id="rId9"/>
  </p:sldMasterIdLst>
  <p:notesMasterIdLst>
    <p:notesMasterId r:id="rId19"/>
  </p:notesMasterIdLst>
  <p:sldIdLst>
    <p:sldId id="355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395" r:id="rId18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39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381" r:id="rId45"/>
    <p:sldId id="290" r:id="rId46"/>
    <p:sldId id="291" r:id="rId47"/>
    <p:sldId id="292" r:id="rId48"/>
    <p:sldId id="293" r:id="rId49"/>
    <p:sldId id="397" r:id="rId50"/>
    <p:sldId id="294" r:id="rId51"/>
    <p:sldId id="398" r:id="rId52"/>
    <p:sldId id="297" r:id="rId53"/>
    <p:sldId id="298" r:id="rId54"/>
    <p:sldId id="357" r:id="rId55"/>
    <p:sldId id="359" r:id="rId56"/>
    <p:sldId id="358" r:id="rId57"/>
    <p:sldId id="360" r:id="rId58"/>
    <p:sldId id="299" r:id="rId59"/>
    <p:sldId id="399" r:id="rId60"/>
    <p:sldId id="301" r:id="rId61"/>
    <p:sldId id="382" r:id="rId62"/>
    <p:sldId id="303" r:id="rId63"/>
    <p:sldId id="383" r:id="rId64"/>
    <p:sldId id="322" r:id="rId65"/>
    <p:sldId id="356" r:id="rId66"/>
    <p:sldId id="305" r:id="rId67"/>
    <p:sldId id="306" r:id="rId68"/>
    <p:sldId id="326" r:id="rId69"/>
    <p:sldId id="307" r:id="rId70"/>
    <p:sldId id="308" r:id="rId71"/>
    <p:sldId id="309" r:id="rId72"/>
    <p:sldId id="310" r:id="rId73"/>
    <p:sldId id="311" r:id="rId74"/>
    <p:sldId id="313" r:id="rId75"/>
    <p:sldId id="315" r:id="rId76"/>
    <p:sldId id="316" r:id="rId77"/>
    <p:sldId id="317" r:id="rId78"/>
    <p:sldId id="403" r:id="rId79"/>
    <p:sldId id="400" r:id="rId80"/>
    <p:sldId id="401" r:id="rId81"/>
    <p:sldId id="385" r:id="rId82"/>
    <p:sldId id="386" r:id="rId83"/>
    <p:sldId id="387" r:id="rId84"/>
    <p:sldId id="388" r:id="rId85"/>
    <p:sldId id="389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350" r:id="rId98"/>
    <p:sldId id="351" r:id="rId99"/>
    <p:sldId id="353" r:id="rId100"/>
    <p:sldId id="354" r:id="rId101"/>
    <p:sldId id="338" r:id="rId102"/>
    <p:sldId id="339" r:id="rId103"/>
    <p:sldId id="390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92" r:id="rId131"/>
    <p:sldId id="405" r:id="rId132"/>
    <p:sldId id="404" r:id="rId133"/>
    <p:sldId id="394" r:id="rId1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89.xml"/><Relationship Id="rId98" Type="http://schemas.openxmlformats.org/officeDocument/2006/relationships/slide" Target="slides/slide88.xml"/><Relationship Id="rId97" Type="http://schemas.openxmlformats.org/officeDocument/2006/relationships/slide" Target="slides/slide87.xml"/><Relationship Id="rId96" Type="http://schemas.openxmlformats.org/officeDocument/2006/relationships/slide" Target="slides/slide86.xml"/><Relationship Id="rId95" Type="http://schemas.openxmlformats.org/officeDocument/2006/relationships/slide" Target="slides/slide85.xml"/><Relationship Id="rId94" Type="http://schemas.openxmlformats.org/officeDocument/2006/relationships/slide" Target="slides/slide84.xml"/><Relationship Id="rId93" Type="http://schemas.openxmlformats.org/officeDocument/2006/relationships/slide" Target="slides/slide83.xml"/><Relationship Id="rId92" Type="http://schemas.openxmlformats.org/officeDocument/2006/relationships/slide" Target="slides/slide82.xml"/><Relationship Id="rId91" Type="http://schemas.openxmlformats.org/officeDocument/2006/relationships/slide" Target="slides/slide81.xml"/><Relationship Id="rId90" Type="http://schemas.openxmlformats.org/officeDocument/2006/relationships/slide" Target="slides/slide80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9.xml"/><Relationship Id="rId88" Type="http://schemas.openxmlformats.org/officeDocument/2006/relationships/slide" Target="slides/slide78.xml"/><Relationship Id="rId87" Type="http://schemas.openxmlformats.org/officeDocument/2006/relationships/slide" Target="slides/slide77.xml"/><Relationship Id="rId86" Type="http://schemas.openxmlformats.org/officeDocument/2006/relationships/slide" Target="slides/slide76.xml"/><Relationship Id="rId85" Type="http://schemas.openxmlformats.org/officeDocument/2006/relationships/slide" Target="slides/slide75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80" Type="http://schemas.openxmlformats.org/officeDocument/2006/relationships/slide" Target="slides/slide70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9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7" Type="http://schemas.openxmlformats.org/officeDocument/2006/relationships/tableStyles" Target="tableStyles.xml"/><Relationship Id="rId136" Type="http://schemas.openxmlformats.org/officeDocument/2006/relationships/viewProps" Target="viewProps.xml"/><Relationship Id="rId135" Type="http://schemas.openxmlformats.org/officeDocument/2006/relationships/presProps" Target="presProps.xml"/><Relationship Id="rId134" Type="http://schemas.openxmlformats.org/officeDocument/2006/relationships/slide" Target="slides/slide124.xml"/><Relationship Id="rId133" Type="http://schemas.openxmlformats.org/officeDocument/2006/relationships/slide" Target="slides/slide123.xml"/><Relationship Id="rId132" Type="http://schemas.openxmlformats.org/officeDocument/2006/relationships/slide" Target="slides/slide122.xml"/><Relationship Id="rId131" Type="http://schemas.openxmlformats.org/officeDocument/2006/relationships/slide" Target="slides/slide121.xml"/><Relationship Id="rId130" Type="http://schemas.openxmlformats.org/officeDocument/2006/relationships/slide" Target="slides/slide120.xml"/><Relationship Id="rId13" Type="http://schemas.openxmlformats.org/officeDocument/2006/relationships/slide" Target="slides/slide4.xml"/><Relationship Id="rId129" Type="http://schemas.openxmlformats.org/officeDocument/2006/relationships/slide" Target="slides/slide119.xml"/><Relationship Id="rId128" Type="http://schemas.openxmlformats.org/officeDocument/2006/relationships/slide" Target="slides/slide118.xml"/><Relationship Id="rId127" Type="http://schemas.openxmlformats.org/officeDocument/2006/relationships/slide" Target="slides/slide117.xml"/><Relationship Id="rId126" Type="http://schemas.openxmlformats.org/officeDocument/2006/relationships/slide" Target="slides/slide116.xml"/><Relationship Id="rId125" Type="http://schemas.openxmlformats.org/officeDocument/2006/relationships/slide" Target="slides/slide115.xml"/><Relationship Id="rId124" Type="http://schemas.openxmlformats.org/officeDocument/2006/relationships/slide" Target="slides/slide114.xml"/><Relationship Id="rId123" Type="http://schemas.openxmlformats.org/officeDocument/2006/relationships/slide" Target="slides/slide113.xml"/><Relationship Id="rId122" Type="http://schemas.openxmlformats.org/officeDocument/2006/relationships/slide" Target="slides/slide112.xml"/><Relationship Id="rId121" Type="http://schemas.openxmlformats.org/officeDocument/2006/relationships/slide" Target="slides/slide111.xml"/><Relationship Id="rId120" Type="http://schemas.openxmlformats.org/officeDocument/2006/relationships/slide" Target="slides/slide110.xml"/><Relationship Id="rId12" Type="http://schemas.openxmlformats.org/officeDocument/2006/relationships/slide" Target="slides/slide3.xml"/><Relationship Id="rId119" Type="http://schemas.openxmlformats.org/officeDocument/2006/relationships/slide" Target="slides/slide109.xml"/><Relationship Id="rId118" Type="http://schemas.openxmlformats.org/officeDocument/2006/relationships/slide" Target="slides/slide108.xml"/><Relationship Id="rId117" Type="http://schemas.openxmlformats.org/officeDocument/2006/relationships/slide" Target="slides/slide107.xml"/><Relationship Id="rId116" Type="http://schemas.openxmlformats.org/officeDocument/2006/relationships/slide" Target="slides/slide106.xml"/><Relationship Id="rId115" Type="http://schemas.openxmlformats.org/officeDocument/2006/relationships/slide" Target="slides/slide105.xml"/><Relationship Id="rId114" Type="http://schemas.openxmlformats.org/officeDocument/2006/relationships/slide" Target="slides/slide104.xml"/><Relationship Id="rId113" Type="http://schemas.openxmlformats.org/officeDocument/2006/relationships/slide" Target="slides/slide103.xml"/><Relationship Id="rId112" Type="http://schemas.openxmlformats.org/officeDocument/2006/relationships/slide" Target="slides/slide102.xml"/><Relationship Id="rId111" Type="http://schemas.openxmlformats.org/officeDocument/2006/relationships/slide" Target="slides/slide101.xml"/><Relationship Id="rId110" Type="http://schemas.openxmlformats.org/officeDocument/2006/relationships/slide" Target="slides/slide100.xml"/><Relationship Id="rId11" Type="http://schemas.openxmlformats.org/officeDocument/2006/relationships/slide" Target="slides/slide2.xml"/><Relationship Id="rId109" Type="http://schemas.openxmlformats.org/officeDocument/2006/relationships/slide" Target="slides/slide99.xml"/><Relationship Id="rId108" Type="http://schemas.openxmlformats.org/officeDocument/2006/relationships/slide" Target="slides/slide98.xml"/><Relationship Id="rId107" Type="http://schemas.openxmlformats.org/officeDocument/2006/relationships/slide" Target="slides/slide97.xml"/><Relationship Id="rId106" Type="http://schemas.openxmlformats.org/officeDocument/2006/relationships/slide" Target="slides/slide96.xml"/><Relationship Id="rId105" Type="http://schemas.openxmlformats.org/officeDocument/2006/relationships/slide" Target="slides/slide95.xml"/><Relationship Id="rId104" Type="http://schemas.openxmlformats.org/officeDocument/2006/relationships/slide" Target="slides/slide94.xml"/><Relationship Id="rId103" Type="http://schemas.openxmlformats.org/officeDocument/2006/relationships/slide" Target="slides/slide93.xml"/><Relationship Id="rId102" Type="http://schemas.openxmlformats.org/officeDocument/2006/relationships/slide" Target="slides/slide92.xml"/><Relationship Id="rId101" Type="http://schemas.openxmlformats.org/officeDocument/2006/relationships/slide" Target="slides/slide91.xml"/><Relationship Id="rId100" Type="http://schemas.openxmlformats.org/officeDocument/2006/relationships/slide" Target="slides/slide90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EE5E3-7814-4F84-8A65-435E110A0F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22D17-AF6B-4E84-BBA6-968D0F7E9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78A7-7446-4FA3-9B7E-05E56590C1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9" y="609602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720000"/>
          </a:xfrm>
          <a:prstGeom prst="rect">
            <a:avLst/>
          </a:prstGeom>
          <a:solidFill>
            <a:srgbClr val="0362A9"/>
          </a:solidFill>
          <a:ln>
            <a:noFill/>
          </a:ln>
        </p:spPr>
        <p:txBody>
          <a:bodyPr wrap="none" anchor="ctr"/>
          <a:lstStyle/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95581" y="6165304"/>
            <a:ext cx="3781425" cy="601216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A919ED-77C4-4E70-A5A7-A3A43FCDE2E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43A4FE-A7E0-4845-965F-FAE2E463310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0A8947-F12D-4C78-A00E-2C9F6F14D02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88529D-0126-47B9-951B-2A021E0F5E3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F04A98-5090-4445-B4F0-C4E29AFC1CF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6E670C-5C01-4C94-B0FD-E726B9F648E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99A334-3EF3-4029-8D7F-89E5AD81F8C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C4FD37-7126-4F64-B53C-37988F15620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5AD7C8-65AD-454B-8431-9D661FA99E2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5F71CF-DE8E-4A0D-9B50-3B9610909AE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DB3A8B-2409-4B9B-B59C-9895F9BB928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mtClean="0">
                <a:ea typeface="仿宋_GB2312"/>
                <a:cs typeface="仿宋_GB2312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9" y="609602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2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9" y="1449390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90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9" y="609602"/>
            <a:ext cx="7983537" cy="5565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37125" y="6240463"/>
            <a:ext cx="44196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>
                <a:ea typeface="仿宋_GB2312"/>
                <a:cs typeface="仿宋_GB2312"/>
              </a:defRPr>
            </a:lvl1pPr>
          </a:lstStyle>
          <a:p>
            <a:pPr defTabSz="685800">
              <a:defRPr/>
            </a:pPr>
            <a:r>
              <a:rPr lang="zh-CN" altLang="en-US" sz="1350" smtClean="0">
                <a:solidFill>
                  <a:srgbClr val="000000"/>
                </a:solidFill>
              </a:rPr>
              <a:t>                            </a:t>
            </a:r>
            <a:endParaRPr lang="en-US" altLang="zh-CN" sz="1350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4" Type="http://schemas.openxmlformats.org/officeDocument/2006/relationships/theme" Target="../theme/theme8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677863"/>
            <a:ext cx="798353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kumimoji="1" lang="zh-CN" altLang="en-US" b="1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588" y="6278586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0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1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 pitchFamily="49" charset="-122"/>
                <a:cs typeface="+mn-cs"/>
              </a:rPr>
              <a:t>data structure</a:t>
            </a:r>
            <a:endParaRPr kumimoji="1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9" y="1449390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kumimoji="1" sz="105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05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1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50000"/>
              </a:spcBef>
              <a:defRPr kumimoji="1"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defRPr kumimoji="1" sz="1400" b="1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-63500" y="6175375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24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0" cap="none" spc="0" normalizeH="0" baseline="0" noProof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宋体" pitchFamily="2" charset="-122"/>
                <a:cs typeface="+mn-cs"/>
              </a:rPr>
              <a:t>data structure</a:t>
            </a:r>
            <a:endParaRPr kumimoji="0" lang="zh-CN" altLang="en-US" sz="3200" b="1" i="1" u="none" strike="noStrike" kern="10" cap="none" spc="0" normalizeH="0" baseline="0" noProof="0" smtClean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cover dir="ld"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61514C-64CA-4306-8105-0E053FD3702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677863"/>
            <a:ext cx="798353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05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</a:lstStyle>
          <a:p>
            <a:pPr defTabSz="685800">
              <a:defRPr/>
            </a:pPr>
            <a:endParaRPr lang="zh-CN" altLang="en-US"/>
          </a:p>
        </p:txBody>
      </p:sp>
      <p:sp>
        <p:nvSpPr>
          <p:cNvPr id="10245" name="Line 9"/>
          <p:cNvSpPr>
            <a:spLocks noChangeShapeType="1"/>
          </p:cNvSpPr>
          <p:nvPr userDrawn="1"/>
        </p:nvSpPr>
        <p:spPr bwMode="auto">
          <a:xfrm>
            <a:off x="53975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46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247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0" cap="none" spc="0" normalizeH="0" baseline="0" noProof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Arial Narrow" panose="020B0606020202030204" pitchFamily="34" charset="0"/>
                <a:ea typeface="仿宋_GB2312"/>
                <a:cs typeface="+mn-cs"/>
              </a:rPr>
              <a:t>data structure</a:t>
            </a:r>
            <a:endParaRPr kumimoji="0" lang="zh-CN" altLang="en-US" sz="2400" b="0" i="1" u="none" strike="noStrike" kern="10" cap="none" spc="0" normalizeH="0" baseline="0" noProof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uLnTx/>
              <a:uFillTx/>
              <a:latin typeface="Arial Narrow" panose="020B0606020202030204" pitchFamily="34" charset="0"/>
              <a:ea typeface="仿宋_GB231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仿宋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仿宋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  <a:cs typeface="仿宋_GB2312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2.xml"/><Relationship Id="rId1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2.xml"/><Relationship Id="rId1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2.xml"/><Relationship Id="rId1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slide" Target="slide8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6.GI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3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xfrm>
            <a:off x="4572000" y="6240463"/>
            <a:ext cx="4784725" cy="4572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          </a:t>
            </a:r>
            <a:fld id="{5625AA4F-8BF9-43B8-A895-86A166D7D7F8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</a:fld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74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076950" y="2822575"/>
            <a:ext cx="1911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auto">
          <a:xfrm>
            <a:off x="1652588" y="1017588"/>
            <a:ext cx="5611812" cy="169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8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数据结构</a:t>
            </a:r>
            <a:endParaRPr kumimoji="1" lang="zh-CN" altLang="en-US" sz="8800" b="1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ChangeArrowheads="1"/>
          </p:cNvSpPr>
          <p:nvPr/>
        </p:nvSpPr>
        <p:spPr bwMode="auto">
          <a:xfrm>
            <a:off x="341313" y="1500188"/>
            <a:ext cx="78232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Binary 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）个结点所构成的集合，它或为空树（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 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 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）；或为非空树，对于非空树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）有且仅有一个称之为根的结点；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）除根结点以外的其余结点分为两个互不相交的子集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，分别称为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的左子树和右子树，且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本身又都是二叉树。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3" name="Rectangle 16"/>
          <p:cNvSpPr>
            <a:spLocks noChangeArrowheads="1"/>
          </p:cNvSpPr>
          <p:nvPr/>
        </p:nvSpPr>
        <p:spPr bwMode="auto">
          <a:xfrm>
            <a:off x="39688" y="714375"/>
            <a:ext cx="31750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二叉树的定义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99069" y="714636"/>
            <a:ext cx="84014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２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．中序遍历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森林不空，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则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 pitchFamily="49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 pitchFamily="49" charset="-122"/>
              </a:rPr>
              <a:t>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森林中第一棵树的子树森林；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森林中第一棵树的根结点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；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 pitchFamily="49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 pitchFamily="49" charset="-122"/>
              </a:rPr>
              <a:t>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森林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中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6666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其余树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ea typeface="楷体_GB2312" pitchFamily="49" charset="-122"/>
              </a:rPr>
              <a:t>构成的森林。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83325" y="3523130"/>
            <a:ext cx="8517239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依次从左至右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对森林中的每一棵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后根遍历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en-US" altLang="zh-CN" sz="2800" noProof="0" dirty="0">
              <a:solidFill>
                <a:srgbClr val="333399"/>
              </a:solidFill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图中的森林中序遍历的结果为</a:t>
            </a:r>
            <a:endParaRPr kumimoji="1" lang="en-US" altLang="zh-CN" sz="2800" b="0" i="0" u="none" strike="noStrike" kern="1200" cap="none" spc="0" normalizeH="0" baseline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990033"/>
                </a:solidFill>
              </a:rPr>
              <a:t>E F B C I J K H G D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59547" y="1014194"/>
            <a:ext cx="73787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树的遍历和二叉树遍历的对应关系 ？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318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31800" y="4724400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208088" y="2422525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6507163" y="2422525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二叉树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3971925" y="2422525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34290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6248400" y="3565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3429000" y="4708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223000" y="4708525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中序遍历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 autoUpdateAnimBg="0"/>
      <p:bldP spid="136195" grpId="0" autoUpdateAnimBg="0"/>
      <p:bldP spid="136196" grpId="0" autoUpdateAnimBg="0"/>
      <p:bldP spid="136198" grpId="0" autoUpdateAnimBg="0"/>
      <p:bldP spid="136199" grpId="0" autoUpdateAnimBg="0"/>
      <p:bldP spid="136200" grpId="0" autoUpdateAnimBg="0"/>
      <p:bldP spid="136201" grpId="0" autoUpdateAnimBg="0"/>
      <p:bldP spid="136202" grpId="0" autoUpdateAnimBg="0"/>
      <p:bldP spid="136203" grpId="0" autoUpdateAnimBg="0"/>
      <p:bldP spid="13620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B14813DB-4B75-4A46-A815-7FC58DB536EF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686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6500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Rectangle 46"/>
          <p:cNvSpPr>
            <a:spLocks noChangeArrowheads="1"/>
          </p:cNvSpPr>
          <p:nvPr/>
        </p:nvSpPr>
        <p:spPr bwMode="auto">
          <a:xfrm>
            <a:off x="5561013" y="0"/>
            <a:ext cx="3582987" cy="1831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06502" name="Rectangle 4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6.6 </a:t>
            </a:r>
            <a:r>
              <a:rPr lang="zh-CN" altLang="en-US" sz="4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哈夫曼</a:t>
            </a:r>
            <a:r>
              <a:rPr lang="zh-CN" altLang="en-US" sz="4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树及其应用</a:t>
            </a:r>
            <a:endParaRPr lang="zh-CN" altLang="en-US" sz="4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255588" y="1831975"/>
            <a:ext cx="33115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路    径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路径长度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带权路径长度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树的带权路径长度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哈 夫 曼 树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1855788" y="1831975"/>
            <a:ext cx="6078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由一结点到另一结点间的分支所构成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1931988" y="2593975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路径上的分支数目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2389188" y="339566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结点到根的路径长度与结点上权的乘积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6507" name="Group 12"/>
          <p:cNvGrpSpPr/>
          <p:nvPr/>
        </p:nvGrpSpPr>
        <p:grpSpPr bwMode="auto">
          <a:xfrm>
            <a:off x="5724525" y="0"/>
            <a:ext cx="3400425" cy="1776413"/>
            <a:chOff x="4128" y="227"/>
            <a:chExt cx="1477" cy="1119"/>
          </a:xfrm>
        </p:grpSpPr>
        <p:grpSp>
          <p:nvGrpSpPr>
            <p:cNvPr id="106516" name="Group 13"/>
            <p:cNvGrpSpPr/>
            <p:nvPr/>
          </p:nvGrpSpPr>
          <p:grpSpPr bwMode="auto">
            <a:xfrm>
              <a:off x="4128" y="288"/>
              <a:ext cx="1477" cy="1058"/>
              <a:chOff x="838" y="1898"/>
              <a:chExt cx="1477" cy="1058"/>
            </a:xfrm>
          </p:grpSpPr>
          <p:sp>
            <p:nvSpPr>
              <p:cNvPr id="106522" name="Oval 14"/>
              <p:cNvSpPr>
                <a:spLocks noChangeArrowheads="1"/>
              </p:cNvSpPr>
              <p:nvPr/>
            </p:nvSpPr>
            <p:spPr bwMode="auto">
              <a:xfrm>
                <a:off x="1450" y="189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23" name="Oval 15"/>
              <p:cNvSpPr>
                <a:spLocks noChangeArrowheads="1"/>
              </p:cNvSpPr>
              <p:nvPr/>
            </p:nvSpPr>
            <p:spPr bwMode="auto">
              <a:xfrm>
                <a:off x="1117" y="229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24" name="Oval 16"/>
              <p:cNvSpPr>
                <a:spLocks noChangeArrowheads="1"/>
              </p:cNvSpPr>
              <p:nvPr/>
            </p:nvSpPr>
            <p:spPr bwMode="auto">
              <a:xfrm>
                <a:off x="1799" y="227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25" name="Oval 17"/>
              <p:cNvSpPr>
                <a:spLocks noChangeArrowheads="1"/>
              </p:cNvSpPr>
              <p:nvPr/>
            </p:nvSpPr>
            <p:spPr bwMode="auto">
              <a:xfrm>
                <a:off x="838" y="272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26" name="Line 18"/>
              <p:cNvSpPr>
                <a:spLocks noChangeShapeType="1"/>
              </p:cNvSpPr>
              <p:nvPr/>
            </p:nvSpPr>
            <p:spPr bwMode="auto">
              <a:xfrm flipH="1">
                <a:off x="1232" y="2084"/>
                <a:ext cx="267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27" name="Line 19"/>
              <p:cNvSpPr>
                <a:spLocks noChangeShapeType="1"/>
              </p:cNvSpPr>
              <p:nvPr/>
            </p:nvSpPr>
            <p:spPr bwMode="auto">
              <a:xfrm flipH="1">
                <a:off x="951" y="2467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28" name="Rectangle 20"/>
              <p:cNvSpPr>
                <a:spLocks noChangeArrowheads="1"/>
              </p:cNvSpPr>
              <p:nvPr/>
            </p:nvSpPr>
            <p:spPr bwMode="auto">
              <a:xfrm>
                <a:off x="847" y="2668"/>
                <a:ext cx="1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TW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29" name="Line 21"/>
              <p:cNvSpPr>
                <a:spLocks noChangeShapeType="1"/>
              </p:cNvSpPr>
              <p:nvPr/>
            </p:nvSpPr>
            <p:spPr bwMode="auto">
              <a:xfrm>
                <a:off x="1623" y="2079"/>
                <a:ext cx="293" cy="1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30" name="Oval 22"/>
              <p:cNvSpPr>
                <a:spLocks noChangeArrowheads="1"/>
              </p:cNvSpPr>
              <p:nvPr/>
            </p:nvSpPr>
            <p:spPr bwMode="auto">
              <a:xfrm>
                <a:off x="1344" y="271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31" name="Line 23"/>
              <p:cNvSpPr>
                <a:spLocks noChangeShapeType="1"/>
              </p:cNvSpPr>
              <p:nvPr/>
            </p:nvSpPr>
            <p:spPr bwMode="auto">
              <a:xfrm>
                <a:off x="1282" y="2476"/>
                <a:ext cx="182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32" name="Rectangle 24"/>
              <p:cNvSpPr>
                <a:spLocks noChangeArrowheads="1"/>
              </p:cNvSpPr>
              <p:nvPr/>
            </p:nvSpPr>
            <p:spPr bwMode="auto">
              <a:xfrm>
                <a:off x="1359" y="2667"/>
                <a:ext cx="1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TW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33" name="Oval 25"/>
              <p:cNvSpPr>
                <a:spLocks noChangeArrowheads="1"/>
              </p:cNvSpPr>
              <p:nvPr/>
            </p:nvSpPr>
            <p:spPr bwMode="auto">
              <a:xfrm>
                <a:off x="2101" y="2711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34" name="Text Box 26"/>
              <p:cNvSpPr txBox="1">
                <a:spLocks noChangeArrowheads="1"/>
              </p:cNvSpPr>
              <p:nvPr/>
            </p:nvSpPr>
            <p:spPr bwMode="auto">
              <a:xfrm>
                <a:off x="2164" y="263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35" name="Line 27"/>
              <p:cNvSpPr>
                <a:spLocks noChangeShapeType="1"/>
              </p:cNvSpPr>
              <p:nvPr/>
            </p:nvSpPr>
            <p:spPr bwMode="auto">
              <a:xfrm>
                <a:off x="1987" y="2450"/>
                <a:ext cx="238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36" name="Line 28"/>
              <p:cNvSpPr>
                <a:spLocks noChangeShapeType="1"/>
              </p:cNvSpPr>
              <p:nvPr/>
            </p:nvSpPr>
            <p:spPr bwMode="auto">
              <a:xfrm flipH="1">
                <a:off x="1736" y="2450"/>
                <a:ext cx="13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7" name="Oval 29"/>
              <p:cNvSpPr>
                <a:spLocks noChangeArrowheads="1"/>
              </p:cNvSpPr>
              <p:nvPr/>
            </p:nvSpPr>
            <p:spPr bwMode="auto">
              <a:xfrm>
                <a:off x="1669" y="2718"/>
                <a:ext cx="21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6538" name="Text Box 30"/>
              <p:cNvSpPr txBox="1">
                <a:spLocks noChangeArrowheads="1"/>
              </p:cNvSpPr>
              <p:nvPr/>
            </p:nvSpPr>
            <p:spPr bwMode="auto">
              <a:xfrm>
                <a:off x="1736" y="2638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39" name="Rectangle 31"/>
              <p:cNvSpPr>
                <a:spLocks noChangeArrowheads="1"/>
              </p:cNvSpPr>
              <p:nvPr/>
            </p:nvSpPr>
            <p:spPr bwMode="auto">
              <a:xfrm>
                <a:off x="877" y="2427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40" name="Rectangle 32"/>
              <p:cNvSpPr>
                <a:spLocks noChangeArrowheads="1"/>
              </p:cNvSpPr>
              <p:nvPr/>
            </p:nvSpPr>
            <p:spPr bwMode="auto">
              <a:xfrm>
                <a:off x="1206" y="2458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41" name="Rectangle 33"/>
              <p:cNvSpPr>
                <a:spLocks noChangeArrowheads="1"/>
              </p:cNvSpPr>
              <p:nvPr/>
            </p:nvSpPr>
            <p:spPr bwMode="auto">
              <a:xfrm>
                <a:off x="1619" y="2420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542" name="Rectangle 34"/>
              <p:cNvSpPr>
                <a:spLocks noChangeArrowheads="1"/>
              </p:cNvSpPr>
              <p:nvPr/>
            </p:nvSpPr>
            <p:spPr bwMode="auto">
              <a:xfrm>
                <a:off x="2066" y="2420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06517" name="Rectangle 35"/>
            <p:cNvSpPr>
              <a:spLocks noChangeArrowheads="1"/>
            </p:cNvSpPr>
            <p:nvPr/>
          </p:nvSpPr>
          <p:spPr bwMode="auto">
            <a:xfrm>
              <a:off x="4416" y="611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b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6518" name="Rectangle 36"/>
            <p:cNvSpPr>
              <a:spLocks noChangeArrowheads="1"/>
            </p:cNvSpPr>
            <p:nvPr/>
          </p:nvSpPr>
          <p:spPr bwMode="auto">
            <a:xfrm>
              <a:off x="4752" y="22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a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6519" name="Rectangle 37"/>
            <p:cNvSpPr>
              <a:spLocks noChangeArrowheads="1"/>
            </p:cNvSpPr>
            <p:nvPr/>
          </p:nvSpPr>
          <p:spPr bwMode="auto">
            <a:xfrm>
              <a:off x="5088" y="563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c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6520" name="Rectangle 38"/>
            <p:cNvSpPr>
              <a:spLocks noChangeArrowheads="1"/>
            </p:cNvSpPr>
            <p:nvPr/>
          </p:nvSpPr>
          <p:spPr bwMode="auto">
            <a:xfrm>
              <a:off x="4992" y="10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f 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6521" name="Rectangle 39"/>
            <p:cNvSpPr>
              <a:spLocks noChangeArrowheads="1"/>
            </p:cNvSpPr>
            <p:nvPr/>
          </p:nvSpPr>
          <p:spPr bwMode="auto">
            <a:xfrm>
              <a:off x="5404" y="995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g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784424" name="Rectangle 40"/>
          <p:cNvSpPr>
            <a:spLocks noChangeArrowheads="1"/>
          </p:cNvSpPr>
          <p:nvPr/>
        </p:nvSpPr>
        <p:spPr bwMode="auto">
          <a:xfrm>
            <a:off x="2925763" y="40767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树中所有叶子结点的带权路径长度之和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425" name="Rectangle 41"/>
          <p:cNvSpPr>
            <a:spLocks noChangeArrowheads="1"/>
          </p:cNvSpPr>
          <p:nvPr/>
        </p:nvSpPr>
        <p:spPr bwMode="auto">
          <a:xfrm>
            <a:off x="2925763" y="5516563"/>
            <a:ext cx="446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带权路径长度最小的树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426" name="Rectangle 42"/>
          <p:cNvSpPr>
            <a:spLocks noChangeArrowheads="1"/>
          </p:cNvSpPr>
          <p:nvPr/>
        </p:nvSpPr>
        <p:spPr bwMode="auto">
          <a:xfrm>
            <a:off x="4751388" y="2593975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a→e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的路径长度＝</a:t>
            </a:r>
            <a:endParaRPr lang="zh-CN" altLang="en-US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4428" name="Rectangle 44"/>
          <p:cNvSpPr>
            <a:spLocks noChangeArrowheads="1"/>
          </p:cNvSpPr>
          <p:nvPr/>
        </p:nvSpPr>
        <p:spPr bwMode="auto">
          <a:xfrm>
            <a:off x="7265988" y="2593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51"/>
          <p:cNvGrpSpPr/>
          <p:nvPr/>
        </p:nvGrpSpPr>
        <p:grpSpPr bwMode="auto">
          <a:xfrm>
            <a:off x="3570288" y="4356100"/>
            <a:ext cx="2362200" cy="1160463"/>
            <a:chOff x="2414" y="791"/>
            <a:chExt cx="1488" cy="585"/>
          </a:xfrm>
        </p:grpSpPr>
        <p:sp>
          <p:nvSpPr>
            <p:cNvPr id="106513" name="Rectangle 52"/>
            <p:cNvSpPr>
              <a:spLocks noChangeArrowheads="1"/>
            </p:cNvSpPr>
            <p:nvPr/>
          </p:nvSpPr>
          <p:spPr bwMode="auto">
            <a:xfrm>
              <a:off x="2414" y="898"/>
              <a:ext cx="148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WPL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= </a:t>
              </a:r>
              <a:r>
                <a:rPr lang="en-US" altLang="zh-CN" sz="3600" b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</a:t>
              </a:r>
              <a:r>
                <a:rPr lang="en-US" altLang="zh-CN" b="1" i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w</a:t>
              </a:r>
              <a:r>
                <a:rPr lang="en-US" altLang="zh-CN" sz="2800" b="1" baseline="-250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b="1" i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l</a:t>
              </a:r>
              <a:r>
                <a:rPr lang="en-US" altLang="zh-CN" sz="2800" b="1" baseline="-250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k </a:t>
              </a:r>
              <a:endParaRPr lang="en-US" altLang="zh-CN" sz="2800" b="1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6514" name="Rectangle 53"/>
            <p:cNvSpPr>
              <a:spLocks noChangeArrowheads="1"/>
            </p:cNvSpPr>
            <p:nvPr/>
          </p:nvSpPr>
          <p:spPr bwMode="auto">
            <a:xfrm>
              <a:off x="3102" y="1191"/>
              <a:ext cx="46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k=1</a:t>
              </a:r>
              <a:endParaRPr lang="en-US" altLang="zh-CN" sz="1800" b="1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6515" name="Rectangle 54"/>
            <p:cNvSpPr>
              <a:spLocks noChangeArrowheads="1"/>
            </p:cNvSpPr>
            <p:nvPr/>
          </p:nvSpPr>
          <p:spPr bwMode="auto">
            <a:xfrm>
              <a:off x="3166" y="791"/>
              <a:ext cx="301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endParaRPr lang="en-US" altLang="zh-CN" sz="1800" b="1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utoUpdateAnimBg="0"/>
      <p:bldP spid="784392" grpId="0" autoUpdateAnimBg="0"/>
      <p:bldP spid="784393" grpId="0" autoUpdateAnimBg="0"/>
      <p:bldP spid="784395" grpId="0" autoUpdateAnimBg="0"/>
      <p:bldP spid="784424" grpId="0" autoUpdateAnimBg="0"/>
      <p:bldP spid="784425" grpId="0" autoUpdateAnimBg="0"/>
      <p:bldP spid="784426" grpId="0" autoUpdateAnimBg="0"/>
      <p:bldP spid="784428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5C874101-37E1-4101-BE4A-C60E57FB0D5B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6963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82"/>
          <p:cNvGrpSpPr/>
          <p:nvPr/>
        </p:nvGrpSpPr>
        <p:grpSpPr bwMode="auto">
          <a:xfrm>
            <a:off x="4821238" y="533400"/>
            <a:ext cx="3200400" cy="2686050"/>
            <a:chOff x="192" y="1776"/>
            <a:chExt cx="2112" cy="2140"/>
          </a:xfrm>
        </p:grpSpPr>
        <p:grpSp>
          <p:nvGrpSpPr>
            <p:cNvPr id="107566" name="Group 83"/>
            <p:cNvGrpSpPr/>
            <p:nvPr/>
          </p:nvGrpSpPr>
          <p:grpSpPr bwMode="auto">
            <a:xfrm>
              <a:off x="192" y="1776"/>
              <a:ext cx="2112" cy="1776"/>
              <a:chOff x="192" y="1776"/>
              <a:chExt cx="2112" cy="1776"/>
            </a:xfrm>
          </p:grpSpPr>
          <p:sp>
            <p:nvSpPr>
              <p:cNvPr id="107569" name="Oval 84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7570" name="Oval 85"/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7571" name="Oval 86"/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d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7572" name="Oval 87"/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ea typeface="宋体" pitchFamily="2" charset="-122"/>
                </a:endParaRPr>
              </a:p>
            </p:txBody>
          </p:sp>
          <p:sp>
            <p:nvSpPr>
              <p:cNvPr id="107573" name="Oval 88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c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cxnSp>
            <p:nvCxnSpPr>
              <p:cNvPr id="107574" name="AutoShape 89"/>
              <p:cNvCxnSpPr>
                <a:cxnSpLocks noChangeShapeType="1"/>
                <a:stCxn id="107569" idx="3"/>
                <a:endCxn id="10757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5" name="AutoShape 90"/>
              <p:cNvCxnSpPr>
                <a:cxnSpLocks noChangeShapeType="1"/>
                <a:stCxn id="107570" idx="3"/>
                <a:endCxn id="107571" idx="0"/>
              </p:cNvCxnSpPr>
              <p:nvPr/>
            </p:nvCxnSpPr>
            <p:spPr bwMode="auto">
              <a:xfrm flipH="1">
                <a:off x="552" y="2419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6" name="AutoShape 91"/>
              <p:cNvCxnSpPr>
                <a:cxnSpLocks noChangeShapeType="1"/>
                <a:stCxn id="107570" idx="5"/>
                <a:endCxn id="107572" idx="0"/>
              </p:cNvCxnSpPr>
              <p:nvPr/>
            </p:nvCxnSpPr>
            <p:spPr bwMode="auto">
              <a:xfrm>
                <a:off x="1021" y="2419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77" name="AutoShape 92"/>
              <p:cNvCxnSpPr>
                <a:cxnSpLocks noChangeShapeType="1"/>
                <a:stCxn id="107569" idx="5"/>
                <a:endCxn id="10757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78" name="Oval 93"/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cxnSp>
            <p:nvCxnSpPr>
              <p:cNvPr id="107579" name="AutoShape 94"/>
              <p:cNvCxnSpPr>
                <a:cxnSpLocks noChangeShapeType="1"/>
                <a:stCxn id="107572" idx="3"/>
                <a:endCxn id="107578" idx="0"/>
              </p:cNvCxnSpPr>
              <p:nvPr/>
            </p:nvCxnSpPr>
            <p:spPr bwMode="auto">
              <a:xfrm flipH="1">
                <a:off x="888" y="2947"/>
                <a:ext cx="251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80" name="Oval 95"/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b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cxnSp>
            <p:nvCxnSpPr>
              <p:cNvPr id="107581" name="AutoShape 96"/>
              <p:cNvCxnSpPr>
                <a:cxnSpLocks noChangeShapeType="1"/>
                <a:stCxn id="107572" idx="5"/>
                <a:endCxn id="107580" idx="0"/>
              </p:cNvCxnSpPr>
              <p:nvPr/>
            </p:nvCxnSpPr>
            <p:spPr bwMode="auto">
              <a:xfrm>
                <a:off x="1309" y="2947"/>
                <a:ext cx="347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7582" name="Text Box 97"/>
              <p:cNvSpPr txBox="1">
                <a:spLocks noChangeArrowheads="1"/>
              </p:cNvSpPr>
              <p:nvPr/>
            </p:nvSpPr>
            <p:spPr bwMode="auto">
              <a:xfrm>
                <a:off x="2064" y="2209"/>
                <a:ext cx="240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2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7583" name="Text Box 98"/>
              <p:cNvSpPr txBox="1">
                <a:spLocks noChangeArrowheads="1"/>
              </p:cNvSpPr>
              <p:nvPr/>
            </p:nvSpPr>
            <p:spPr bwMode="auto">
              <a:xfrm>
                <a:off x="192" y="2688"/>
                <a:ext cx="240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4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sp>
          <p:nvSpPr>
            <p:cNvPr id="107567" name="Text Box 99"/>
            <p:cNvSpPr txBox="1">
              <a:spLocks noChangeArrowheads="1"/>
            </p:cNvSpPr>
            <p:nvPr/>
          </p:nvSpPr>
          <p:spPr bwMode="auto">
            <a:xfrm>
              <a:off x="768" y="3552"/>
              <a:ext cx="2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7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68" name="Text Box 100"/>
            <p:cNvSpPr txBox="1">
              <a:spLocks noChangeArrowheads="1"/>
            </p:cNvSpPr>
            <p:nvPr/>
          </p:nvSpPr>
          <p:spPr bwMode="auto">
            <a:xfrm>
              <a:off x="1536" y="3552"/>
              <a:ext cx="24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5</a:t>
              </a:r>
              <a:endParaRPr lang="en-US" altLang="zh-CN" sz="2400" b="1">
                <a:ea typeface="宋体" pitchFamily="2" charset="-122"/>
              </a:endParaRPr>
            </a:p>
          </p:txBody>
        </p:sp>
      </p:grp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4897438" y="3200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itchFamily="2" charset="-122"/>
              </a:rPr>
              <a:t>WPL=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en-US" altLang="zh-CN" sz="2400" b="1">
                <a:ea typeface="宋体" pitchFamily="2" charset="-122"/>
              </a:rPr>
              <a:t>*3+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en-US" altLang="zh-CN" sz="2400" b="1">
                <a:ea typeface="宋体" pitchFamily="2" charset="-122"/>
              </a:rPr>
              <a:t>*3+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>
                <a:ea typeface="宋体" pitchFamily="2" charset="-122"/>
              </a:rPr>
              <a:t>*1+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en-US" altLang="zh-CN" sz="2400" b="1">
                <a:ea typeface="宋体" pitchFamily="2" charset="-122"/>
              </a:rPr>
              <a:t>*2=46</a:t>
            </a:r>
            <a:endParaRPr lang="en-US" altLang="zh-CN" sz="2400" b="1">
              <a:ea typeface="宋体" pitchFamily="2" charset="-122"/>
            </a:endParaRPr>
          </a:p>
        </p:txBody>
      </p:sp>
      <p:grpSp>
        <p:nvGrpSpPr>
          <p:cNvPr id="4" name="Group 102"/>
          <p:cNvGrpSpPr/>
          <p:nvPr/>
        </p:nvGrpSpPr>
        <p:grpSpPr bwMode="auto">
          <a:xfrm>
            <a:off x="4059238" y="3810000"/>
            <a:ext cx="3886200" cy="2108200"/>
            <a:chOff x="2880" y="1968"/>
            <a:chExt cx="2448" cy="1839"/>
          </a:xfrm>
        </p:grpSpPr>
        <p:sp>
          <p:nvSpPr>
            <p:cNvPr id="107549" name="Oval 103"/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 b="1"/>
            </a:p>
          </p:txBody>
        </p:sp>
        <p:sp>
          <p:nvSpPr>
            <p:cNvPr id="107550" name="Oval 104"/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a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51" name="Oval 105"/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 b="1"/>
            </a:p>
          </p:txBody>
        </p:sp>
        <p:sp>
          <p:nvSpPr>
            <p:cNvPr id="107552" name="Oval 106"/>
            <p:cNvSpPr>
              <a:spLocks noChangeArrowheads="1"/>
            </p:cNvSpPr>
            <p:nvPr/>
          </p:nvSpPr>
          <p:spPr bwMode="auto">
            <a:xfrm>
              <a:off x="3744" y="292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b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53" name="Oval 107"/>
            <p:cNvSpPr>
              <a:spLocks noChangeArrowheads="1"/>
            </p:cNvSpPr>
            <p:nvPr/>
          </p:nvSpPr>
          <p:spPr bwMode="auto">
            <a:xfrm>
              <a:off x="4464" y="292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宋体" pitchFamily="2" charset="-122"/>
              </a:endParaRPr>
            </a:p>
          </p:txBody>
        </p:sp>
        <p:cxnSp>
          <p:nvCxnSpPr>
            <p:cNvPr id="107554" name="AutoShape 108"/>
            <p:cNvCxnSpPr>
              <a:cxnSpLocks noChangeShapeType="1"/>
              <a:stCxn id="107549" idx="3"/>
              <a:endCxn id="107550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5" name="AutoShape 109"/>
            <p:cNvCxnSpPr>
              <a:cxnSpLocks noChangeShapeType="1"/>
              <a:stCxn id="107549" idx="5"/>
              <a:endCxn id="107551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6" name="AutoShape 110"/>
            <p:cNvCxnSpPr>
              <a:cxnSpLocks noChangeShapeType="1"/>
              <a:stCxn id="107551" idx="3"/>
              <a:endCxn id="107552" idx="0"/>
            </p:cNvCxnSpPr>
            <p:nvPr/>
          </p:nvCxnSpPr>
          <p:spPr bwMode="auto">
            <a:xfrm flipH="1">
              <a:off x="3864" y="2611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57" name="AutoShape 111"/>
            <p:cNvCxnSpPr>
              <a:cxnSpLocks noChangeShapeType="1"/>
              <a:stCxn id="107551" idx="5"/>
              <a:endCxn id="107553" idx="0"/>
            </p:cNvCxnSpPr>
            <p:nvPr/>
          </p:nvCxnSpPr>
          <p:spPr bwMode="auto">
            <a:xfrm>
              <a:off x="4285" y="2611"/>
              <a:ext cx="299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58" name="Oval 112"/>
            <p:cNvSpPr>
              <a:spLocks noChangeArrowheads="1"/>
            </p:cNvSpPr>
            <p:nvPr/>
          </p:nvSpPr>
          <p:spPr bwMode="auto">
            <a:xfrm>
              <a:off x="4128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c</a:t>
              </a:r>
              <a:endParaRPr lang="en-US" altLang="zh-CN" sz="2400" b="1">
                <a:ea typeface="宋体" pitchFamily="2" charset="-122"/>
              </a:endParaRPr>
            </a:p>
          </p:txBody>
        </p:sp>
        <p:cxnSp>
          <p:nvCxnSpPr>
            <p:cNvPr id="107559" name="AutoShape 113"/>
            <p:cNvCxnSpPr>
              <a:cxnSpLocks noChangeShapeType="1"/>
              <a:endCxn id="107558" idx="0"/>
            </p:cNvCxnSpPr>
            <p:nvPr/>
          </p:nvCxnSpPr>
          <p:spPr bwMode="auto">
            <a:xfrm flipH="1">
              <a:off x="4248" y="3127"/>
              <a:ext cx="251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60" name="Oval 114"/>
            <p:cNvSpPr>
              <a:spLocks noChangeArrowheads="1"/>
            </p:cNvSpPr>
            <p:nvPr/>
          </p:nvSpPr>
          <p:spPr bwMode="auto">
            <a:xfrm>
              <a:off x="4800" y="3456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d</a:t>
              </a:r>
              <a:endParaRPr lang="en-US" altLang="zh-CN" sz="2400" b="1">
                <a:ea typeface="宋体" pitchFamily="2" charset="-122"/>
              </a:endParaRPr>
            </a:p>
          </p:txBody>
        </p:sp>
        <p:cxnSp>
          <p:nvCxnSpPr>
            <p:cNvPr id="107561" name="AutoShape 115"/>
            <p:cNvCxnSpPr>
              <a:cxnSpLocks noChangeShapeType="1"/>
              <a:stCxn id="107553" idx="5"/>
              <a:endCxn id="107560" idx="0"/>
            </p:cNvCxnSpPr>
            <p:nvPr/>
          </p:nvCxnSpPr>
          <p:spPr bwMode="auto">
            <a:xfrm>
              <a:off x="4669" y="3139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562" name="Text Box 116"/>
            <p:cNvSpPr txBox="1">
              <a:spLocks noChangeArrowheads="1"/>
            </p:cNvSpPr>
            <p:nvPr/>
          </p:nvSpPr>
          <p:spPr bwMode="auto">
            <a:xfrm>
              <a:off x="2880" y="2352"/>
              <a:ext cx="24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7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63" name="Text Box 117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5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64" name="Text Box 118"/>
            <p:cNvSpPr txBox="1">
              <a:spLocks noChangeArrowheads="1"/>
            </p:cNvSpPr>
            <p:nvPr/>
          </p:nvSpPr>
          <p:spPr bwMode="auto">
            <a:xfrm>
              <a:off x="3792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2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65" name="Text Box 119"/>
            <p:cNvSpPr txBox="1">
              <a:spLocks noChangeArrowheads="1"/>
            </p:cNvSpPr>
            <p:nvPr/>
          </p:nvSpPr>
          <p:spPr bwMode="auto">
            <a:xfrm>
              <a:off x="5088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4</a:t>
              </a:r>
              <a:endParaRPr lang="en-US" altLang="zh-CN" sz="2400" b="1">
                <a:ea typeface="宋体" pitchFamily="2" charset="-122"/>
              </a:endParaRPr>
            </a:p>
          </p:txBody>
        </p:sp>
      </p:grpSp>
      <p:sp>
        <p:nvSpPr>
          <p:cNvPr id="785528" name="Text Box 120"/>
          <p:cNvSpPr txBox="1">
            <a:spLocks noChangeArrowheads="1"/>
          </p:cNvSpPr>
          <p:nvPr/>
        </p:nvSpPr>
        <p:spPr bwMode="auto">
          <a:xfrm>
            <a:off x="3678238" y="5715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itchFamily="2" charset="-122"/>
              </a:rPr>
              <a:t>WPL=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en-US" altLang="zh-CN" sz="2400" b="1">
                <a:ea typeface="宋体" pitchFamily="2" charset="-122"/>
              </a:rPr>
              <a:t>*1+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en-US" altLang="zh-CN" sz="2400" b="1">
                <a:ea typeface="宋体" pitchFamily="2" charset="-122"/>
              </a:rPr>
              <a:t>*2+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>
                <a:ea typeface="宋体" pitchFamily="2" charset="-122"/>
              </a:rPr>
              <a:t>*3+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en-US" altLang="zh-CN" sz="2400" b="1">
                <a:ea typeface="宋体" pitchFamily="2" charset="-122"/>
              </a:rPr>
              <a:t>*3=35</a:t>
            </a:r>
            <a:endParaRPr lang="en-US" altLang="zh-CN" sz="2400" b="1">
              <a:ea typeface="宋体" pitchFamily="2" charset="-122"/>
            </a:endParaRPr>
          </a:p>
        </p:txBody>
      </p:sp>
      <p:grpSp>
        <p:nvGrpSpPr>
          <p:cNvPr id="5" name="Group 122"/>
          <p:cNvGrpSpPr/>
          <p:nvPr/>
        </p:nvGrpSpPr>
        <p:grpSpPr bwMode="auto">
          <a:xfrm>
            <a:off x="1144588" y="1276350"/>
            <a:ext cx="2628900" cy="2101850"/>
            <a:chOff x="3120" y="144"/>
            <a:chExt cx="1968" cy="1534"/>
          </a:xfrm>
        </p:grpSpPr>
        <p:grpSp>
          <p:nvGrpSpPr>
            <p:cNvPr id="107531" name="Group 123"/>
            <p:cNvGrpSpPr/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07536" name="Oval 124"/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7537" name="Oval 125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7538" name="Oval 126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7539" name="Oval 127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b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7540" name="Oval 128"/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sp>
            <p:nvSpPr>
              <p:cNvPr id="107541" name="Oval 129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c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7542" name="Oval 130"/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d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cxnSp>
            <p:nvCxnSpPr>
              <p:cNvPr id="107543" name="AutoShape 131"/>
              <p:cNvCxnSpPr>
                <a:cxnSpLocks noChangeShapeType="1"/>
                <a:stCxn id="107536" idx="3"/>
                <a:endCxn id="107537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4" name="AutoShape 132"/>
              <p:cNvCxnSpPr>
                <a:cxnSpLocks noChangeShapeType="1"/>
                <a:stCxn id="107537" idx="3"/>
                <a:endCxn id="107538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5" name="AutoShape 133"/>
              <p:cNvCxnSpPr>
                <a:cxnSpLocks noChangeShapeType="1"/>
                <a:stCxn id="107537" idx="5"/>
                <a:endCxn id="107539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6" name="AutoShape 134"/>
              <p:cNvCxnSpPr>
                <a:cxnSpLocks noChangeShapeType="1"/>
                <a:stCxn id="107536" idx="5"/>
                <a:endCxn id="107540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7" name="AutoShape 135"/>
              <p:cNvCxnSpPr>
                <a:cxnSpLocks noChangeShapeType="1"/>
                <a:stCxn id="107540" idx="3"/>
                <a:endCxn id="107541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548" name="AutoShape 136"/>
              <p:cNvCxnSpPr>
                <a:cxnSpLocks noChangeShapeType="1"/>
                <a:stCxn id="107540" idx="5"/>
                <a:endCxn id="107542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532" name="Text Box 137"/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7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33" name="Text Box 138"/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5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34" name="Text Box 139"/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2</a:t>
              </a:r>
              <a:endParaRPr lang="en-US" altLang="zh-CN" sz="2400" b="1">
                <a:ea typeface="宋体" pitchFamily="2" charset="-122"/>
              </a:endParaRPr>
            </a:p>
          </p:txBody>
        </p:sp>
        <p:sp>
          <p:nvSpPr>
            <p:cNvPr id="107535" name="Text Box 140"/>
            <p:cNvSpPr txBox="1">
              <a:spLocks noChangeArrowheads="1"/>
            </p:cNvSpPr>
            <p:nvPr/>
          </p:nvSpPr>
          <p:spPr bwMode="auto">
            <a:xfrm>
              <a:off x="4848" y="1343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宋体" pitchFamily="2" charset="-122"/>
                </a:rPr>
                <a:t>4</a:t>
              </a:r>
              <a:endParaRPr lang="en-US" altLang="zh-CN" sz="2400" b="1">
                <a:ea typeface="宋体" pitchFamily="2" charset="-122"/>
              </a:endParaRPr>
            </a:p>
          </p:txBody>
        </p:sp>
      </p:grpSp>
      <p:sp>
        <p:nvSpPr>
          <p:cNvPr id="785549" name="Text Box 141"/>
          <p:cNvSpPr txBox="1">
            <a:spLocks noChangeArrowheads="1"/>
          </p:cNvSpPr>
          <p:nvPr/>
        </p:nvSpPr>
        <p:spPr bwMode="auto">
          <a:xfrm>
            <a:off x="706438" y="3505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宋体" pitchFamily="2" charset="-122"/>
              </a:rPr>
              <a:t>WPL=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7</a:t>
            </a:r>
            <a:r>
              <a:rPr lang="en-US" altLang="zh-CN" sz="2400" b="1">
                <a:ea typeface="宋体" pitchFamily="2" charset="-122"/>
              </a:rPr>
              <a:t>*2+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5</a:t>
            </a:r>
            <a:r>
              <a:rPr lang="en-US" altLang="zh-CN" sz="2400" b="1">
                <a:ea typeface="宋体" pitchFamily="2" charset="-122"/>
              </a:rPr>
              <a:t>*2+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sz="2400" b="1">
                <a:ea typeface="宋体" pitchFamily="2" charset="-122"/>
              </a:rPr>
              <a:t>*2+</a:t>
            </a: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4</a:t>
            </a:r>
            <a:r>
              <a:rPr lang="en-US" altLang="zh-CN" sz="2400" b="1">
                <a:ea typeface="宋体" pitchFamily="2" charset="-122"/>
              </a:rPr>
              <a:t>*2=36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07530" name="Rectangle 142"/>
          <p:cNvSpPr>
            <a:spLocks noChangeArrowheads="1"/>
          </p:cNvSpPr>
          <p:nvPr/>
        </p:nvSpPr>
        <p:spPr bwMode="auto">
          <a:xfrm>
            <a:off x="0" y="0"/>
            <a:ext cx="8783638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权值分别为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，构造有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个叶子结点的二叉树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509" grpId="0" autoUpdateAnimBg="0" build="p"/>
      <p:bldP spid="785528" grpId="0" autoUpdateAnimBg="0" build="p"/>
      <p:bldP spid="785549" grpId="0" autoUpdateAnimBg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FE11BA1C-8DC8-4A0C-B45B-8C4AC9A7F1B2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065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512888" y="665163"/>
            <a:ext cx="2462212" cy="704850"/>
            <a:chOff x="588" y="423"/>
            <a:chExt cx="1551" cy="444"/>
          </a:xfrm>
        </p:grpSpPr>
        <p:sp>
          <p:nvSpPr>
            <p:cNvPr id="108658" name="Text Box 5"/>
            <p:cNvSpPr txBox="1">
              <a:spLocks noChangeArrowheads="1"/>
            </p:cNvSpPr>
            <p:nvPr/>
          </p:nvSpPr>
          <p:spPr bwMode="auto">
            <a:xfrm>
              <a:off x="588" y="42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ea typeface="宋体" pitchFamily="2" charset="-122"/>
              </a:endParaRPr>
            </a:p>
          </p:txBody>
        </p:sp>
        <p:grpSp>
          <p:nvGrpSpPr>
            <p:cNvPr id="108659" name="Group 6"/>
            <p:cNvGrpSpPr/>
            <p:nvPr/>
          </p:nvGrpSpPr>
          <p:grpSpPr bwMode="auto">
            <a:xfrm>
              <a:off x="1022" y="477"/>
              <a:ext cx="228" cy="390"/>
              <a:chOff x="1022" y="477"/>
              <a:chExt cx="228" cy="390"/>
            </a:xfrm>
          </p:grpSpPr>
          <p:sp>
            <p:nvSpPr>
              <p:cNvPr id="108669" name="Oval 7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70" name="Text Box 8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7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60" name="Group 9"/>
            <p:cNvGrpSpPr/>
            <p:nvPr/>
          </p:nvGrpSpPr>
          <p:grpSpPr bwMode="auto">
            <a:xfrm>
              <a:off x="1316" y="489"/>
              <a:ext cx="212" cy="378"/>
              <a:chOff x="1316" y="489"/>
              <a:chExt cx="212" cy="378"/>
            </a:xfrm>
          </p:grpSpPr>
          <p:sp>
            <p:nvSpPr>
              <p:cNvPr id="108667" name="Oval 10"/>
              <p:cNvSpPr>
                <a:spLocks noChangeArrowheads="1"/>
              </p:cNvSpPr>
              <p:nvPr/>
            </p:nvSpPr>
            <p:spPr bwMode="auto">
              <a:xfrm>
                <a:off x="1321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b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68" name="Text Box 11"/>
              <p:cNvSpPr txBox="1">
                <a:spLocks noChangeArrowheads="1"/>
              </p:cNvSpPr>
              <p:nvPr/>
            </p:nvSpPr>
            <p:spPr bwMode="auto">
              <a:xfrm>
                <a:off x="1316" y="4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5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61" name="Group 12"/>
            <p:cNvGrpSpPr/>
            <p:nvPr/>
          </p:nvGrpSpPr>
          <p:grpSpPr bwMode="auto">
            <a:xfrm>
              <a:off x="1617" y="478"/>
              <a:ext cx="212" cy="389"/>
              <a:chOff x="1617" y="478"/>
              <a:chExt cx="212" cy="389"/>
            </a:xfrm>
          </p:grpSpPr>
          <p:sp>
            <p:nvSpPr>
              <p:cNvPr id="108665" name="Oval 13"/>
              <p:cNvSpPr>
                <a:spLocks noChangeArrowheads="1"/>
              </p:cNvSpPr>
              <p:nvPr/>
            </p:nvSpPr>
            <p:spPr bwMode="auto">
              <a:xfrm>
                <a:off x="1620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c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66" name="Text Box 14"/>
              <p:cNvSpPr txBox="1">
                <a:spLocks noChangeArrowheads="1"/>
              </p:cNvSpPr>
              <p:nvPr/>
            </p:nvSpPr>
            <p:spPr bwMode="auto">
              <a:xfrm>
                <a:off x="1617" y="47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2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62" name="Group 15"/>
            <p:cNvGrpSpPr/>
            <p:nvPr/>
          </p:nvGrpSpPr>
          <p:grpSpPr bwMode="auto">
            <a:xfrm>
              <a:off x="1919" y="479"/>
              <a:ext cx="220" cy="388"/>
              <a:chOff x="1919" y="479"/>
              <a:chExt cx="220" cy="388"/>
            </a:xfrm>
          </p:grpSpPr>
          <p:sp>
            <p:nvSpPr>
              <p:cNvPr id="108663" name="Oval 16"/>
              <p:cNvSpPr>
                <a:spLocks noChangeArrowheads="1"/>
              </p:cNvSpPr>
              <p:nvPr/>
            </p:nvSpPr>
            <p:spPr bwMode="auto">
              <a:xfrm>
                <a:off x="1919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d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64" name="Text Box 17"/>
              <p:cNvSpPr txBox="1">
                <a:spLocks noChangeArrowheads="1"/>
              </p:cNvSpPr>
              <p:nvPr/>
            </p:nvSpPr>
            <p:spPr bwMode="auto">
              <a:xfrm>
                <a:off x="1927" y="4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4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</p:grpSp>
      <p:grpSp>
        <p:nvGrpSpPr>
          <p:cNvPr id="7" name="Group 18"/>
          <p:cNvGrpSpPr/>
          <p:nvPr/>
        </p:nvGrpSpPr>
        <p:grpSpPr bwMode="auto">
          <a:xfrm>
            <a:off x="1435100" y="2189163"/>
            <a:ext cx="1912938" cy="1182687"/>
            <a:chOff x="996" y="1318"/>
            <a:chExt cx="1205" cy="745"/>
          </a:xfrm>
        </p:grpSpPr>
        <p:grpSp>
          <p:nvGrpSpPr>
            <p:cNvPr id="108640" name="Group 19"/>
            <p:cNvGrpSpPr/>
            <p:nvPr/>
          </p:nvGrpSpPr>
          <p:grpSpPr bwMode="auto">
            <a:xfrm>
              <a:off x="996" y="1318"/>
              <a:ext cx="228" cy="390"/>
              <a:chOff x="1022" y="477"/>
              <a:chExt cx="228" cy="390"/>
            </a:xfrm>
          </p:grpSpPr>
          <p:sp>
            <p:nvSpPr>
              <p:cNvPr id="108656" name="Oval 20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57" name="Text Box 21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7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41" name="Group 22"/>
            <p:cNvGrpSpPr/>
            <p:nvPr/>
          </p:nvGrpSpPr>
          <p:grpSpPr bwMode="auto">
            <a:xfrm>
              <a:off x="1334" y="1341"/>
              <a:ext cx="212" cy="378"/>
              <a:chOff x="1316" y="489"/>
              <a:chExt cx="212" cy="378"/>
            </a:xfrm>
          </p:grpSpPr>
          <p:sp>
            <p:nvSpPr>
              <p:cNvPr id="108654" name="Oval 23"/>
              <p:cNvSpPr>
                <a:spLocks noChangeArrowheads="1"/>
              </p:cNvSpPr>
              <p:nvPr/>
            </p:nvSpPr>
            <p:spPr bwMode="auto">
              <a:xfrm>
                <a:off x="1321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b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55" name="Text Box 24"/>
              <p:cNvSpPr txBox="1">
                <a:spLocks noChangeArrowheads="1"/>
              </p:cNvSpPr>
              <p:nvPr/>
            </p:nvSpPr>
            <p:spPr bwMode="auto">
              <a:xfrm>
                <a:off x="1316" y="4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5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42" name="Group 25"/>
            <p:cNvGrpSpPr/>
            <p:nvPr/>
          </p:nvGrpSpPr>
          <p:grpSpPr bwMode="auto">
            <a:xfrm>
              <a:off x="1613" y="1342"/>
              <a:ext cx="588" cy="721"/>
              <a:chOff x="1624" y="1453"/>
              <a:chExt cx="588" cy="721"/>
            </a:xfrm>
          </p:grpSpPr>
          <p:grpSp>
            <p:nvGrpSpPr>
              <p:cNvPr id="108643" name="Group 26"/>
              <p:cNvGrpSpPr/>
              <p:nvPr/>
            </p:nvGrpSpPr>
            <p:grpSpPr bwMode="auto">
              <a:xfrm>
                <a:off x="1624" y="1785"/>
                <a:ext cx="212" cy="389"/>
                <a:chOff x="1617" y="478"/>
                <a:chExt cx="212" cy="389"/>
              </a:xfrm>
            </p:grpSpPr>
            <p:sp>
              <p:nvSpPr>
                <p:cNvPr id="108652" name="Oval 27"/>
                <p:cNvSpPr>
                  <a:spLocks noChangeArrowheads="1"/>
                </p:cNvSpPr>
                <p:nvPr/>
              </p:nvSpPr>
              <p:spPr bwMode="auto">
                <a:xfrm>
                  <a:off x="1620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c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17" y="47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2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</p:grpSp>
          <p:grpSp>
            <p:nvGrpSpPr>
              <p:cNvPr id="108644" name="Group 29"/>
              <p:cNvGrpSpPr/>
              <p:nvPr/>
            </p:nvGrpSpPr>
            <p:grpSpPr bwMode="auto">
              <a:xfrm>
                <a:off x="1992" y="1786"/>
                <a:ext cx="220" cy="388"/>
                <a:chOff x="1919" y="479"/>
                <a:chExt cx="220" cy="388"/>
              </a:xfrm>
            </p:grpSpPr>
            <p:sp>
              <p:nvSpPr>
                <p:cNvPr id="108650" name="Oval 30"/>
                <p:cNvSpPr>
                  <a:spLocks noChangeArrowheads="1"/>
                </p:cNvSpPr>
                <p:nvPr/>
              </p:nvSpPr>
              <p:spPr bwMode="auto">
                <a:xfrm>
                  <a:off x="1919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d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5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7" y="47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4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</p:grpSp>
          <p:grpSp>
            <p:nvGrpSpPr>
              <p:cNvPr id="108645" name="Group 32"/>
              <p:cNvGrpSpPr/>
              <p:nvPr/>
            </p:nvGrpSpPr>
            <p:grpSpPr bwMode="auto">
              <a:xfrm>
                <a:off x="1816" y="1453"/>
                <a:ext cx="220" cy="388"/>
                <a:chOff x="1782" y="1597"/>
                <a:chExt cx="220" cy="388"/>
              </a:xfrm>
            </p:grpSpPr>
            <p:sp>
              <p:nvSpPr>
                <p:cNvPr id="108648" name="Oval 33"/>
                <p:cNvSpPr>
                  <a:spLocks noChangeArrowheads="1"/>
                </p:cNvSpPr>
                <p:nvPr/>
              </p:nvSpPr>
              <p:spPr bwMode="auto">
                <a:xfrm>
                  <a:off x="1782" y="1807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4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90" y="1597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rgbClr val="FF0000"/>
                      </a:solidFill>
                      <a:ea typeface="宋体" pitchFamily="2" charset="-122"/>
                    </a:rPr>
                    <a:t>6</a:t>
                  </a:r>
                  <a:endParaRPr lang="en-US" altLang="zh-CN" sz="24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08646" name="Line 35"/>
              <p:cNvSpPr>
                <a:spLocks noChangeShapeType="1"/>
              </p:cNvSpPr>
              <p:nvPr/>
            </p:nvSpPr>
            <p:spPr bwMode="auto">
              <a:xfrm flipH="1">
                <a:off x="1767" y="1833"/>
                <a:ext cx="10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647" name="Line 36"/>
              <p:cNvSpPr>
                <a:spLocks noChangeShapeType="1"/>
              </p:cNvSpPr>
              <p:nvPr/>
            </p:nvSpPr>
            <p:spPr bwMode="auto">
              <a:xfrm>
                <a:off x="1922" y="1833"/>
                <a:ext cx="112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37"/>
          <p:cNvGrpSpPr/>
          <p:nvPr/>
        </p:nvGrpSpPr>
        <p:grpSpPr bwMode="auto">
          <a:xfrm>
            <a:off x="4025900" y="2112963"/>
            <a:ext cx="1982788" cy="1676400"/>
            <a:chOff x="948" y="2391"/>
            <a:chExt cx="1249" cy="1056"/>
          </a:xfrm>
        </p:grpSpPr>
        <p:grpSp>
          <p:nvGrpSpPr>
            <p:cNvPr id="108616" name="Group 38"/>
            <p:cNvGrpSpPr/>
            <p:nvPr/>
          </p:nvGrpSpPr>
          <p:grpSpPr bwMode="auto">
            <a:xfrm>
              <a:off x="948" y="2391"/>
              <a:ext cx="228" cy="390"/>
              <a:chOff x="1022" y="477"/>
              <a:chExt cx="228" cy="390"/>
            </a:xfrm>
          </p:grpSpPr>
          <p:sp>
            <p:nvSpPr>
              <p:cNvPr id="108638" name="Oval 39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39" name="Text Box 40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7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617" name="Group 41"/>
            <p:cNvGrpSpPr/>
            <p:nvPr/>
          </p:nvGrpSpPr>
          <p:grpSpPr bwMode="auto">
            <a:xfrm>
              <a:off x="1400" y="2399"/>
              <a:ext cx="797" cy="1048"/>
              <a:chOff x="1645" y="2644"/>
              <a:chExt cx="797" cy="1048"/>
            </a:xfrm>
          </p:grpSpPr>
          <p:grpSp>
            <p:nvGrpSpPr>
              <p:cNvPr id="108618" name="Group 42"/>
              <p:cNvGrpSpPr/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636" name="Oval 4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b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3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5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</p:grpSp>
          <p:grpSp>
            <p:nvGrpSpPr>
              <p:cNvPr id="108619" name="Group 45"/>
              <p:cNvGrpSpPr/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625" name="Group 46"/>
                <p:cNvGrpSpPr/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63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c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35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2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626" name="Group 49"/>
                <p:cNvGrpSpPr/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63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d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3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4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627" name="Group 52"/>
                <p:cNvGrpSpPr/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630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31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solidFill>
                        <a:srgbClr val="FF0000"/>
                      </a:solidFill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0862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29" name="Line 56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620" name="Group 57"/>
              <p:cNvGrpSpPr/>
              <p:nvPr/>
            </p:nvGrpSpPr>
            <p:grpSpPr bwMode="auto">
              <a:xfrm>
                <a:off x="1793" y="2644"/>
                <a:ext cx="308" cy="378"/>
                <a:chOff x="1276" y="489"/>
                <a:chExt cx="291" cy="378"/>
              </a:xfrm>
            </p:grpSpPr>
            <p:sp>
              <p:nvSpPr>
                <p:cNvPr id="108623" name="Oval 5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2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76" y="489"/>
                  <a:ext cx="2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rgbClr val="FF0000"/>
                      </a:solidFill>
                      <a:ea typeface="宋体" pitchFamily="2" charset="-122"/>
                    </a:rPr>
                    <a:t>11</a:t>
                  </a:r>
                  <a:endParaRPr lang="en-US" altLang="zh-CN" sz="24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08621" name="Line 60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622" name="Line 61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62"/>
          <p:cNvGrpSpPr/>
          <p:nvPr/>
        </p:nvGrpSpPr>
        <p:grpSpPr bwMode="auto">
          <a:xfrm>
            <a:off x="6769100" y="1884363"/>
            <a:ext cx="1646238" cy="2211387"/>
            <a:chOff x="3478" y="1461"/>
            <a:chExt cx="1037" cy="1393"/>
          </a:xfrm>
        </p:grpSpPr>
        <p:grpSp>
          <p:nvGrpSpPr>
            <p:cNvPr id="108587" name="Group 63"/>
            <p:cNvGrpSpPr/>
            <p:nvPr/>
          </p:nvGrpSpPr>
          <p:grpSpPr bwMode="auto">
            <a:xfrm>
              <a:off x="3478" y="1798"/>
              <a:ext cx="228" cy="390"/>
              <a:chOff x="1022" y="477"/>
              <a:chExt cx="228" cy="390"/>
            </a:xfrm>
          </p:grpSpPr>
          <p:sp>
            <p:nvSpPr>
              <p:cNvPr id="108614" name="Oval 64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615" name="Text Box 65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7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588" name="Group 66"/>
            <p:cNvGrpSpPr/>
            <p:nvPr/>
          </p:nvGrpSpPr>
          <p:grpSpPr bwMode="auto">
            <a:xfrm>
              <a:off x="3718" y="1806"/>
              <a:ext cx="797" cy="1048"/>
              <a:chOff x="1645" y="2644"/>
              <a:chExt cx="797" cy="1048"/>
            </a:xfrm>
          </p:grpSpPr>
          <p:grpSp>
            <p:nvGrpSpPr>
              <p:cNvPr id="108594" name="Group 67"/>
              <p:cNvGrpSpPr/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612" name="Oval 6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b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1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5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</p:grpSp>
          <p:grpSp>
            <p:nvGrpSpPr>
              <p:cNvPr id="108595" name="Group 70"/>
              <p:cNvGrpSpPr/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601" name="Group 71"/>
                <p:cNvGrpSpPr/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61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c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11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2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602" name="Group 74"/>
                <p:cNvGrpSpPr/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60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d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09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4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603" name="Group 77"/>
                <p:cNvGrpSpPr/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60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607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solidFill>
                        <a:srgbClr val="FF0000"/>
                      </a:solidFill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0860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05" name="Line 81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96" name="Group 82"/>
              <p:cNvGrpSpPr/>
              <p:nvPr/>
            </p:nvGrpSpPr>
            <p:grpSpPr bwMode="auto">
              <a:xfrm>
                <a:off x="1841" y="2644"/>
                <a:ext cx="176" cy="378"/>
                <a:chOff x="1321" y="489"/>
                <a:chExt cx="167" cy="378"/>
              </a:xfrm>
            </p:grpSpPr>
            <p:sp>
              <p:nvSpPr>
                <p:cNvPr id="108599" name="Oval 8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60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67" y="489"/>
                  <a:ext cx="1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08597" name="Line 85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598" name="Line 86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8589" name="Group 87"/>
            <p:cNvGrpSpPr/>
            <p:nvPr/>
          </p:nvGrpSpPr>
          <p:grpSpPr bwMode="auto">
            <a:xfrm>
              <a:off x="3665" y="1461"/>
              <a:ext cx="308" cy="390"/>
              <a:chOff x="990" y="477"/>
              <a:chExt cx="308" cy="390"/>
            </a:xfrm>
          </p:grpSpPr>
          <p:sp>
            <p:nvSpPr>
              <p:cNvPr id="108592" name="Oval 88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ea typeface="宋体" pitchFamily="2" charset="-122"/>
                </a:endParaRPr>
              </a:p>
            </p:txBody>
          </p:sp>
          <p:sp>
            <p:nvSpPr>
              <p:cNvPr id="108593" name="Text Box 89"/>
              <p:cNvSpPr txBox="1">
                <a:spLocks noChangeArrowheads="1"/>
              </p:cNvSpPr>
              <p:nvPr/>
            </p:nvSpPr>
            <p:spPr bwMode="auto">
              <a:xfrm>
                <a:off x="990" y="47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ea typeface="宋体" pitchFamily="2" charset="-122"/>
                  </a:rPr>
                  <a:t>18</a:t>
                </a:r>
                <a:endParaRPr lang="en-US" altLang="zh-CN" sz="2400" b="1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08590" name="Line 90"/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91" name="Line 91"/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657" name="Group 92"/>
          <p:cNvGrpSpPr/>
          <p:nvPr/>
        </p:nvGrpSpPr>
        <p:grpSpPr bwMode="auto">
          <a:xfrm>
            <a:off x="3721100" y="3941763"/>
            <a:ext cx="1646238" cy="2211387"/>
            <a:chOff x="3478" y="1461"/>
            <a:chExt cx="1037" cy="1393"/>
          </a:xfrm>
        </p:grpSpPr>
        <p:grpSp>
          <p:nvGrpSpPr>
            <p:cNvPr id="108558" name="Group 93"/>
            <p:cNvGrpSpPr/>
            <p:nvPr/>
          </p:nvGrpSpPr>
          <p:grpSpPr bwMode="auto">
            <a:xfrm>
              <a:off x="3478" y="1798"/>
              <a:ext cx="228" cy="390"/>
              <a:chOff x="1022" y="477"/>
              <a:chExt cx="228" cy="390"/>
            </a:xfrm>
          </p:grpSpPr>
          <p:sp>
            <p:nvSpPr>
              <p:cNvPr id="108585" name="Oval 94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108586" name="Text Box 95"/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7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grpSp>
          <p:nvGrpSpPr>
            <p:cNvPr id="108559" name="Group 96"/>
            <p:cNvGrpSpPr/>
            <p:nvPr/>
          </p:nvGrpSpPr>
          <p:grpSpPr bwMode="auto">
            <a:xfrm>
              <a:off x="3718" y="1806"/>
              <a:ext cx="797" cy="1048"/>
              <a:chOff x="1645" y="2644"/>
              <a:chExt cx="797" cy="1048"/>
            </a:xfrm>
          </p:grpSpPr>
          <p:grpSp>
            <p:nvGrpSpPr>
              <p:cNvPr id="108565" name="Group 97"/>
              <p:cNvGrpSpPr/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108583" name="Oval 98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b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58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ea typeface="宋体" pitchFamily="2" charset="-122"/>
                    </a:rPr>
                    <a:t>5</a:t>
                  </a:r>
                  <a:endParaRPr lang="en-US" altLang="zh-CN" sz="2400" b="1">
                    <a:ea typeface="宋体" pitchFamily="2" charset="-122"/>
                  </a:endParaRPr>
                </a:p>
              </p:txBody>
            </p:sp>
          </p:grpSp>
          <p:grpSp>
            <p:nvGrpSpPr>
              <p:cNvPr id="108566" name="Group 100"/>
              <p:cNvGrpSpPr/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8572" name="Group 101"/>
                <p:cNvGrpSpPr/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108581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c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582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2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573" name="Group 104"/>
                <p:cNvGrpSpPr/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10857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d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580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1">
                        <a:ea typeface="宋体" pitchFamily="2" charset="-122"/>
                      </a:rPr>
                      <a:t>4</a:t>
                    </a:r>
                    <a:endParaRPr lang="en-US" altLang="zh-CN" sz="2400" b="1"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8574" name="Group 107"/>
                <p:cNvGrpSpPr/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8577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ea typeface="宋体" pitchFamily="2" charset="-122"/>
                    </a:endParaRPr>
                  </a:p>
                </p:txBody>
              </p:sp>
              <p:sp>
                <p:nvSpPr>
                  <p:cNvPr id="108578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400" b="1">
                      <a:solidFill>
                        <a:srgbClr val="FF0000"/>
                      </a:solidFill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08575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76" name="Line 111"/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67" name="Group 112"/>
              <p:cNvGrpSpPr/>
              <p:nvPr/>
            </p:nvGrpSpPr>
            <p:grpSpPr bwMode="auto">
              <a:xfrm>
                <a:off x="1841" y="2644"/>
                <a:ext cx="176" cy="378"/>
                <a:chOff x="1321" y="489"/>
                <a:chExt cx="167" cy="378"/>
              </a:xfrm>
            </p:grpSpPr>
            <p:sp>
              <p:nvSpPr>
                <p:cNvPr id="108570" name="Oval 113"/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ea typeface="宋体" pitchFamily="2" charset="-122"/>
                  </a:endParaRPr>
                </a:p>
              </p:txBody>
            </p:sp>
            <p:sp>
              <p:nvSpPr>
                <p:cNvPr id="10857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367" y="489"/>
                  <a:ext cx="1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08568" name="Line 115"/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569" name="Line 116"/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8560" name="Group 117"/>
            <p:cNvGrpSpPr/>
            <p:nvPr/>
          </p:nvGrpSpPr>
          <p:grpSpPr bwMode="auto">
            <a:xfrm>
              <a:off x="3697" y="1461"/>
              <a:ext cx="180" cy="390"/>
              <a:chOff x="1022" y="477"/>
              <a:chExt cx="180" cy="390"/>
            </a:xfrm>
          </p:grpSpPr>
          <p:sp>
            <p:nvSpPr>
              <p:cNvPr id="108563" name="Oval 118"/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ea typeface="宋体" pitchFamily="2" charset="-122"/>
                </a:endParaRPr>
              </a:p>
            </p:txBody>
          </p:sp>
          <p:sp>
            <p:nvSpPr>
              <p:cNvPr id="108564" name="Text Box 119"/>
              <p:cNvSpPr txBox="1">
                <a:spLocks noChangeArrowheads="1"/>
              </p:cNvSpPr>
              <p:nvPr/>
            </p:nvSpPr>
            <p:spPr bwMode="auto">
              <a:xfrm>
                <a:off x="1086" y="47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solidFill>
                    <a:srgbClr val="FF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08561" name="Line 120"/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2" name="Line 121"/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6842" name="AutoShape 122"/>
          <p:cNvSpPr>
            <a:spLocks noChangeArrowheads="1"/>
          </p:cNvSpPr>
          <p:nvPr/>
        </p:nvSpPr>
        <p:spPr bwMode="auto">
          <a:xfrm>
            <a:off x="3568700" y="29511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26843" name="AutoShape 123"/>
          <p:cNvSpPr>
            <a:spLocks noChangeArrowheads="1"/>
          </p:cNvSpPr>
          <p:nvPr/>
        </p:nvSpPr>
        <p:spPr bwMode="auto">
          <a:xfrm>
            <a:off x="6159500" y="28749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zh-CN" sz="24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8555" name="Rectangle 124"/>
          <p:cNvSpPr>
            <a:spLocks noChangeArrowheads="1"/>
          </p:cNvSpPr>
          <p:nvPr/>
        </p:nvSpPr>
        <p:spPr bwMode="auto">
          <a:xfrm>
            <a:off x="0" y="0"/>
            <a:ext cx="3897313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哈夫曼树的构造过程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6845" name="Rectangle 125"/>
          <p:cNvSpPr>
            <a:spLocks noChangeArrowheads="1"/>
          </p:cNvSpPr>
          <p:nvPr/>
        </p:nvSpPr>
        <p:spPr bwMode="auto">
          <a:xfrm>
            <a:off x="228600" y="2476500"/>
            <a:ext cx="85344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操作要点：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对权值的</a:t>
            </a: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合并、删除与替换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，总是合并当前值最小的两个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6846" name="Rectangle 126"/>
          <p:cNvSpPr>
            <a:spLocks noChangeArrowheads="1"/>
          </p:cNvSpPr>
          <p:nvPr/>
        </p:nvSpPr>
        <p:spPr bwMode="auto">
          <a:xfrm>
            <a:off x="228600" y="836613"/>
            <a:ext cx="8534400" cy="5794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基本思想：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使权大的结点靠近根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842" grpId="0" animBg="1" autoUpdateAnimBg="0"/>
      <p:bldP spid="926843" grpId="0" animBg="1" autoUpdateAnimBg="0"/>
      <p:bldP spid="926845" grpId="0" animBg="1"/>
      <p:bldP spid="92684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7B2357EE-CFF0-43C9-A90A-04ECAF010166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143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9572" name="Text Box 36"/>
          <p:cNvSpPr txBox="1">
            <a:spLocks noChangeArrowheads="1"/>
          </p:cNvSpPr>
          <p:nvPr/>
        </p:nvSpPr>
        <p:spPr bwMode="auto">
          <a:xfrm>
            <a:off x="457200" y="692150"/>
            <a:ext cx="8337550" cy="1162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在远程通讯中，要将待传字符转换成二进制的字符串，怎样编码才能使它们组成的报文在网络中传得最快？</a:t>
            </a:r>
            <a:endParaRPr lang="zh-CN" altLang="en-US" sz="26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3270" name="Object 38"/>
          <p:cNvGraphicFramePr>
            <a:graphicFrameLocks noChangeAspect="1"/>
          </p:cNvGraphicFramePr>
          <p:nvPr/>
        </p:nvGraphicFramePr>
        <p:xfrm>
          <a:off x="457200" y="2362200"/>
          <a:ext cx="195738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VISIO" r:id="rId1" imgW="1475740" imgH="1475740" progId="Visio.Drawing.5">
                  <p:embed/>
                </p:oleObj>
              </mc:Choice>
              <mc:Fallback>
                <p:oleObj name="VISIO" r:id="rId1" imgW="1475740" imgH="1475740" progId="Visio.Drawing.5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195738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71" name="Text Box 39"/>
          <p:cNvSpPr txBox="1">
            <a:spLocks noChangeArrowheads="1"/>
          </p:cNvSpPr>
          <p:nvPr/>
        </p:nvSpPr>
        <p:spPr bwMode="auto">
          <a:xfrm>
            <a:off x="3200400" y="2743200"/>
            <a:ext cx="29718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ea typeface="宋体" pitchFamily="2" charset="-122"/>
              </a:rPr>
              <a:t>ABACCDA</a:t>
            </a:r>
            <a:endParaRPr lang="en-US" altLang="zh-CN" sz="4400">
              <a:ea typeface="宋体" pitchFamily="2" charset="-122"/>
            </a:endParaRPr>
          </a:p>
        </p:txBody>
      </p:sp>
      <p:sp>
        <p:nvSpPr>
          <p:cNvPr id="863272" name="Text Box 40"/>
          <p:cNvSpPr txBox="1">
            <a:spLocks noChangeArrowheads="1"/>
          </p:cNvSpPr>
          <p:nvPr/>
        </p:nvSpPr>
        <p:spPr bwMode="auto">
          <a:xfrm>
            <a:off x="0" y="4572000"/>
            <a:ext cx="285115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itchFamily="2" charset="-122"/>
              </a:rPr>
              <a:t>000110010101100</a:t>
            </a:r>
            <a:endParaRPr lang="en-US" altLang="zh-CN" sz="2800">
              <a:ea typeface="宋体" pitchFamily="2" charset="-122"/>
            </a:endParaRPr>
          </a:p>
        </p:txBody>
      </p:sp>
      <p:graphicFrame>
        <p:nvGraphicFramePr>
          <p:cNvPr id="863273" name="Object 41"/>
          <p:cNvGraphicFramePr>
            <a:graphicFrameLocks noChangeAspect="1"/>
          </p:cNvGraphicFramePr>
          <p:nvPr/>
        </p:nvGraphicFramePr>
        <p:xfrm>
          <a:off x="6858000" y="2286000"/>
          <a:ext cx="18224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VISIO" r:id="rId3" imgW="1475740" imgH="1475740" progId="Visio.Drawing.5">
                  <p:embed/>
                </p:oleObj>
              </mc:Choice>
              <mc:Fallback>
                <p:oleObj name="VISIO" r:id="rId3" imgW="1475740" imgH="1475740" progId="Visio.Drawing.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18224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74" name="Text Box 42"/>
          <p:cNvSpPr txBox="1">
            <a:spLocks noChangeArrowheads="1"/>
          </p:cNvSpPr>
          <p:nvPr/>
        </p:nvSpPr>
        <p:spPr bwMode="auto">
          <a:xfrm>
            <a:off x="6781800" y="4495800"/>
            <a:ext cx="178435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itchFamily="2" charset="-122"/>
              </a:rPr>
              <a:t>000011010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863275" name="Line 43"/>
          <p:cNvSpPr>
            <a:spLocks noChangeShapeType="1"/>
          </p:cNvSpPr>
          <p:nvPr/>
        </p:nvSpPr>
        <p:spPr bwMode="auto">
          <a:xfrm flipH="1">
            <a:off x="2819400" y="3657600"/>
            <a:ext cx="685800" cy="685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3276" name="Line 44"/>
          <p:cNvSpPr>
            <a:spLocks noChangeShapeType="1"/>
          </p:cNvSpPr>
          <p:nvPr/>
        </p:nvSpPr>
        <p:spPr bwMode="auto">
          <a:xfrm>
            <a:off x="5867400" y="3581400"/>
            <a:ext cx="685800" cy="762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0" name="Rectangle 45"/>
          <p:cNvSpPr>
            <a:spLocks noChangeArrowheads="1"/>
          </p:cNvSpPr>
          <p:nvPr/>
        </p:nvSpPr>
        <p:spPr bwMode="auto">
          <a:xfrm>
            <a:off x="0" y="0"/>
            <a:ext cx="58674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哈夫曼树应用实例－－哈夫曼编码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3278" name="Rectangle 46"/>
          <p:cNvSpPr>
            <a:spLocks noChangeArrowheads="1"/>
          </p:cNvSpPr>
          <p:nvPr/>
        </p:nvSpPr>
        <p:spPr bwMode="auto">
          <a:xfrm>
            <a:off x="1936750" y="537368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 u="sng">
                <a:solidFill>
                  <a:srgbClr val="FF3300"/>
                </a:solidFill>
              </a:rPr>
              <a:t>出现次数较多的字符采用尽可能短的编码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71" grpId="0" animBg="1"/>
      <p:bldP spid="863272" grpId="0" animBg="1" autoUpdateAnimBg="0"/>
      <p:bldP spid="863274" grpId="0" animBg="1" autoUpdateAnimBg="0"/>
      <p:bldP spid="86327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B39A8C05-5AB4-4DB6-BEAF-A3DC831CCAB4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1536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0596" name="Text Box 9"/>
          <p:cNvSpPr txBox="1">
            <a:spLocks noChangeArrowheads="1"/>
          </p:cNvSpPr>
          <p:nvPr/>
        </p:nvSpPr>
        <p:spPr bwMode="auto">
          <a:xfrm>
            <a:off x="1828800" y="38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 "/>
            </a:pPr>
            <a:endParaRPr lang="zh-CN" altLang="zh-CN" sz="2800">
              <a:ea typeface="宋体" pitchFamily="2" charset="-122"/>
            </a:endParaRPr>
          </a:p>
        </p:txBody>
      </p:sp>
      <p:sp>
        <p:nvSpPr>
          <p:cNvPr id="110597" name="Text Box 11"/>
          <p:cNvSpPr txBox="1">
            <a:spLocks noChangeArrowheads="1"/>
          </p:cNvSpPr>
          <p:nvPr/>
        </p:nvSpPr>
        <p:spPr bwMode="auto">
          <a:xfrm>
            <a:off x="6324600" y="2209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795661" name="Text Box 13"/>
          <p:cNvSpPr txBox="1">
            <a:spLocks noChangeArrowheads="1"/>
          </p:cNvSpPr>
          <p:nvPr/>
        </p:nvSpPr>
        <p:spPr bwMode="auto">
          <a:xfrm>
            <a:off x="250825" y="4079875"/>
            <a:ext cx="8424863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u="sng">
                <a:ea typeface="楷体_GB2312" pitchFamily="49" charset="-122"/>
              </a:rPr>
              <a:t>关键：</a:t>
            </a:r>
            <a:r>
              <a:rPr lang="zh-CN" altLang="en-US" sz="2800" b="1">
                <a:ea typeface="楷体_GB2312" pitchFamily="49" charset="-122"/>
              </a:rPr>
              <a:t>要设计长度不等的编码，则必须使任一字符的编码都不是另一个字符的编码的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前缀－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前缀编码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057400" y="2432050"/>
            <a:ext cx="4267200" cy="1077913"/>
            <a:chOff x="1296" y="2640"/>
            <a:chExt cx="2688" cy="679"/>
          </a:xfrm>
        </p:grpSpPr>
        <p:sp>
          <p:nvSpPr>
            <p:cNvPr id="110606" name="Text Box 16"/>
            <p:cNvSpPr txBox="1">
              <a:spLocks noChangeArrowheads="1"/>
            </p:cNvSpPr>
            <p:nvPr/>
          </p:nvSpPr>
          <p:spPr bwMode="auto">
            <a:xfrm>
              <a:off x="1296" y="2640"/>
              <a:ext cx="196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zh-CN" altLang="en-US" sz="2400">
                  <a:ea typeface="宋体" pitchFamily="2" charset="-122"/>
                </a:rPr>
                <a:t>　　　</a:t>
              </a:r>
              <a:r>
                <a:rPr lang="en-US" altLang="zh-CN" sz="2400">
                  <a:ea typeface="宋体" pitchFamily="2" charset="-122"/>
                </a:rPr>
                <a:t>0000</a:t>
              </a:r>
              <a:endParaRPr lang="en-US" altLang="zh-CN" sz="2400">
                <a:ea typeface="宋体" pitchFamily="2" charset="-122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AAAA   ABA   BB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0607" name="Line 17"/>
            <p:cNvSpPr>
              <a:spLocks noChangeShapeType="1"/>
            </p:cNvSpPr>
            <p:nvPr/>
          </p:nvSpPr>
          <p:spPr bwMode="auto">
            <a:xfrm flipH="1">
              <a:off x="1584" y="2880"/>
              <a:ext cx="38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Line 18"/>
            <p:cNvSpPr>
              <a:spLocks noChangeShapeType="1"/>
            </p:cNvSpPr>
            <p:nvPr/>
          </p:nvSpPr>
          <p:spPr bwMode="auto">
            <a:xfrm>
              <a:off x="2160" y="288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9" name="Line 19"/>
            <p:cNvSpPr>
              <a:spLocks noChangeShapeType="1"/>
            </p:cNvSpPr>
            <p:nvPr/>
          </p:nvSpPr>
          <p:spPr bwMode="auto">
            <a:xfrm>
              <a:off x="2352" y="2880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AutoShape 20"/>
            <p:cNvSpPr>
              <a:spLocks noChangeArrowheads="1"/>
            </p:cNvSpPr>
            <p:nvPr/>
          </p:nvSpPr>
          <p:spPr bwMode="auto">
            <a:xfrm>
              <a:off x="3072" y="2832"/>
              <a:ext cx="912" cy="432"/>
            </a:xfrm>
            <a:prstGeom prst="leftArrow">
              <a:avLst>
                <a:gd name="adj1" fmla="val 50000"/>
                <a:gd name="adj2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重码</a:t>
              </a:r>
              <a:endParaRPr lang="zh-CN" altLang="en-US" sz="2400" b="1">
                <a:ea typeface="楷体_GB2312" pitchFamily="49" charset="-122"/>
              </a:endParaRPr>
            </a:p>
          </p:txBody>
        </p:sp>
      </p:grpSp>
      <p:grpSp>
        <p:nvGrpSpPr>
          <p:cNvPr id="110600" name="Group 25"/>
          <p:cNvGrpSpPr/>
          <p:nvPr/>
        </p:nvGrpSpPr>
        <p:grpSpPr bwMode="auto">
          <a:xfrm>
            <a:off x="2868613" y="623888"/>
            <a:ext cx="5480050" cy="2728912"/>
            <a:chOff x="1807" y="489"/>
            <a:chExt cx="3452" cy="1719"/>
          </a:xfrm>
        </p:grpSpPr>
        <p:sp>
          <p:nvSpPr>
            <p:cNvPr id="110602" name="Text Box 21"/>
            <p:cNvSpPr txBox="1">
              <a:spLocks noChangeArrowheads="1"/>
            </p:cNvSpPr>
            <p:nvPr/>
          </p:nvSpPr>
          <p:spPr bwMode="auto">
            <a:xfrm>
              <a:off x="1807" y="777"/>
              <a:ext cx="1872" cy="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ea typeface="宋体" pitchFamily="2" charset="-122"/>
                </a:rPr>
                <a:t>ABACCDA</a:t>
              </a:r>
              <a:endParaRPr lang="en-US" altLang="zh-CN" sz="4400">
                <a:ea typeface="宋体" pitchFamily="2" charset="-122"/>
              </a:endParaRPr>
            </a:p>
          </p:txBody>
        </p:sp>
        <p:graphicFrame>
          <p:nvGraphicFramePr>
            <p:cNvPr id="110603" name="Object 22"/>
            <p:cNvGraphicFramePr>
              <a:graphicFrameLocks noChangeAspect="1"/>
            </p:cNvGraphicFramePr>
            <p:nvPr/>
          </p:nvGraphicFramePr>
          <p:xfrm>
            <a:off x="4111" y="489"/>
            <a:ext cx="114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VISIO" r:id="rId1" imgW="1475740" imgH="1475740" progId="Visio.Drawing.5">
                    <p:embed/>
                  </p:oleObj>
                </mc:Choice>
                <mc:Fallback>
                  <p:oleObj name="VISIO" r:id="rId1" imgW="1475740" imgH="1475740" progId="Visio.Drawing.5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489"/>
                          <a:ext cx="114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4" name="Text Box 23"/>
            <p:cNvSpPr txBox="1">
              <a:spLocks noChangeArrowheads="1"/>
            </p:cNvSpPr>
            <p:nvPr/>
          </p:nvSpPr>
          <p:spPr bwMode="auto">
            <a:xfrm>
              <a:off x="4063" y="1881"/>
              <a:ext cx="1124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u="sng">
                  <a:solidFill>
                    <a:srgbClr val="FF3300"/>
                  </a:solidFill>
                  <a:ea typeface="宋体" pitchFamily="2" charset="-122"/>
                </a:rPr>
                <a:t>0000</a:t>
              </a:r>
              <a:r>
                <a:rPr lang="en-US" altLang="zh-CN" sz="2800">
                  <a:ea typeface="宋体" pitchFamily="2" charset="-122"/>
                </a:rPr>
                <a:t>11010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110605" name="Line 24"/>
            <p:cNvSpPr>
              <a:spLocks noChangeShapeType="1"/>
            </p:cNvSpPr>
            <p:nvPr/>
          </p:nvSpPr>
          <p:spPr bwMode="auto">
            <a:xfrm>
              <a:off x="3487" y="1305"/>
              <a:ext cx="432" cy="48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1" name="Rectangle 27"/>
          <p:cNvSpPr>
            <a:spLocks noChangeArrowheads="1"/>
          </p:cNvSpPr>
          <p:nvPr/>
        </p:nvSpPr>
        <p:spPr bwMode="auto">
          <a:xfrm>
            <a:off x="0" y="0"/>
            <a:ext cx="58674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哈夫曼树应用实例－－哈夫曼编码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1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13B7BACF-CB80-41F5-9150-AC014AE2DA75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168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295400" y="-228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 "/>
            </a:pPr>
            <a:endParaRPr lang="zh-CN" altLang="zh-CN" sz="2800">
              <a:ea typeface="宋体" pitchFamily="2" charset="-122"/>
            </a:endParaRPr>
          </a:p>
        </p:txBody>
      </p: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5791200" y="160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111622" name="Oval 9"/>
          <p:cNvSpPr>
            <a:spLocks noChangeArrowheads="1"/>
          </p:cNvSpPr>
          <p:nvPr/>
        </p:nvSpPr>
        <p:spPr bwMode="auto">
          <a:xfrm>
            <a:off x="3314700" y="3141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1623" name="Oval 10"/>
          <p:cNvSpPr>
            <a:spLocks noChangeArrowheads="1"/>
          </p:cNvSpPr>
          <p:nvPr/>
        </p:nvSpPr>
        <p:spPr bwMode="auto">
          <a:xfrm>
            <a:off x="3848100" y="3522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1624" name="Oval 11"/>
          <p:cNvSpPr>
            <a:spLocks noChangeArrowheads="1"/>
          </p:cNvSpPr>
          <p:nvPr/>
        </p:nvSpPr>
        <p:spPr bwMode="auto">
          <a:xfrm>
            <a:off x="4381500" y="40560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1625" name="Oval 12"/>
          <p:cNvSpPr>
            <a:spLocks noChangeArrowheads="1"/>
          </p:cNvSpPr>
          <p:nvPr/>
        </p:nvSpPr>
        <p:spPr bwMode="auto">
          <a:xfrm>
            <a:off x="2781300" y="3598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A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26" name="Oval 13"/>
          <p:cNvSpPr>
            <a:spLocks noChangeArrowheads="1"/>
          </p:cNvSpPr>
          <p:nvPr/>
        </p:nvSpPr>
        <p:spPr bwMode="auto">
          <a:xfrm>
            <a:off x="3390900" y="4132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C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27" name="Oval 14"/>
          <p:cNvSpPr>
            <a:spLocks noChangeArrowheads="1"/>
          </p:cNvSpPr>
          <p:nvPr/>
        </p:nvSpPr>
        <p:spPr bwMode="auto">
          <a:xfrm>
            <a:off x="3924300" y="466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B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28" name="Oval 15"/>
          <p:cNvSpPr>
            <a:spLocks noChangeArrowheads="1"/>
          </p:cNvSpPr>
          <p:nvPr/>
        </p:nvSpPr>
        <p:spPr bwMode="auto">
          <a:xfrm>
            <a:off x="4838700" y="466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29" name="Line 16"/>
          <p:cNvSpPr>
            <a:spLocks noChangeShapeType="1"/>
          </p:cNvSpPr>
          <p:nvPr/>
        </p:nvSpPr>
        <p:spPr bwMode="auto">
          <a:xfrm flipH="1">
            <a:off x="3238500" y="352266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0" name="Line 17"/>
          <p:cNvSpPr>
            <a:spLocks noChangeShapeType="1"/>
          </p:cNvSpPr>
          <p:nvPr/>
        </p:nvSpPr>
        <p:spPr bwMode="auto">
          <a:xfrm>
            <a:off x="3771900" y="35226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1" name="Line 18"/>
          <p:cNvSpPr>
            <a:spLocks noChangeShapeType="1"/>
          </p:cNvSpPr>
          <p:nvPr/>
        </p:nvSpPr>
        <p:spPr bwMode="auto">
          <a:xfrm flipH="1">
            <a:off x="3771900" y="39798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2" name="Line 19"/>
          <p:cNvSpPr>
            <a:spLocks noChangeShapeType="1"/>
          </p:cNvSpPr>
          <p:nvPr/>
        </p:nvSpPr>
        <p:spPr bwMode="auto">
          <a:xfrm flipH="1">
            <a:off x="4229100" y="44370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3" name="Line 20"/>
          <p:cNvSpPr>
            <a:spLocks noChangeShapeType="1"/>
          </p:cNvSpPr>
          <p:nvPr/>
        </p:nvSpPr>
        <p:spPr bwMode="auto">
          <a:xfrm>
            <a:off x="4762500" y="45132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4" name="Line 21"/>
          <p:cNvSpPr>
            <a:spLocks noChangeShapeType="1"/>
          </p:cNvSpPr>
          <p:nvPr/>
        </p:nvSpPr>
        <p:spPr bwMode="auto">
          <a:xfrm>
            <a:off x="4229100" y="39036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5" name="Text Box 22"/>
          <p:cNvSpPr txBox="1">
            <a:spLocks noChangeArrowheads="1"/>
          </p:cNvSpPr>
          <p:nvPr/>
        </p:nvSpPr>
        <p:spPr bwMode="auto">
          <a:xfrm>
            <a:off x="2857500" y="3217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36" name="Text Box 23"/>
          <p:cNvSpPr txBox="1">
            <a:spLocks noChangeArrowheads="1"/>
          </p:cNvSpPr>
          <p:nvPr/>
        </p:nvSpPr>
        <p:spPr bwMode="auto">
          <a:xfrm>
            <a:off x="3390900" y="3751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37" name="Text Box 24"/>
          <p:cNvSpPr txBox="1">
            <a:spLocks noChangeArrowheads="1"/>
          </p:cNvSpPr>
          <p:nvPr/>
        </p:nvSpPr>
        <p:spPr bwMode="auto">
          <a:xfrm>
            <a:off x="4000500" y="428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38" name="Text Box 25"/>
          <p:cNvSpPr txBox="1">
            <a:spLocks noChangeArrowheads="1"/>
          </p:cNvSpPr>
          <p:nvPr/>
        </p:nvSpPr>
        <p:spPr bwMode="auto">
          <a:xfrm>
            <a:off x="3924300" y="3065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39" name="Text Box 26"/>
          <p:cNvSpPr txBox="1">
            <a:spLocks noChangeArrowheads="1"/>
          </p:cNvSpPr>
          <p:nvPr/>
        </p:nvSpPr>
        <p:spPr bwMode="auto">
          <a:xfrm>
            <a:off x="4457700" y="36750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40" name="Text Box 27"/>
          <p:cNvSpPr txBox="1">
            <a:spLocks noChangeArrowheads="1"/>
          </p:cNvSpPr>
          <p:nvPr/>
        </p:nvSpPr>
        <p:spPr bwMode="auto">
          <a:xfrm>
            <a:off x="4914900" y="428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1641" name="AutoShape 28"/>
          <p:cNvSpPr>
            <a:spLocks noChangeArrowheads="1"/>
          </p:cNvSpPr>
          <p:nvPr/>
        </p:nvSpPr>
        <p:spPr bwMode="auto">
          <a:xfrm>
            <a:off x="-381000" y="1998663"/>
            <a:ext cx="3619500" cy="1219200"/>
          </a:xfrm>
          <a:prstGeom prst="cloudCallout">
            <a:avLst>
              <a:gd name="adj1" fmla="val 29208"/>
              <a:gd name="adj2" fmla="val 83074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采用二叉树设计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前缀编码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11642" name="AutoShape 29"/>
          <p:cNvSpPr>
            <a:spLocks noChangeArrowheads="1"/>
          </p:cNvSpPr>
          <p:nvPr/>
        </p:nvSpPr>
        <p:spPr bwMode="auto">
          <a:xfrm>
            <a:off x="5829300" y="4132263"/>
            <a:ext cx="2589213" cy="990600"/>
          </a:xfrm>
          <a:prstGeom prst="wedgeRoundRectCallout">
            <a:avLst>
              <a:gd name="adj1" fmla="val -78019"/>
              <a:gd name="adj2" fmla="val 34778"/>
              <a:gd name="adj3" fmla="val 16667"/>
            </a:avLst>
          </a:prstGeom>
          <a:solidFill>
            <a:srgbClr val="0FFFC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左分支用</a:t>
            </a:r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”</a:t>
            </a:r>
            <a:endParaRPr lang="en-US" altLang="zh-CN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右分支用</a:t>
            </a:r>
            <a:r>
              <a:rPr lang="zh-CN" altLang="en-US" sz="24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FF3300"/>
                </a:solidFill>
                <a:latin typeface="宋体" pitchFamily="2" charset="-122"/>
                <a:ea typeface="楷体_GB2312" pitchFamily="49" charset="-122"/>
              </a:rPr>
              <a:t>”</a:t>
            </a:r>
            <a:endParaRPr lang="en-US" altLang="zh-CN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3"/>
          <p:cNvGrpSpPr/>
          <p:nvPr/>
        </p:nvGrpSpPr>
        <p:grpSpPr bwMode="auto">
          <a:xfrm>
            <a:off x="5314950" y="1111250"/>
            <a:ext cx="2914650" cy="2759075"/>
            <a:chOff x="3348" y="700"/>
            <a:chExt cx="1836" cy="1738"/>
          </a:xfrm>
        </p:grpSpPr>
        <p:sp>
          <p:nvSpPr>
            <p:cNvPr id="111645" name="Text Box 5"/>
            <p:cNvSpPr txBox="1">
              <a:spLocks noChangeArrowheads="1"/>
            </p:cNvSpPr>
            <p:nvPr/>
          </p:nvSpPr>
          <p:spPr bwMode="auto">
            <a:xfrm>
              <a:off x="3348" y="700"/>
              <a:ext cx="876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A—0</a:t>
              </a:r>
              <a:endParaRPr lang="en-US" altLang="zh-CN" sz="2600">
                <a:solidFill>
                  <a:srgbClr val="000066"/>
                </a:solidFill>
                <a:ea typeface="宋体" pitchFamily="2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B—110</a:t>
              </a:r>
              <a:endParaRPr lang="en-US" altLang="zh-CN" sz="2600">
                <a:solidFill>
                  <a:srgbClr val="000066"/>
                </a:solidFill>
                <a:ea typeface="宋体" pitchFamily="2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C—10</a:t>
              </a:r>
              <a:endParaRPr lang="en-US" altLang="zh-CN" sz="2600">
                <a:solidFill>
                  <a:srgbClr val="000066"/>
                </a:solidFill>
                <a:ea typeface="宋体" pitchFamily="2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D</a:t>
              </a:r>
              <a:r>
                <a:rPr lang="en-US" altLang="zh-CN" sz="2800">
                  <a:solidFill>
                    <a:srgbClr val="000066"/>
                  </a:solidFill>
                </a:rPr>
                <a:t>—</a:t>
              </a: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111</a:t>
              </a:r>
              <a:r>
                <a:rPr lang="en-US" altLang="zh-CN" sz="2600" b="1">
                  <a:solidFill>
                    <a:srgbClr val="000066"/>
                  </a:solidFill>
                  <a:ea typeface="宋体" pitchFamily="2" charset="-122"/>
                </a:rPr>
                <a:t>                                                  </a:t>
              </a:r>
              <a:endParaRPr lang="en-US" altLang="zh-CN" sz="2600" b="1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11646" name="AutoShape 7"/>
            <p:cNvSpPr>
              <a:spLocks noChangeArrowheads="1"/>
            </p:cNvSpPr>
            <p:nvPr/>
          </p:nvSpPr>
          <p:spPr bwMode="auto">
            <a:xfrm>
              <a:off x="4440" y="700"/>
              <a:ext cx="432" cy="1364"/>
            </a:xfrm>
            <a:prstGeom prst="downArrow">
              <a:avLst>
                <a:gd name="adj1" fmla="val 50000"/>
                <a:gd name="adj2" fmla="val 789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 b="1"/>
            </a:p>
          </p:txBody>
        </p:sp>
        <p:sp>
          <p:nvSpPr>
            <p:cNvPr id="111647" name="Text Box 8"/>
            <p:cNvSpPr txBox="1">
              <a:spLocks noChangeArrowheads="1"/>
            </p:cNvSpPr>
            <p:nvPr/>
          </p:nvSpPr>
          <p:spPr bwMode="auto">
            <a:xfrm>
              <a:off x="3348" y="2112"/>
              <a:ext cx="1836" cy="3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>
                  <a:solidFill>
                    <a:srgbClr val="000066"/>
                  </a:solidFill>
                  <a:ea typeface="宋体" pitchFamily="2" charset="-122"/>
                </a:rPr>
                <a:t>0110010101110</a:t>
              </a:r>
              <a:endParaRPr lang="en-US" altLang="zh-CN" sz="2600">
                <a:solidFill>
                  <a:srgbClr val="000066"/>
                </a:solidFill>
                <a:ea typeface="宋体" pitchFamily="2" charset="-122"/>
              </a:endParaRPr>
            </a:p>
          </p:txBody>
        </p:sp>
      </p:grpSp>
      <p:sp>
        <p:nvSpPr>
          <p:cNvPr id="111644" name="Text Box 30"/>
          <p:cNvSpPr txBox="1">
            <a:spLocks noChangeArrowheads="1"/>
          </p:cNvSpPr>
          <p:nvPr/>
        </p:nvSpPr>
        <p:spPr bwMode="auto">
          <a:xfrm>
            <a:off x="5105400" y="622300"/>
            <a:ext cx="2895600" cy="488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rgbClr val="000066"/>
                </a:solidFill>
                <a:ea typeface="宋体" pitchFamily="2" charset="-122"/>
              </a:rPr>
              <a:t> ABACCDA</a:t>
            </a:r>
            <a:endParaRPr lang="en-US" altLang="zh-CN" sz="2600">
              <a:solidFill>
                <a:srgbClr val="00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D3364145-4955-4351-9CAC-CBD474560B2F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27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330325" y="428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 "/>
            </a:pPr>
            <a:endParaRPr lang="zh-CN" altLang="zh-CN" sz="2800">
              <a:ea typeface="宋体" pitchFamily="2" charset="-122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23850" y="569913"/>
            <a:ext cx="8569325" cy="1787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分解接收字符串：遇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向左，遇</a:t>
            </a:r>
            <a:r>
              <a:rPr lang="zh-CN" altLang="en-US" sz="2800" b="1">
                <a:ea typeface="楷体_GB2312" pitchFamily="49" charset="-122"/>
              </a:rPr>
              <a:t>“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向右；一旦到达叶子结点，则译出一个字符，反复由根出发，直到译码完成。                                                 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826125" y="18716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宋体" pitchFamily="2" charset="-122"/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6321425" y="2862263"/>
            <a:ext cx="685800" cy="1905000"/>
          </a:xfrm>
          <a:prstGeom prst="downArrow">
            <a:avLst>
              <a:gd name="adj1" fmla="val 50000"/>
              <a:gd name="adj2" fmla="val 69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330825" y="2252663"/>
            <a:ext cx="2514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rgbClr val="000066"/>
                </a:solidFill>
                <a:ea typeface="宋体" pitchFamily="2" charset="-122"/>
              </a:rPr>
              <a:t>0110010101110</a:t>
            </a:r>
            <a:endParaRPr lang="en-US" altLang="zh-CN" sz="26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435225" y="2481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968625" y="2862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3502025" y="33956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 b="1"/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901825" y="29384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A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511425" y="34718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C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3044825" y="4005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B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959225" y="40052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D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H="1">
            <a:off x="2359025" y="286226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2892425" y="28622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 flipH="1">
            <a:off x="2892425" y="33194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H="1">
            <a:off x="3349625" y="37766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3883025" y="3852863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>
            <a:off x="3349625" y="32432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1978025" y="2557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2511425" y="3090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3121025" y="3624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044825" y="24050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578225" y="30146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035425" y="36242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5788025" y="475932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ABACCDA</a:t>
            </a:r>
            <a:endParaRPr lang="en-US" altLang="zh-CN" sz="24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96701" name="Rectangle 29"/>
          <p:cNvSpPr>
            <a:spLocks noChangeArrowheads="1"/>
          </p:cNvSpPr>
          <p:nvPr/>
        </p:nvSpPr>
        <p:spPr bwMode="auto">
          <a:xfrm>
            <a:off x="228600" y="5334000"/>
            <a:ext cx="815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特点：每一码都不是另一码的前缀，不会错译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称为前缀码</a:t>
            </a:r>
            <a:endParaRPr kumimoji="0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哈夫曼编码的译码过程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01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117571A0-9341-4DA1-A900-9E32C49366B3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373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28600" y="669925"/>
            <a:ext cx="8664575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基本思想：概率大的字符用短码，小的用长码，构造哈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楷体_GB2312" pitchFamily="49" charset="-122"/>
              </a:rPr>
              <a:t>夫曼树</a:t>
            </a:r>
            <a:endParaRPr kumimoji="0" lang="zh-CN" altLang="en-US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哈夫曼编码的构造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28600" y="1228725"/>
            <a:ext cx="8664575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例：某系统在通讯时，只出现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五种字符，其出现频率依次为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，试设计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Huffman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编码。 </a:t>
            </a:r>
            <a:endParaRPr lang="zh-CN" altLang="en-US" sz="26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4914900" y="2330450"/>
            <a:ext cx="3962400" cy="2743200"/>
            <a:chOff x="3096" y="1468"/>
            <a:chExt cx="2496" cy="1728"/>
          </a:xfrm>
        </p:grpSpPr>
        <p:sp>
          <p:nvSpPr>
            <p:cNvPr id="113673" name="Oval 7"/>
            <p:cNvSpPr>
              <a:spLocks noChangeArrowheads="1"/>
            </p:cNvSpPr>
            <p:nvPr/>
          </p:nvSpPr>
          <p:spPr bwMode="auto">
            <a:xfrm>
              <a:off x="4008" y="146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14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4" name="Oval 8"/>
            <p:cNvSpPr>
              <a:spLocks noChangeArrowheads="1"/>
            </p:cNvSpPr>
            <p:nvPr/>
          </p:nvSpPr>
          <p:spPr bwMode="auto">
            <a:xfrm>
              <a:off x="4584" y="1900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8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5" name="Oval 9"/>
            <p:cNvSpPr>
              <a:spLocks noChangeArrowheads="1"/>
            </p:cNvSpPr>
            <p:nvPr/>
          </p:nvSpPr>
          <p:spPr bwMode="auto">
            <a:xfrm>
              <a:off x="4920" y="2236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6" name="Oval 10"/>
            <p:cNvSpPr>
              <a:spLocks noChangeArrowheads="1"/>
            </p:cNvSpPr>
            <p:nvPr/>
          </p:nvSpPr>
          <p:spPr bwMode="auto">
            <a:xfrm>
              <a:off x="3528" y="194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6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7" name="Oval 11"/>
            <p:cNvSpPr>
              <a:spLocks noChangeArrowheads="1"/>
            </p:cNvSpPr>
            <p:nvPr/>
          </p:nvSpPr>
          <p:spPr bwMode="auto">
            <a:xfrm>
              <a:off x="429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8" name="Oval 12"/>
            <p:cNvSpPr>
              <a:spLocks noChangeArrowheads="1"/>
            </p:cNvSpPr>
            <p:nvPr/>
          </p:nvSpPr>
          <p:spPr bwMode="auto">
            <a:xfrm>
              <a:off x="4632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79" name="Oval 13"/>
            <p:cNvSpPr>
              <a:spLocks noChangeArrowheads="1"/>
            </p:cNvSpPr>
            <p:nvPr/>
          </p:nvSpPr>
          <p:spPr bwMode="auto">
            <a:xfrm>
              <a:off x="5208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80" name="Line 14"/>
            <p:cNvSpPr>
              <a:spLocks noChangeShapeType="1"/>
            </p:cNvSpPr>
            <p:nvPr/>
          </p:nvSpPr>
          <p:spPr bwMode="auto">
            <a:xfrm>
              <a:off x="4296" y="170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Line 15"/>
            <p:cNvSpPr>
              <a:spLocks noChangeShapeType="1"/>
            </p:cNvSpPr>
            <p:nvPr/>
          </p:nvSpPr>
          <p:spPr bwMode="auto">
            <a:xfrm flipH="1">
              <a:off x="4536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" name="Line 16"/>
            <p:cNvSpPr>
              <a:spLocks noChangeShapeType="1"/>
            </p:cNvSpPr>
            <p:nvPr/>
          </p:nvSpPr>
          <p:spPr bwMode="auto">
            <a:xfrm flipH="1">
              <a:off x="4824" y="24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Line 17"/>
            <p:cNvSpPr>
              <a:spLocks noChangeShapeType="1"/>
            </p:cNvSpPr>
            <p:nvPr/>
          </p:nvSpPr>
          <p:spPr bwMode="auto">
            <a:xfrm>
              <a:off x="5160" y="25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4" name="Line 18"/>
            <p:cNvSpPr>
              <a:spLocks noChangeShapeType="1"/>
            </p:cNvSpPr>
            <p:nvPr/>
          </p:nvSpPr>
          <p:spPr bwMode="auto">
            <a:xfrm>
              <a:off x="4824" y="21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5" name="Text Box 19"/>
            <p:cNvSpPr txBox="1">
              <a:spLocks noChangeArrowheads="1"/>
            </p:cNvSpPr>
            <p:nvPr/>
          </p:nvSpPr>
          <p:spPr bwMode="auto">
            <a:xfrm>
              <a:off x="3480" y="17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86" name="Text Box 20"/>
            <p:cNvSpPr txBox="1">
              <a:spLocks noChangeArrowheads="1"/>
            </p:cNvSpPr>
            <p:nvPr/>
          </p:nvSpPr>
          <p:spPr bwMode="auto">
            <a:xfrm>
              <a:off x="42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87" name="Text Box 21"/>
            <p:cNvSpPr txBox="1">
              <a:spLocks noChangeArrowheads="1"/>
            </p:cNvSpPr>
            <p:nvPr/>
          </p:nvSpPr>
          <p:spPr bwMode="auto">
            <a:xfrm>
              <a:off x="4680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88" name="Text Box 22"/>
            <p:cNvSpPr txBox="1">
              <a:spLocks noChangeArrowheads="1"/>
            </p:cNvSpPr>
            <p:nvPr/>
          </p:nvSpPr>
          <p:spPr bwMode="auto">
            <a:xfrm>
              <a:off x="4632" y="16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89" name="Text Box 23"/>
            <p:cNvSpPr txBox="1">
              <a:spLocks noChangeArrowheads="1"/>
            </p:cNvSpPr>
            <p:nvPr/>
          </p:nvSpPr>
          <p:spPr bwMode="auto">
            <a:xfrm>
              <a:off x="4968" y="19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0" name="Text Box 24"/>
            <p:cNvSpPr txBox="1">
              <a:spLocks noChangeArrowheads="1"/>
            </p:cNvSpPr>
            <p:nvPr/>
          </p:nvSpPr>
          <p:spPr bwMode="auto">
            <a:xfrm>
              <a:off x="5256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1" name="Line 25"/>
            <p:cNvSpPr>
              <a:spLocks noChangeShapeType="1"/>
            </p:cNvSpPr>
            <p:nvPr/>
          </p:nvSpPr>
          <p:spPr bwMode="auto">
            <a:xfrm flipH="1">
              <a:off x="3768" y="170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" name="Oval 26"/>
            <p:cNvSpPr>
              <a:spLocks noChangeArrowheads="1"/>
            </p:cNvSpPr>
            <p:nvPr/>
          </p:nvSpPr>
          <p:spPr bwMode="auto">
            <a:xfrm>
              <a:off x="3144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3" name="Oval 27"/>
            <p:cNvSpPr>
              <a:spLocks noChangeArrowheads="1"/>
            </p:cNvSpPr>
            <p:nvPr/>
          </p:nvSpPr>
          <p:spPr bwMode="auto">
            <a:xfrm>
              <a:off x="381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4" name="Line 28"/>
            <p:cNvSpPr>
              <a:spLocks noChangeShapeType="1"/>
            </p:cNvSpPr>
            <p:nvPr/>
          </p:nvSpPr>
          <p:spPr bwMode="auto">
            <a:xfrm flipH="1">
              <a:off x="3336" y="21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5" name="Line 29"/>
            <p:cNvSpPr>
              <a:spLocks noChangeShapeType="1"/>
            </p:cNvSpPr>
            <p:nvPr/>
          </p:nvSpPr>
          <p:spPr bwMode="auto">
            <a:xfrm>
              <a:off x="3768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" name="Text Box 30"/>
            <p:cNvSpPr txBox="1">
              <a:spLocks noChangeArrowheads="1"/>
            </p:cNvSpPr>
            <p:nvPr/>
          </p:nvSpPr>
          <p:spPr bwMode="auto">
            <a:xfrm>
              <a:off x="30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7" name="Text Box 31"/>
            <p:cNvSpPr txBox="1">
              <a:spLocks noChangeArrowheads="1"/>
            </p:cNvSpPr>
            <p:nvPr/>
          </p:nvSpPr>
          <p:spPr bwMode="auto">
            <a:xfrm>
              <a:off x="3864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8" name="Text Box 32"/>
            <p:cNvSpPr txBox="1">
              <a:spLocks noChangeArrowheads="1"/>
            </p:cNvSpPr>
            <p:nvPr/>
          </p:nvSpPr>
          <p:spPr bwMode="auto">
            <a:xfrm>
              <a:off x="3096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 T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699" name="Text Box 33"/>
            <p:cNvSpPr txBox="1">
              <a:spLocks noChangeArrowheads="1"/>
            </p:cNvSpPr>
            <p:nvPr/>
          </p:nvSpPr>
          <p:spPr bwMode="auto">
            <a:xfrm>
              <a:off x="3720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 B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700" name="Text Box 34"/>
            <p:cNvSpPr txBox="1">
              <a:spLocks noChangeArrowheads="1"/>
            </p:cNvSpPr>
            <p:nvPr/>
          </p:nvSpPr>
          <p:spPr bwMode="auto">
            <a:xfrm>
              <a:off x="4104" y="25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 A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701" name="Text Box 35"/>
            <p:cNvSpPr txBox="1">
              <a:spLocks noChangeArrowheads="1"/>
            </p:cNvSpPr>
            <p:nvPr/>
          </p:nvSpPr>
          <p:spPr bwMode="auto">
            <a:xfrm>
              <a:off x="4440" y="28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 C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3702" name="Text Box 36"/>
            <p:cNvSpPr txBox="1">
              <a:spLocks noChangeArrowheads="1"/>
            </p:cNvSpPr>
            <p:nvPr/>
          </p:nvSpPr>
          <p:spPr bwMode="auto">
            <a:xfrm>
              <a:off x="5064" y="29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itchFamily="2" charset="-122"/>
                </a:rPr>
                <a:t> S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sp>
        <p:nvSpPr>
          <p:cNvPr id="797734" name="Rectangle 38"/>
          <p:cNvSpPr>
            <a:spLocks noChangeArrowheads="1"/>
          </p:cNvSpPr>
          <p:nvPr/>
        </p:nvSpPr>
        <p:spPr bwMode="auto">
          <a:xfrm>
            <a:off x="1619250" y="2395538"/>
            <a:ext cx="1619250" cy="25701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/>
              <a:t>T</a:t>
            </a:r>
            <a:r>
              <a:rPr lang="zh-CN" altLang="en-US" sz="2800" b="1"/>
              <a:t>　 </a:t>
            </a:r>
            <a:r>
              <a:rPr lang="en-US" altLang="zh-CN" sz="2800" b="1"/>
              <a:t>00</a:t>
            </a: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B </a:t>
            </a:r>
            <a:r>
              <a:rPr lang="zh-CN" altLang="en-US" sz="2800" b="1"/>
              <a:t>　</a:t>
            </a:r>
            <a:r>
              <a:rPr lang="en-US" altLang="zh-CN" sz="2800" b="1"/>
              <a:t>01</a:t>
            </a: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A </a:t>
            </a:r>
            <a:r>
              <a:rPr lang="zh-CN" altLang="en-US" sz="2800" b="1"/>
              <a:t>　</a:t>
            </a:r>
            <a:r>
              <a:rPr lang="en-US" altLang="zh-CN" sz="2800" b="1"/>
              <a:t>10 </a:t>
            </a: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C </a:t>
            </a:r>
            <a:r>
              <a:rPr lang="zh-CN" altLang="en-US" sz="2800" b="1"/>
              <a:t>　</a:t>
            </a:r>
            <a:r>
              <a:rPr lang="en-US" altLang="zh-CN" sz="2800" b="1"/>
              <a:t>110 </a:t>
            </a: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S</a:t>
            </a:r>
            <a:r>
              <a:rPr lang="zh-CN" altLang="en-US" sz="2800" b="1"/>
              <a:t>　  </a:t>
            </a:r>
            <a:r>
              <a:rPr lang="en-US" altLang="zh-CN" sz="2800" b="1"/>
              <a:t>111</a:t>
            </a:r>
            <a:endParaRPr lang="en-US" altLang="zh-CN" sz="28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 animBg="1"/>
      <p:bldP spid="7977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0" y="14398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普通树（多叉树）若不转化为二叉树，则运算很难实现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250825" y="2565402"/>
            <a:ext cx="8686800" cy="2447925"/>
          </a:xfrm>
          <a:prstGeom prst="rect">
            <a:avLst/>
          </a:prstGeom>
          <a:solidFill>
            <a:srgbClr val="CCFFFF"/>
          </a:solidFill>
          <a:ln w="57150">
            <a:solidFill>
              <a:srgbClr val="FF3300"/>
            </a:solidFill>
            <a:miter lim="800000"/>
          </a:ln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为何要重点研究每结点最多只有两个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叉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的树？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二叉树的结构最简单，规律性最强；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可以证明，所有树都能转为唯一对应的二叉树，不失一般性。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4" grpId="0" autoUpdateAnimBg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A6130EE6-A1AA-492E-8070-5774EF31FDBD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4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5154" name="Rectangle 2"/>
          <p:cNvSpPr>
            <a:spLocks noChangeArrowheads="1"/>
          </p:cNvSpPr>
          <p:nvPr/>
        </p:nvSpPr>
        <p:spPr bwMode="auto">
          <a:xfrm>
            <a:off x="533400" y="685800"/>
            <a:ext cx="79248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根据给定的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个权值{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>
                <a:ea typeface="楷体_GB2312" pitchFamily="49" charset="-122"/>
              </a:rPr>
              <a:t>……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棵只有根结点的二叉树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在森林中选取两棵根结点</a:t>
            </a:r>
            <a:r>
              <a:rPr lang="zh-CN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权值最小的树作左右子树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，构造一棵新的二叉树，置新二叉树根结点权值为其左右子树根结点权值之和。</a:t>
            </a:r>
            <a:endParaRPr lang="zh-CN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在森林中</a:t>
            </a:r>
            <a:r>
              <a:rPr lang="zh-CN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删除这两棵树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，同时将新得到的二叉树加入森林中。</a:t>
            </a:r>
            <a:endParaRPr lang="zh-CN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重复上述两步，</a:t>
            </a:r>
            <a:r>
              <a:rPr lang="zh-CN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直到只含一棵树为止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，这棵树即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夫曼树。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0" y="0"/>
            <a:ext cx="3897313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哈夫曼树的构造过程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4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5D3A883A-96C7-4D84-9A47-3B8DE960C435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577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-327025" y="6461125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Ch5_8.c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2843213" y="2565400"/>
            <a:ext cx="4694056" cy="206210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err="1">
                <a:ea typeface="宋体" pitchFamily="2" charset="-122"/>
              </a:rPr>
              <a:t>typedef</a:t>
            </a:r>
            <a:r>
              <a:rPr lang="en-US" altLang="zh-CN" b="1" dirty="0">
                <a:ea typeface="宋体" pitchFamily="2" charset="-122"/>
              </a:rPr>
              <a:t>  </a:t>
            </a:r>
            <a:r>
              <a:rPr lang="en-US" altLang="zh-CN" b="1" dirty="0" err="1">
                <a:ea typeface="宋体" pitchFamily="2" charset="-122"/>
              </a:rPr>
              <a:t>struct</a:t>
            </a:r>
            <a:endParaRPr lang="en-US" altLang="zh-CN" b="1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itchFamily="2" charset="-122"/>
              </a:rPr>
              <a:t>{  </a:t>
            </a:r>
            <a:r>
              <a:rPr lang="en-US" altLang="zh-CN" b="1" dirty="0" err="1">
                <a:ea typeface="宋体" pitchFamily="2" charset="-122"/>
              </a:rPr>
              <a:t>int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weight</a:t>
            </a:r>
            <a:r>
              <a:rPr lang="en-US" altLang="zh-CN" b="1" dirty="0">
                <a:ea typeface="宋体" pitchFamily="2" charset="-122"/>
              </a:rPr>
              <a:t>;</a:t>
            </a:r>
            <a:endParaRPr lang="en-US" altLang="zh-CN" b="1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ea typeface="宋体" pitchFamily="2" charset="-122"/>
              </a:rPr>
              <a:t>   </a:t>
            </a:r>
            <a:r>
              <a:rPr lang="en-US" altLang="zh-CN" b="1" dirty="0" err="1">
                <a:ea typeface="宋体" pitchFamily="2" charset="-122"/>
              </a:rPr>
              <a:t>int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 smtClean="0">
                <a:ea typeface="宋体" pitchFamily="2" charset="-122"/>
              </a:rPr>
              <a:t>parent,lchild,rchild</a:t>
            </a:r>
            <a:r>
              <a:rPr lang="en-US" altLang="zh-CN" b="1" dirty="0" smtClean="0">
                <a:ea typeface="宋体" pitchFamily="2" charset="-122"/>
              </a:rPr>
              <a:t>;</a:t>
            </a:r>
            <a:endParaRPr lang="en-US" altLang="zh-CN" b="1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}</a:t>
            </a:r>
            <a:r>
              <a:rPr lang="en-US" altLang="zh-CN" b="1" dirty="0" err="1" smtClean="0">
                <a:ea typeface="宋体" pitchFamily="2" charset="-122"/>
              </a:rPr>
              <a:t>HTNode</a:t>
            </a:r>
            <a:r>
              <a:rPr lang="en-US" altLang="zh-CN" b="1" dirty="0" smtClean="0">
                <a:ea typeface="宋体" pitchFamily="2" charset="-122"/>
              </a:rPr>
              <a:t>,*</a:t>
            </a:r>
            <a:r>
              <a:rPr lang="en-US" altLang="zh-CN" b="1" dirty="0" err="1" smtClean="0">
                <a:ea typeface="宋体" pitchFamily="2" charset="-122"/>
              </a:rPr>
              <a:t>HuffmanTree</a:t>
            </a:r>
            <a:r>
              <a:rPr lang="en-US" altLang="zh-CN" b="1" dirty="0">
                <a:ea typeface="宋体" pitchFamily="2" charset="-122"/>
              </a:rPr>
              <a:t>;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15718" name="Rectangle 4"/>
          <p:cNvSpPr>
            <a:spLocks noChangeArrowheads="1"/>
          </p:cNvSpPr>
          <p:nvPr/>
        </p:nvSpPr>
        <p:spPr bwMode="auto">
          <a:xfrm>
            <a:off x="0" y="0"/>
            <a:ext cx="65881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哈夫曼树构造算法的实现（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6.12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434975" y="1352550"/>
            <a:ext cx="67294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采用顺序存储结构</a:t>
            </a:r>
            <a:r>
              <a:rPr lang="en-US" altLang="zh-CN" sz="2800" b="1">
                <a:ea typeface="楷体_GB2312" pitchFamily="49" charset="-122"/>
              </a:rPr>
              <a:t>——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一维结构数组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结点类型定义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434975" y="773113"/>
            <a:ext cx="7596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一棵有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个叶子结点的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Huffman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树有</a:t>
            </a:r>
            <a:r>
              <a:rPr lang="zh-CN" altLang="en-US" b="1" u="sng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个结点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6183" name="Text Box 7"/>
          <p:cNvSpPr txBox="1">
            <a:spLocks noChangeArrowheads="1"/>
          </p:cNvSpPr>
          <p:nvPr/>
        </p:nvSpPr>
        <p:spPr bwMode="auto">
          <a:xfrm>
            <a:off x="5808663" y="688975"/>
            <a:ext cx="99536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2n-1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animBg="1"/>
      <p:bldP spid="946181" grpId="0"/>
      <p:bldP spid="946182" grpId="0"/>
      <p:bldP spid="94618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856723B7-69AF-4D9A-98FE-FE47049EFED4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680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95288" y="765175"/>
            <a:ext cx="87487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HT[1..2n-1]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lchild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rchild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=parent=0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输入初始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个叶子结点：置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HT[1..n]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weight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值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进行以下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次合并，依次产生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=n+1..2n-1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3.1)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HT[1..i-1]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中选两个未被选过的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weight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最小的两个结点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HT[s1]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HT[s2] 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parent = 0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的结点中选</a:t>
            </a:r>
            <a:r>
              <a:rPr lang="en-US" altLang="en-US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3.2)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HT[s1]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HT[s2]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parent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值：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parent=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3.3)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HT[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weight=HT[s1].weight + HT[s2].weight ,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lchild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=s1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 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rchild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=s2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0" y="0"/>
            <a:ext cx="65881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哈夫曼树构造算法的实现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AA5125B6-2233-4451-9130-0F3767446B8C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782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76250" y="314208"/>
            <a:ext cx="8359775" cy="436427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算法</a:t>
            </a:r>
            <a:endParaRPr lang="zh-CN" altLang="en-US" sz="2800" dirty="0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CreatHuffmanTree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HuffmanTree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&amp;</a:t>
            </a:r>
            <a:r>
              <a:rPr lang="en-US" altLang="zh-CN" sz="2000" b="1" dirty="0" err="1" smtClean="0"/>
              <a:t>HT,int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n){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if(n&lt;=1)return;</a:t>
            </a:r>
            <a:endParaRPr lang="en-US" altLang="zh-CN" sz="2000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m=2*n-1;</a:t>
            </a:r>
            <a:endParaRPr lang="en-US" altLang="zh-CN" sz="2000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HT=new </a:t>
            </a:r>
            <a:r>
              <a:rPr lang="en-US" altLang="zh-CN" sz="2000" b="1" dirty="0" err="1">
                <a:ea typeface="宋体" pitchFamily="2" charset="-122"/>
              </a:rPr>
              <a:t>HTNode</a:t>
            </a:r>
            <a:r>
              <a:rPr lang="en-US" altLang="zh-CN" sz="2000" b="1" dirty="0">
                <a:ea typeface="宋体" pitchFamily="2" charset="-122"/>
              </a:rPr>
              <a:t>[m+1];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//0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号单元未用，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HT[m]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表示根结点</a:t>
            </a:r>
            <a:r>
              <a:rPr lang="zh-CN" altLang="en-US" sz="2000" b="1" dirty="0">
                <a:ea typeface="宋体" pitchFamily="2" charset="-122"/>
              </a:rPr>
              <a:t>   </a:t>
            </a:r>
            <a:endParaRPr lang="zh-CN" altLang="en-US" sz="2000" b="1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 smtClean="0"/>
              <a:t>   //</a:t>
            </a:r>
            <a:r>
              <a:rPr lang="zh-CN" altLang="en-US" sz="2000" b="1" dirty="0" smtClean="0"/>
              <a:t>初始化</a:t>
            </a:r>
            <a:r>
              <a:rPr lang="en-US" altLang="zh-CN" sz="2000" b="1" dirty="0" smtClean="0"/>
              <a:t>HT </a:t>
            </a:r>
            <a:r>
              <a:rPr lang="zh-CN" altLang="en-US" sz="2000" b="1" dirty="0" smtClean="0"/>
              <a:t>表</a:t>
            </a:r>
            <a:endParaRPr lang="en-US" altLang="zh-CN" sz="2000" b="1" dirty="0" smtClean="0"/>
          </a:p>
          <a:p>
            <a:pPr>
              <a:buFontTx/>
              <a:buNone/>
            </a:pP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=1;i</a:t>
            </a:r>
            <a:r>
              <a:rPr lang="en-US" altLang="zh-CN" sz="2000" b="1" dirty="0"/>
              <a:t>&lt;=m;++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  {HT[</a:t>
            </a:r>
            <a:r>
              <a:rPr lang="en-US" altLang="zh-CN" sz="2000" b="1" dirty="0" err="1"/>
              <a:t>i</a:t>
            </a:r>
            <a:r>
              <a:rPr lang="en-US" altLang="zh-CN" sz="2000" b="1" dirty="0" smtClean="0"/>
              <a:t>].</a:t>
            </a:r>
            <a:r>
              <a:rPr lang="en-US" altLang="zh-CN" sz="2000" b="1" dirty="0" err="1" smtClean="0"/>
              <a:t>lchild</a:t>
            </a:r>
            <a:r>
              <a:rPr lang="en-US" altLang="zh-CN" sz="2000" b="1" dirty="0" smtClean="0"/>
              <a:t>=0;HT[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].</a:t>
            </a:r>
            <a:r>
              <a:rPr lang="en-US" altLang="zh-CN" sz="2000" b="1" dirty="0" err="1" smtClean="0"/>
              <a:t>rchild</a:t>
            </a:r>
            <a:r>
              <a:rPr lang="en-US" altLang="zh-CN" sz="2000" b="1" dirty="0" smtClean="0"/>
              <a:t>=0;HT[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/>
              <a:t>].parent=0;}</a:t>
            </a:r>
            <a:endParaRPr lang="en-US" altLang="zh-CN" sz="2000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for(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r>
              <a:rPr lang="en-US" altLang="zh-CN" sz="2000" b="1" dirty="0">
                <a:ea typeface="宋体" pitchFamily="2" charset="-122"/>
              </a:rPr>
              <a:t>=1;i&lt;=n;++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r>
              <a:rPr lang="en-US" altLang="zh-CN" sz="2000" b="1" dirty="0">
                <a:ea typeface="宋体" pitchFamily="2" charset="-122"/>
              </a:rPr>
              <a:t>)</a:t>
            </a:r>
            <a:r>
              <a:rPr lang="en-US" altLang="zh-CN" sz="2000" b="1" dirty="0" err="1">
                <a:ea typeface="宋体" pitchFamily="2" charset="-122"/>
              </a:rPr>
              <a:t>cin</a:t>
            </a:r>
            <a:r>
              <a:rPr lang="en-US" altLang="zh-CN" sz="2000" b="1" dirty="0">
                <a:ea typeface="宋体" pitchFamily="2" charset="-122"/>
              </a:rPr>
              <a:t>&gt;&gt;HT[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r>
              <a:rPr lang="en-US" altLang="zh-CN" sz="2000" b="1" dirty="0">
                <a:ea typeface="宋体" pitchFamily="2" charset="-122"/>
              </a:rPr>
              <a:t>].weight; </a:t>
            </a:r>
            <a:endParaRPr lang="en-US" altLang="zh-CN" sz="2000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ea typeface="宋体" pitchFamily="2" charset="-122"/>
              </a:rPr>
              <a:t>                               </a:t>
            </a:r>
            <a:endParaRPr lang="en-US" altLang="zh-CN" sz="2400" b="1" dirty="0">
              <a:ea typeface="宋体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139406" y="3050073"/>
            <a:ext cx="5043487" cy="3997325"/>
            <a:chOff x="2551" y="1825"/>
            <a:chExt cx="3177" cy="2518"/>
          </a:xfrm>
        </p:grpSpPr>
        <p:sp>
          <p:nvSpPr>
            <p:cNvPr id="117777" name="Rectangle 4"/>
            <p:cNvSpPr>
              <a:spLocks noChangeArrowheads="1"/>
            </p:cNvSpPr>
            <p:nvPr/>
          </p:nvSpPr>
          <p:spPr bwMode="auto">
            <a:xfrm>
              <a:off x="2974" y="1830"/>
              <a:ext cx="2690" cy="25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en-US" sz="2800" b="1"/>
            </a:p>
          </p:txBody>
        </p:sp>
        <p:grpSp>
          <p:nvGrpSpPr>
            <p:cNvPr id="117778" name="Group 5"/>
            <p:cNvGrpSpPr/>
            <p:nvPr/>
          </p:nvGrpSpPr>
          <p:grpSpPr bwMode="auto">
            <a:xfrm>
              <a:off x="2551" y="1825"/>
              <a:ext cx="3177" cy="2518"/>
              <a:chOff x="2551" y="1825"/>
              <a:chExt cx="3177" cy="2518"/>
            </a:xfrm>
          </p:grpSpPr>
          <p:grpSp>
            <p:nvGrpSpPr>
              <p:cNvPr id="117779" name="Group 6"/>
              <p:cNvGrpSpPr/>
              <p:nvPr/>
            </p:nvGrpSpPr>
            <p:grpSpPr bwMode="auto">
              <a:xfrm>
                <a:off x="2551" y="1825"/>
                <a:ext cx="3177" cy="2518"/>
                <a:chOff x="2551" y="1825"/>
                <a:chExt cx="3177" cy="2518"/>
              </a:xfrm>
            </p:grpSpPr>
            <p:sp>
              <p:nvSpPr>
                <p:cNvPr id="117781" name="Rectangle 7"/>
                <p:cNvSpPr>
                  <a:spLocks noChangeArrowheads="1"/>
                </p:cNvSpPr>
                <p:nvPr/>
              </p:nvSpPr>
              <p:spPr bwMode="auto">
                <a:xfrm>
                  <a:off x="2551" y="2083"/>
                  <a:ext cx="3111" cy="2233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 b="1"/>
                </a:p>
              </p:txBody>
            </p:sp>
            <p:sp>
              <p:nvSpPr>
                <p:cNvPr id="117782" name="Line 8"/>
                <p:cNvSpPr>
                  <a:spLocks noChangeShapeType="1"/>
                </p:cNvSpPr>
                <p:nvPr/>
              </p:nvSpPr>
              <p:spPr bwMode="auto">
                <a:xfrm>
                  <a:off x="5151" y="1831"/>
                  <a:ext cx="0" cy="251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3" name="Line 9"/>
                <p:cNvSpPr>
                  <a:spLocks noChangeShapeType="1"/>
                </p:cNvSpPr>
                <p:nvPr/>
              </p:nvSpPr>
              <p:spPr bwMode="auto">
                <a:xfrm>
                  <a:off x="4595" y="1831"/>
                  <a:ext cx="0" cy="25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4" name="Line 10"/>
                <p:cNvSpPr>
                  <a:spLocks noChangeShapeType="1"/>
                </p:cNvSpPr>
                <p:nvPr/>
              </p:nvSpPr>
              <p:spPr bwMode="auto">
                <a:xfrm>
                  <a:off x="3817" y="1842"/>
                  <a:ext cx="0" cy="246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61" y="3386"/>
                  <a:ext cx="311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84" y="1825"/>
                  <a:ext cx="27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dirty="0">
                      <a:ea typeface="宋体" pitchFamily="2" charset="-122"/>
                    </a:rPr>
                    <a:t> </a:t>
                  </a:r>
                  <a:r>
                    <a:rPr lang="en-US" altLang="zh-CN" sz="2000" dirty="0">
                      <a:ea typeface="宋体" pitchFamily="2" charset="-122"/>
                    </a:rPr>
                    <a:t>weight         parent         </a:t>
                  </a:r>
                  <a:r>
                    <a:rPr lang="en-US" altLang="zh-CN" sz="2000" dirty="0" err="1" smtClean="0">
                      <a:ea typeface="宋体" pitchFamily="2" charset="-122"/>
                    </a:rPr>
                    <a:t>lchild</a:t>
                  </a:r>
                  <a:r>
                    <a:rPr lang="en-US" altLang="zh-CN" sz="2000" dirty="0" smtClean="0">
                      <a:ea typeface="宋体" pitchFamily="2" charset="-122"/>
                    </a:rPr>
                    <a:t>     </a:t>
                  </a:r>
                  <a:r>
                    <a:rPr lang="en-US" altLang="zh-CN" sz="2000" dirty="0" err="1" smtClean="0">
                      <a:ea typeface="宋体" pitchFamily="2" charset="-122"/>
                    </a:rPr>
                    <a:t>rchild</a:t>
                  </a:r>
                  <a:r>
                    <a:rPr lang="en-US" altLang="zh-CN" sz="2000" dirty="0" smtClean="0">
                      <a:ea typeface="宋体" pitchFamily="2" charset="-122"/>
                    </a:rPr>
                    <a:t>     </a:t>
                  </a:r>
                  <a:endParaRPr lang="en-US" altLang="zh-CN" sz="2000" dirty="0">
                    <a:ea typeface="宋体" pitchFamily="2" charset="-122"/>
                  </a:endParaRPr>
                </a:p>
              </p:txBody>
            </p:sp>
            <p:sp>
              <p:nvSpPr>
                <p:cNvPr id="1177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62" y="2185"/>
                  <a:ext cx="322" cy="2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ea typeface="宋体" pitchFamily="2" charset="-122"/>
                    </a:rPr>
                    <a:t>1</a:t>
                  </a:r>
                  <a:r>
                    <a:rPr lang="zh-CN" altLang="en-US" sz="2400">
                      <a:ea typeface="宋体" pitchFamily="2" charset="-122"/>
                    </a:rPr>
                    <a:t>．．．</a:t>
                  </a:r>
                  <a:r>
                    <a:rPr lang="zh-CN" altLang="en-US" sz="2000">
                      <a:ea typeface="宋体" pitchFamily="2" charset="-122"/>
                    </a:rPr>
                    <a:t>８</a:t>
                  </a:r>
                  <a:endParaRPr lang="zh-CN" altLang="en-US" sz="2000">
                    <a:ea typeface="宋体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>
                      <a:ea typeface="宋体" pitchFamily="2" charset="-122"/>
                    </a:rPr>
                    <a:t>９</a:t>
                  </a:r>
                  <a:r>
                    <a:rPr lang="zh-CN" altLang="en-US" sz="2400">
                      <a:ea typeface="宋体" pitchFamily="2" charset="-122"/>
                    </a:rPr>
                    <a:t>．．</a:t>
                  </a:r>
                  <a:r>
                    <a:rPr lang="en-US" altLang="zh-CN" sz="2000">
                      <a:ea typeface="宋体" pitchFamily="2" charset="-122"/>
                    </a:rPr>
                    <a:t>15</a:t>
                  </a:r>
                  <a:endParaRPr lang="en-US" altLang="zh-CN" sz="2400">
                    <a:ea typeface="宋体" pitchFamily="2" charset="-122"/>
                  </a:endParaRPr>
                </a:p>
              </p:txBody>
            </p:sp>
          </p:grpSp>
          <p:sp>
            <p:nvSpPr>
              <p:cNvPr id="117780" name="Line 14"/>
              <p:cNvSpPr>
                <a:spLocks noChangeShapeType="1"/>
              </p:cNvSpPr>
              <p:nvPr/>
            </p:nvSpPr>
            <p:spPr bwMode="auto">
              <a:xfrm>
                <a:off x="2972" y="2064"/>
                <a:ext cx="1" cy="223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48239" name="Text Box 15"/>
          <p:cNvSpPr txBox="1">
            <a:spLocks noChangeArrowheads="1"/>
          </p:cNvSpPr>
          <p:nvPr/>
        </p:nvSpPr>
        <p:spPr bwMode="auto">
          <a:xfrm>
            <a:off x="5157788" y="3506788"/>
            <a:ext cx="736600" cy="18573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5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29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7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8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14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23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3</a:t>
            </a:r>
            <a:endParaRPr lang="en-US" altLang="zh-CN" sz="1600">
              <a:ea typeface="宋体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ea typeface="宋体" pitchFamily="2" charset="-122"/>
              </a:rPr>
              <a:t>11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6450013" y="3540125"/>
            <a:ext cx="422275" cy="3309938"/>
            <a:chOff x="4063" y="2230"/>
            <a:chExt cx="266" cy="2085"/>
          </a:xfrm>
        </p:grpSpPr>
        <p:sp>
          <p:nvSpPr>
            <p:cNvPr id="117775" name="Text Box 17"/>
            <p:cNvSpPr txBox="1">
              <a:spLocks noChangeArrowheads="1"/>
            </p:cNvSpPr>
            <p:nvPr/>
          </p:nvSpPr>
          <p:spPr bwMode="auto">
            <a:xfrm>
              <a:off x="4063" y="2230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0 0 0 0 0 0 0 0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7776" name="Text Box 18"/>
            <p:cNvSpPr txBox="1">
              <a:spLocks noChangeArrowheads="1"/>
            </p:cNvSpPr>
            <p:nvPr/>
          </p:nvSpPr>
          <p:spPr bwMode="auto">
            <a:xfrm>
              <a:off x="4083" y="3508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0 0 0 0 0 0 0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sp>
        <p:nvSpPr>
          <p:cNvPr id="948243" name="Text Box 19"/>
          <p:cNvSpPr txBox="1">
            <a:spLocks noChangeArrowheads="1"/>
          </p:cNvSpPr>
          <p:nvPr/>
        </p:nvSpPr>
        <p:spPr bwMode="auto">
          <a:xfrm>
            <a:off x="4065588" y="1976438"/>
            <a:ext cx="4922837" cy="8588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ea typeface="宋体" pitchFamily="2" charset="-122"/>
              </a:rPr>
              <a:t>例:设</a:t>
            </a:r>
            <a:r>
              <a:rPr lang="en-US" altLang="zh-CN" sz="2400" b="1" dirty="0">
                <a:ea typeface="宋体" pitchFamily="2" charset="-122"/>
              </a:rPr>
              <a:t>n=8,  w={5,29,7,8,14,23,3,11}</a:t>
            </a:r>
            <a:endParaRPr lang="en-US" altLang="zh-CN" sz="2400" b="1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ea typeface="宋体" pitchFamily="2" charset="-122"/>
              </a:rPr>
              <a:t>试设计 </a:t>
            </a:r>
            <a:r>
              <a:rPr lang="en-US" altLang="zh-CN" sz="2400" b="1" dirty="0" err="1">
                <a:ea typeface="宋体" pitchFamily="2" charset="-122"/>
              </a:rPr>
              <a:t>huffman</a:t>
            </a:r>
            <a:r>
              <a:rPr lang="en-US" altLang="zh-CN" sz="2400" b="1" dirty="0">
                <a:ea typeface="宋体" pitchFamily="2" charset="-122"/>
              </a:rPr>
              <a:t> code (m=2*8-1=15)</a:t>
            </a:r>
            <a:endParaRPr lang="en-US" altLang="zh-CN" sz="2800" dirty="0">
              <a:ea typeface="宋体" pitchFamily="2" charset="-122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8413750" y="3530600"/>
            <a:ext cx="422275" cy="3295650"/>
            <a:chOff x="5300" y="2224"/>
            <a:chExt cx="266" cy="2076"/>
          </a:xfrm>
        </p:grpSpPr>
        <p:sp>
          <p:nvSpPr>
            <p:cNvPr id="117773" name="Text Box 21"/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0 0 0 0 0 0 0 0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7774" name="Text Box 22"/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0 0 0 0 0 0 0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7546975" y="3530600"/>
            <a:ext cx="422275" cy="3295650"/>
            <a:chOff x="5300" y="2224"/>
            <a:chExt cx="266" cy="2076"/>
          </a:xfrm>
        </p:grpSpPr>
        <p:sp>
          <p:nvSpPr>
            <p:cNvPr id="117771" name="Text Box 24"/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0 0 0 0 0 0 0 0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17772" name="Text Box 25"/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0 0 0 0 0 0 0</a:t>
              </a:r>
              <a:endParaRPr lang="en-US" altLang="zh-CN" sz="24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9" grpId="0" animBg="1" autoUpdateAnimBg="0"/>
      <p:bldP spid="948243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C26AA1F6-98F0-49B7-85BB-9FFED39771EE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788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304800" y="596900"/>
            <a:ext cx="8154988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for( 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=n+1;i&lt;=m;++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)  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构造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Huffman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树</a:t>
            </a:r>
            <a:endParaRPr lang="zh-CN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>
                <a:ea typeface="宋体" pitchFamily="2" charset="-122"/>
              </a:rPr>
              <a:t>{</a:t>
            </a:r>
            <a:r>
              <a:rPr lang="zh-CN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FF0066"/>
                </a:solidFill>
                <a:ea typeface="宋体" pitchFamily="2" charset="-122"/>
              </a:rPr>
              <a:t>Select(HT,i-1, s1, s2);</a:t>
            </a:r>
            <a:r>
              <a:rPr lang="zh-CN" altLang="en-US" sz="2800" b="1" dirty="0">
                <a:ea typeface="宋体" pitchFamily="2" charset="-122"/>
              </a:rPr>
              <a:t>　</a:t>
            </a:r>
            <a:endParaRPr lang="zh-CN" altLang="en-US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HT[k](1≤k≤i-1)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中选择两个其双亲域为0,</a:t>
            </a:r>
            <a:endParaRPr lang="zh-CN" altLang="zh-CN" sz="2800" b="1" dirty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 且权值最小的结点,</a:t>
            </a:r>
            <a:endParaRPr lang="zh-CN" altLang="zh-CN" sz="2800" b="1" dirty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 并返回它们在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HT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中的序号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s1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s2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   HT[s1].parent=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;   HT[s2] .parent=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;  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表示从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F</a:t>
            </a:r>
            <a:r>
              <a:rPr lang="zh-CN" altLang="zh-CN" sz="2800" b="1" dirty="0">
                <a:solidFill>
                  <a:srgbClr val="0000FF"/>
                </a:solidFill>
                <a:ea typeface="宋体" pitchFamily="2" charset="-122"/>
              </a:rPr>
              <a:t>中删除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s1,s2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   HT[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 smtClean="0">
                <a:ea typeface="宋体" pitchFamily="2" charset="-122"/>
              </a:rPr>
              <a:t>].</a:t>
            </a:r>
            <a:r>
              <a:rPr lang="en-US" altLang="zh-CN" sz="2800" b="1" dirty="0" err="1" smtClean="0">
                <a:ea typeface="宋体" pitchFamily="2" charset="-122"/>
              </a:rPr>
              <a:t>lchild</a:t>
            </a:r>
            <a:r>
              <a:rPr lang="en-US" altLang="zh-CN" sz="2800" b="1" dirty="0" smtClean="0">
                <a:ea typeface="宋体" pitchFamily="2" charset="-122"/>
              </a:rPr>
              <a:t>=s1</a:t>
            </a:r>
            <a:r>
              <a:rPr lang="en-US" altLang="zh-CN" sz="2800" b="1" dirty="0">
                <a:ea typeface="宋体" pitchFamily="2" charset="-122"/>
              </a:rPr>
              <a:t>;    HT[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 smtClean="0">
                <a:ea typeface="宋体" pitchFamily="2" charset="-122"/>
              </a:rPr>
              <a:t>].</a:t>
            </a:r>
            <a:r>
              <a:rPr lang="en-US" altLang="zh-CN" sz="2800" b="1" dirty="0" err="1" smtClean="0">
                <a:ea typeface="宋体" pitchFamily="2" charset="-122"/>
              </a:rPr>
              <a:t>rchild</a:t>
            </a:r>
            <a:r>
              <a:rPr lang="en-US" altLang="zh-CN" sz="2800" b="1" dirty="0" smtClean="0">
                <a:ea typeface="宋体" pitchFamily="2" charset="-122"/>
              </a:rPr>
              <a:t>=s2 </a:t>
            </a:r>
            <a:r>
              <a:rPr lang="en-US" altLang="zh-CN" sz="2800" b="1" dirty="0">
                <a:ea typeface="宋体" pitchFamily="2" charset="-122"/>
              </a:rPr>
              <a:t>; 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//s1,s2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分别作为</a:t>
            </a:r>
            <a:r>
              <a:rPr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的左右孩子</a:t>
            </a:r>
            <a:endParaRPr lang="zh-CN" altLang="en-US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宋体" pitchFamily="2" charset="-122"/>
              </a:rPr>
              <a:t>   </a:t>
            </a:r>
            <a:r>
              <a:rPr lang="en-US" altLang="zh-CN" sz="2800" b="1" dirty="0">
                <a:ea typeface="宋体" pitchFamily="2" charset="-122"/>
              </a:rPr>
              <a:t>HT[</a:t>
            </a:r>
            <a:r>
              <a:rPr lang="en-US" altLang="zh-CN" sz="2800" b="1" dirty="0" err="1">
                <a:ea typeface="宋体" pitchFamily="2" charset="-122"/>
              </a:rPr>
              <a:t>i</a:t>
            </a:r>
            <a:r>
              <a:rPr lang="en-US" altLang="zh-CN" sz="2800" b="1" dirty="0">
                <a:ea typeface="宋体" pitchFamily="2" charset="-122"/>
              </a:rPr>
              <a:t>].weight=HT[s1].weight + HT[s2] .weight;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 //</a:t>
            </a:r>
            <a:r>
              <a:rPr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的权值为左右孩子权值之和</a:t>
            </a:r>
            <a:endParaRPr lang="zh-CN" altLang="en-US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宋体" pitchFamily="2" charset="-122"/>
              </a:rPr>
              <a:t>    </a:t>
            </a:r>
            <a:r>
              <a:rPr lang="en-US" altLang="zh-CN" sz="2800" b="1" dirty="0">
                <a:ea typeface="宋体" pitchFamily="2" charset="-122"/>
              </a:rPr>
              <a:t>}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宋体" pitchFamily="2" charset="-122"/>
              </a:rPr>
              <a:t>}</a:t>
            </a:r>
            <a:endParaRPr lang="en-US" altLang="zh-CN" sz="2800" dirty="0">
              <a:solidFill>
                <a:srgbClr val="99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 smtClean="0">
                <a:solidFill>
                  <a:srgbClr val="FF3300"/>
                </a:solidFill>
              </a:rPr>
              <a:t>求最小值函数</a:t>
            </a:r>
            <a:r>
              <a:rPr lang="en-US" altLang="zh-CN" sz="4000" smtClean="0">
                <a:solidFill>
                  <a:srgbClr val="FF3300"/>
                </a:solidFill>
              </a:rPr>
              <a:t>MIN  </a:t>
            </a:r>
            <a:endParaRPr lang="en-US" altLang="zh-CN" sz="4000" smtClean="0">
              <a:solidFill>
                <a:srgbClr val="FF330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9388"/>
            <a:ext cx="8820150" cy="4725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min(</a:t>
            </a:r>
            <a:r>
              <a:rPr lang="en-US" altLang="zh-CN" sz="2600" b="1" dirty="0" err="1" smtClean="0"/>
              <a:t>HuffmanTree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t,int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i</a:t>
            </a:r>
            <a:r>
              <a:rPr lang="en-US" altLang="zh-CN" sz="2600" b="1" dirty="0" smtClean="0"/>
              <a:t>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{ // </a:t>
            </a:r>
            <a:r>
              <a:rPr lang="zh-CN" altLang="en-US" sz="2600" b="1" dirty="0" smtClean="0"/>
              <a:t>返回</a:t>
            </a:r>
            <a:r>
              <a:rPr lang="en-US" altLang="zh-CN" sz="2600" b="1" dirty="0" err="1" smtClean="0"/>
              <a:t>i</a:t>
            </a:r>
            <a:r>
              <a:rPr lang="zh-CN" altLang="en-US" sz="2600" b="1" dirty="0" smtClean="0"/>
              <a:t>个结点中权值最小的树的根结点序号，</a:t>
            </a:r>
            <a:endParaRPr lang="zh-CN" altLang="en-US" sz="2600" b="1" dirty="0" smtClean="0"/>
          </a:p>
          <a:p>
            <a:pPr>
              <a:lnSpc>
                <a:spcPct val="80000"/>
              </a:lnSpc>
            </a:pPr>
            <a:r>
              <a:rPr lang="zh-CN" altLang="en-US" sz="2600" b="1" dirty="0" smtClean="0"/>
              <a:t>     函数</a:t>
            </a:r>
            <a:r>
              <a:rPr lang="en-US" altLang="zh-CN" sz="2600" b="1" dirty="0" smtClean="0"/>
              <a:t>select()</a:t>
            </a:r>
            <a:r>
              <a:rPr lang="zh-CN" altLang="en-US" sz="2600" b="1" dirty="0" smtClean="0"/>
              <a:t>调用</a:t>
            </a:r>
            <a:endParaRPr lang="zh-CN" altLang="en-US" sz="2600" b="1" dirty="0" smtClean="0"/>
          </a:p>
          <a:p>
            <a:pPr>
              <a:lnSpc>
                <a:spcPct val="80000"/>
              </a:lnSpc>
            </a:pPr>
            <a:r>
              <a:rPr lang="zh-CN" altLang="en-US" sz="2600" b="1" dirty="0" smtClean="0"/>
              <a:t>   </a:t>
            </a: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j,flag</a:t>
            </a:r>
            <a:r>
              <a:rPr lang="en-US" altLang="zh-CN" sz="2600" b="1" dirty="0" smtClean="0"/>
              <a:t>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  unsigned </a:t>
            </a: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k=UINT_MAX; // </a:t>
            </a:r>
            <a:r>
              <a:rPr lang="zh-CN" altLang="en-US" sz="2600" b="1" dirty="0" smtClean="0"/>
              <a:t>取</a:t>
            </a:r>
            <a:r>
              <a:rPr lang="en-US" altLang="zh-CN" sz="2600" b="1" dirty="0" smtClean="0"/>
              <a:t>k</a:t>
            </a:r>
            <a:r>
              <a:rPr lang="zh-CN" altLang="en-US" sz="2600" b="1" dirty="0" smtClean="0"/>
              <a:t>为不小于可能的值</a:t>
            </a:r>
            <a:r>
              <a:rPr lang="en-US" altLang="zh-CN" sz="2600" b="1" dirty="0" smtClean="0"/>
              <a:t>(</a:t>
            </a:r>
            <a:r>
              <a:rPr lang="zh-CN" altLang="en-US" sz="2600" b="1" dirty="0" smtClean="0"/>
              <a:t>无符号整型最大值</a:t>
            </a:r>
            <a:r>
              <a:rPr lang="en-US" altLang="zh-CN" sz="2600" b="1" dirty="0" smtClean="0"/>
              <a:t>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  for(j=1;j&lt;=</a:t>
            </a:r>
            <a:r>
              <a:rPr lang="en-US" altLang="zh-CN" sz="2600" b="1" dirty="0" err="1" smtClean="0"/>
              <a:t>i;j</a:t>
            </a:r>
            <a:r>
              <a:rPr lang="en-US" altLang="zh-CN" sz="2600" b="1" dirty="0" smtClean="0"/>
              <a:t>++)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    if(t[j].weight&lt;k&amp;&amp;t[j].parent==0) // t[j]</a:t>
            </a:r>
            <a:r>
              <a:rPr lang="zh-CN" altLang="en-US" sz="2600" b="1" dirty="0" smtClean="0"/>
              <a:t>是树的根结点</a:t>
            </a:r>
            <a:endParaRPr lang="zh-CN" altLang="en-US" sz="2600" b="1" dirty="0" smtClean="0"/>
          </a:p>
          <a:p>
            <a:pPr>
              <a:lnSpc>
                <a:spcPct val="80000"/>
              </a:lnSpc>
            </a:pPr>
            <a:r>
              <a:rPr lang="zh-CN" altLang="en-US" sz="2600" b="1" dirty="0" smtClean="0"/>
              <a:t>       </a:t>
            </a:r>
            <a:r>
              <a:rPr lang="en-US" altLang="zh-CN" sz="2600" b="1" dirty="0" smtClean="0"/>
              <a:t>k=t[j].</a:t>
            </a:r>
            <a:r>
              <a:rPr lang="en-US" altLang="zh-CN" sz="2600" b="1" dirty="0" err="1" smtClean="0"/>
              <a:t>weight,flag</a:t>
            </a:r>
            <a:r>
              <a:rPr lang="en-US" altLang="zh-CN" sz="2600" b="1" dirty="0" smtClean="0"/>
              <a:t>=j;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  t[flag].parent=1; 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// </a:t>
            </a:r>
            <a:r>
              <a:rPr lang="zh-CN" altLang="en-US" sz="2600" b="1" dirty="0" smtClean="0"/>
              <a:t>给选中的根结点的双亲赋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，避免第</a:t>
            </a: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次查找该结点</a:t>
            </a:r>
            <a:endParaRPr lang="zh-CN" altLang="en-US" sz="2600" b="1" dirty="0" smtClean="0"/>
          </a:p>
          <a:p>
            <a:pPr>
              <a:lnSpc>
                <a:spcPct val="80000"/>
              </a:lnSpc>
            </a:pPr>
            <a:r>
              <a:rPr lang="zh-CN" altLang="en-US" sz="2600" b="1" dirty="0" smtClean="0"/>
              <a:t>   </a:t>
            </a:r>
            <a:r>
              <a:rPr lang="en-US" altLang="zh-CN" sz="2600" b="1" dirty="0" smtClean="0"/>
              <a:t>return flag;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 }</a:t>
            </a:r>
            <a:endParaRPr lang="zh-CN" altLang="en-US" sz="2600" b="1" dirty="0" smtClean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4000" smtClean="0">
                <a:solidFill>
                  <a:srgbClr val="FF3300"/>
                </a:solidFill>
              </a:rPr>
              <a:t>Selete</a:t>
            </a:r>
            <a:r>
              <a:rPr lang="zh-CN" altLang="en-US" sz="4000" smtClean="0">
                <a:solidFill>
                  <a:srgbClr val="FF3300"/>
                </a:solidFill>
              </a:rPr>
              <a:t>函数</a:t>
            </a:r>
            <a:endParaRPr lang="zh-CN" altLang="en-US" sz="4000" smtClean="0">
              <a:solidFill>
                <a:srgbClr val="FF3300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295400"/>
            <a:ext cx="7983537" cy="4879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smtClean="0"/>
              <a:t>void select(HuffmanTree t,int i,int &amp;s1,int &amp;s2)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{ // </a:t>
            </a:r>
            <a:r>
              <a:rPr lang="zh-CN" altLang="en-US" sz="2800" b="1" smtClean="0"/>
              <a:t>在</a:t>
            </a:r>
            <a:r>
              <a:rPr lang="en-US" altLang="zh-CN" sz="2800" b="1" smtClean="0"/>
              <a:t>i</a:t>
            </a:r>
            <a:r>
              <a:rPr lang="zh-CN" altLang="en-US" sz="2800" b="1" smtClean="0"/>
              <a:t>个结点中选择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个权值最小的树的根结点序号，</a:t>
            </a:r>
            <a:r>
              <a:rPr lang="en-US" altLang="zh-CN" sz="2800" b="1" smtClean="0"/>
              <a:t>s1</a:t>
            </a:r>
            <a:r>
              <a:rPr lang="zh-CN" altLang="en-US" sz="2800" b="1" smtClean="0"/>
              <a:t>为其中序号小的那个</a:t>
            </a:r>
            <a:endParaRPr lang="zh-CN" altLang="en-US" sz="2800" b="1" smtClean="0"/>
          </a:p>
          <a:p>
            <a:pPr>
              <a:lnSpc>
                <a:spcPct val="80000"/>
              </a:lnSpc>
            </a:pPr>
            <a:r>
              <a:rPr lang="zh-CN" altLang="en-US" sz="2800" b="1" smtClean="0"/>
              <a:t>   </a:t>
            </a:r>
            <a:r>
              <a:rPr lang="en-US" altLang="zh-CN" sz="2800" b="1" smtClean="0"/>
              <a:t>int j;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s1=min(t,i);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s2=min(t,i);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if(s1&gt;s2)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{      j=s1;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  s1=s2;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  s2=j;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  }</a:t>
            </a:r>
            <a:endParaRPr lang="en-US" altLang="zh-CN" sz="2800" b="1" smtClean="0"/>
          </a:p>
          <a:p>
            <a:pPr>
              <a:lnSpc>
                <a:spcPct val="80000"/>
              </a:lnSpc>
            </a:pPr>
            <a:r>
              <a:rPr lang="en-US" altLang="zh-CN" sz="2800" b="1" smtClean="0"/>
              <a:t> }</a:t>
            </a:r>
            <a:endParaRPr lang="zh-CN" altLang="en-US" sz="2800" b="1" smtClean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                    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7987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1860" name="Line 2"/>
          <p:cNvSpPr>
            <a:spLocks noChangeShapeType="1"/>
          </p:cNvSpPr>
          <p:nvPr/>
        </p:nvSpPr>
        <p:spPr bwMode="auto">
          <a:xfrm>
            <a:off x="1352550" y="6218238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1861" name="Group 29"/>
          <p:cNvGrpSpPr/>
          <p:nvPr/>
        </p:nvGrpSpPr>
        <p:grpSpPr bwMode="auto">
          <a:xfrm>
            <a:off x="2106613" y="1662113"/>
            <a:ext cx="5043487" cy="3997325"/>
            <a:chOff x="1327" y="1047"/>
            <a:chExt cx="3177" cy="2518"/>
          </a:xfrm>
        </p:grpSpPr>
        <p:grpSp>
          <p:nvGrpSpPr>
            <p:cNvPr id="121863" name="Group 4"/>
            <p:cNvGrpSpPr/>
            <p:nvPr/>
          </p:nvGrpSpPr>
          <p:grpSpPr bwMode="auto">
            <a:xfrm>
              <a:off x="1327" y="1047"/>
              <a:ext cx="3177" cy="2518"/>
              <a:chOff x="2112" y="1528"/>
              <a:chExt cx="3177" cy="2518"/>
            </a:xfrm>
          </p:grpSpPr>
          <p:sp>
            <p:nvSpPr>
              <p:cNvPr id="121872" name="Rectangle 5"/>
              <p:cNvSpPr>
                <a:spLocks noChangeArrowheads="1"/>
              </p:cNvSpPr>
              <p:nvPr/>
            </p:nvSpPr>
            <p:spPr bwMode="auto">
              <a:xfrm>
                <a:off x="2535" y="1533"/>
                <a:ext cx="2690" cy="25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800" b="1"/>
              </a:p>
            </p:txBody>
          </p:sp>
          <p:grpSp>
            <p:nvGrpSpPr>
              <p:cNvPr id="121873" name="Group 6"/>
              <p:cNvGrpSpPr/>
              <p:nvPr/>
            </p:nvGrpSpPr>
            <p:grpSpPr bwMode="auto">
              <a:xfrm>
                <a:off x="2112" y="1528"/>
                <a:ext cx="3177" cy="2518"/>
                <a:chOff x="2112" y="1528"/>
                <a:chExt cx="3177" cy="2518"/>
              </a:xfrm>
            </p:grpSpPr>
            <p:sp>
              <p:nvSpPr>
                <p:cNvPr id="121874" name="Rectangle 7"/>
                <p:cNvSpPr>
                  <a:spLocks noChangeArrowheads="1"/>
                </p:cNvSpPr>
                <p:nvPr/>
              </p:nvSpPr>
              <p:spPr bwMode="auto">
                <a:xfrm>
                  <a:off x="2112" y="1786"/>
                  <a:ext cx="3111" cy="2233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>
                    <a:buFontTx/>
                    <a:buNone/>
                  </a:pPr>
                  <a:endParaRPr lang="zh-CN" altLang="en-US" sz="2800" b="1"/>
                </a:p>
              </p:txBody>
            </p:sp>
            <p:grpSp>
              <p:nvGrpSpPr>
                <p:cNvPr id="121875" name="Group 8"/>
                <p:cNvGrpSpPr/>
                <p:nvPr/>
              </p:nvGrpSpPr>
              <p:grpSpPr bwMode="auto">
                <a:xfrm>
                  <a:off x="2122" y="1528"/>
                  <a:ext cx="3167" cy="2518"/>
                  <a:chOff x="2111" y="1528"/>
                  <a:chExt cx="3167" cy="2518"/>
                </a:xfrm>
              </p:grpSpPr>
              <p:sp>
                <p:nvSpPr>
                  <p:cNvPr id="12187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701" y="1534"/>
                    <a:ext cx="0" cy="251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45" y="1534"/>
                    <a:ext cx="0" cy="250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7" y="1545"/>
                    <a:ext cx="0" cy="246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2" y="1789"/>
                    <a:ext cx="0" cy="223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1" y="3089"/>
                    <a:ext cx="3112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1881" name="Group 14"/>
                  <p:cNvGrpSpPr/>
                  <p:nvPr/>
                </p:nvGrpSpPr>
                <p:grpSpPr bwMode="auto">
                  <a:xfrm>
                    <a:off x="2212" y="1528"/>
                    <a:ext cx="3066" cy="2513"/>
                    <a:chOff x="2212" y="1528"/>
                    <a:chExt cx="3066" cy="2513"/>
                  </a:xfrm>
                </p:grpSpPr>
                <p:sp>
                  <p:nvSpPr>
                    <p:cNvPr id="12188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4" y="1528"/>
                      <a:ext cx="274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400" dirty="0"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dirty="0">
                          <a:ea typeface="宋体" pitchFamily="2" charset="-122"/>
                        </a:rPr>
                        <a:t>weight         parent         </a:t>
                      </a:r>
                      <a:r>
                        <a:rPr lang="en-US" altLang="zh-CN" sz="2000" dirty="0" err="1">
                          <a:ea typeface="宋体" pitchFamily="2" charset="-122"/>
                        </a:rPr>
                        <a:t>lchild</a:t>
                      </a:r>
                      <a:r>
                        <a:rPr lang="en-US" altLang="zh-CN" sz="2000" dirty="0">
                          <a:ea typeface="宋体" pitchFamily="2" charset="-122"/>
                        </a:rPr>
                        <a:t>      </a:t>
                      </a:r>
                      <a:r>
                        <a:rPr lang="en-US" altLang="zh-CN" sz="2000" dirty="0" err="1">
                          <a:ea typeface="宋体" pitchFamily="2" charset="-122"/>
                        </a:rPr>
                        <a:t>rchild</a:t>
                      </a:r>
                      <a:endParaRPr lang="en-US" altLang="zh-CN" sz="2000" dirty="0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2188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2" y="1910"/>
                      <a:ext cx="376" cy="21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2400">
                          <a:ea typeface="宋体" pitchFamily="2" charset="-122"/>
                        </a:rPr>
                        <a:t>1</a:t>
                      </a:r>
                      <a:r>
                        <a:rPr lang="zh-CN" altLang="en-US" sz="2400">
                          <a:ea typeface="宋体" pitchFamily="2" charset="-122"/>
                        </a:rPr>
                        <a:t>．．．８９．．</a:t>
                      </a:r>
                      <a:r>
                        <a:rPr lang="en-US" altLang="zh-CN" sz="2400">
                          <a:ea typeface="宋体" pitchFamily="2" charset="-122"/>
                        </a:rPr>
                        <a:t>15</a:t>
                      </a:r>
                      <a:endParaRPr lang="en-US" altLang="zh-CN" sz="2400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2188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9" y="1934"/>
                      <a:ext cx="556" cy="11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5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29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7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8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14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23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3</a:t>
                      </a:r>
                      <a:endParaRPr lang="en-US" altLang="zh-CN" sz="1600"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600">
                          <a:ea typeface="宋体" pitchFamily="2" charset="-122"/>
                        </a:rPr>
                        <a:t>11</a:t>
                      </a:r>
                      <a:endParaRPr lang="en-US" altLang="zh-CN" sz="2400"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2188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7" y="3177"/>
                      <a:ext cx="466" cy="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15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19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29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42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58</a:t>
                      </a:r>
                      <a:endParaRPr lang="en-US" altLang="zh-CN" sz="1400">
                        <a:solidFill>
                          <a:srgbClr val="0000FF"/>
                        </a:solidFill>
                        <a:ea typeface="宋体" pitchFamily="2" charset="-122"/>
                      </a:endParaRPr>
                    </a:p>
                    <a:p>
                      <a:pPr eaLnBrk="1" hangingPunct="1">
                        <a:lnSpc>
                          <a:spcPct val="4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zh-CN" sz="1400">
                          <a:solidFill>
                            <a:srgbClr val="0000FF"/>
                          </a:solidFill>
                          <a:ea typeface="宋体" pitchFamily="2" charset="-122"/>
                        </a:rPr>
                        <a:t>100</a:t>
                      </a:r>
                      <a:endParaRPr lang="en-US" altLang="zh-CN" sz="2400"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21864" name="Text Box 19"/>
            <p:cNvSpPr txBox="1">
              <a:spLocks noChangeArrowheads="1"/>
            </p:cNvSpPr>
            <p:nvPr/>
          </p:nvSpPr>
          <p:spPr bwMode="auto">
            <a:xfrm>
              <a:off x="2839" y="1452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9 14101012139 11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65" name="Text Box 20"/>
            <p:cNvSpPr txBox="1">
              <a:spLocks noChangeArrowheads="1"/>
            </p:cNvSpPr>
            <p:nvPr/>
          </p:nvSpPr>
          <p:spPr bwMode="auto">
            <a:xfrm>
              <a:off x="2881" y="2694"/>
              <a:ext cx="238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1112131415150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66" name="Text Box 21"/>
            <p:cNvSpPr txBox="1">
              <a:spLocks noChangeArrowheads="1"/>
            </p:cNvSpPr>
            <p:nvPr/>
          </p:nvSpPr>
          <p:spPr bwMode="auto">
            <a:xfrm>
              <a:off x="3507" y="2685"/>
              <a:ext cx="223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1385</a:t>
              </a:r>
              <a:r>
                <a:rPr lang="en-US" altLang="zh-CN" sz="1400">
                  <a:ea typeface="宋体" pitchFamily="2" charset="-122"/>
                </a:rPr>
                <a:t>62</a:t>
              </a:r>
              <a:endParaRPr lang="en-US" altLang="zh-CN" sz="1400">
                <a:ea typeface="宋体" pitchFamily="2" charset="-122"/>
              </a:endParaRPr>
            </a:p>
          </p:txBody>
        </p:sp>
        <p:sp>
          <p:nvSpPr>
            <p:cNvPr id="121867" name="Text Box 23"/>
            <p:cNvSpPr txBox="1">
              <a:spLocks noChangeArrowheads="1"/>
            </p:cNvSpPr>
            <p:nvPr/>
          </p:nvSpPr>
          <p:spPr bwMode="auto">
            <a:xfrm>
              <a:off x="4084" y="2697"/>
              <a:ext cx="21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rgbClr val="0000FF"/>
                  </a:solidFill>
                  <a:ea typeface="宋体" pitchFamily="2" charset="-122"/>
                </a:rPr>
                <a:t>749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68" name="Text Box 24"/>
            <p:cNvSpPr txBox="1">
              <a:spLocks noChangeArrowheads="1"/>
            </p:cNvSpPr>
            <p:nvPr/>
          </p:nvSpPr>
          <p:spPr bwMode="auto">
            <a:xfrm>
              <a:off x="4028" y="3033"/>
              <a:ext cx="24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10111214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69" name="Text Box 26"/>
            <p:cNvSpPr txBox="1">
              <a:spLocks noChangeArrowheads="1"/>
            </p:cNvSpPr>
            <p:nvPr/>
          </p:nvSpPr>
          <p:spPr bwMode="auto">
            <a:xfrm>
              <a:off x="3469" y="1429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0 0 0 0 0 0 0 0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70" name="Text Box 27"/>
            <p:cNvSpPr txBox="1">
              <a:spLocks noChangeArrowheads="1"/>
            </p:cNvSpPr>
            <p:nvPr/>
          </p:nvSpPr>
          <p:spPr bwMode="auto">
            <a:xfrm>
              <a:off x="4028" y="1429"/>
              <a:ext cx="266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itchFamily="2" charset="-122"/>
                </a:rPr>
                <a:t>0 0 0 0 0 0 0 0</a:t>
              </a:r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121871" name="Text Box 28"/>
            <p:cNvSpPr txBox="1">
              <a:spLocks noChangeArrowheads="1"/>
            </p:cNvSpPr>
            <p:nvPr/>
          </p:nvSpPr>
          <p:spPr bwMode="auto">
            <a:xfrm>
              <a:off x="3470" y="3356"/>
              <a:ext cx="2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rgbClr val="0000FF"/>
                  </a:solidFill>
                  <a:ea typeface="宋体" pitchFamily="2" charset="-122"/>
                </a:rPr>
                <a:t>13</a:t>
              </a:r>
              <a:endParaRPr lang="en-US" altLang="zh-CN" sz="2400">
                <a:ea typeface="宋体" pitchFamily="2" charset="-122"/>
              </a:endParaRPr>
            </a:p>
          </p:txBody>
        </p:sp>
      </p:grpSp>
      <p:sp>
        <p:nvSpPr>
          <p:cNvPr id="121862" name="Rectangle 30"/>
          <p:cNvSpPr>
            <a:spLocks noChangeArrowheads="1"/>
          </p:cNvSpPr>
          <p:nvPr/>
        </p:nvSpPr>
        <p:spPr bwMode="auto">
          <a:xfrm>
            <a:off x="457200" y="755650"/>
            <a:ext cx="662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Huffman tree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,HT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273835B6-F0B4-4C2E-BD5C-B6D6119AEE38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8089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0" y="0"/>
            <a:ext cx="8893175" cy="63525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CreatHuffmanCode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HuffmanTree</a:t>
            </a:r>
            <a:r>
              <a:rPr lang="en-US" altLang="zh-CN" sz="1800" b="1" dirty="0"/>
              <a:t> HT, </a:t>
            </a:r>
            <a:r>
              <a:rPr lang="en-US" altLang="zh-CN" sz="1800" b="1" dirty="0" err="1"/>
              <a:t>HuffmanCode</a:t>
            </a:r>
            <a:r>
              <a:rPr lang="en-US" altLang="zh-CN" sz="1800" b="1" dirty="0"/>
              <a:t> &amp;HC,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n){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从叶子到根逆向求每个字符的赫夫曼编码，存储在编码表</a:t>
            </a:r>
            <a:r>
              <a:rPr lang="en-US" altLang="zh-CN" sz="1800" b="1" dirty="0"/>
              <a:t>HC</a:t>
            </a:r>
            <a:r>
              <a:rPr lang="zh-CN" altLang="en-US" sz="1800" b="1" dirty="0"/>
              <a:t>中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en-US" altLang="zh-CN" sz="1800" b="1" dirty="0"/>
              <a:t> HC=(</a:t>
            </a:r>
            <a:r>
              <a:rPr lang="en-US" altLang="zh-CN" sz="1800" b="1" dirty="0" err="1"/>
              <a:t>HuffmanCode</a:t>
            </a:r>
            <a:r>
              <a:rPr lang="en-US" altLang="zh-CN" sz="1800" b="1" dirty="0"/>
              <a:t>)</a:t>
            </a:r>
            <a:r>
              <a:rPr lang="en-US" altLang="zh-CN" sz="1800" b="1" dirty="0" err="1"/>
              <a:t>malloc</a:t>
            </a:r>
            <a:r>
              <a:rPr lang="en-US" altLang="zh-CN" sz="1800" b="1" dirty="0"/>
              <a:t>((n+1)*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(char </a:t>
            </a:r>
            <a:r>
              <a:rPr lang="en-US" altLang="zh-CN" sz="1800" b="1" dirty="0" smtClean="0"/>
              <a:t>*));  //</a:t>
            </a:r>
            <a:r>
              <a:rPr lang="zh-CN" altLang="en-US" sz="1800" b="1" dirty="0" smtClean="0"/>
              <a:t>分配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个字符编码的头</a:t>
            </a:r>
            <a:r>
              <a:rPr lang="zh-CN" altLang="en-US" sz="1800" b="1" dirty="0" smtClean="0"/>
              <a:t>指针变量</a:t>
            </a:r>
            <a:endParaRPr lang="zh-CN" altLang="en-US" sz="1800" b="1" dirty="0"/>
          </a:p>
          <a:p>
            <a:pPr>
              <a:buNone/>
            </a:pPr>
            <a:r>
              <a:rPr lang="en-US" altLang="zh-CN" sz="1800" b="1" dirty="0" smtClean="0"/>
              <a:t>cd</a:t>
            </a:r>
            <a:r>
              <a:rPr lang="en-US" altLang="zh-CN" sz="1800" b="1" dirty="0"/>
              <a:t>=(char *)</a:t>
            </a:r>
            <a:r>
              <a:rPr lang="en-US" altLang="zh-CN" sz="1800" b="1" dirty="0" err="1" smtClean="0"/>
              <a:t>malloc</a:t>
            </a:r>
            <a:r>
              <a:rPr lang="en-US" altLang="zh-CN" sz="1800" b="1" dirty="0" smtClean="0"/>
              <a:t>(n*</a:t>
            </a:r>
            <a:r>
              <a:rPr lang="en-US" altLang="zh-CN" sz="1800" b="1" dirty="0" err="1" smtClean="0"/>
              <a:t>sizeof</a:t>
            </a:r>
            <a:r>
              <a:rPr lang="en-US" altLang="zh-CN" sz="1800" b="1" dirty="0" smtClean="0"/>
              <a:t>(char)</a:t>
            </a:r>
            <a:r>
              <a:rPr lang="zh-CN" altLang="en-US" sz="1800" b="1" dirty="0" smtClean="0"/>
              <a:t>； </a:t>
            </a:r>
            <a:r>
              <a:rPr lang="en-US" altLang="zh-CN" sz="1800" b="1" dirty="0" smtClean="0"/>
              <a:t>//</a:t>
            </a:r>
            <a:r>
              <a:rPr lang="zh-CN" altLang="en-US" sz="1800" b="1" dirty="0"/>
              <a:t>分配临时存放编码的动态数组空间</a:t>
            </a:r>
            <a:endParaRPr lang="zh-CN" altLang="en-US" sz="1800" b="1" dirty="0"/>
          </a:p>
          <a:p>
            <a:pPr>
              <a:buFontTx/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cd[n-1</a:t>
            </a:r>
            <a:r>
              <a:rPr lang="en-US" altLang="zh-CN" sz="1800" b="1" dirty="0"/>
              <a:t>]=“\n</a:t>
            </a:r>
            <a:r>
              <a:rPr lang="en-US" altLang="zh-CN" sz="1800" b="1" dirty="0" smtClean="0"/>
              <a:t>”;</a:t>
            </a:r>
            <a:r>
              <a:rPr lang="en-US" altLang="zh-CN" sz="1800" b="1" dirty="0"/>
              <a:t> //</a:t>
            </a:r>
            <a:r>
              <a:rPr lang="zh-CN" altLang="en-US" sz="1800" b="1" dirty="0"/>
              <a:t>编码</a:t>
            </a:r>
            <a:r>
              <a:rPr lang="zh-CN" altLang="en-US" sz="1800" b="1" dirty="0" smtClean="0"/>
              <a:t>结束符</a:t>
            </a:r>
            <a:endParaRPr lang="en-US" altLang="zh-CN" sz="1800" b="1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for(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=1</a:t>
            </a:r>
            <a:r>
              <a:rPr lang="en-US" altLang="zh-CN" sz="1800" b="1" dirty="0"/>
              <a:t>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&lt;=n;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){	//</a:t>
            </a:r>
            <a:r>
              <a:rPr lang="zh-CN" altLang="en-US" sz="1800" b="1" dirty="0"/>
              <a:t>逐个字符求赫夫曼编码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start=n-1; c=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f=HT[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].parent;                 			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while(f!=0){	</a:t>
            </a:r>
            <a:r>
              <a:rPr lang="en-US" altLang="zh-CN" sz="1800" b="1" dirty="0" smtClean="0"/>
              <a:t>       //</a:t>
            </a:r>
            <a:r>
              <a:rPr lang="zh-CN" altLang="en-US" sz="1800" b="1" dirty="0"/>
              <a:t>从叶子结点开始向上回溯，直到根结点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--start;                          			//</a:t>
            </a:r>
            <a:r>
              <a:rPr lang="zh-CN" altLang="en-US" sz="1800" b="1" dirty="0"/>
              <a:t>回溯一次</a:t>
            </a:r>
            <a:r>
              <a:rPr lang="en-US" altLang="zh-CN" sz="1800" b="1" dirty="0"/>
              <a:t>start</a:t>
            </a:r>
            <a:r>
              <a:rPr lang="zh-CN" altLang="en-US" sz="1800" b="1" dirty="0"/>
              <a:t>向前指一个位置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if (HT[f].</a:t>
            </a:r>
            <a:r>
              <a:rPr lang="en-US" altLang="zh-CN" sz="1800" b="1" dirty="0" err="1"/>
              <a:t>lchild</a:t>
            </a:r>
            <a:r>
              <a:rPr lang="en-US" altLang="zh-CN" sz="1800" b="1" dirty="0"/>
              <a:t>= =c)  cd[start]=’0’;	//</a:t>
            </a:r>
            <a:r>
              <a:rPr lang="zh-CN" altLang="en-US" sz="1800" b="1" dirty="0"/>
              <a:t>结点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是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的左孩子，则生成代码</a:t>
            </a:r>
            <a:r>
              <a:rPr lang="en-US" altLang="zh-CN" sz="1800" b="1" dirty="0"/>
              <a:t>0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else cd[start]=’1’;               		//</a:t>
            </a:r>
            <a:r>
              <a:rPr lang="zh-CN" altLang="en-US" sz="1800" b="1" dirty="0"/>
              <a:t>结点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是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的右孩子，则生成代码</a:t>
            </a:r>
            <a:r>
              <a:rPr lang="en-US" altLang="zh-CN" sz="1800" b="1" dirty="0"/>
              <a:t>1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c=f; f=HT[f].parent;             		//</a:t>
            </a:r>
            <a:r>
              <a:rPr lang="zh-CN" altLang="en-US" sz="1800" b="1" dirty="0"/>
              <a:t>继续向上回溯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}                                  		//</a:t>
            </a:r>
            <a:r>
              <a:rPr lang="zh-CN" altLang="en-US" sz="1800" b="1" dirty="0"/>
              <a:t>求出第</a:t>
            </a:r>
            <a:r>
              <a:rPr lang="en-US" altLang="zh-CN" sz="1800" b="1" dirty="0" err="1"/>
              <a:t>i</a:t>
            </a:r>
            <a:r>
              <a:rPr lang="zh-CN" altLang="en-US" sz="1800" b="1" dirty="0"/>
              <a:t>个字符的编码      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HC[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]= new char [n-start];         	// </a:t>
            </a:r>
            <a:r>
              <a:rPr lang="zh-CN" altLang="en-US" sz="1800" b="1" dirty="0"/>
              <a:t>为第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个字符编码分配空间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 err="1"/>
              <a:t>strcpy</a:t>
            </a:r>
            <a:r>
              <a:rPr lang="en-US" altLang="zh-CN" sz="1800" b="1" dirty="0"/>
              <a:t>(HC[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], &amp;cd[start])</a:t>
            </a:r>
            <a:r>
              <a:rPr lang="zh-CN" altLang="en-US" sz="1800" b="1" dirty="0"/>
              <a:t>；    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将求得的编码从临时空间</a:t>
            </a:r>
            <a:r>
              <a:rPr lang="en-US" altLang="zh-CN" sz="1800" b="1" dirty="0"/>
              <a:t>cd</a:t>
            </a:r>
            <a:r>
              <a:rPr lang="zh-CN" altLang="en-US" sz="1800" b="1" dirty="0"/>
              <a:t>复制到</a:t>
            </a:r>
            <a:r>
              <a:rPr lang="en-US" altLang="zh-CN" sz="1800" b="1" dirty="0"/>
              <a:t>HC</a:t>
            </a:r>
            <a:r>
              <a:rPr lang="zh-CN" altLang="en-US" sz="1800" b="1" dirty="0"/>
              <a:t>的当前行中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>
                <a:solidFill>
                  <a:srgbClr val="333399"/>
                </a:solidFill>
              </a:rPr>
              <a:t> </a:t>
            </a:r>
            <a:r>
              <a:rPr lang="en-US" altLang="zh-CN" sz="1800" b="1" dirty="0" smtClean="0">
                <a:solidFill>
                  <a:srgbClr val="333399"/>
                </a:solidFill>
              </a:rPr>
              <a:t>   </a:t>
            </a:r>
            <a:r>
              <a:rPr lang="en-US" altLang="zh-CN" sz="18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free(cd);</a:t>
            </a:r>
            <a:r>
              <a:rPr lang="en-US" altLang="zh-CN" sz="1800" b="1" dirty="0" smtClean="0">
                <a:solidFill>
                  <a:srgbClr val="333399"/>
                </a:solidFill>
              </a:rPr>
              <a:t>                           </a:t>
            </a:r>
            <a:r>
              <a:rPr lang="en-US" altLang="zh-CN" sz="1800" b="1" dirty="0"/>
              <a:t>	//</a:t>
            </a:r>
            <a:r>
              <a:rPr lang="zh-CN" altLang="en-US" sz="1800" b="1" dirty="0"/>
              <a:t>释放临时空间</a:t>
            </a:r>
            <a:endParaRPr lang="zh-CN" altLang="en-US" sz="1800" b="1" dirty="0"/>
          </a:p>
          <a:p>
            <a:pPr>
              <a:buFontTx/>
              <a:buNone/>
            </a:pPr>
            <a:r>
              <a:rPr lang="en-US" altLang="zh-CN" sz="1800" b="1" dirty="0"/>
              <a:t>} // </a:t>
            </a:r>
            <a:r>
              <a:rPr lang="en-US" altLang="zh-CN" sz="1800" b="1" dirty="0" err="1"/>
              <a:t>CreatHuffanCode</a:t>
            </a:r>
            <a:endParaRPr lang="en-US" altLang="zh-CN" sz="18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五</a:t>
            </a:r>
            <a:r>
              <a:rPr lang="zh-CN" altLang="en-US" sz="3600" dirty="0" smtClean="0">
                <a:solidFill>
                  <a:srgbClr val="FF0000"/>
                </a:solidFill>
              </a:rPr>
              <a:t>次上机</a:t>
            </a:r>
            <a:r>
              <a:rPr lang="en-US" altLang="zh-CN" sz="3600" dirty="0" smtClean="0">
                <a:solidFill>
                  <a:srgbClr val="FF0000"/>
                </a:solidFill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哈夫曼树和编码</a:t>
            </a:r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3251" y="1743076"/>
            <a:ext cx="7983537" cy="4725987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 smtClean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结点类型定义</a:t>
            </a:r>
            <a:endParaRPr lang="en-US" altLang="zh-CN" sz="2800" b="1" dirty="0" smtClean="0">
              <a:solidFill>
                <a:schemeClr val="accent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 dirty="0" smtClean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哈夫曼树的建立函数</a:t>
            </a:r>
            <a:endParaRPr lang="en-US" altLang="zh-CN" sz="2800" b="1" dirty="0" smtClean="0">
              <a:solidFill>
                <a:schemeClr val="accent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哈夫曼编码的函数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        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87315" y="720725"/>
            <a:ext cx="7254875" cy="186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二叉树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  <a:endParaRPr kumimoji="1"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结点的度小于等于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endParaRPr kumimoji="1"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有序树（子树有序，不能颠倒）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1042988" y="3036890"/>
            <a:ext cx="6767512" cy="2092325"/>
            <a:chOff x="757" y="2855"/>
            <a:chExt cx="4263" cy="1318"/>
          </a:xfrm>
        </p:grpSpPr>
        <p:sp>
          <p:nvSpPr>
            <p:cNvPr id="745508" name="Text Box 36"/>
            <p:cNvSpPr txBox="1">
              <a:spLocks noChangeArrowheads="1"/>
            </p:cNvSpPr>
            <p:nvPr/>
          </p:nvSpPr>
          <p:spPr bwMode="auto">
            <a:xfrm>
              <a:off x="1235" y="3808"/>
              <a:ext cx="3384" cy="36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隶书" pitchFamily="49" charset="-122"/>
                </a:rPr>
                <a:t>二叉树的五种不同形态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pic>
          <p:nvPicPr>
            <p:cNvPr id="27653" name="Picture 3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" y="2855"/>
              <a:ext cx="4263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                 </a:t>
            </a:r>
            <a:fld id="{E361091F-EEBE-4723-8BE2-0A20D6A27A6C}" type="datetime2">
              <a:rPr lang="zh-CN" altLang="en-US"/>
            </a:fld>
            <a:r>
              <a:rPr lang="en-US" altLang="zh-CN"/>
              <a:t>        </a:t>
            </a:r>
            <a:endParaRPr lang="en-US" altLang="zh-CN"/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468313" y="836613"/>
            <a:ext cx="82073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不等长编码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前缀编码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，即任一字符的编码都不是另一字符编码的前缀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哈夫曼编码树中没有度为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的结点。若叶子结点的个数为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，则哈夫曼编码树的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结点总数为 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2n-1</a:t>
            </a:r>
            <a:endParaRPr lang="en-US" altLang="zh-CN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发送过程：根据由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哈夫曼树得到的编码表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送出字符数据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接收过程：按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左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、右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的规定，从根结点走到一个叶结点，完成一个字符的译码。反复此过程，直到接收数据结束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3" name="Rectangle 6"/>
          <p:cNvSpPr>
            <a:spLocks noChangeArrowheads="1"/>
          </p:cNvSpPr>
          <p:nvPr/>
        </p:nvSpPr>
        <p:spPr bwMode="auto">
          <a:xfrm>
            <a:off x="0" y="0"/>
            <a:ext cx="45688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哈夫曼编码的几点结论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470263"/>
            <a:ext cx="7983537" cy="539555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作业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应用题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）设</a:t>
            </a:r>
            <a:r>
              <a:rPr lang="zh-CN" altLang="en-US" dirty="0"/>
              <a:t>一棵二叉树的先序序列： </a:t>
            </a:r>
            <a:r>
              <a:rPr lang="en-US" altLang="zh-CN" dirty="0"/>
              <a:t>A B D F C E G H </a:t>
            </a:r>
            <a:r>
              <a:rPr lang="zh-CN" altLang="en-US" dirty="0"/>
              <a:t>，中序序列： </a:t>
            </a:r>
            <a:r>
              <a:rPr lang="en-US" altLang="zh-CN" dirty="0"/>
              <a:t>B F D A G E H C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画</a:t>
            </a:r>
            <a:r>
              <a:rPr lang="zh-CN" altLang="en-US" dirty="0"/>
              <a:t>出这棵二叉树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zh-CN" altLang="en-US" dirty="0" smtClean="0"/>
              <a:t>写出对这棵二叉树后序遍历序列；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1" y="677863"/>
            <a:ext cx="8572500" cy="518795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假设用于通信的电文仅由</a:t>
            </a:r>
            <a:r>
              <a:rPr lang="en-US" altLang="zh-CN" dirty="0"/>
              <a:t>8</a:t>
            </a:r>
            <a:r>
              <a:rPr lang="zh-CN" altLang="en-US" dirty="0"/>
              <a:t>个字母组成，字母在电文中出现的频率分别为</a:t>
            </a:r>
            <a:r>
              <a:rPr lang="en-US" altLang="zh-CN" dirty="0"/>
              <a:t>0.07</a:t>
            </a:r>
            <a:r>
              <a:rPr lang="zh-CN" altLang="en-US" dirty="0"/>
              <a:t>，</a:t>
            </a:r>
            <a:r>
              <a:rPr lang="en-US" altLang="zh-CN" dirty="0"/>
              <a:t>0.19</a:t>
            </a:r>
            <a:r>
              <a:rPr lang="zh-CN" altLang="en-US" dirty="0"/>
              <a:t>，</a:t>
            </a:r>
            <a:r>
              <a:rPr lang="en-US" altLang="zh-CN" dirty="0"/>
              <a:t>0.02</a:t>
            </a:r>
            <a:r>
              <a:rPr lang="zh-CN" altLang="en-US" dirty="0"/>
              <a:t>，</a:t>
            </a:r>
            <a:r>
              <a:rPr lang="en-US" altLang="zh-CN" dirty="0"/>
              <a:t>0.06</a:t>
            </a:r>
            <a:r>
              <a:rPr lang="zh-CN" altLang="en-US" dirty="0"/>
              <a:t>，</a:t>
            </a:r>
            <a:r>
              <a:rPr lang="en-US" altLang="zh-CN" dirty="0"/>
              <a:t>0.32</a:t>
            </a:r>
            <a:r>
              <a:rPr lang="zh-CN" altLang="en-US" dirty="0"/>
              <a:t>，</a:t>
            </a:r>
            <a:r>
              <a:rPr lang="en-US" altLang="zh-CN" dirty="0"/>
              <a:t>0.03</a:t>
            </a:r>
            <a:r>
              <a:rPr lang="zh-CN" altLang="en-US" dirty="0"/>
              <a:t>，</a:t>
            </a:r>
            <a:r>
              <a:rPr lang="en-US" altLang="zh-CN" dirty="0"/>
              <a:t>0.21</a:t>
            </a:r>
            <a:r>
              <a:rPr lang="zh-CN" altLang="en-US" dirty="0"/>
              <a:t>，</a:t>
            </a:r>
            <a:r>
              <a:rPr lang="en-US" altLang="zh-CN" dirty="0"/>
              <a:t>0.10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① 试为这</a:t>
            </a:r>
            <a:r>
              <a:rPr lang="en-US" altLang="zh-CN" dirty="0"/>
              <a:t>8</a:t>
            </a:r>
            <a:r>
              <a:rPr lang="zh-CN" altLang="en-US" dirty="0"/>
              <a:t>个字母设计赫夫曼编码。</a:t>
            </a:r>
            <a:endParaRPr lang="zh-CN" altLang="en-US" dirty="0"/>
          </a:p>
          <a:p>
            <a:r>
              <a:rPr lang="zh-CN" altLang="en-US" dirty="0"/>
              <a:t>② 试设计另一种由二进制表示的等长编码方案。</a:t>
            </a:r>
            <a:endParaRPr lang="zh-CN" altLang="en-US" dirty="0"/>
          </a:p>
          <a:p>
            <a:r>
              <a:rPr lang="zh-CN" altLang="en-US" dirty="0"/>
              <a:t>③ 对于上述实例，比较两种方案的优缺点。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2 .</a:t>
            </a:r>
            <a:r>
              <a:rPr lang="zh-CN" altLang="en-US" dirty="0" smtClean="0"/>
              <a:t>算法</a:t>
            </a:r>
            <a:r>
              <a:rPr lang="zh-CN" altLang="en-US" dirty="0"/>
              <a:t>题</a:t>
            </a:r>
            <a:endParaRPr lang="zh-CN" altLang="en-US" dirty="0"/>
          </a:p>
          <a:p>
            <a:r>
              <a:rPr lang="zh-CN" altLang="en-US" dirty="0"/>
              <a:t> 以二叉链表作为二叉树的存储结构，编写以下递归算法：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）统计二叉树的叶结点个数。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）设计二叉树的双序遍历算法（双序遍历是指对于二叉树的每一个结点来说，</a:t>
            </a:r>
            <a:r>
              <a:rPr lang="zh-CN" altLang="en-US" dirty="0" smtClean="0"/>
              <a:t>先</a:t>
            </a:r>
            <a:r>
              <a:rPr lang="zh-CN" altLang="en-US" dirty="0"/>
              <a:t>输出</a:t>
            </a:r>
            <a:r>
              <a:rPr lang="zh-CN" altLang="en-US" dirty="0" smtClean="0"/>
              <a:t>这个</a:t>
            </a:r>
            <a:r>
              <a:rPr lang="zh-CN" altLang="en-US" dirty="0"/>
              <a:t>结点，再按双序遍历它的左子树，然后再一</a:t>
            </a:r>
            <a:r>
              <a:rPr lang="zh-CN" altLang="en-US" dirty="0" smtClean="0"/>
              <a:t>次</a:t>
            </a:r>
            <a:r>
              <a:rPr lang="zh-CN" altLang="en-US" dirty="0"/>
              <a:t>输出</a:t>
            </a:r>
            <a:r>
              <a:rPr lang="zh-CN" altLang="en-US" dirty="0" smtClean="0"/>
              <a:t>这个</a:t>
            </a:r>
            <a:r>
              <a:rPr lang="zh-CN" altLang="en-US" dirty="0"/>
              <a:t>结点，接下来按双序遍历它的右子树）。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"/>
          <p:cNvSpPr>
            <a:spLocks noChangeArrowheads="1"/>
          </p:cNvSpPr>
          <p:nvPr/>
        </p:nvSpPr>
        <p:spPr bwMode="auto">
          <a:xfrm>
            <a:off x="3203575" y="2636838"/>
            <a:ext cx="2592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隶书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5000"/>
              <a:buFont typeface="Wingdings" panose="05000000000000000000" pitchFamily="2" charset="2"/>
              <a:buChar char="♫"/>
              <a:defRPr sz="2800">
                <a:solidFill>
                  <a:srgbClr val="996633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³"/>
              <a:defRPr sz="2400">
                <a:solidFill>
                  <a:srgbClr val="009900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CC0000"/>
                </a:solidFill>
                <a:latin typeface="Monotype Corsiva" panose="03010101010201010101" pitchFamily="66" charset="0"/>
                <a:ea typeface="楷体_GB2312"/>
                <a:cs typeface="楷体_GB2312"/>
              </a:rPr>
              <a:t>   </a:t>
            </a:r>
            <a:r>
              <a:rPr lang="en-US" altLang="zh-CN" sz="4800">
                <a:solidFill>
                  <a:srgbClr val="CC0000"/>
                </a:solidFill>
                <a:latin typeface="Monotype Corsiva" panose="03010101010201010101" pitchFamily="66" charset="0"/>
                <a:ea typeface="楷体_GB2312"/>
                <a:cs typeface="楷体_GB2312"/>
              </a:rPr>
              <a:t>The  end </a:t>
            </a:r>
            <a:endParaRPr lang="zh-CN" altLang="en-US" sz="480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1" name="Rectangle 11"/>
          <p:cNvSpPr>
            <a:spLocks noChangeArrowheads="1"/>
          </p:cNvSpPr>
          <p:nvPr/>
        </p:nvSpPr>
        <p:spPr bwMode="auto">
          <a:xfrm>
            <a:off x="0" y="908052"/>
            <a:ext cx="914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个结点的二叉树可能有几种不同形态？普通树呢？ 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381000" y="2279652"/>
            <a:ext cx="8305800" cy="1725613"/>
            <a:chOff x="432" y="1436"/>
            <a:chExt cx="4224" cy="816"/>
          </a:xfrm>
        </p:grpSpPr>
        <p:grpSp>
          <p:nvGrpSpPr>
            <p:cNvPr id="28678" name="Group 12"/>
            <p:cNvGrpSpPr/>
            <p:nvPr/>
          </p:nvGrpSpPr>
          <p:grpSpPr bwMode="auto">
            <a:xfrm>
              <a:off x="432" y="1436"/>
              <a:ext cx="864" cy="528"/>
              <a:chOff x="2736" y="2526"/>
              <a:chExt cx="960" cy="536"/>
            </a:xfrm>
          </p:grpSpPr>
          <p:sp>
            <p:nvSpPr>
              <p:cNvPr id="28703" name="Oval 13"/>
              <p:cNvSpPr>
                <a:spLocks noChangeArrowheads="1"/>
              </p:cNvSpPr>
              <p:nvPr/>
            </p:nvSpPr>
            <p:spPr bwMode="auto">
              <a:xfrm>
                <a:off x="3096" y="2526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4" name="Line 14"/>
              <p:cNvSpPr>
                <a:spLocks noChangeShapeType="1"/>
              </p:cNvSpPr>
              <p:nvPr/>
            </p:nvSpPr>
            <p:spPr bwMode="auto">
              <a:xfrm flipH="1">
                <a:off x="2837" y="2682"/>
                <a:ext cx="295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5" name="Line 15"/>
              <p:cNvSpPr>
                <a:spLocks noChangeShapeType="1"/>
              </p:cNvSpPr>
              <p:nvPr/>
            </p:nvSpPr>
            <p:spPr bwMode="auto">
              <a:xfrm>
                <a:off x="3267" y="2682"/>
                <a:ext cx="30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6" name="Text Box 16"/>
              <p:cNvSpPr txBox="1">
                <a:spLocks noChangeArrowheads="1"/>
              </p:cNvSpPr>
              <p:nvPr/>
            </p:nvSpPr>
            <p:spPr bwMode="auto">
              <a:xfrm>
                <a:off x="3106" y="2526"/>
                <a:ext cx="14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 b="1">
                    <a:solidFill>
                      <a:srgbClr val="000000"/>
                    </a:solidFill>
                    <a:ea typeface="PMingLiU" pitchFamily="18" charset="-120"/>
                  </a:rPr>
                  <a:t> </a:t>
                </a:r>
                <a:endParaRPr lang="zh-TW" altLang="en-US" sz="2400" b="1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  <p:sp>
            <p:nvSpPr>
              <p:cNvPr id="28707" name="Oval 17"/>
              <p:cNvSpPr>
                <a:spLocks noChangeArrowheads="1"/>
              </p:cNvSpPr>
              <p:nvPr/>
            </p:nvSpPr>
            <p:spPr bwMode="auto">
              <a:xfrm>
                <a:off x="350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8" name="Oval 18"/>
              <p:cNvSpPr>
                <a:spLocks noChangeArrowheads="1"/>
              </p:cNvSpPr>
              <p:nvPr/>
            </p:nvSpPr>
            <p:spPr bwMode="auto">
              <a:xfrm>
                <a:off x="273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679" name="Group 19"/>
            <p:cNvGrpSpPr/>
            <p:nvPr/>
          </p:nvGrpSpPr>
          <p:grpSpPr bwMode="auto">
            <a:xfrm>
              <a:off x="1537" y="1436"/>
              <a:ext cx="623" cy="720"/>
              <a:chOff x="1296" y="3360"/>
              <a:chExt cx="623" cy="720"/>
            </a:xfrm>
          </p:grpSpPr>
          <p:sp>
            <p:nvSpPr>
              <p:cNvPr id="28698" name="Oval 20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b="1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  <p:sp>
            <p:nvSpPr>
              <p:cNvPr id="28699" name="Line 21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700" name="Oval 22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44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1" name="Oval 23"/>
              <p:cNvSpPr>
                <a:spLocks noChangeArrowheads="1"/>
              </p:cNvSpPr>
              <p:nvPr/>
            </p:nvSpPr>
            <p:spPr bwMode="auto">
              <a:xfrm>
                <a:off x="1296" y="3936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2" name="Line 24"/>
              <p:cNvSpPr>
                <a:spLocks noChangeShapeType="1"/>
              </p:cNvSpPr>
              <p:nvPr/>
            </p:nvSpPr>
            <p:spPr bwMode="auto">
              <a:xfrm flipH="1">
                <a:off x="1392" y="374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0" name="Group 25"/>
            <p:cNvGrpSpPr/>
            <p:nvPr/>
          </p:nvGrpSpPr>
          <p:grpSpPr bwMode="auto">
            <a:xfrm>
              <a:off x="3266" y="1436"/>
              <a:ext cx="622" cy="816"/>
              <a:chOff x="2352" y="3360"/>
              <a:chExt cx="622" cy="816"/>
            </a:xfrm>
          </p:grpSpPr>
          <p:sp>
            <p:nvSpPr>
              <p:cNvPr id="28693" name="Oval 26"/>
              <p:cNvSpPr>
                <a:spLocks noChangeArrowheads="1"/>
              </p:cNvSpPr>
              <p:nvPr/>
            </p:nvSpPr>
            <p:spPr bwMode="auto">
              <a:xfrm>
                <a:off x="2832" y="4032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4" name="Oval 27"/>
              <p:cNvSpPr>
                <a:spLocks noChangeArrowheads="1"/>
              </p:cNvSpPr>
              <p:nvPr/>
            </p:nvSpPr>
            <p:spPr bwMode="auto">
              <a:xfrm>
                <a:off x="2592" y="3696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5" name="Oval 28"/>
              <p:cNvSpPr>
                <a:spLocks noChangeArrowheads="1"/>
              </p:cNvSpPr>
              <p:nvPr/>
            </p:nvSpPr>
            <p:spPr bwMode="auto">
              <a:xfrm>
                <a:off x="2352" y="336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6" name="Line 29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97" name="Line 30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1" name="Group 31"/>
            <p:cNvGrpSpPr/>
            <p:nvPr/>
          </p:nvGrpSpPr>
          <p:grpSpPr bwMode="auto">
            <a:xfrm>
              <a:off x="4272" y="1436"/>
              <a:ext cx="384" cy="768"/>
              <a:chOff x="3744" y="3264"/>
              <a:chExt cx="384" cy="768"/>
            </a:xfrm>
          </p:grpSpPr>
          <p:sp>
            <p:nvSpPr>
              <p:cNvPr id="28688" name="Line 32"/>
              <p:cNvSpPr>
                <a:spLocks noChangeShapeType="1"/>
              </p:cNvSpPr>
              <p:nvPr/>
            </p:nvSpPr>
            <p:spPr bwMode="auto">
              <a:xfrm flipH="1">
                <a:off x="3840" y="374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9" name="Oval 33"/>
              <p:cNvSpPr>
                <a:spLocks noChangeArrowheads="1"/>
              </p:cNvSpPr>
              <p:nvPr/>
            </p:nvSpPr>
            <p:spPr bwMode="auto">
              <a:xfrm>
                <a:off x="3744" y="3888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0" name="Oval 34"/>
              <p:cNvSpPr>
                <a:spLocks noChangeArrowheads="1"/>
              </p:cNvSpPr>
              <p:nvPr/>
            </p:nvSpPr>
            <p:spPr bwMode="auto">
              <a:xfrm>
                <a:off x="3986" y="360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1" name="Oval 35"/>
              <p:cNvSpPr>
                <a:spLocks noChangeArrowheads="1"/>
              </p:cNvSpPr>
              <p:nvPr/>
            </p:nvSpPr>
            <p:spPr bwMode="auto">
              <a:xfrm>
                <a:off x="3746" y="3264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2" name="Line 36"/>
              <p:cNvSpPr>
                <a:spLocks noChangeShapeType="1"/>
              </p:cNvSpPr>
              <p:nvPr/>
            </p:nvSpPr>
            <p:spPr bwMode="auto">
              <a:xfrm>
                <a:off x="3890" y="34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28682" name="Group 37"/>
            <p:cNvGrpSpPr/>
            <p:nvPr/>
          </p:nvGrpSpPr>
          <p:grpSpPr bwMode="auto">
            <a:xfrm>
              <a:off x="2545" y="1484"/>
              <a:ext cx="383" cy="720"/>
              <a:chOff x="2353" y="3264"/>
              <a:chExt cx="383" cy="720"/>
            </a:xfrm>
          </p:grpSpPr>
          <p:sp>
            <p:nvSpPr>
              <p:cNvPr id="28683" name="Line 38"/>
              <p:cNvSpPr>
                <a:spLocks noChangeShapeType="1"/>
              </p:cNvSpPr>
              <p:nvPr/>
            </p:nvSpPr>
            <p:spPr bwMode="auto">
              <a:xfrm>
                <a:off x="2496" y="36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4" name="Oval 39"/>
              <p:cNvSpPr>
                <a:spLocks noChangeArrowheads="1"/>
              </p:cNvSpPr>
              <p:nvPr/>
            </p:nvSpPr>
            <p:spPr bwMode="auto">
              <a:xfrm>
                <a:off x="2593" y="3264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2400" b="1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  <p:sp>
            <p:nvSpPr>
              <p:cNvPr id="28685" name="Line 40"/>
              <p:cNvSpPr>
                <a:spLocks noChangeShapeType="1"/>
              </p:cNvSpPr>
              <p:nvPr/>
            </p:nvSpPr>
            <p:spPr bwMode="auto">
              <a:xfrm flipH="1">
                <a:off x="2449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8686" name="Oval 41"/>
              <p:cNvSpPr>
                <a:spLocks noChangeArrowheads="1"/>
              </p:cNvSpPr>
              <p:nvPr/>
            </p:nvSpPr>
            <p:spPr bwMode="auto">
              <a:xfrm>
                <a:off x="2353" y="3552"/>
                <a:ext cx="144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7" name="Oval 42"/>
              <p:cNvSpPr>
                <a:spLocks noChangeArrowheads="1"/>
              </p:cNvSpPr>
              <p:nvPr/>
            </p:nvSpPr>
            <p:spPr bwMode="auto">
              <a:xfrm>
                <a:off x="2592" y="384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676" name="Rectangle 43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7286625" y="1427163"/>
            <a:ext cx="1606550" cy="52322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种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385762" y="563563"/>
            <a:ext cx="7358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.2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树和二叉树的抽象数据类型定义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31748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0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530225" y="1885952"/>
            <a:ext cx="32004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ADT BinaryTree{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数据对象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D: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数据关系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R: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基本操作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}ADT BinaryTree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2206627" y="2819400"/>
            <a:ext cx="63404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D=Φ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R= Φ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D≠Φ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R= {H}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；存在二元关系：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①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root 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唯一       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关于根的说明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②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∩D</a:t>
            </a:r>
            <a:r>
              <a:rPr lang="en-US" altLang="zh-CN" sz="2400" b="1" baseline="-2500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= Φ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关于子树不相交的说明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③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……          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关于数据元素的说明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 ④ 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……              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关于左子树和右子树的说明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2282827" y="2343150"/>
            <a:ext cx="530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是具有相同特性的数据元素的集合。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2816227" y="5391150"/>
            <a:ext cx="188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至少有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1753" name="Rectangle 12"/>
          <p:cNvSpPr>
            <a:spLocks noChangeArrowheads="1"/>
          </p:cNvSpPr>
          <p:nvPr/>
        </p:nvSpPr>
        <p:spPr bwMode="auto">
          <a:xfrm>
            <a:off x="2282825" y="1370015"/>
            <a:ext cx="5461000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二叉树的抽象数据类型定义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530227" y="685800"/>
            <a:ext cx="8285163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CreateBiTree(&amp;T,definition)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初始条件；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definition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给出二叉树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操作结果：按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definition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构造二叉树</a:t>
            </a:r>
            <a:r>
              <a:rPr lang="de-DE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操作结果：先序遍历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操作结果：中序遍历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PostOrderTraverse(T)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初始条件：二叉树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操作结果：后序遍历</a:t>
            </a:r>
            <a:r>
              <a:rPr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，对每个结点访问一次。</a:t>
            </a:r>
            <a:endParaRPr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82880" y="511175"/>
            <a:ext cx="717518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6.3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二叉树的性质和存储结构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33796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0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8315" y="1698625"/>
            <a:ext cx="72993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1"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1: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在二叉树的第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层上至多有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endParaRPr kumimoji="1"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03350" y="2468563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提问：第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层上至少有</a:t>
            </a:r>
            <a:r>
              <a:rPr lang="zh-CN" altLang="en-US" sz="28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个结点？</a:t>
            </a:r>
            <a:endParaRPr lang="zh-CN" altLang="en-US" sz="28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315" y="3403600"/>
            <a:ext cx="7299325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1"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2: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的二叉树至多有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03350" y="4195763"/>
            <a:ext cx="636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提问：深度为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时至少有</a:t>
            </a:r>
            <a:r>
              <a:rPr lang="zh-CN" altLang="en-US" sz="28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个结点？</a:t>
            </a:r>
            <a:endParaRPr lang="zh-CN" altLang="en-US" sz="28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46677" y="2286002"/>
            <a:ext cx="5048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1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399090" y="4013202"/>
            <a:ext cx="5048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k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  <p:bldP spid="9" grpId="0" autoUpdateAnimBg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3175" name="Object 7"/>
          <p:cNvGraphicFramePr>
            <a:graphicFrameLocks noChangeAspect="1"/>
          </p:cNvGraphicFramePr>
          <p:nvPr/>
        </p:nvGraphicFramePr>
        <p:xfrm>
          <a:off x="117475" y="1568450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VISIO" r:id="rId1" imgW="5076190" imgH="2557145" progId="Visio.Drawing.5">
                  <p:embed/>
                </p:oleObj>
              </mc:Choice>
              <mc:Fallback>
                <p:oleObj name="VISIO" r:id="rId1" imgW="5076190" imgH="2557145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568450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176" name="Object 8"/>
          <p:cNvGraphicFramePr>
            <a:graphicFrameLocks noChangeAspect="1"/>
          </p:cNvGraphicFramePr>
          <p:nvPr/>
        </p:nvGraphicFramePr>
        <p:xfrm>
          <a:off x="4689475" y="1568450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VISIO" r:id="rId3" imgW="5076190" imgH="2557145" progId="Visio.Drawing.5">
                  <p:embed/>
                </p:oleObj>
              </mc:Choice>
              <mc:Fallback>
                <p:oleObj name="VISIO" r:id="rId3" imgW="5076190" imgH="2557145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1568450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7" name="Oval 9"/>
          <p:cNvSpPr>
            <a:spLocks noChangeArrowheads="1"/>
          </p:cNvSpPr>
          <p:nvPr/>
        </p:nvSpPr>
        <p:spPr bwMode="auto">
          <a:xfrm>
            <a:off x="1641475" y="20256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78" name="Oval 10"/>
          <p:cNvSpPr>
            <a:spLocks noChangeArrowheads="1"/>
          </p:cNvSpPr>
          <p:nvPr/>
        </p:nvSpPr>
        <p:spPr bwMode="auto">
          <a:xfrm>
            <a:off x="2936875" y="20256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79" name="Oval 11"/>
          <p:cNvSpPr>
            <a:spLocks noChangeArrowheads="1"/>
          </p:cNvSpPr>
          <p:nvPr/>
        </p:nvSpPr>
        <p:spPr bwMode="auto">
          <a:xfrm>
            <a:off x="7270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0" name="Oval 12"/>
          <p:cNvSpPr>
            <a:spLocks noChangeArrowheads="1"/>
          </p:cNvSpPr>
          <p:nvPr/>
        </p:nvSpPr>
        <p:spPr bwMode="auto">
          <a:xfrm>
            <a:off x="14128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1" name="Oval 13"/>
          <p:cNvSpPr>
            <a:spLocks noChangeArrowheads="1"/>
          </p:cNvSpPr>
          <p:nvPr/>
        </p:nvSpPr>
        <p:spPr bwMode="auto">
          <a:xfrm>
            <a:off x="2698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2" name="Oval 14"/>
          <p:cNvSpPr>
            <a:spLocks noChangeArrowheads="1"/>
          </p:cNvSpPr>
          <p:nvPr/>
        </p:nvSpPr>
        <p:spPr bwMode="auto">
          <a:xfrm>
            <a:off x="6508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3" name="Oval 15"/>
          <p:cNvSpPr>
            <a:spLocks noChangeArrowheads="1"/>
          </p:cNvSpPr>
          <p:nvPr/>
        </p:nvSpPr>
        <p:spPr bwMode="auto">
          <a:xfrm>
            <a:off x="14890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4" name="Oval 16"/>
          <p:cNvSpPr>
            <a:spLocks noChangeArrowheads="1"/>
          </p:cNvSpPr>
          <p:nvPr/>
        </p:nvSpPr>
        <p:spPr bwMode="auto">
          <a:xfrm>
            <a:off x="19462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5" name="Oval 17"/>
          <p:cNvSpPr>
            <a:spLocks noChangeArrowheads="1"/>
          </p:cNvSpPr>
          <p:nvPr/>
        </p:nvSpPr>
        <p:spPr bwMode="auto">
          <a:xfrm>
            <a:off x="38512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6" name="Oval 18"/>
          <p:cNvSpPr>
            <a:spLocks noChangeArrowheads="1"/>
          </p:cNvSpPr>
          <p:nvPr/>
        </p:nvSpPr>
        <p:spPr bwMode="auto">
          <a:xfrm>
            <a:off x="3241675" y="2711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7" name="Oval 19"/>
          <p:cNvSpPr>
            <a:spLocks noChangeArrowheads="1"/>
          </p:cNvSpPr>
          <p:nvPr/>
        </p:nvSpPr>
        <p:spPr bwMode="auto">
          <a:xfrm>
            <a:off x="2708275" y="3473450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8" name="Oval 20"/>
          <p:cNvSpPr>
            <a:spLocks noChangeArrowheads="1"/>
          </p:cNvSpPr>
          <p:nvPr/>
        </p:nvSpPr>
        <p:spPr bwMode="auto">
          <a:xfrm>
            <a:off x="6213475" y="20256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89" name="Oval 21"/>
          <p:cNvSpPr>
            <a:spLocks noChangeArrowheads="1"/>
          </p:cNvSpPr>
          <p:nvPr/>
        </p:nvSpPr>
        <p:spPr bwMode="auto">
          <a:xfrm>
            <a:off x="7508875" y="20256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0" name="Oval 22"/>
          <p:cNvSpPr>
            <a:spLocks noChangeArrowheads="1"/>
          </p:cNvSpPr>
          <p:nvPr/>
        </p:nvSpPr>
        <p:spPr bwMode="auto">
          <a:xfrm>
            <a:off x="52990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1" name="Oval 23"/>
          <p:cNvSpPr>
            <a:spLocks noChangeArrowheads="1"/>
          </p:cNvSpPr>
          <p:nvPr/>
        </p:nvSpPr>
        <p:spPr bwMode="auto">
          <a:xfrm>
            <a:off x="59848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2" name="Oval 24"/>
          <p:cNvSpPr>
            <a:spLocks noChangeArrowheads="1"/>
          </p:cNvSpPr>
          <p:nvPr/>
        </p:nvSpPr>
        <p:spPr bwMode="auto">
          <a:xfrm>
            <a:off x="48418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3" name="Oval 25"/>
          <p:cNvSpPr>
            <a:spLocks noChangeArrowheads="1"/>
          </p:cNvSpPr>
          <p:nvPr/>
        </p:nvSpPr>
        <p:spPr bwMode="auto">
          <a:xfrm>
            <a:off x="52228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4" name="Oval 26"/>
          <p:cNvSpPr>
            <a:spLocks noChangeArrowheads="1"/>
          </p:cNvSpPr>
          <p:nvPr/>
        </p:nvSpPr>
        <p:spPr bwMode="auto">
          <a:xfrm>
            <a:off x="60610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5" name="Oval 27"/>
          <p:cNvSpPr>
            <a:spLocks noChangeArrowheads="1"/>
          </p:cNvSpPr>
          <p:nvPr/>
        </p:nvSpPr>
        <p:spPr bwMode="auto">
          <a:xfrm>
            <a:off x="65182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6" name="Oval 28"/>
          <p:cNvSpPr>
            <a:spLocks noChangeArrowheads="1"/>
          </p:cNvSpPr>
          <p:nvPr/>
        </p:nvSpPr>
        <p:spPr bwMode="auto">
          <a:xfrm>
            <a:off x="84232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7" name="Oval 29"/>
          <p:cNvSpPr>
            <a:spLocks noChangeArrowheads="1"/>
          </p:cNvSpPr>
          <p:nvPr/>
        </p:nvSpPr>
        <p:spPr bwMode="auto">
          <a:xfrm>
            <a:off x="7813675" y="2711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8" name="Oval 30"/>
          <p:cNvSpPr>
            <a:spLocks noChangeArrowheads="1"/>
          </p:cNvSpPr>
          <p:nvPr/>
        </p:nvSpPr>
        <p:spPr bwMode="auto">
          <a:xfrm>
            <a:off x="7280275" y="3473450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199" name="AutoShape 31"/>
          <p:cNvSpPr>
            <a:spLocks noChangeArrowheads="1"/>
          </p:cNvSpPr>
          <p:nvPr/>
        </p:nvSpPr>
        <p:spPr bwMode="auto">
          <a:xfrm>
            <a:off x="117475" y="1720850"/>
            <a:ext cx="6096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03200" name="AutoShape 32"/>
          <p:cNvSpPr>
            <a:spLocks noChangeArrowheads="1"/>
          </p:cNvSpPr>
          <p:nvPr/>
        </p:nvSpPr>
        <p:spPr bwMode="auto">
          <a:xfrm rot="10820789">
            <a:off x="4689475" y="1720850"/>
            <a:ext cx="6096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rgbClr val="3366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903201" name="Object 33"/>
          <p:cNvGraphicFramePr>
            <a:graphicFrameLocks noChangeAspect="1"/>
          </p:cNvGraphicFramePr>
          <p:nvPr/>
        </p:nvGraphicFramePr>
        <p:xfrm>
          <a:off x="1184275" y="4311650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4" imgW="570865" imgH="177800" progId="Equation.3">
                  <p:embed/>
                </p:oleObj>
              </mc:Choice>
              <mc:Fallback>
                <p:oleObj name="Equation" r:id="rId4" imgW="570865" imgH="177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311650"/>
                        <a:ext cx="1981200" cy="615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202" name="Object 34"/>
          <p:cNvGraphicFramePr>
            <a:graphicFrameLocks noChangeAspect="1"/>
          </p:cNvGraphicFramePr>
          <p:nvPr/>
        </p:nvGraphicFramePr>
        <p:xfrm>
          <a:off x="5146677" y="4235452"/>
          <a:ext cx="3698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6" imgW="1066165" imgH="215900" progId="Equation.3">
                  <p:embed/>
                </p:oleObj>
              </mc:Choice>
              <mc:Fallback>
                <p:oleObj name="Equation" r:id="rId6" imgW="1066165" imgH="215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7" y="4235452"/>
                        <a:ext cx="3698875" cy="747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 bwMode="auto">
          <a:xfrm>
            <a:off x="996950" y="5057775"/>
            <a:ext cx="7620000" cy="838200"/>
            <a:chOff x="768" y="3552"/>
            <a:chExt cx="4800" cy="528"/>
          </a:xfrm>
        </p:grpSpPr>
        <p:sp>
          <p:nvSpPr>
            <p:cNvPr id="34849" name="Rectangle 36"/>
            <p:cNvSpPr>
              <a:spLocks noChangeArrowheads="1"/>
            </p:cNvSpPr>
            <p:nvPr/>
          </p:nvSpPr>
          <p:spPr bwMode="auto">
            <a:xfrm>
              <a:off x="768" y="3552"/>
              <a:ext cx="4800" cy="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34850" name="Object 37"/>
            <p:cNvGraphicFramePr>
              <a:graphicFrameLocks noChangeAspect="1"/>
            </p:cNvGraphicFramePr>
            <p:nvPr/>
          </p:nvGraphicFramePr>
          <p:xfrm>
            <a:off x="912" y="3600"/>
            <a:ext cx="269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" name="Equation" r:id="rId8" imgW="1231265" imgH="215900" progId="Equation.3">
                    <p:embed/>
                  </p:oleObj>
                </mc:Choice>
                <mc:Fallback>
                  <p:oleObj name="Equation" r:id="rId8" imgW="1231265" imgH="215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600"/>
                          <a:ext cx="2690" cy="47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3206" name="Object 38"/>
          <p:cNvGraphicFramePr>
            <a:graphicFrameLocks noChangeAspect="1"/>
          </p:cNvGraphicFramePr>
          <p:nvPr/>
        </p:nvGraphicFramePr>
        <p:xfrm>
          <a:off x="5527677" y="5133977"/>
          <a:ext cx="286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10" imgW="825500" imgH="228600" progId="Equation.3">
                  <p:embed/>
                </p:oleObj>
              </mc:Choice>
              <mc:Fallback>
                <p:oleObj name="Equation" r:id="rId10" imgW="8255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7" y="5133977"/>
                        <a:ext cx="2860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Rectangle 39"/>
          <p:cNvSpPr>
            <a:spLocks noChangeArrowheads="1"/>
          </p:cNvSpPr>
          <p:nvPr/>
        </p:nvSpPr>
        <p:spPr bwMode="auto">
          <a:xfrm>
            <a:off x="369890" y="584200"/>
            <a:ext cx="8181975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3: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对于任何一棵二叉树，若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度的结点数有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个，则叶子数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必定为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=n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9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90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90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90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500"/>
                                        <p:tgtEl>
                                          <p:spTgt spid="90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9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7" grpId="0" animBg="1"/>
      <p:bldP spid="903178" grpId="0" animBg="1"/>
      <p:bldP spid="903179" grpId="0" animBg="1"/>
      <p:bldP spid="903180" grpId="0" animBg="1"/>
      <p:bldP spid="903181" grpId="0" animBg="1"/>
      <p:bldP spid="903182" grpId="0" animBg="1"/>
      <p:bldP spid="903183" grpId="0" animBg="1"/>
      <p:bldP spid="903184" grpId="0" animBg="1"/>
      <p:bldP spid="903185" grpId="0" animBg="1"/>
      <p:bldP spid="903186" grpId="0" animBg="1"/>
      <p:bldP spid="903187" grpId="0" animBg="1"/>
      <p:bldP spid="903188" grpId="0" animBg="1"/>
      <p:bldP spid="903189" grpId="0" animBg="1"/>
      <p:bldP spid="903190" grpId="0" animBg="1"/>
      <p:bldP spid="903191" grpId="0" animBg="1"/>
      <p:bldP spid="903192" grpId="0" animBg="1"/>
      <p:bldP spid="903193" grpId="0" animBg="1"/>
      <p:bldP spid="903194" grpId="0" animBg="1"/>
      <p:bldP spid="903195" grpId="0" animBg="1"/>
      <p:bldP spid="903196" grpId="0" animBg="1"/>
      <p:bldP spid="903197" grpId="0" animBg="1"/>
      <p:bldP spid="903198" grpId="0" animBg="1"/>
      <p:bldP spid="903199" grpId="0" animBg="1"/>
      <p:bldP spid="9032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/>
        </p:nvGraphicFramePr>
        <p:xfrm>
          <a:off x="250825" y="692152"/>
          <a:ext cx="36004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VISIO" r:id="rId1" imgW="5436235" imgH="2557145" progId="Visio.Drawing.5">
                  <p:embed/>
                </p:oleObj>
              </mc:Choice>
              <mc:Fallback>
                <p:oleObj name="VISIO" r:id="rId1" imgW="5436235" imgH="2557145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2152"/>
                        <a:ext cx="36004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250827" y="3573463"/>
            <a:ext cx="3851275" cy="22272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满二叉树：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一棵深度为</a:t>
            </a:r>
            <a:r>
              <a:rPr kumimoji="1" lang="en-US" altLang="zh-TW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k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且有</a:t>
            </a:r>
            <a:r>
              <a:rPr kumimoji="1" lang="zh-TW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i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TW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-1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个结点的二叉树。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（特点：每层都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充满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了结点）</a:t>
            </a:r>
            <a:endParaRPr kumimoji="1" lang="zh-CN" altLang="en-US" sz="28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1128" name="Object 8"/>
          <p:cNvGraphicFramePr>
            <a:graphicFrameLocks noChangeAspect="1"/>
          </p:cNvGraphicFramePr>
          <p:nvPr/>
        </p:nvGraphicFramePr>
        <p:xfrm>
          <a:off x="4572000" y="692152"/>
          <a:ext cx="37147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VISIO" r:id="rId3" imgW="5076190" imgH="2557145" progId="Visio.Drawing.5">
                  <p:embed/>
                </p:oleObj>
              </mc:Choice>
              <mc:Fallback>
                <p:oleObj name="VISIO" r:id="rId3" imgW="5076190" imgH="2557145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92152"/>
                        <a:ext cx="37147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39690" y="0"/>
            <a:ext cx="38115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特殊形态的二叉树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32" name="Rectangle 12"/>
          <p:cNvSpPr>
            <a:spLocks noChangeArrowheads="1"/>
          </p:cNvSpPr>
          <p:nvPr/>
        </p:nvSpPr>
        <p:spPr bwMode="auto">
          <a:xfrm>
            <a:off x="4287840" y="3573465"/>
            <a:ext cx="4575175" cy="2232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完全二叉树：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个结点的二叉树，当且仅当其每一个结点都与深度为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的满二叉树中编号从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一一对应</a:t>
            </a:r>
            <a:endParaRPr lang="zh-CN" altLang="en-US" sz="28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34" name="AutoShape 14"/>
          <p:cNvSpPr>
            <a:spLocks noChangeArrowheads="1"/>
          </p:cNvSpPr>
          <p:nvPr/>
        </p:nvSpPr>
        <p:spPr bwMode="auto">
          <a:xfrm>
            <a:off x="4102102" y="-23813"/>
            <a:ext cx="5299075" cy="1079501"/>
          </a:xfrm>
          <a:prstGeom prst="wedgeEllipseCallout">
            <a:avLst>
              <a:gd name="adj1" fmla="val -34870"/>
              <a:gd name="adj2" fmla="val 139264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只有最后一层叶子不满，且全部集中在左边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6" grpId="0" animBg="1"/>
      <p:bldP spid="901132" grpId="0" animBg="1"/>
      <p:bldP spid="901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902148" name="Text Box 4"/>
          <p:cNvSpPr txBox="1">
            <a:spLocks noChangeArrowheads="1"/>
          </p:cNvSpPr>
          <p:nvPr/>
        </p:nvSpPr>
        <p:spPr bwMode="auto">
          <a:xfrm>
            <a:off x="228600" y="765175"/>
            <a:ext cx="8534400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满二叉树是叶子一个也不少的树，而完全二叉树虽然前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层是满的，但最底层却允许在右边缺少连续若干个结点。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满二叉树是完全二叉树的一个特例。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468313" y="2565402"/>
          <a:ext cx="36004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VISIO" r:id="rId1" imgW="5436235" imgH="2557145" progId="Visio.Drawing.5">
                  <p:embed/>
                </p:oleObj>
              </mc:Choice>
              <mc:Fallback>
                <p:oleObj name="VISIO" r:id="rId1" imgW="5436235" imgH="2557145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2"/>
                        <a:ext cx="36004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4789488" y="2565402"/>
          <a:ext cx="371475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VISIO" r:id="rId3" imgW="5076190" imgH="2557145" progId="Visio.Drawing.5">
                  <p:embed/>
                </p:oleObj>
              </mc:Choice>
              <mc:Fallback>
                <p:oleObj name="VISIO" r:id="rId3" imgW="5076190" imgH="2557145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2565402"/>
                        <a:ext cx="3714750" cy="26463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39688" y="0"/>
            <a:ext cx="60452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满二叉树和完全二叉树的区别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08050"/>
            <a:ext cx="574675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39715" y="503238"/>
            <a:ext cx="56276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第</a:t>
            </a:r>
            <a:r>
              <a:rPr lang="en-US" altLang="zh-CN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6</a:t>
            </a:r>
            <a:r>
              <a:rPr lang="zh-CN" altLang="en-US" sz="4000" b="1" dirty="0" smtClean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章</a:t>
            </a:r>
            <a:r>
              <a:rPr lang="zh-CN" altLang="en-US" sz="4000" b="1" dirty="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　树和二叉树</a:t>
            </a:r>
            <a:endParaRPr lang="zh-CN" altLang="en-US" sz="4000" b="1" dirty="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17413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7" y="596902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465140" y="1355727"/>
            <a:ext cx="698023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.1 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树和二叉树的定义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.2 </a:t>
            </a:r>
            <a:r>
              <a:rPr lang="zh-CN" altLang="en-US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和二叉树的抽象数据类型定义</a:t>
            </a:r>
            <a:endParaRPr lang="zh-CN" altLang="en-US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.3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二叉树的性质和存储结构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.4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遍历二叉树和线索二叉树</a:t>
            </a:r>
            <a:endParaRPr lang="zh-CN" altLang="en-US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.5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树和森林</a:t>
            </a:r>
            <a:endParaRPr lang="zh-CN" altLang="en-US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.6  </a:t>
            </a:r>
            <a:r>
              <a:rPr lang="zh-CN" altLang="en-US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哈夫曼树及其</a:t>
            </a:r>
            <a:r>
              <a:rPr lang="zh-CN" altLang="en-US" b="1" dirty="0" smtClean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endParaRPr lang="en-US" altLang="zh-CN" b="1" dirty="0">
              <a:solidFill>
                <a:srgbClr val="33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5288" y="836613"/>
            <a:ext cx="7308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一棵完全二叉树有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个结点，可以计算出其叶结点的个数是（         ）。 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46" name="Text Box 6"/>
          <p:cNvSpPr txBox="1">
            <a:spLocks noChangeArrowheads="1"/>
          </p:cNvSpPr>
          <p:nvPr/>
        </p:nvSpPr>
        <p:spPr bwMode="auto">
          <a:xfrm>
            <a:off x="3587435" y="1203645"/>
            <a:ext cx="1208087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FF0000"/>
                </a:solidFill>
              </a:rPr>
              <a:t>2500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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：设完全二叉树的深度为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；则根据第二条性质得  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 n &lt; 2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  </a:t>
            </a:r>
            <a:r>
              <a:rPr lang="en-US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 ≤  log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&lt; k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只能是整数，因此，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log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.10</a:t>
            </a:r>
            <a:r>
              <a:rPr lang="zh-CN" altLang="en-US" sz="28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个结点的完全二叉树的深度为</a:t>
            </a:r>
            <a:r>
              <a:rPr lang="en-US" altLang="zh-CN" sz="28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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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04800" y="1052513"/>
            <a:ext cx="8382000" cy="1371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i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i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5: 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对完全二叉树，若从上至下、从左至右编号，则编号为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的结点，其左孩子编号必为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2i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，其右孩子编号必为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2i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；其双亲的编号必为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i/2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TW" altLang="en-US" sz="2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287" y="2714689"/>
            <a:ext cx="5011025" cy="2861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39690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6.3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二叉树的存储</a:t>
            </a:r>
            <a:endParaRPr lang="zh-CN" altLang="en-US" sz="9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73" b="8536"/>
          <a:stretch>
            <a:fillRect/>
          </a:stretch>
        </p:blipFill>
        <p:spPr bwMode="auto">
          <a:xfrm>
            <a:off x="860425" y="1831975"/>
            <a:ext cx="6705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250825" y="765175"/>
            <a:ext cx="8229600" cy="984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实现：按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满二叉树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的结点层次编号，依次存放二叉树中的数据元素。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/>
          <p:cNvGrpSpPr/>
          <p:nvPr/>
        </p:nvGrpSpPr>
        <p:grpSpPr bwMode="auto">
          <a:xfrm>
            <a:off x="244475" y="776290"/>
            <a:ext cx="4152900" cy="750887"/>
            <a:chOff x="2290" y="2127"/>
            <a:chExt cx="2545" cy="440"/>
          </a:xfrm>
        </p:grpSpPr>
        <p:grpSp>
          <p:nvGrpSpPr>
            <p:cNvPr id="42012" name="Group 5"/>
            <p:cNvGrpSpPr/>
            <p:nvPr/>
          </p:nvGrpSpPr>
          <p:grpSpPr bwMode="auto">
            <a:xfrm>
              <a:off x="2290" y="2312"/>
              <a:ext cx="2518" cy="255"/>
              <a:chOff x="2512" y="2312"/>
              <a:chExt cx="2518" cy="255"/>
            </a:xfrm>
          </p:grpSpPr>
          <p:sp>
            <p:nvSpPr>
              <p:cNvPr id="42014" name="Rectangle 6"/>
              <p:cNvSpPr>
                <a:spLocks noChangeArrowheads="1"/>
              </p:cNvSpPr>
              <p:nvPr/>
            </p:nvSpPr>
            <p:spPr bwMode="auto">
              <a:xfrm>
                <a:off x="2512" y="2319"/>
                <a:ext cx="2518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a    b    c    d    e    </a:t>
                </a:r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0    0    0    0</a:t>
                </a: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    f    g 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15" name="Line 7"/>
              <p:cNvSpPr>
                <a:spLocks noChangeShapeType="1"/>
              </p:cNvSpPr>
              <p:nvPr/>
            </p:nvSpPr>
            <p:spPr bwMode="auto">
              <a:xfrm>
                <a:off x="2723" y="231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6" name="Line 8"/>
              <p:cNvSpPr>
                <a:spLocks noChangeShapeType="1"/>
              </p:cNvSpPr>
              <p:nvPr/>
            </p:nvSpPr>
            <p:spPr bwMode="auto">
              <a:xfrm>
                <a:off x="2960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7" name="Line 9"/>
              <p:cNvSpPr>
                <a:spLocks noChangeShapeType="1"/>
              </p:cNvSpPr>
              <p:nvPr/>
            </p:nvSpPr>
            <p:spPr bwMode="auto">
              <a:xfrm>
                <a:off x="319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8" name="Line 10"/>
              <p:cNvSpPr>
                <a:spLocks noChangeShapeType="1"/>
              </p:cNvSpPr>
              <p:nvPr/>
            </p:nvSpPr>
            <p:spPr bwMode="auto">
              <a:xfrm>
                <a:off x="3434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9" name="Line 11"/>
              <p:cNvSpPr>
                <a:spLocks noChangeShapeType="1"/>
              </p:cNvSpPr>
              <p:nvPr/>
            </p:nvSpPr>
            <p:spPr bwMode="auto">
              <a:xfrm>
                <a:off x="3671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0" name="Line 12"/>
              <p:cNvSpPr>
                <a:spLocks noChangeShapeType="1"/>
              </p:cNvSpPr>
              <p:nvPr/>
            </p:nvSpPr>
            <p:spPr bwMode="auto">
              <a:xfrm>
                <a:off x="3908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1" name="Line 13"/>
              <p:cNvSpPr>
                <a:spLocks noChangeShapeType="1"/>
              </p:cNvSpPr>
              <p:nvPr/>
            </p:nvSpPr>
            <p:spPr bwMode="auto">
              <a:xfrm>
                <a:off x="4145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2" name="Line 14"/>
              <p:cNvSpPr>
                <a:spLocks noChangeShapeType="1"/>
              </p:cNvSpPr>
              <p:nvPr/>
            </p:nvSpPr>
            <p:spPr bwMode="auto">
              <a:xfrm>
                <a:off x="438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3" name="Line 15"/>
              <p:cNvSpPr>
                <a:spLocks noChangeShapeType="1"/>
              </p:cNvSpPr>
              <p:nvPr/>
            </p:nvSpPr>
            <p:spPr bwMode="auto">
              <a:xfrm>
                <a:off x="4619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24" name="Line 16"/>
              <p:cNvSpPr>
                <a:spLocks noChangeShapeType="1"/>
              </p:cNvSpPr>
              <p:nvPr/>
            </p:nvSpPr>
            <p:spPr bwMode="auto">
              <a:xfrm>
                <a:off x="485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2013" name="Text Box 17"/>
            <p:cNvSpPr txBox="1">
              <a:spLocks noChangeArrowheads="1"/>
            </p:cNvSpPr>
            <p:nvPr/>
          </p:nvSpPr>
          <p:spPr bwMode="auto">
            <a:xfrm>
              <a:off x="2309" y="2127"/>
              <a:ext cx="25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0    1   2    3    4    5    6    7    8    9   10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1987" name="Group 18"/>
          <p:cNvGrpSpPr/>
          <p:nvPr/>
        </p:nvGrpSpPr>
        <p:grpSpPr bwMode="auto">
          <a:xfrm>
            <a:off x="244477" y="1647825"/>
            <a:ext cx="3213643" cy="2753856"/>
            <a:chOff x="534" y="1635"/>
            <a:chExt cx="1772" cy="1670"/>
          </a:xfrm>
        </p:grpSpPr>
        <p:grpSp>
          <p:nvGrpSpPr>
            <p:cNvPr id="41993" name="Group 19"/>
            <p:cNvGrpSpPr/>
            <p:nvPr/>
          </p:nvGrpSpPr>
          <p:grpSpPr bwMode="auto">
            <a:xfrm>
              <a:off x="808" y="1635"/>
              <a:ext cx="1239" cy="1600"/>
              <a:chOff x="3964" y="227"/>
              <a:chExt cx="1239" cy="1600"/>
            </a:xfrm>
          </p:grpSpPr>
          <p:sp>
            <p:nvSpPr>
              <p:cNvPr id="41999" name="Oval 20"/>
              <p:cNvSpPr>
                <a:spLocks noChangeArrowheads="1"/>
              </p:cNvSpPr>
              <p:nvPr/>
            </p:nvSpPr>
            <p:spPr bwMode="auto">
              <a:xfrm>
                <a:off x="4552" y="2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0" name="Oval 21"/>
              <p:cNvSpPr>
                <a:spLocks noChangeArrowheads="1"/>
              </p:cNvSpPr>
              <p:nvPr/>
            </p:nvSpPr>
            <p:spPr bwMode="auto">
              <a:xfrm>
                <a:off x="4249" y="61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1" name="Oval 22"/>
              <p:cNvSpPr>
                <a:spLocks noChangeArrowheads="1"/>
              </p:cNvSpPr>
              <p:nvPr/>
            </p:nvSpPr>
            <p:spPr bwMode="auto">
              <a:xfrm>
                <a:off x="4874" y="6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2" name="Oval 23"/>
              <p:cNvSpPr>
                <a:spLocks noChangeArrowheads="1"/>
              </p:cNvSpPr>
              <p:nvPr/>
            </p:nvSpPr>
            <p:spPr bwMode="auto">
              <a:xfrm>
                <a:off x="3964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3" name="Oval 24"/>
              <p:cNvSpPr>
                <a:spLocks noChangeArrowheads="1"/>
              </p:cNvSpPr>
              <p:nvPr/>
            </p:nvSpPr>
            <p:spPr bwMode="auto">
              <a:xfrm>
                <a:off x="4568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4" name="Oval 25"/>
              <p:cNvSpPr>
                <a:spLocks noChangeArrowheads="1"/>
              </p:cNvSpPr>
              <p:nvPr/>
            </p:nvSpPr>
            <p:spPr bwMode="auto">
              <a:xfrm>
                <a:off x="4318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f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5" name="Oval 26"/>
              <p:cNvSpPr>
                <a:spLocks noChangeArrowheads="1"/>
              </p:cNvSpPr>
              <p:nvPr/>
            </p:nvSpPr>
            <p:spPr bwMode="auto">
              <a:xfrm>
                <a:off x="4913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006" name="Line 27"/>
              <p:cNvSpPr>
                <a:spLocks noChangeShapeType="1"/>
              </p:cNvSpPr>
              <p:nvPr/>
            </p:nvSpPr>
            <p:spPr bwMode="auto">
              <a:xfrm flipH="1">
                <a:off x="4501" y="500"/>
                <a:ext cx="11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7" name="Line 28"/>
              <p:cNvSpPr>
                <a:spLocks noChangeShapeType="1"/>
              </p:cNvSpPr>
              <p:nvPr/>
            </p:nvSpPr>
            <p:spPr bwMode="auto">
              <a:xfrm flipH="1">
                <a:off x="4189" y="900"/>
                <a:ext cx="146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8" name="Line 29"/>
              <p:cNvSpPr>
                <a:spLocks noChangeShapeType="1"/>
              </p:cNvSpPr>
              <p:nvPr/>
            </p:nvSpPr>
            <p:spPr bwMode="auto">
              <a:xfrm>
                <a:off x="4812" y="456"/>
                <a:ext cx="133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09" name="Line 30"/>
              <p:cNvSpPr>
                <a:spLocks noChangeShapeType="1"/>
              </p:cNvSpPr>
              <p:nvPr/>
            </p:nvSpPr>
            <p:spPr bwMode="auto">
              <a:xfrm>
                <a:off x="4467" y="878"/>
                <a:ext cx="178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0" name="Line 31"/>
              <p:cNvSpPr>
                <a:spLocks noChangeShapeType="1"/>
              </p:cNvSpPr>
              <p:nvPr/>
            </p:nvSpPr>
            <p:spPr bwMode="auto">
              <a:xfrm>
                <a:off x="4801" y="1300"/>
                <a:ext cx="189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2011" name="Line 32"/>
              <p:cNvSpPr>
                <a:spLocks noChangeShapeType="1"/>
              </p:cNvSpPr>
              <p:nvPr/>
            </p:nvSpPr>
            <p:spPr bwMode="auto">
              <a:xfrm flipH="1">
                <a:off x="4545" y="1355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41994" name="Group 33"/>
            <p:cNvGrpSpPr/>
            <p:nvPr/>
          </p:nvGrpSpPr>
          <p:grpSpPr bwMode="auto">
            <a:xfrm>
              <a:off x="534" y="2392"/>
              <a:ext cx="1772" cy="913"/>
              <a:chOff x="0" y="2895"/>
              <a:chExt cx="1772" cy="913"/>
            </a:xfrm>
          </p:grpSpPr>
          <p:sp>
            <p:nvSpPr>
              <p:cNvPr id="41995" name="Oval 34"/>
              <p:cNvSpPr>
                <a:spLocks noChangeArrowheads="1"/>
              </p:cNvSpPr>
              <p:nvPr/>
            </p:nvSpPr>
            <p:spPr bwMode="auto">
              <a:xfrm>
                <a:off x="1244" y="2910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6" name="Oval 35"/>
              <p:cNvSpPr>
                <a:spLocks noChangeArrowheads="1"/>
              </p:cNvSpPr>
              <p:nvPr/>
            </p:nvSpPr>
            <p:spPr bwMode="auto">
              <a:xfrm>
                <a:off x="1629" y="2895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7" name="Oval 36"/>
              <p:cNvSpPr>
                <a:spLocks noChangeArrowheads="1"/>
              </p:cNvSpPr>
              <p:nvPr/>
            </p:nvSpPr>
            <p:spPr bwMode="auto">
              <a:xfrm>
                <a:off x="0" y="3362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1998" name="Oval 37"/>
              <p:cNvSpPr>
                <a:spLocks noChangeArrowheads="1"/>
              </p:cNvSpPr>
              <p:nvPr/>
            </p:nvSpPr>
            <p:spPr bwMode="auto">
              <a:xfrm>
                <a:off x="328" y="3350"/>
                <a:ext cx="143" cy="4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46886" name="Rectangle 38"/>
          <p:cNvSpPr>
            <a:spLocks noChangeArrowheads="1"/>
          </p:cNvSpPr>
          <p:nvPr/>
        </p:nvSpPr>
        <p:spPr bwMode="auto">
          <a:xfrm>
            <a:off x="1063625" y="4437065"/>
            <a:ext cx="7391400" cy="15827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结点间关系蕴含在其存储位置中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浪费空间，适于存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满二叉树和完全二叉树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" name="Group 47"/>
          <p:cNvGrpSpPr/>
          <p:nvPr/>
        </p:nvGrpSpPr>
        <p:grpSpPr bwMode="auto">
          <a:xfrm>
            <a:off x="4911725" y="776290"/>
            <a:ext cx="3543300" cy="2598737"/>
            <a:chOff x="3094" y="489"/>
            <a:chExt cx="2232" cy="1637"/>
          </a:xfrm>
        </p:grpSpPr>
        <p:pic>
          <p:nvPicPr>
            <p:cNvPr id="41991" name="Picture 4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" y="489"/>
              <a:ext cx="223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Text Box 46"/>
            <p:cNvSpPr txBox="1">
              <a:spLocks noChangeArrowheads="1"/>
            </p:cNvSpPr>
            <p:nvPr/>
          </p:nvSpPr>
          <p:spPr bwMode="auto">
            <a:xfrm>
              <a:off x="3334" y="1761"/>
              <a:ext cx="1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>
                  <a:solidFill>
                    <a:srgbClr val="008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b="1">
                  <a:solidFill>
                    <a:srgbClr val="008000"/>
                  </a:solidFill>
                  <a:latin typeface="隶书" pitchFamily="49" charset="-122"/>
                  <a:ea typeface="隶书" pitchFamily="49" charset="-122"/>
                </a:rPr>
                <a:t>单支树</a:t>
              </a:r>
              <a:endParaRPr lang="zh-CN" altLang="en-US" sz="19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990" name="Rectangle 48"/>
          <p:cNvSpPr>
            <a:spLocks noChangeArrowheads="1"/>
          </p:cNvSpPr>
          <p:nvPr/>
        </p:nvSpPr>
        <p:spPr bwMode="auto">
          <a:xfrm>
            <a:off x="39690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二叉树的顺序存储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7" name="Rectangle 7"/>
          <p:cNvSpPr>
            <a:spLocks noChangeArrowheads="1"/>
          </p:cNvSpPr>
          <p:nvPr/>
        </p:nvSpPr>
        <p:spPr bwMode="auto">
          <a:xfrm>
            <a:off x="182563" y="1052513"/>
            <a:ext cx="3810000" cy="257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504952" y="1876425"/>
            <a:ext cx="862013" cy="825500"/>
            <a:chOff x="977" y="3015"/>
            <a:chExt cx="543" cy="520"/>
          </a:xfrm>
        </p:grpSpPr>
        <p:sp>
          <p:nvSpPr>
            <p:cNvPr id="43021" name="Freeform 9"/>
            <p:cNvSpPr/>
            <p:nvPr/>
          </p:nvSpPr>
          <p:spPr bwMode="auto">
            <a:xfrm>
              <a:off x="977" y="3015"/>
              <a:ext cx="543" cy="520"/>
            </a:xfrm>
            <a:custGeom>
              <a:avLst/>
              <a:gdLst>
                <a:gd name="T0" fmla="*/ 0 w 1086"/>
                <a:gd name="T1" fmla="*/ 4 h 1040"/>
                <a:gd name="T2" fmla="*/ 1 w 1086"/>
                <a:gd name="T3" fmla="*/ 4 h 1040"/>
                <a:gd name="T4" fmla="*/ 1 w 1086"/>
                <a:gd name="T5" fmla="*/ 3 h 1040"/>
                <a:gd name="T6" fmla="*/ 1 w 1086"/>
                <a:gd name="T7" fmla="*/ 3 h 1040"/>
                <a:gd name="T8" fmla="*/ 1 w 1086"/>
                <a:gd name="T9" fmla="*/ 2 h 1040"/>
                <a:gd name="T10" fmla="*/ 1 w 1086"/>
                <a:gd name="T11" fmla="*/ 2 h 1040"/>
                <a:gd name="T12" fmla="*/ 1 w 1086"/>
                <a:gd name="T13" fmla="*/ 1 h 1040"/>
                <a:gd name="T14" fmla="*/ 1 w 1086"/>
                <a:gd name="T15" fmla="*/ 1 h 1040"/>
                <a:gd name="T16" fmla="*/ 2 w 1086"/>
                <a:gd name="T17" fmla="*/ 1 h 1040"/>
                <a:gd name="T18" fmla="*/ 2 w 1086"/>
                <a:gd name="T19" fmla="*/ 1 h 1040"/>
                <a:gd name="T20" fmla="*/ 3 w 1086"/>
                <a:gd name="T21" fmla="*/ 1 h 1040"/>
                <a:gd name="T22" fmla="*/ 3 w 1086"/>
                <a:gd name="T23" fmla="*/ 1 h 1040"/>
                <a:gd name="T24" fmla="*/ 4 w 1086"/>
                <a:gd name="T25" fmla="*/ 1 h 1040"/>
                <a:gd name="T26" fmla="*/ 4 w 1086"/>
                <a:gd name="T27" fmla="*/ 0 h 1040"/>
                <a:gd name="T28" fmla="*/ 5 w 1086"/>
                <a:gd name="T29" fmla="*/ 0 h 1040"/>
                <a:gd name="T30" fmla="*/ 5 w 1086"/>
                <a:gd name="T31" fmla="*/ 1 h 1040"/>
                <a:gd name="T32" fmla="*/ 5 w 1086"/>
                <a:gd name="T33" fmla="*/ 1 h 1040"/>
                <a:gd name="T34" fmla="*/ 6 w 1086"/>
                <a:gd name="T35" fmla="*/ 1 h 1040"/>
                <a:gd name="T36" fmla="*/ 6 w 1086"/>
                <a:gd name="T37" fmla="*/ 1 h 1040"/>
                <a:gd name="T38" fmla="*/ 7 w 1086"/>
                <a:gd name="T39" fmla="*/ 1 h 1040"/>
                <a:gd name="T40" fmla="*/ 7 w 1086"/>
                <a:gd name="T41" fmla="*/ 1 h 1040"/>
                <a:gd name="T42" fmla="*/ 8 w 1086"/>
                <a:gd name="T43" fmla="*/ 1 h 1040"/>
                <a:gd name="T44" fmla="*/ 8 w 1086"/>
                <a:gd name="T45" fmla="*/ 2 h 1040"/>
                <a:gd name="T46" fmla="*/ 9 w 1086"/>
                <a:gd name="T47" fmla="*/ 2 h 1040"/>
                <a:gd name="T48" fmla="*/ 9 w 1086"/>
                <a:gd name="T49" fmla="*/ 3 h 1040"/>
                <a:gd name="T50" fmla="*/ 9 w 1086"/>
                <a:gd name="T51" fmla="*/ 3 h 1040"/>
                <a:gd name="T52" fmla="*/ 9 w 1086"/>
                <a:gd name="T53" fmla="*/ 4 h 1040"/>
                <a:gd name="T54" fmla="*/ 9 w 1086"/>
                <a:gd name="T55" fmla="*/ 4 h 1040"/>
                <a:gd name="T56" fmla="*/ 9 w 1086"/>
                <a:gd name="T57" fmla="*/ 5 h 1040"/>
                <a:gd name="T58" fmla="*/ 9 w 1086"/>
                <a:gd name="T59" fmla="*/ 5 h 1040"/>
                <a:gd name="T60" fmla="*/ 9 w 1086"/>
                <a:gd name="T61" fmla="*/ 5 h 1040"/>
                <a:gd name="T62" fmla="*/ 9 w 1086"/>
                <a:gd name="T63" fmla="*/ 6 h 1040"/>
                <a:gd name="T64" fmla="*/ 8 w 1086"/>
                <a:gd name="T65" fmla="*/ 6 h 1040"/>
                <a:gd name="T66" fmla="*/ 8 w 1086"/>
                <a:gd name="T67" fmla="*/ 7 h 1040"/>
                <a:gd name="T68" fmla="*/ 7 w 1086"/>
                <a:gd name="T69" fmla="*/ 7 h 1040"/>
                <a:gd name="T70" fmla="*/ 7 w 1086"/>
                <a:gd name="T71" fmla="*/ 7 h 1040"/>
                <a:gd name="T72" fmla="*/ 6 w 1086"/>
                <a:gd name="T73" fmla="*/ 8 h 1040"/>
                <a:gd name="T74" fmla="*/ 6 w 1086"/>
                <a:gd name="T75" fmla="*/ 8 h 1040"/>
                <a:gd name="T76" fmla="*/ 5 w 1086"/>
                <a:gd name="T77" fmla="*/ 8 h 1040"/>
                <a:gd name="T78" fmla="*/ 5 w 1086"/>
                <a:gd name="T79" fmla="*/ 8 h 1040"/>
                <a:gd name="T80" fmla="*/ 5 w 1086"/>
                <a:gd name="T81" fmla="*/ 8 h 1040"/>
                <a:gd name="T82" fmla="*/ 4 w 1086"/>
                <a:gd name="T83" fmla="*/ 8 h 1040"/>
                <a:gd name="T84" fmla="*/ 4 w 1086"/>
                <a:gd name="T85" fmla="*/ 8 h 1040"/>
                <a:gd name="T86" fmla="*/ 3 w 1086"/>
                <a:gd name="T87" fmla="*/ 8 h 1040"/>
                <a:gd name="T88" fmla="*/ 3 w 1086"/>
                <a:gd name="T89" fmla="*/ 8 h 1040"/>
                <a:gd name="T90" fmla="*/ 2 w 1086"/>
                <a:gd name="T91" fmla="*/ 8 h 1040"/>
                <a:gd name="T92" fmla="*/ 2 w 1086"/>
                <a:gd name="T93" fmla="*/ 7 h 1040"/>
                <a:gd name="T94" fmla="*/ 1 w 1086"/>
                <a:gd name="T95" fmla="*/ 7 h 1040"/>
                <a:gd name="T96" fmla="*/ 1 w 1086"/>
                <a:gd name="T97" fmla="*/ 7 h 1040"/>
                <a:gd name="T98" fmla="*/ 1 w 1086"/>
                <a:gd name="T99" fmla="*/ 6 h 1040"/>
                <a:gd name="T100" fmla="*/ 1 w 1086"/>
                <a:gd name="T101" fmla="*/ 6 h 1040"/>
                <a:gd name="T102" fmla="*/ 1 w 1086"/>
                <a:gd name="T103" fmla="*/ 5 h 1040"/>
                <a:gd name="T104" fmla="*/ 1 w 1086"/>
                <a:gd name="T105" fmla="*/ 5 h 1040"/>
                <a:gd name="T106" fmla="*/ 1 w 1086"/>
                <a:gd name="T107" fmla="*/ 5 h 1040"/>
                <a:gd name="T108" fmla="*/ 0 w 1086"/>
                <a:gd name="T109" fmla="*/ 4 h 104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6"/>
                <a:gd name="T166" fmla="*/ 0 h 1040"/>
                <a:gd name="T167" fmla="*/ 1086 w 1086"/>
                <a:gd name="T168" fmla="*/ 1040 h 104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6" h="1040">
                  <a:moveTo>
                    <a:pt x="0" y="520"/>
                  </a:moveTo>
                  <a:lnTo>
                    <a:pt x="1" y="461"/>
                  </a:lnTo>
                  <a:lnTo>
                    <a:pt x="13" y="401"/>
                  </a:lnTo>
                  <a:lnTo>
                    <a:pt x="32" y="342"/>
                  </a:lnTo>
                  <a:lnTo>
                    <a:pt x="57" y="286"/>
                  </a:lnTo>
                  <a:lnTo>
                    <a:pt x="88" y="234"/>
                  </a:lnTo>
                  <a:lnTo>
                    <a:pt x="126" y="186"/>
                  </a:lnTo>
                  <a:lnTo>
                    <a:pt x="169" y="142"/>
                  </a:lnTo>
                  <a:lnTo>
                    <a:pt x="218" y="102"/>
                  </a:lnTo>
                  <a:lnTo>
                    <a:pt x="270" y="69"/>
                  </a:lnTo>
                  <a:lnTo>
                    <a:pt x="328" y="42"/>
                  </a:lnTo>
                  <a:lnTo>
                    <a:pt x="387" y="21"/>
                  </a:lnTo>
                  <a:lnTo>
                    <a:pt x="449" y="8"/>
                  </a:lnTo>
                  <a:lnTo>
                    <a:pt x="512" y="0"/>
                  </a:lnTo>
                  <a:lnTo>
                    <a:pt x="576" y="0"/>
                  </a:lnTo>
                  <a:lnTo>
                    <a:pt x="637" y="8"/>
                  </a:lnTo>
                  <a:lnTo>
                    <a:pt x="698" y="21"/>
                  </a:lnTo>
                  <a:lnTo>
                    <a:pt x="758" y="42"/>
                  </a:lnTo>
                  <a:lnTo>
                    <a:pt x="816" y="69"/>
                  </a:lnTo>
                  <a:lnTo>
                    <a:pt x="867" y="102"/>
                  </a:lnTo>
                  <a:lnTo>
                    <a:pt x="917" y="142"/>
                  </a:lnTo>
                  <a:lnTo>
                    <a:pt x="960" y="186"/>
                  </a:lnTo>
                  <a:lnTo>
                    <a:pt x="998" y="234"/>
                  </a:lnTo>
                  <a:lnTo>
                    <a:pt x="1029" y="286"/>
                  </a:lnTo>
                  <a:lnTo>
                    <a:pt x="1054" y="342"/>
                  </a:lnTo>
                  <a:lnTo>
                    <a:pt x="1073" y="401"/>
                  </a:lnTo>
                  <a:lnTo>
                    <a:pt x="1084" y="461"/>
                  </a:lnTo>
                  <a:lnTo>
                    <a:pt x="1086" y="520"/>
                  </a:lnTo>
                  <a:lnTo>
                    <a:pt x="1084" y="582"/>
                  </a:lnTo>
                  <a:lnTo>
                    <a:pt x="1073" y="641"/>
                  </a:lnTo>
                  <a:lnTo>
                    <a:pt x="1054" y="699"/>
                  </a:lnTo>
                  <a:lnTo>
                    <a:pt x="1029" y="754"/>
                  </a:lnTo>
                  <a:lnTo>
                    <a:pt x="998" y="808"/>
                  </a:lnTo>
                  <a:lnTo>
                    <a:pt x="960" y="856"/>
                  </a:lnTo>
                  <a:lnTo>
                    <a:pt x="917" y="900"/>
                  </a:lnTo>
                  <a:lnTo>
                    <a:pt x="867" y="939"/>
                  </a:lnTo>
                  <a:lnTo>
                    <a:pt x="816" y="971"/>
                  </a:lnTo>
                  <a:lnTo>
                    <a:pt x="758" y="1000"/>
                  </a:lnTo>
                  <a:lnTo>
                    <a:pt x="698" y="1019"/>
                  </a:lnTo>
                  <a:lnTo>
                    <a:pt x="637" y="1035"/>
                  </a:lnTo>
                  <a:lnTo>
                    <a:pt x="576" y="1040"/>
                  </a:lnTo>
                  <a:lnTo>
                    <a:pt x="512" y="1040"/>
                  </a:lnTo>
                  <a:lnTo>
                    <a:pt x="449" y="1035"/>
                  </a:lnTo>
                  <a:lnTo>
                    <a:pt x="387" y="1019"/>
                  </a:lnTo>
                  <a:lnTo>
                    <a:pt x="328" y="1000"/>
                  </a:lnTo>
                  <a:lnTo>
                    <a:pt x="270" y="971"/>
                  </a:lnTo>
                  <a:lnTo>
                    <a:pt x="218" y="939"/>
                  </a:lnTo>
                  <a:lnTo>
                    <a:pt x="169" y="900"/>
                  </a:lnTo>
                  <a:lnTo>
                    <a:pt x="126" y="856"/>
                  </a:lnTo>
                  <a:lnTo>
                    <a:pt x="88" y="808"/>
                  </a:lnTo>
                  <a:lnTo>
                    <a:pt x="57" y="754"/>
                  </a:lnTo>
                  <a:lnTo>
                    <a:pt x="32" y="699"/>
                  </a:lnTo>
                  <a:lnTo>
                    <a:pt x="13" y="641"/>
                  </a:lnTo>
                  <a:lnTo>
                    <a:pt x="1" y="582"/>
                  </a:ln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22" name="Rectangle 10"/>
            <p:cNvSpPr>
              <a:spLocks noChangeArrowheads="1"/>
            </p:cNvSpPr>
            <p:nvPr/>
          </p:nvSpPr>
          <p:spPr bwMode="auto">
            <a:xfrm>
              <a:off x="1056" y="3168"/>
              <a:ext cx="3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DATA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554165" y="1128713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PARENT</a:t>
            </a:r>
            <a:endParaRPr lang="en-US" altLang="zh-CN" sz="2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708027" y="3276600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LCHILD</a:t>
            </a:r>
            <a:endParaRPr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443165" y="3224213"/>
            <a:ext cx="77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RCHILD</a:t>
            </a:r>
            <a:endParaRPr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 flipH="1">
            <a:off x="1165225" y="2674940"/>
            <a:ext cx="541338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2201863" y="2652715"/>
            <a:ext cx="647700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52656" name="Object 16"/>
          <p:cNvGraphicFramePr>
            <a:graphicFrameLocks noChangeAspect="1"/>
          </p:cNvGraphicFramePr>
          <p:nvPr/>
        </p:nvGraphicFramePr>
        <p:xfrm>
          <a:off x="4541838" y="1052513"/>
          <a:ext cx="3194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VISIO" r:id="rId1" imgW="2736850" imgH="575945" progId="Visio.Drawing.5">
                  <p:embed/>
                </p:oleObj>
              </mc:Choice>
              <mc:Fallback>
                <p:oleObj name="VISIO" r:id="rId1" imgW="2736850" imgH="575945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1052513"/>
                        <a:ext cx="31940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/>
          <p:cNvGraphicFramePr>
            <a:graphicFrameLocks noChangeAspect="1"/>
          </p:cNvGraphicFramePr>
          <p:nvPr/>
        </p:nvGraphicFramePr>
        <p:xfrm>
          <a:off x="4325938" y="2079625"/>
          <a:ext cx="40941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VISIO" r:id="rId3" imgW="3636010" imgH="575945" progId="Visio.Drawing.5">
                  <p:embed/>
                </p:oleObj>
              </mc:Choice>
              <mc:Fallback>
                <p:oleObj name="VISIO" r:id="rId3" imgW="3636010" imgH="575945" progId="Visio.Drawing.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079625"/>
                        <a:ext cx="40941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Line 18"/>
          <p:cNvSpPr>
            <a:spLocks noChangeShapeType="1"/>
          </p:cNvSpPr>
          <p:nvPr/>
        </p:nvSpPr>
        <p:spPr bwMode="auto">
          <a:xfrm flipV="1">
            <a:off x="1935163" y="1433513"/>
            <a:ext cx="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20" name="Rectangle 19"/>
          <p:cNvSpPr>
            <a:spLocks noChangeArrowheads="1"/>
          </p:cNvSpPr>
          <p:nvPr/>
        </p:nvSpPr>
        <p:spPr bwMode="auto">
          <a:xfrm>
            <a:off x="39690" y="0"/>
            <a:ext cx="46767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二叉树的链式存储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7" grpId="0" animBg="1"/>
      <p:bldP spid="752651" grpId="0" autoUpdateAnimBg="0"/>
      <p:bldP spid="752652" grpId="0" autoUpdateAnimBg="0"/>
      <p:bldP spid="752653" grpId="0" advAuto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4"/>
          <p:cNvGrpSpPr/>
          <p:nvPr/>
        </p:nvGrpSpPr>
        <p:grpSpPr bwMode="auto">
          <a:xfrm>
            <a:off x="873127" y="595313"/>
            <a:ext cx="1622425" cy="2654300"/>
            <a:chOff x="703" y="2015"/>
            <a:chExt cx="1022" cy="1672"/>
          </a:xfrm>
        </p:grpSpPr>
        <p:sp>
          <p:nvSpPr>
            <p:cNvPr id="44084" name="Oval 5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85" name="Oval 6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86" name="Oval 7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87" name="Oval 8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88" name="Oval 9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89" name="Oval 10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90" name="Oval 11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091" name="Line 12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2" name="Line 13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3" name="Line 14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4" name="Line 15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5" name="Line 16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96" name="Line 17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4035" name="Group 19"/>
          <p:cNvGrpSpPr/>
          <p:nvPr/>
        </p:nvGrpSpPr>
        <p:grpSpPr bwMode="auto">
          <a:xfrm>
            <a:off x="3235325" y="183407"/>
            <a:ext cx="3530600" cy="3793283"/>
            <a:chOff x="2962" y="1277"/>
            <a:chExt cx="2224" cy="2727"/>
          </a:xfrm>
        </p:grpSpPr>
        <p:grpSp>
          <p:nvGrpSpPr>
            <p:cNvPr id="44038" name="Group 20"/>
            <p:cNvGrpSpPr/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4056" name="Group 21"/>
              <p:cNvGrpSpPr/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44081" name="Rectangle 2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A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82" name="Line 2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83" name="Line 2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7" name="Group 25"/>
              <p:cNvGrpSpPr/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40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B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79" name="Line 2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80" name="Line 2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8" name="Group 29"/>
              <p:cNvGrpSpPr/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4075" name="Rectangle 30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C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76" name="Line 31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7" name="Line 32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59" name="Group 33"/>
              <p:cNvGrpSpPr/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4072" name="Rectangle 34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D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73" name="Line 35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4" name="Line 36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0" name="Group 37"/>
              <p:cNvGrpSpPr/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4069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E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70" name="Line 39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71" name="Line 40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1" name="Group 41"/>
              <p:cNvGrpSpPr/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4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F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67" name="Line 4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68" name="Line 4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4062" name="Group 45"/>
              <p:cNvGrpSpPr/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44063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G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64" name="Line 4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4065" name="Line 4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4039" name="Line 49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0" name="Line 50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1" name="Line 51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2" name="Line 52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3" name="Line 53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4044" name="Line 54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4045" name="Group 55"/>
            <p:cNvGrpSpPr/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44054" name="Freeform 56"/>
              <p:cNvSpPr/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4055" name="Line 57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4046" name="Text Box 58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47" name="Text Box 59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48" name="Text Box 60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49" name="Text Box 61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50" name="Text Box 62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51" name="Text Box 63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52" name="Text Box 64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4053" name="Text Box 65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sp>
        <p:nvSpPr>
          <p:cNvPr id="44036" name="Rectangle 68"/>
          <p:cNvSpPr>
            <a:spLocks noChangeArrowheads="1"/>
          </p:cNvSpPr>
          <p:nvPr/>
        </p:nvSpPr>
        <p:spPr bwMode="auto">
          <a:xfrm>
            <a:off x="39690" y="0"/>
            <a:ext cx="31956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二叉链表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5285" name="Text Box 69"/>
          <p:cNvSpPr txBox="1">
            <a:spLocks noChangeArrowheads="1"/>
          </p:cNvSpPr>
          <p:nvPr/>
        </p:nvSpPr>
        <p:spPr bwMode="auto">
          <a:xfrm>
            <a:off x="1030288" y="3976690"/>
            <a:ext cx="6781800" cy="2105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BiNode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TElemType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data;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BiNode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   *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lchild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,*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rchild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; //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左右孩子指针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}</a:t>
            </a:r>
            <a:r>
              <a:rPr lang="en-US" altLang="zh-CN" sz="2400" b="1" dirty="0" err="1">
                <a:solidFill>
                  <a:srgbClr val="FF3300"/>
                </a:solidFill>
                <a:ea typeface="宋体" pitchFamily="2" charset="-122"/>
              </a:rPr>
              <a:t>BiNode</a:t>
            </a:r>
            <a:r>
              <a:rPr lang="en-US" altLang="zh-CN" sz="2400" b="1" dirty="0">
                <a:solidFill>
                  <a:srgbClr val="FF3300"/>
                </a:solidFill>
                <a:ea typeface="宋体" pitchFamily="2" charset="-122"/>
              </a:rPr>
              <a:t>,*</a:t>
            </a:r>
            <a:r>
              <a:rPr lang="en-US" altLang="zh-CN" sz="2400" b="1" dirty="0" err="1">
                <a:solidFill>
                  <a:srgbClr val="FF3300"/>
                </a:solidFill>
                <a:ea typeface="宋体" pitchFamily="2" charset="-122"/>
              </a:rPr>
              <a:t>BiTree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; 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8" name="Rectangle 4"/>
          <p:cNvSpPr>
            <a:spLocks noChangeArrowheads="1"/>
          </p:cNvSpPr>
          <p:nvPr/>
        </p:nvSpPr>
        <p:spPr bwMode="auto">
          <a:xfrm>
            <a:off x="258763" y="1525590"/>
            <a:ext cx="497681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分析：必有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个链域。除根结点外，每个结点有且仅有一个双亲，所以只会有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个结点的链域存放指针，指向非空子女结点。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258763" y="3887788"/>
            <a:ext cx="4701928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空指针数目＝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(n-1)=n+1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179388" y="769940"/>
            <a:ext cx="8964612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个结点的二叉链表中，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zh-CN" altLang="en-US" sz="3200" b="1" u="sng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空指针域</a:t>
            </a:r>
            <a:endParaRPr kumimoji="1" lang="zh-CN" altLang="en-US" sz="32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5062" name="Group 8"/>
          <p:cNvGrpSpPr/>
          <p:nvPr/>
        </p:nvGrpSpPr>
        <p:grpSpPr bwMode="auto">
          <a:xfrm>
            <a:off x="5594350" y="1418482"/>
            <a:ext cx="3530600" cy="3793283"/>
            <a:chOff x="2962" y="1277"/>
            <a:chExt cx="2224" cy="2727"/>
          </a:xfrm>
        </p:grpSpPr>
        <p:grpSp>
          <p:nvGrpSpPr>
            <p:cNvPr id="45064" name="Group 9"/>
            <p:cNvGrpSpPr/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5082" name="Group 10"/>
              <p:cNvGrpSpPr/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45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A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108" name="Line 12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9" name="Line 13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3" name="Group 14"/>
              <p:cNvGrpSpPr/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5104" name="Rectangle 15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B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105" name="Line 16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6" name="Line 17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4" name="Group 18"/>
              <p:cNvGrpSpPr/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510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C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102" name="Line 20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3" name="Line 21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5" name="Group 22"/>
              <p:cNvGrpSpPr/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5098" name="Rectangle 23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D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099" name="Line 24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100" name="Line 25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6" name="Group 26"/>
              <p:cNvGrpSpPr/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5095" name="Rectangle 27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E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096" name="Line 28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7" name="Line 29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7" name="Group 30"/>
              <p:cNvGrpSpPr/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5092" name="Rectangle 31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F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093" name="Line 32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4" name="Line 33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5088" name="Group 34"/>
              <p:cNvGrpSpPr/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45089" name="Rectangle 35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G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090" name="Line 36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5091" name="Line 37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5065" name="Line 38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6" name="Line 39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7" name="Line 40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8" name="Line 41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69" name="Line 42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5070" name="Line 43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5071" name="Group 44"/>
            <p:cNvGrpSpPr/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45080" name="Freeform 45"/>
              <p:cNvSpPr/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5081" name="Line 46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5072" name="Text Box 47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3" name="Text Box 48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4" name="Text Box 49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5" name="Text Box 50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6" name="Text Box 51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7" name="Text Box 52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8" name="Text Box 53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5079" name="Text Box 54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sp>
        <p:nvSpPr>
          <p:cNvPr id="922679" name="Text Box 55"/>
          <p:cNvSpPr txBox="1">
            <a:spLocks noChangeArrowheads="1"/>
          </p:cNvSpPr>
          <p:nvPr/>
        </p:nvSpPr>
        <p:spPr bwMode="auto">
          <a:xfrm>
            <a:off x="5235577" y="479425"/>
            <a:ext cx="99536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FF0000"/>
                </a:solidFill>
              </a:rPr>
              <a:t>n+1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 autoUpdateAnimBg="0" build="p"/>
      <p:bldP spid="922629" grpId="0" animBg="1" autoUpdateAnimBg="0"/>
      <p:bldP spid="9226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9690" y="0"/>
            <a:ext cx="31956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三叉链表</a:t>
            </a:r>
            <a:endParaRPr lang="zh-CN" altLang="en-US" sz="9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6084" name="Group 5"/>
          <p:cNvGrpSpPr/>
          <p:nvPr/>
        </p:nvGrpSpPr>
        <p:grpSpPr bwMode="auto">
          <a:xfrm>
            <a:off x="1136652" y="1368425"/>
            <a:ext cx="1622425" cy="2654300"/>
            <a:chOff x="703" y="2015"/>
            <a:chExt cx="1022" cy="1672"/>
          </a:xfrm>
        </p:grpSpPr>
        <p:sp>
          <p:nvSpPr>
            <p:cNvPr id="46152" name="Oval 6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3" name="Oval 7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4" name="Oval 8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5" name="Oval 9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6" name="Oval 10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7" name="Oval 11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8" name="Oval 12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59" name="Line 13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0" name="Line 14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1" name="Line 15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2" name="Line 16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3" name="Line 17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64" name="Line 18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6085" name="Group 19"/>
          <p:cNvGrpSpPr/>
          <p:nvPr/>
        </p:nvGrpSpPr>
        <p:grpSpPr bwMode="auto">
          <a:xfrm>
            <a:off x="3311525" y="-131762"/>
            <a:ext cx="5081588" cy="4270376"/>
            <a:chOff x="1898" y="255"/>
            <a:chExt cx="3201" cy="2690"/>
          </a:xfrm>
        </p:grpSpPr>
        <p:grpSp>
          <p:nvGrpSpPr>
            <p:cNvPr id="46092" name="Group 20"/>
            <p:cNvGrpSpPr/>
            <p:nvPr/>
          </p:nvGrpSpPr>
          <p:grpSpPr bwMode="auto">
            <a:xfrm>
              <a:off x="1898" y="662"/>
              <a:ext cx="3201" cy="2253"/>
              <a:chOff x="2307" y="1809"/>
              <a:chExt cx="3201" cy="2253"/>
            </a:xfrm>
          </p:grpSpPr>
          <p:grpSp>
            <p:nvGrpSpPr>
              <p:cNvPr id="46117" name="Group 21"/>
              <p:cNvGrpSpPr/>
              <p:nvPr/>
            </p:nvGrpSpPr>
            <p:grpSpPr bwMode="auto">
              <a:xfrm>
                <a:off x="3289" y="1809"/>
                <a:ext cx="1134" cy="257"/>
                <a:chOff x="3289" y="1809"/>
                <a:chExt cx="1134" cy="257"/>
              </a:xfrm>
            </p:grpSpPr>
            <p:sp>
              <p:nvSpPr>
                <p:cNvPr id="4614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A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49" name="Line 2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50" name="Line 2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51" name="Line 2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18" name="Group 26"/>
              <p:cNvGrpSpPr/>
              <p:nvPr/>
            </p:nvGrpSpPr>
            <p:grpSpPr bwMode="auto">
              <a:xfrm>
                <a:off x="2651" y="2284"/>
                <a:ext cx="1134" cy="257"/>
                <a:chOff x="3289" y="1809"/>
                <a:chExt cx="1134" cy="257"/>
              </a:xfrm>
            </p:grpSpPr>
            <p:sp>
              <p:nvSpPr>
                <p:cNvPr id="46144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B              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45" name="Line 2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6" name="Line 2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7" name="Line 3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19" name="Group 31"/>
              <p:cNvGrpSpPr/>
              <p:nvPr/>
            </p:nvGrpSpPr>
            <p:grpSpPr bwMode="auto">
              <a:xfrm>
                <a:off x="2307" y="2772"/>
                <a:ext cx="1134" cy="257"/>
                <a:chOff x="3289" y="1809"/>
                <a:chExt cx="1134" cy="257"/>
              </a:xfrm>
            </p:grpSpPr>
            <p:sp>
              <p:nvSpPr>
                <p:cNvPr id="46140" name="Rectangle 3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 C               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41" name="Line 3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2" name="Line 3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43" name="Line 3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0" name="Group 36"/>
              <p:cNvGrpSpPr/>
              <p:nvPr/>
            </p:nvGrpSpPr>
            <p:grpSpPr bwMode="auto">
              <a:xfrm>
                <a:off x="3752" y="2750"/>
                <a:ext cx="1134" cy="257"/>
                <a:chOff x="3289" y="1809"/>
                <a:chExt cx="1134" cy="257"/>
              </a:xfrm>
            </p:grpSpPr>
            <p:sp>
              <p:nvSpPr>
                <p:cNvPr id="46136" name="Rectangle 3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D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37" name="Line 3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8" name="Line 3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9" name="Line 4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1" name="Group 41"/>
              <p:cNvGrpSpPr/>
              <p:nvPr/>
            </p:nvGrpSpPr>
            <p:grpSpPr bwMode="auto">
              <a:xfrm>
                <a:off x="3041" y="3272"/>
                <a:ext cx="1134" cy="257"/>
                <a:chOff x="3289" y="1809"/>
                <a:chExt cx="1134" cy="257"/>
              </a:xfrm>
            </p:grpSpPr>
            <p:sp>
              <p:nvSpPr>
                <p:cNvPr id="4613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 E         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33" name="Line 4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4" name="Line 4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5" name="Line 4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2" name="Group 46"/>
              <p:cNvGrpSpPr/>
              <p:nvPr/>
            </p:nvGrpSpPr>
            <p:grpSpPr bwMode="auto">
              <a:xfrm>
                <a:off x="4374" y="3261"/>
                <a:ext cx="1134" cy="257"/>
                <a:chOff x="3289" y="1809"/>
                <a:chExt cx="1134" cy="257"/>
              </a:xfrm>
            </p:grpSpPr>
            <p:sp>
              <p:nvSpPr>
                <p:cNvPr id="46128" name="Rectangle 47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 F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29" name="Line 48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0" name="Line 49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31" name="Line 50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46123" name="Group 51"/>
              <p:cNvGrpSpPr/>
              <p:nvPr/>
            </p:nvGrpSpPr>
            <p:grpSpPr bwMode="auto">
              <a:xfrm>
                <a:off x="3751" y="3805"/>
                <a:ext cx="1134" cy="257"/>
                <a:chOff x="3289" y="1809"/>
                <a:chExt cx="1134" cy="257"/>
              </a:xfrm>
            </p:grpSpPr>
            <p:sp>
              <p:nvSpPr>
                <p:cNvPr id="4612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G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125" name="Line 53"/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26" name="Line 54"/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46127" name="Line 55"/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2736" y="864"/>
              <a:ext cx="27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4" name="Line 57"/>
            <p:cNvSpPr>
              <a:spLocks noChangeShapeType="1"/>
            </p:cNvSpPr>
            <p:nvPr/>
          </p:nvSpPr>
          <p:spPr bwMode="auto">
            <a:xfrm flipH="1">
              <a:off x="2236" y="1353"/>
              <a:ext cx="166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5" name="Line 58"/>
            <p:cNvSpPr>
              <a:spLocks noChangeShapeType="1"/>
            </p:cNvSpPr>
            <p:nvPr/>
          </p:nvSpPr>
          <p:spPr bwMode="auto">
            <a:xfrm flipH="1">
              <a:off x="3025" y="1786"/>
              <a:ext cx="467" cy="3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6" name="Line 59"/>
            <p:cNvSpPr>
              <a:spLocks noChangeShapeType="1"/>
            </p:cNvSpPr>
            <p:nvPr/>
          </p:nvSpPr>
          <p:spPr bwMode="auto">
            <a:xfrm>
              <a:off x="3236" y="1308"/>
              <a:ext cx="467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7" name="Line 60"/>
            <p:cNvSpPr>
              <a:spLocks noChangeShapeType="1"/>
            </p:cNvSpPr>
            <p:nvPr/>
          </p:nvSpPr>
          <p:spPr bwMode="auto">
            <a:xfrm>
              <a:off x="4325" y="1764"/>
              <a:ext cx="144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8" name="Line 61"/>
            <p:cNvSpPr>
              <a:spLocks noChangeShapeType="1"/>
            </p:cNvSpPr>
            <p:nvPr/>
          </p:nvSpPr>
          <p:spPr bwMode="auto">
            <a:xfrm>
              <a:off x="3647" y="2286"/>
              <a:ext cx="211" cy="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9" name="Line 62"/>
            <p:cNvSpPr>
              <a:spLocks noChangeShapeType="1"/>
            </p:cNvSpPr>
            <p:nvPr/>
          </p:nvSpPr>
          <p:spPr bwMode="auto">
            <a:xfrm flipV="1">
              <a:off x="2969" y="908"/>
              <a:ext cx="289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0" name="Line 63"/>
            <p:cNvSpPr>
              <a:spLocks noChangeShapeType="1"/>
            </p:cNvSpPr>
            <p:nvPr/>
          </p:nvSpPr>
          <p:spPr bwMode="auto">
            <a:xfrm flipV="1">
              <a:off x="2558" y="1397"/>
              <a:ext cx="156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1" name="Line 64"/>
            <p:cNvSpPr>
              <a:spLocks noChangeShapeType="1"/>
            </p:cNvSpPr>
            <p:nvPr/>
          </p:nvSpPr>
          <p:spPr bwMode="auto">
            <a:xfrm flipH="1" flipV="1">
              <a:off x="3380" y="1308"/>
              <a:ext cx="656" cy="3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2" name="Line 65"/>
            <p:cNvSpPr>
              <a:spLocks noChangeShapeType="1"/>
            </p:cNvSpPr>
            <p:nvPr/>
          </p:nvSpPr>
          <p:spPr bwMode="auto">
            <a:xfrm flipV="1">
              <a:off x="3336" y="1864"/>
              <a:ext cx="322" cy="3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3" name="Line 66"/>
            <p:cNvSpPr>
              <a:spLocks noChangeShapeType="1"/>
            </p:cNvSpPr>
            <p:nvPr/>
          </p:nvSpPr>
          <p:spPr bwMode="auto">
            <a:xfrm flipH="1" flipV="1">
              <a:off x="3769" y="2264"/>
              <a:ext cx="267" cy="4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104" name="Line 67"/>
            <p:cNvSpPr>
              <a:spLocks noChangeShapeType="1"/>
            </p:cNvSpPr>
            <p:nvPr/>
          </p:nvSpPr>
          <p:spPr bwMode="auto">
            <a:xfrm flipH="1" flipV="1">
              <a:off x="4481" y="1764"/>
              <a:ext cx="222" cy="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46105" name="Group 68"/>
            <p:cNvGrpSpPr/>
            <p:nvPr/>
          </p:nvGrpSpPr>
          <p:grpSpPr bwMode="auto">
            <a:xfrm>
              <a:off x="3380" y="255"/>
              <a:ext cx="212" cy="409"/>
              <a:chOff x="3789" y="1402"/>
              <a:chExt cx="212" cy="409"/>
            </a:xfrm>
          </p:grpSpPr>
          <p:sp>
            <p:nvSpPr>
              <p:cNvPr id="46115" name="Freeform 69"/>
              <p:cNvSpPr/>
              <p:nvPr/>
            </p:nvSpPr>
            <p:spPr bwMode="auto">
              <a:xfrm>
                <a:off x="3789" y="1402"/>
                <a:ext cx="116" cy="330"/>
              </a:xfrm>
              <a:custGeom>
                <a:avLst/>
                <a:gdLst>
                  <a:gd name="T0" fmla="*/ 45 w 152"/>
                  <a:gd name="T1" fmla="*/ 0 h 155"/>
                  <a:gd name="T2" fmla="*/ 145 w 152"/>
                  <a:gd name="T3" fmla="*/ 55 h 155"/>
                  <a:gd name="T4" fmla="*/ 0 w 152"/>
                  <a:gd name="T5" fmla="*/ 155 h 155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155"/>
                  <a:gd name="T11" fmla="*/ 152 w 152"/>
                  <a:gd name="T12" fmla="*/ 155 h 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46116" name="Line 70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46106" name="Text Box 71"/>
            <p:cNvSpPr txBox="1">
              <a:spLocks noChangeArrowheads="1"/>
            </p:cNvSpPr>
            <p:nvPr/>
          </p:nvSpPr>
          <p:spPr bwMode="auto">
            <a:xfrm>
              <a:off x="3461" y="658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07" name="Text Box 72"/>
            <p:cNvSpPr txBox="1">
              <a:spLocks noChangeArrowheads="1"/>
            </p:cNvSpPr>
            <p:nvPr/>
          </p:nvSpPr>
          <p:spPr bwMode="auto">
            <a:xfrm>
              <a:off x="3750" y="641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08" name="Text Box 73"/>
            <p:cNvSpPr txBox="1">
              <a:spLocks noChangeArrowheads="1"/>
            </p:cNvSpPr>
            <p:nvPr/>
          </p:nvSpPr>
          <p:spPr bwMode="auto">
            <a:xfrm>
              <a:off x="1938" y="162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09" name="Text Box 74"/>
            <p:cNvSpPr txBox="1">
              <a:spLocks noChangeArrowheads="1"/>
            </p:cNvSpPr>
            <p:nvPr/>
          </p:nvSpPr>
          <p:spPr bwMode="auto">
            <a:xfrm>
              <a:off x="2778" y="161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10" name="Text Box 75"/>
            <p:cNvSpPr txBox="1">
              <a:spLocks noChangeArrowheads="1"/>
            </p:cNvSpPr>
            <p:nvPr/>
          </p:nvSpPr>
          <p:spPr bwMode="auto">
            <a:xfrm>
              <a:off x="263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11" name="Text Box 76"/>
            <p:cNvSpPr txBox="1">
              <a:spLocks noChangeArrowheads="1"/>
            </p:cNvSpPr>
            <p:nvPr/>
          </p:nvSpPr>
          <p:spPr bwMode="auto">
            <a:xfrm>
              <a:off x="395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12" name="Text Box 77"/>
            <p:cNvSpPr txBox="1">
              <a:spLocks noChangeArrowheads="1"/>
            </p:cNvSpPr>
            <p:nvPr/>
          </p:nvSpPr>
          <p:spPr bwMode="auto">
            <a:xfrm>
              <a:off x="4842" y="210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13" name="Text Box 78"/>
            <p:cNvSpPr txBox="1">
              <a:spLocks noChangeArrowheads="1"/>
            </p:cNvSpPr>
            <p:nvPr/>
          </p:nvSpPr>
          <p:spPr bwMode="auto">
            <a:xfrm>
              <a:off x="3354" y="265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46114" name="Text Box 79"/>
            <p:cNvSpPr txBox="1">
              <a:spLocks noChangeArrowheads="1"/>
            </p:cNvSpPr>
            <p:nvPr/>
          </p:nvSpPr>
          <p:spPr bwMode="auto">
            <a:xfrm>
              <a:off x="4218" y="263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46086" name="Group 80"/>
          <p:cNvGrpSpPr/>
          <p:nvPr/>
        </p:nvGrpSpPr>
        <p:grpSpPr bwMode="auto">
          <a:xfrm>
            <a:off x="755650" y="758825"/>
            <a:ext cx="3200400" cy="420688"/>
            <a:chOff x="3040" y="717"/>
            <a:chExt cx="1901" cy="265"/>
          </a:xfrm>
        </p:grpSpPr>
        <p:sp>
          <p:nvSpPr>
            <p:cNvPr id="46088" name="Rectangle 81"/>
            <p:cNvSpPr>
              <a:spLocks noChangeArrowheads="1"/>
            </p:cNvSpPr>
            <p:nvPr/>
          </p:nvSpPr>
          <p:spPr bwMode="auto">
            <a:xfrm>
              <a:off x="3040" y="726"/>
              <a:ext cx="190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 err="1">
                  <a:solidFill>
                    <a:srgbClr val="000000"/>
                  </a:solidFill>
                  <a:ea typeface="宋体" pitchFamily="2" charset="-122"/>
                </a:rPr>
                <a:t>lchild</a:t>
              </a:r>
              <a:r>
                <a:rPr lang="en-US" altLang="zh-CN" sz="2000" b="1" dirty="0">
                  <a:solidFill>
                    <a:srgbClr val="000000"/>
                  </a:solidFill>
                  <a:ea typeface="宋体" pitchFamily="2" charset="-122"/>
                </a:rPr>
                <a:t>   data   parent  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宋体" pitchFamily="2" charset="-122"/>
                </a:rPr>
                <a:t>rchild</a:t>
              </a:r>
              <a:endParaRPr lang="en-US" altLang="zh-CN" sz="20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089" name="Line 82"/>
            <p:cNvSpPr>
              <a:spLocks noChangeShapeType="1"/>
            </p:cNvSpPr>
            <p:nvPr/>
          </p:nvSpPr>
          <p:spPr bwMode="auto">
            <a:xfrm>
              <a:off x="3477" y="71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0" name="Line 83"/>
            <p:cNvSpPr>
              <a:spLocks noChangeShapeType="1"/>
            </p:cNvSpPr>
            <p:nvPr/>
          </p:nvSpPr>
          <p:spPr bwMode="auto">
            <a:xfrm>
              <a:off x="3940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6091" name="Line 84"/>
            <p:cNvSpPr>
              <a:spLocks noChangeShapeType="1"/>
            </p:cNvSpPr>
            <p:nvPr/>
          </p:nvSpPr>
          <p:spPr bwMode="auto">
            <a:xfrm>
              <a:off x="4404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53749" name="Rectangle 85"/>
          <p:cNvSpPr>
            <a:spLocks noChangeArrowheads="1"/>
          </p:cNvSpPr>
          <p:nvPr/>
        </p:nvSpPr>
        <p:spPr bwMode="auto">
          <a:xfrm>
            <a:off x="212725" y="4138615"/>
            <a:ext cx="85344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typedef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TriTNode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TelemType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data;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TriTNode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*</a:t>
            </a:r>
            <a:r>
              <a:rPr kumimoji="1" lang="en-US" altLang="zh-CN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lchild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,*parent,*</a:t>
            </a:r>
            <a:r>
              <a:rPr kumimoji="1" lang="en-US" altLang="zh-CN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rchild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;</a:t>
            </a:r>
            <a:b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}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TriTNode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,*</a:t>
            </a:r>
            <a:r>
              <a:rPr kumimoji="1"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TriTree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;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274320" y="511175"/>
            <a:ext cx="66741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遍历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二叉树和线索二叉树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7" name="Line 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47108" name="Picture 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0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395288" y="1628777"/>
            <a:ext cx="7924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0" indent="-2190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遍历定义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指按某条搜索路线遍访每个结点且不重复（又称周游）。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遍历用途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它是树结构插入、删除、修改、查找和排序运算的前提，是二叉树一切运算的基础和核心。  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7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50827" y="1773240"/>
            <a:ext cx="8424863" cy="4103687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marL="457200" indent="-4572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掌握二叉树的基本概念、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和存储结构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熟练掌握二叉树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中、后序遍历方法</a:t>
            </a:r>
            <a:endParaRPr lang="zh-CN" altLang="en-US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线索化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二叉树的思想</a:t>
            </a:r>
            <a:endParaRPr lang="zh-CN" altLang="en-US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熟练掌握：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的实现方法、构造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哈夫曼编码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二叉树的转换，树的遍历方法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044575" y="852488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>
                <a:solidFill>
                  <a:srgbClr val="00CC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教学目标</a:t>
            </a:r>
            <a:endParaRPr lang="zh-CN" altLang="en-US" sz="4400" b="1">
              <a:solidFill>
                <a:srgbClr val="00CC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592263" y="3663950"/>
            <a:ext cx="3810000" cy="762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3268663" y="1301752"/>
          <a:ext cx="37020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1" imgW="3702050" imgH="1802765" progId="Visio.Drawing.5">
                  <p:embed/>
                </p:oleObj>
              </mc:Choice>
              <mc:Fallback>
                <p:oleObj name="VISIO" r:id="rId1" imgW="3702050" imgH="1802765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301752"/>
                        <a:ext cx="3702050" cy="18018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4" name="Text Box 6"/>
          <p:cNvSpPr txBox="1">
            <a:spLocks noChangeArrowheads="1"/>
          </p:cNvSpPr>
          <p:nvPr/>
        </p:nvSpPr>
        <p:spPr bwMode="auto">
          <a:xfrm>
            <a:off x="4945065" y="28577"/>
            <a:ext cx="4413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H="1">
            <a:off x="5173663" y="61595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2125665" y="2619377"/>
            <a:ext cx="4206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L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>
            <a:off x="2659063" y="2901950"/>
            <a:ext cx="99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298" name="Text Box 10"/>
          <p:cNvSpPr txBox="1">
            <a:spLocks noChangeArrowheads="1"/>
          </p:cNvSpPr>
          <p:nvPr/>
        </p:nvSpPr>
        <p:spPr bwMode="auto">
          <a:xfrm>
            <a:off x="7535865" y="2619377"/>
            <a:ext cx="4413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 flipH="1">
            <a:off x="6697663" y="282575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08300" name="Text Box 12"/>
          <p:cNvSpPr txBox="1">
            <a:spLocks noChangeArrowheads="1"/>
          </p:cNvSpPr>
          <p:nvPr/>
        </p:nvSpPr>
        <p:spPr bwMode="auto">
          <a:xfrm>
            <a:off x="18970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DLR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301" name="Text Box 13"/>
          <p:cNvSpPr txBox="1">
            <a:spLocks noChangeArrowheads="1"/>
          </p:cNvSpPr>
          <p:nvPr/>
        </p:nvSpPr>
        <p:spPr bwMode="auto">
          <a:xfrm>
            <a:off x="31162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LDR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302" name="Text Box 14"/>
          <p:cNvSpPr txBox="1">
            <a:spLocks noChangeArrowheads="1"/>
          </p:cNvSpPr>
          <p:nvPr/>
        </p:nvSpPr>
        <p:spPr bwMode="auto">
          <a:xfrm>
            <a:off x="43354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LRD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303" name="Text Box 15"/>
          <p:cNvSpPr txBox="1">
            <a:spLocks noChangeArrowheads="1"/>
          </p:cNvSpPr>
          <p:nvPr/>
        </p:nvSpPr>
        <p:spPr bwMode="auto">
          <a:xfrm>
            <a:off x="57070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DRL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304" name="Text Box 16"/>
          <p:cNvSpPr txBox="1">
            <a:spLocks noChangeArrowheads="1"/>
          </p:cNvSpPr>
          <p:nvPr/>
        </p:nvSpPr>
        <p:spPr bwMode="auto">
          <a:xfrm>
            <a:off x="69262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RDL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8305" name="Text Box 17"/>
          <p:cNvSpPr txBox="1">
            <a:spLocks noChangeArrowheads="1"/>
          </p:cNvSpPr>
          <p:nvPr/>
        </p:nvSpPr>
        <p:spPr bwMode="auto">
          <a:xfrm>
            <a:off x="8145465" y="3765552"/>
            <a:ext cx="93503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RLD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39690" y="0"/>
            <a:ext cx="35448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遍历规则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8310" name="AutoShape 22"/>
          <p:cNvSpPr>
            <a:spLocks noChangeArrowheads="1"/>
          </p:cNvSpPr>
          <p:nvPr/>
        </p:nvSpPr>
        <p:spPr bwMode="auto">
          <a:xfrm>
            <a:off x="177800" y="2000250"/>
            <a:ext cx="2654300" cy="825500"/>
          </a:xfrm>
          <a:prstGeom prst="cloudCallout">
            <a:avLst>
              <a:gd name="adj1" fmla="val 2931"/>
              <a:gd name="adj2" fmla="val 140000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先左后右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0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  <p:bldP spid="908294" grpId="0" animBg="1" autoUpdateAnimBg="0"/>
      <p:bldP spid="908296" grpId="0" animBg="1" autoUpdateAnimBg="0"/>
      <p:bldP spid="908298" grpId="0" animBg="1" autoUpdateAnimBg="0"/>
      <p:bldP spid="908300" grpId="0" animBg="1" autoUpdateAnimBg="0"/>
      <p:bldP spid="908301" grpId="0" animBg="1" autoUpdateAnimBg="0"/>
      <p:bldP spid="908302" grpId="0" animBg="1" autoUpdateAnimBg="0"/>
      <p:bldP spid="908303" grpId="0" animBg="1" autoUpdateAnimBg="0"/>
      <p:bldP spid="908304" grpId="0" animBg="1" autoUpdateAnimBg="0"/>
      <p:bldP spid="908305" grpId="0" animBg="1" autoUpdateAnimBg="0"/>
      <p:bldP spid="9083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9" name="Text Box 5"/>
          <p:cNvSpPr txBox="1">
            <a:spLocks noChangeArrowheads="1"/>
          </p:cNvSpPr>
          <p:nvPr/>
        </p:nvSpPr>
        <p:spPr bwMode="auto">
          <a:xfrm>
            <a:off x="2895602" y="1066802"/>
            <a:ext cx="20367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先序遍历：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中序遍历：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后序遍历：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28600" y="990602"/>
            <a:ext cx="2514600" cy="1801813"/>
            <a:chOff x="144" y="624"/>
            <a:chExt cx="1584" cy="1135"/>
          </a:xfrm>
        </p:grpSpPr>
        <p:sp>
          <p:nvSpPr>
            <p:cNvPr id="49158" name="Rectangle 7"/>
            <p:cNvSpPr>
              <a:spLocks noChangeArrowheads="1"/>
            </p:cNvSpPr>
            <p:nvPr/>
          </p:nvSpPr>
          <p:spPr bwMode="auto">
            <a:xfrm>
              <a:off x="144" y="624"/>
              <a:ext cx="1584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          A </a:t>
              </a:r>
              <a:endParaRPr lang="en-US" altLang="zh-CN" sz="2800" dirty="0">
                <a:solidFill>
                  <a:srgbClr val="000000"/>
                </a:solidFill>
                <a:ea typeface="宋体" pitchFamily="2" charset="-12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    B          C</a:t>
              </a:r>
              <a:endParaRPr lang="en-US" altLang="zh-CN" sz="2800" dirty="0">
                <a:solidFill>
                  <a:srgbClr val="000000"/>
                </a:solidFill>
                <a:ea typeface="宋体" pitchFamily="2" charset="-122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D      E</a:t>
              </a:r>
              <a:endParaRPr lang="en-US" altLang="zh-CN" sz="28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9159" name="Line 8"/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0" name="Line 9"/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1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9162" name="Line 11"/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4649788" y="1093788"/>
            <a:ext cx="1827212" cy="1801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A B D E C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D B E A C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D E B C A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07277" name="Rectangle 13"/>
          <p:cNvSpPr>
            <a:spLocks noChangeArrowheads="1"/>
          </p:cNvSpPr>
          <p:nvPr/>
        </p:nvSpPr>
        <p:spPr bwMode="auto">
          <a:xfrm>
            <a:off x="381000" y="3141665"/>
            <a:ext cx="6096000" cy="247173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口诀：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DLR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先序遍历，即先根再左再右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LDR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中序遍历，即先左再根再右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LRD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后序遍历，即先左再右再根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9" grpId="0" autoUpdateAnimBg="0"/>
      <p:bldP spid="907276" grpId="0" autoUpdateAnimBg="0" build="p"/>
      <p:bldP spid="90727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34975" y="774702"/>
            <a:ext cx="3854450" cy="4175125"/>
            <a:chOff x="247" y="647"/>
            <a:chExt cx="2428" cy="2630"/>
          </a:xfrm>
        </p:grpSpPr>
        <p:grpSp>
          <p:nvGrpSpPr>
            <p:cNvPr id="50186" name="Group 5"/>
            <p:cNvGrpSpPr/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50219" name="Oval 6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0" name="Rectangle 7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+</a:t>
                </a:r>
                <a:endParaRPr lang="zh-TW" altLang="en-US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50187" name="Group 8"/>
            <p:cNvGrpSpPr/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50217" name="Oval 9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8" name="Rectangle 10"/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*</a:t>
                </a:r>
                <a:endParaRPr lang="zh-TW" altLang="en-US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89" name="Group 12"/>
            <p:cNvGrpSpPr/>
            <p:nvPr/>
          </p:nvGrpSpPr>
          <p:grpSpPr bwMode="auto">
            <a:xfrm>
              <a:off x="247" y="2918"/>
              <a:ext cx="360" cy="359"/>
              <a:chOff x="1014" y="3361"/>
              <a:chExt cx="360" cy="359"/>
            </a:xfrm>
          </p:grpSpPr>
          <p:sp>
            <p:nvSpPr>
              <p:cNvPr id="50215" name="Oval 13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6" name="Rectangle 14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  <a:ea typeface="PMingLiU" pitchFamily="18" charset="-120"/>
                  </a:rPr>
                  <a:t>A</a:t>
                </a:r>
                <a:endParaRPr lang="en-US" altLang="zh-TW" sz="2400" dirty="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50190" name="Line 15"/>
            <p:cNvSpPr>
              <a:spLocks noChangeShapeType="1"/>
            </p:cNvSpPr>
            <p:nvPr/>
          </p:nvSpPr>
          <p:spPr bwMode="auto">
            <a:xfrm flipH="1">
              <a:off x="446" y="2700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91" name="Group 16"/>
            <p:cNvGrpSpPr/>
            <p:nvPr/>
          </p:nvGrpSpPr>
          <p:grpSpPr bwMode="auto">
            <a:xfrm>
              <a:off x="1081" y="1792"/>
              <a:ext cx="360" cy="359"/>
              <a:chOff x="1848" y="2235"/>
              <a:chExt cx="360" cy="359"/>
            </a:xfrm>
          </p:grpSpPr>
          <p:sp>
            <p:nvSpPr>
              <p:cNvPr id="50213" name="Oval 17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4" name="Rectangle 18"/>
              <p:cNvSpPr>
                <a:spLocks noChangeArrowheads="1"/>
              </p:cNvSpPr>
              <p:nvPr/>
            </p:nvSpPr>
            <p:spPr bwMode="auto">
              <a:xfrm>
                <a:off x="1917" y="228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*</a:t>
                </a:r>
                <a:endParaRPr lang="zh-TW" altLang="en-US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50192" name="Group 19"/>
            <p:cNvGrpSpPr/>
            <p:nvPr/>
          </p:nvGrpSpPr>
          <p:grpSpPr bwMode="auto">
            <a:xfrm>
              <a:off x="653" y="2369"/>
              <a:ext cx="360" cy="359"/>
              <a:chOff x="1420" y="2812"/>
              <a:chExt cx="360" cy="359"/>
            </a:xfrm>
          </p:grpSpPr>
          <p:sp>
            <p:nvSpPr>
              <p:cNvPr id="50211" name="Oval 20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2" name="Rectangle 21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TW" altLang="en-US" sz="2400">
                    <a:solidFill>
                      <a:srgbClr val="000000"/>
                    </a:solidFill>
                    <a:ea typeface="PMingLiU" pitchFamily="18" charset="-120"/>
                  </a:rPr>
                  <a:t>/</a:t>
                </a:r>
                <a:endParaRPr lang="zh-TW" altLang="en-US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50193" name="Line 22"/>
            <p:cNvSpPr>
              <a:spLocks noChangeShapeType="1"/>
            </p:cNvSpPr>
            <p:nvPr/>
          </p:nvSpPr>
          <p:spPr bwMode="auto">
            <a:xfrm flipH="1">
              <a:off x="1260" y="1556"/>
              <a:ext cx="31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194" name="Line 23"/>
            <p:cNvSpPr>
              <a:spLocks noChangeShapeType="1"/>
            </p:cNvSpPr>
            <p:nvPr/>
          </p:nvSpPr>
          <p:spPr bwMode="auto">
            <a:xfrm flipH="1">
              <a:off x="832" y="2132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195" name="Group 24"/>
            <p:cNvGrpSpPr/>
            <p:nvPr/>
          </p:nvGrpSpPr>
          <p:grpSpPr bwMode="auto">
            <a:xfrm>
              <a:off x="2315" y="1225"/>
              <a:ext cx="360" cy="359"/>
              <a:chOff x="3082" y="1668"/>
              <a:chExt cx="360" cy="359"/>
            </a:xfrm>
          </p:grpSpPr>
          <p:sp>
            <p:nvSpPr>
              <p:cNvPr id="50209" name="Oval 25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0" name="Rectangle 26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  <a:ea typeface="PMingLiU" pitchFamily="18" charset="-120"/>
                  </a:rPr>
                  <a:t>E</a:t>
                </a:r>
                <a:endParaRPr lang="en-US" altLang="zh-TW" sz="2400" dirty="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50196" name="Group 27"/>
            <p:cNvGrpSpPr/>
            <p:nvPr/>
          </p:nvGrpSpPr>
          <p:grpSpPr bwMode="auto">
            <a:xfrm>
              <a:off x="1897" y="1793"/>
              <a:ext cx="360" cy="359"/>
              <a:chOff x="2664" y="2236"/>
              <a:chExt cx="360" cy="359"/>
            </a:xfrm>
          </p:grpSpPr>
          <p:sp>
            <p:nvSpPr>
              <p:cNvPr id="50207" name="Oval 28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Rectangle 29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  <a:ea typeface="PMingLiU" pitchFamily="18" charset="-120"/>
                  </a:rPr>
                  <a:t>D</a:t>
                </a:r>
                <a:endParaRPr lang="en-US" altLang="zh-TW" sz="2400" dirty="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50197" name="Group 30"/>
            <p:cNvGrpSpPr/>
            <p:nvPr/>
          </p:nvGrpSpPr>
          <p:grpSpPr bwMode="auto">
            <a:xfrm>
              <a:off x="1501" y="2350"/>
              <a:ext cx="360" cy="359"/>
              <a:chOff x="2268" y="2793"/>
              <a:chExt cx="360" cy="359"/>
            </a:xfrm>
          </p:grpSpPr>
          <p:sp>
            <p:nvSpPr>
              <p:cNvPr id="50205" name="Oval 31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6" name="Rectangle 32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  <a:ea typeface="PMingLiU" pitchFamily="18" charset="-120"/>
                  </a:rPr>
                  <a:t>C</a:t>
                </a:r>
                <a:endParaRPr lang="en-US" altLang="zh-TW" sz="2400" dirty="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50198" name="Line 33"/>
            <p:cNvSpPr>
              <a:spLocks noChangeShapeType="1"/>
            </p:cNvSpPr>
            <p:nvPr/>
          </p:nvSpPr>
          <p:spPr bwMode="auto">
            <a:xfrm>
              <a:off x="2193" y="988"/>
              <a:ext cx="27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199" name="Line 34"/>
            <p:cNvSpPr>
              <a:spLocks noChangeShapeType="1"/>
            </p:cNvSpPr>
            <p:nvPr/>
          </p:nvSpPr>
          <p:spPr bwMode="auto">
            <a:xfrm>
              <a:off x="1775" y="1567"/>
              <a:ext cx="289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00" name="Line 35"/>
            <p:cNvSpPr>
              <a:spLocks noChangeShapeType="1"/>
            </p:cNvSpPr>
            <p:nvPr/>
          </p:nvSpPr>
          <p:spPr bwMode="auto">
            <a:xfrm>
              <a:off x="1400" y="2102"/>
              <a:ext cx="246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0201" name="Group 36"/>
            <p:cNvGrpSpPr/>
            <p:nvPr/>
          </p:nvGrpSpPr>
          <p:grpSpPr bwMode="auto">
            <a:xfrm>
              <a:off x="1051" y="2917"/>
              <a:ext cx="360" cy="359"/>
              <a:chOff x="1818" y="3360"/>
              <a:chExt cx="360" cy="359"/>
            </a:xfrm>
          </p:grpSpPr>
          <p:sp>
            <p:nvSpPr>
              <p:cNvPr id="50203" name="Oval 37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" name="Rectangle 38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  <a:ea typeface="PMingLiU" pitchFamily="18" charset="-120"/>
                  </a:rPr>
                  <a:t>B</a:t>
                </a:r>
                <a:endParaRPr lang="en-US" altLang="zh-TW" sz="2400" dirty="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50202" name="Line 39"/>
            <p:cNvSpPr>
              <a:spLocks noChangeShapeType="1"/>
            </p:cNvSpPr>
            <p:nvPr/>
          </p:nvSpPr>
          <p:spPr bwMode="auto">
            <a:xfrm>
              <a:off x="928" y="2702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33928" name="Rectangle 40"/>
          <p:cNvSpPr>
            <a:spLocks noChangeArrowheads="1"/>
          </p:cNvSpPr>
          <p:nvPr/>
        </p:nvSpPr>
        <p:spPr bwMode="auto">
          <a:xfrm>
            <a:off x="5502275" y="774702"/>
            <a:ext cx="2430794" cy="526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000000"/>
                </a:solidFill>
                <a:ea typeface="楷体_GB2312" pitchFamily="49" charset="-122"/>
              </a:rPr>
              <a:t>+ * * / </a:t>
            </a:r>
            <a:r>
              <a:rPr lang="en-US" altLang="zh-TW" sz="2400" b="1" dirty="0">
                <a:solidFill>
                  <a:srgbClr val="000000"/>
                </a:solidFill>
                <a:ea typeface="楷体_GB2312" pitchFamily="49" charset="-122"/>
              </a:rPr>
              <a:t>A B C D E</a:t>
            </a:r>
            <a:endParaRPr lang="en-US" altLang="zh-TW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前缀表示</a:t>
            </a:r>
            <a:endParaRPr lang="zh-CN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b="1" dirty="0">
                <a:solidFill>
                  <a:srgbClr val="000000"/>
                </a:solidFill>
                <a:ea typeface="楷体_GB2312" pitchFamily="49" charset="-122"/>
              </a:rPr>
              <a:t>A / B * C * D + E</a:t>
            </a:r>
            <a:endParaRPr lang="en-US" altLang="zh-TW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中缀表示</a:t>
            </a:r>
            <a:endParaRPr lang="zh-CN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TW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后序遍历</a:t>
            </a:r>
            <a:endParaRPr lang="zh-TW" altLang="en-US" sz="2400" b="1">
              <a:solidFill>
                <a:srgbClr val="0000FF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b="1" dirty="0">
                <a:solidFill>
                  <a:srgbClr val="3333CC"/>
                </a:solidFill>
                <a:ea typeface="楷体_GB2312" pitchFamily="49" charset="-122"/>
              </a:rPr>
              <a:t>A B / C * D * E +</a:t>
            </a:r>
            <a:endParaRPr lang="en-US" altLang="zh-TW" sz="2400" b="1" dirty="0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ea typeface="楷体_GB2312" pitchFamily="49" charset="-122"/>
              </a:rPr>
              <a:t>后缀表示</a:t>
            </a:r>
            <a:endParaRPr lang="zh-CN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>
              <a:solidFill>
                <a:srgbClr val="33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FF33CC"/>
                </a:solidFill>
                <a:ea typeface="楷体_GB2312" pitchFamily="49" charset="-122"/>
              </a:rPr>
              <a:t>层序遍历</a:t>
            </a:r>
            <a:endParaRPr lang="zh-TW" altLang="en-US" sz="2400" b="1">
              <a:solidFill>
                <a:srgbClr val="FF33CC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000000"/>
                </a:solidFill>
                <a:ea typeface="楷体_GB2312" pitchFamily="49" charset="-122"/>
              </a:rPr>
              <a:t>+ * </a:t>
            </a:r>
            <a:r>
              <a:rPr lang="en-US" altLang="zh-TW" sz="2400" b="1" dirty="0">
                <a:solidFill>
                  <a:srgbClr val="000000"/>
                </a:solidFill>
                <a:ea typeface="楷体_GB2312" pitchFamily="49" charset="-122"/>
              </a:rPr>
              <a:t>E * D / C A B</a:t>
            </a:r>
            <a:endParaRPr lang="en-US" altLang="zh-TW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2" name="Group 41"/>
          <p:cNvGrpSpPr/>
          <p:nvPr/>
        </p:nvGrpSpPr>
        <p:grpSpPr bwMode="auto">
          <a:xfrm>
            <a:off x="5329238" y="858838"/>
            <a:ext cx="125412" cy="4983162"/>
            <a:chOff x="3360" y="513"/>
            <a:chExt cx="79" cy="3139"/>
          </a:xfrm>
        </p:grpSpPr>
        <p:sp>
          <p:nvSpPr>
            <p:cNvPr id="50182" name="AutoShape 42"/>
            <p:cNvSpPr/>
            <p:nvPr/>
          </p:nvSpPr>
          <p:spPr bwMode="auto">
            <a:xfrm>
              <a:off x="3360" y="513"/>
              <a:ext cx="37" cy="633"/>
            </a:xfrm>
            <a:prstGeom prst="leftBrace">
              <a:avLst>
                <a:gd name="adj1" fmla="val 142568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3" name="AutoShape 43"/>
            <p:cNvSpPr/>
            <p:nvPr/>
          </p:nvSpPr>
          <p:spPr bwMode="auto">
            <a:xfrm>
              <a:off x="3370" y="1454"/>
              <a:ext cx="58" cy="624"/>
            </a:xfrm>
            <a:prstGeom prst="leftBrace">
              <a:avLst>
                <a:gd name="adj1" fmla="val 8965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4" name="AutoShape 44"/>
            <p:cNvSpPr/>
            <p:nvPr/>
          </p:nvSpPr>
          <p:spPr bwMode="auto">
            <a:xfrm>
              <a:off x="3381" y="2366"/>
              <a:ext cx="58" cy="624"/>
            </a:xfrm>
            <a:prstGeom prst="leftBrace">
              <a:avLst>
                <a:gd name="adj1" fmla="val 8965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0185" name="AutoShape 45"/>
            <p:cNvSpPr/>
            <p:nvPr/>
          </p:nvSpPr>
          <p:spPr bwMode="auto">
            <a:xfrm>
              <a:off x="3399" y="3249"/>
              <a:ext cx="39" cy="403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50181" name="Rectangle 46"/>
          <p:cNvSpPr>
            <a:spLocks noChangeArrowheads="1"/>
          </p:cNvSpPr>
          <p:nvPr/>
        </p:nvSpPr>
        <p:spPr bwMode="auto">
          <a:xfrm>
            <a:off x="34927" y="-26988"/>
            <a:ext cx="53562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用二叉树表示算术表达式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28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629150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D           L            R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629150" y="1219200"/>
            <a:ext cx="457200" cy="1066800"/>
            <a:chOff x="2880" y="1248"/>
            <a:chExt cx="288" cy="672"/>
          </a:xfrm>
        </p:grpSpPr>
        <p:sp>
          <p:nvSpPr>
            <p:cNvPr id="51261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62" name="Oval 7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162550" y="1219200"/>
            <a:ext cx="1524000" cy="1447800"/>
            <a:chOff x="3216" y="1248"/>
            <a:chExt cx="960" cy="912"/>
          </a:xfrm>
        </p:grpSpPr>
        <p:sp>
          <p:nvSpPr>
            <p:cNvPr id="51255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1256" name="Group 10"/>
            <p:cNvGrpSpPr/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1258" name="Line 1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9" name="Line 1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60" name="Line 13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57" name="Rectangle 14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    L   R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6000750" y="2667000"/>
            <a:ext cx="1447800" cy="1447800"/>
            <a:chOff x="3744" y="2160"/>
            <a:chExt cx="912" cy="912"/>
          </a:xfrm>
        </p:grpSpPr>
        <p:grpSp>
          <p:nvGrpSpPr>
            <p:cNvPr id="51249" name="Group 16"/>
            <p:cNvGrpSpPr/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1252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3" name="Line 1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54" name="Line 19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50" name="Rectangle 20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    L   R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51" name="Line 21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695950" y="2667000"/>
            <a:ext cx="457200" cy="990600"/>
            <a:chOff x="3552" y="2160"/>
            <a:chExt cx="288" cy="624"/>
          </a:xfrm>
        </p:grpSpPr>
        <p:sp>
          <p:nvSpPr>
            <p:cNvPr id="51247" name="Text Box 23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48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25"/>
          <p:cNvGrpSpPr/>
          <p:nvPr/>
        </p:nvGrpSpPr>
        <p:grpSpPr bwMode="auto">
          <a:xfrm>
            <a:off x="5238750" y="2667000"/>
            <a:ext cx="457200" cy="1066800"/>
            <a:chOff x="3264" y="2160"/>
            <a:chExt cx="288" cy="672"/>
          </a:xfrm>
        </p:grpSpPr>
        <p:sp>
          <p:nvSpPr>
            <p:cNvPr id="51245" name="Oval 26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46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28"/>
          <p:cNvGrpSpPr/>
          <p:nvPr/>
        </p:nvGrpSpPr>
        <p:grpSpPr bwMode="auto">
          <a:xfrm>
            <a:off x="6991350" y="4114800"/>
            <a:ext cx="457200" cy="990600"/>
            <a:chOff x="4368" y="3072"/>
            <a:chExt cx="288" cy="624"/>
          </a:xfrm>
        </p:grpSpPr>
        <p:sp>
          <p:nvSpPr>
            <p:cNvPr id="51243" name="Text Box 29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44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1"/>
          <p:cNvGrpSpPr/>
          <p:nvPr/>
        </p:nvGrpSpPr>
        <p:grpSpPr bwMode="auto">
          <a:xfrm>
            <a:off x="6534150" y="4114800"/>
            <a:ext cx="457200" cy="990600"/>
            <a:chOff x="4080" y="3072"/>
            <a:chExt cx="288" cy="624"/>
          </a:xfrm>
        </p:grpSpPr>
        <p:sp>
          <p:nvSpPr>
            <p:cNvPr id="51241" name="Text Box 32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42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6076950" y="4114800"/>
            <a:ext cx="457200" cy="1066800"/>
            <a:chOff x="3792" y="3072"/>
            <a:chExt cx="288" cy="672"/>
          </a:xfrm>
        </p:grpSpPr>
        <p:sp>
          <p:nvSpPr>
            <p:cNvPr id="51239" name="Oval 35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40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37"/>
          <p:cNvGrpSpPr/>
          <p:nvPr/>
        </p:nvGrpSpPr>
        <p:grpSpPr bwMode="auto">
          <a:xfrm>
            <a:off x="8439150" y="2667000"/>
            <a:ext cx="457200" cy="990600"/>
            <a:chOff x="5280" y="2160"/>
            <a:chExt cx="288" cy="624"/>
          </a:xfrm>
        </p:grpSpPr>
        <p:sp>
          <p:nvSpPr>
            <p:cNvPr id="51237" name="Text Box 38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38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0"/>
          <p:cNvGrpSpPr/>
          <p:nvPr/>
        </p:nvGrpSpPr>
        <p:grpSpPr bwMode="auto">
          <a:xfrm>
            <a:off x="7981950" y="2667000"/>
            <a:ext cx="457200" cy="990600"/>
            <a:chOff x="4992" y="2160"/>
            <a:chExt cx="288" cy="624"/>
          </a:xfrm>
        </p:grpSpPr>
        <p:sp>
          <p:nvSpPr>
            <p:cNvPr id="51235" name="Text Box 41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36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43"/>
          <p:cNvGrpSpPr/>
          <p:nvPr/>
        </p:nvGrpSpPr>
        <p:grpSpPr bwMode="auto">
          <a:xfrm>
            <a:off x="7524750" y="2667000"/>
            <a:ext cx="457200" cy="1066800"/>
            <a:chOff x="4704" y="2160"/>
            <a:chExt cx="288" cy="672"/>
          </a:xfrm>
        </p:grpSpPr>
        <p:sp>
          <p:nvSpPr>
            <p:cNvPr id="51233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34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5" name="Group 46"/>
          <p:cNvGrpSpPr/>
          <p:nvPr/>
        </p:nvGrpSpPr>
        <p:grpSpPr bwMode="auto">
          <a:xfrm>
            <a:off x="7219950" y="1066800"/>
            <a:ext cx="1676400" cy="1600200"/>
            <a:chOff x="4512" y="1152"/>
            <a:chExt cx="1056" cy="1008"/>
          </a:xfrm>
        </p:grpSpPr>
        <p:sp>
          <p:nvSpPr>
            <p:cNvPr id="51226" name="Line 47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1227" name="Group 48"/>
            <p:cNvGrpSpPr/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51230" name="Line 4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31" name="Line 5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32" name="Line 5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1228" name="Rectangle 52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    L   R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29" name="Line 53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1215" name="Group 54"/>
          <p:cNvGrpSpPr/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51219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20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21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22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23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4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5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09374" name="Text Box 62"/>
          <p:cNvSpPr txBox="1">
            <a:spLocks noChangeArrowheads="1"/>
          </p:cNvSpPr>
          <p:nvPr/>
        </p:nvSpPr>
        <p:spPr bwMode="auto">
          <a:xfrm>
            <a:off x="4038602" y="5502277"/>
            <a:ext cx="4746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先序遍历序列：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A  B  D  C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51217" name="Rectangle 63"/>
          <p:cNvSpPr>
            <a:spLocks noChangeArrowheads="1"/>
          </p:cNvSpPr>
          <p:nvPr/>
        </p:nvSpPr>
        <p:spPr bwMode="auto">
          <a:xfrm>
            <a:off x="71438" y="838200"/>
            <a:ext cx="43561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若二叉树为空，则空操作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  <a:b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前序遍历左子树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(L)</a:t>
            </a:r>
            <a:b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前序遍历右子树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(R)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9377" name="Rectangle 65"/>
          <p:cNvSpPr>
            <a:spLocks noChangeArrowheads="1"/>
          </p:cNvSpPr>
          <p:nvPr/>
        </p:nvSpPr>
        <p:spPr bwMode="auto">
          <a:xfrm>
            <a:off x="39688" y="0"/>
            <a:ext cx="5884862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遍历的算法实现－先序遍历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animBg="1" autoUpdateAnimBg="0"/>
      <p:bldP spid="909374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 bwMode="auto">
          <a:xfrm>
            <a:off x="381002" y="3284540"/>
            <a:ext cx="4119563" cy="1563687"/>
            <a:chOff x="240" y="2069"/>
            <a:chExt cx="2595" cy="985"/>
          </a:xfrm>
        </p:grpSpPr>
        <p:sp>
          <p:nvSpPr>
            <p:cNvPr id="52230" name="Rectangle 9"/>
            <p:cNvSpPr>
              <a:spLocks noChangeArrowheads="1"/>
            </p:cNvSpPr>
            <p:nvPr/>
          </p:nvSpPr>
          <p:spPr bwMode="auto">
            <a:xfrm>
              <a:off x="240" y="2069"/>
              <a:ext cx="25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TW" altLang="en-US" sz="2800" b="1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则三种遍历算法可写出:</a:t>
              </a:r>
              <a:endParaRPr lang="en-US" altLang="zh-CN" sz="28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31" name="AutoShape 1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872" y="2478"/>
              <a:ext cx="576" cy="57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757774" name="Rectangle 14"/>
          <p:cNvSpPr>
            <a:spLocks noChangeArrowheads="1"/>
          </p:cNvSpPr>
          <p:nvPr/>
        </p:nvSpPr>
        <p:spPr bwMode="auto">
          <a:xfrm>
            <a:off x="39690" y="0"/>
            <a:ext cx="8277225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遍历的算法实现－－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用递归形式格外简单！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8" name="Rectangle 15"/>
          <p:cNvSpPr>
            <a:spLocks noChangeArrowheads="1"/>
          </p:cNvSpPr>
          <p:nvPr/>
        </p:nvSpPr>
        <p:spPr bwMode="auto">
          <a:xfrm>
            <a:off x="381002" y="1341440"/>
            <a:ext cx="7802563" cy="154463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long</a:t>
            </a:r>
            <a:r>
              <a:rPr lang="en-US" altLang="zh-CN" sz="2800" dirty="0">
                <a:solidFill>
                  <a:srgbClr val="002060"/>
                </a:solidFill>
              </a:rPr>
              <a:t> Factorial ( </a:t>
            </a:r>
            <a:r>
              <a:rPr lang="en-US" altLang="zh-CN" sz="2800" b="1" dirty="0">
                <a:solidFill>
                  <a:srgbClr val="002060"/>
                </a:solidFill>
              </a:rPr>
              <a:t>long</a:t>
            </a:r>
            <a:r>
              <a:rPr lang="en-US" altLang="zh-CN" sz="2800" dirty="0">
                <a:solidFill>
                  <a:srgbClr val="002060"/>
                </a:solidFill>
              </a:rPr>
              <a:t> n ) </a:t>
            </a:r>
            <a:r>
              <a:rPr lang="en-US" altLang="zh-CN" sz="2800" b="1" dirty="0">
                <a:solidFill>
                  <a:srgbClr val="002060"/>
                </a:solidFill>
              </a:rPr>
              <a:t>{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</a:rPr>
              <a:t>    if</a:t>
            </a:r>
            <a:r>
              <a:rPr lang="en-US" altLang="zh-CN" sz="2800" dirty="0">
                <a:solidFill>
                  <a:srgbClr val="002060"/>
                </a:solidFill>
              </a:rPr>
              <a:t> ( n</a:t>
            </a:r>
            <a:r>
              <a:rPr lang="en-US" altLang="zh-CN" sz="2800" i="1" dirty="0">
                <a:solidFill>
                  <a:srgbClr val="002060"/>
                </a:solidFill>
              </a:rPr>
              <a:t> ==</a:t>
            </a:r>
            <a:r>
              <a:rPr lang="en-US" altLang="zh-CN" sz="2800" dirty="0">
                <a:solidFill>
                  <a:srgbClr val="002060"/>
                </a:solidFill>
              </a:rPr>
              <a:t> 0 ) </a:t>
            </a:r>
            <a:r>
              <a:rPr lang="en-US" altLang="zh-CN" sz="2800" b="1" dirty="0">
                <a:solidFill>
                  <a:srgbClr val="002060"/>
                </a:solidFill>
              </a:rPr>
              <a:t>return 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en-US" altLang="zh-CN" sz="2800" b="1" dirty="0">
                <a:solidFill>
                  <a:srgbClr val="002060"/>
                </a:solidFill>
              </a:rPr>
              <a:t>;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基本项</a:t>
            </a:r>
            <a:endParaRPr lang="zh-CN" altLang="en-US" sz="2800" b="1" dirty="0">
              <a:solidFill>
                <a:srgbClr val="002060"/>
              </a:solidFill>
              <a:ea typeface="楷体_GB2312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2060"/>
                </a:solidFill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else return</a:t>
            </a:r>
            <a:r>
              <a:rPr lang="en-US" altLang="zh-CN" sz="2800" dirty="0">
                <a:solidFill>
                  <a:srgbClr val="002060"/>
                </a:solidFill>
                <a:ea typeface="楷体_GB2312" pitchFamily="49" charset="-122"/>
              </a:rPr>
              <a:t> n * Factorial (n</a:t>
            </a:r>
            <a:r>
              <a:rPr lang="en-US" altLang="zh-CN" sz="2800" i="1" dirty="0">
                <a:solidFill>
                  <a:srgbClr val="002060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800" dirty="0">
                <a:solidFill>
                  <a:srgbClr val="002060"/>
                </a:solidFill>
                <a:ea typeface="楷体_GB2312" pitchFamily="49" charset="-122"/>
              </a:rPr>
              <a:t>1)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; //</a:t>
            </a:r>
            <a:r>
              <a:rPr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归纳项</a:t>
            </a:r>
            <a:r>
              <a:rPr lang="en-US" altLang="zh-CN" sz="2800" b="1" dirty="0">
                <a:solidFill>
                  <a:srgbClr val="00206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52229" name="Rectangle 16"/>
          <p:cNvSpPr>
            <a:spLocks noChangeArrowheads="1"/>
          </p:cNvSpPr>
          <p:nvPr/>
        </p:nvSpPr>
        <p:spPr bwMode="auto">
          <a:xfrm>
            <a:off x="39688" y="692152"/>
            <a:ext cx="114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回忆</a:t>
            </a:r>
            <a:r>
              <a:rPr lang="zh-TW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91885" y="481280"/>
            <a:ext cx="38924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遍历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_GB2312" pitchFamily="49" charset="-122"/>
              </a:rPr>
              <a:t>算法的递归描述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187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8599" y="1143000"/>
            <a:ext cx="868026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void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 Preorder (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BiTree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 T,</a:t>
            </a:r>
            <a:r>
              <a:rPr kumimoji="1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void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( *visit)(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TElemType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+mn-cs"/>
              </a:rPr>
              <a:t> e))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itchFamily="2" charset="-122"/>
                <a:cs typeface="+mn-cs"/>
              </a:rPr>
              <a:t>{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先序遍历二叉树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if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(T)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{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cs"/>
              </a:rPr>
              <a:t>visit(T-&gt;data)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;             // 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访问结点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Preorder(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T-&gt;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l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child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, visit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; // 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遍历左子树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Preorder(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T-&gt;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child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cs typeface="+mn-cs"/>
              </a:rPr>
              <a:t>, visit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)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;// 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遍历右子树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itchFamily="2" charset="-122"/>
                <a:cs typeface="+mn-cs"/>
              </a:rPr>
              <a:t>}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itchFamily="2" charset="-122"/>
                <a:cs typeface="+mn-cs"/>
              </a:rPr>
              <a:t>}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0" y="692152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Status </a:t>
            </a:r>
            <a:r>
              <a:rPr lang="en-US" altLang="zh-CN" sz="2800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BiTree</a:t>
            </a:r>
            <a:r>
              <a:rPr lang="en-US" altLang="zh-CN" sz="2800" dirty="0">
                <a:solidFill>
                  <a:srgbClr val="000000"/>
                </a:solidFill>
              </a:rPr>
              <a:t> T){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if(T==NULL) return OK;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空二叉树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else{   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&lt;&lt;T-&gt;data; 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      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PreOrderTraverse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递归遍历左子树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PreOrderTraverse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rchild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递归遍历右子树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39690" y="0"/>
            <a:ext cx="6217675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先序遍历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 （另一种写法）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2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                            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                 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54275" name="Text Box 158"/>
          <p:cNvSpPr txBox="1">
            <a:spLocks noChangeArrowheads="1"/>
          </p:cNvSpPr>
          <p:nvPr/>
        </p:nvSpPr>
        <p:spPr bwMode="auto">
          <a:xfrm>
            <a:off x="0" y="2"/>
            <a:ext cx="9144000" cy="69326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54276" name="Text Box 159"/>
          <p:cNvSpPr txBox="1">
            <a:spLocks noChangeArrowheads="1"/>
          </p:cNvSpPr>
          <p:nvPr/>
        </p:nvSpPr>
        <p:spPr bwMode="auto">
          <a:xfrm>
            <a:off x="157163" y="92077"/>
            <a:ext cx="41915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Status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</a:rPr>
              <a:t>BiTree</a:t>
            </a:r>
            <a:r>
              <a:rPr lang="en-US" altLang="zh-CN" sz="2000" b="1" dirty="0">
                <a:solidFill>
                  <a:srgbClr val="000000"/>
                </a:solidFill>
              </a:rPr>
              <a:t> T){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if(T==NULL) return OK; else{   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cout</a:t>
            </a:r>
            <a:r>
              <a:rPr lang="en-US" altLang="zh-CN" sz="2000" b="1" dirty="0">
                <a:solidFill>
                  <a:srgbClr val="000000"/>
                </a:solidFill>
              </a:rPr>
              <a:t>&lt;&lt;T-&gt;data;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(T-&gt;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);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PreOrderTraverse</a:t>
            </a:r>
            <a:r>
              <a:rPr lang="en-US" altLang="zh-CN" sz="2000" b="1" dirty="0">
                <a:solidFill>
                  <a:srgbClr val="000000"/>
                </a:solidFill>
              </a:rPr>
              <a:t>(T-&gt;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); }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}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grpSp>
        <p:nvGrpSpPr>
          <p:cNvPr id="2" name="Group 160"/>
          <p:cNvGrpSpPr/>
          <p:nvPr/>
        </p:nvGrpSpPr>
        <p:grpSpPr bwMode="auto">
          <a:xfrm>
            <a:off x="233363" y="3381377"/>
            <a:ext cx="1143000" cy="1235075"/>
            <a:chOff x="192" y="2160"/>
            <a:chExt cx="720" cy="778"/>
          </a:xfrm>
        </p:grpSpPr>
        <p:sp>
          <p:nvSpPr>
            <p:cNvPr id="54425" name="Line 161"/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6" name="Text Box 162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宋体" pitchFamily="2" charset="-122"/>
                </a:rPr>
                <a:t>主程序</a:t>
              </a:r>
              <a:endParaRPr lang="zh-CN" altLang="en-US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427" name="Text Box 163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Pre( T )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912548" name="Line 164"/>
          <p:cNvSpPr>
            <a:spLocks noChangeShapeType="1"/>
          </p:cNvSpPr>
          <p:nvPr/>
        </p:nvSpPr>
        <p:spPr bwMode="auto">
          <a:xfrm>
            <a:off x="690565" y="4676775"/>
            <a:ext cx="1587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12549" name="Text Box 165"/>
          <p:cNvSpPr txBox="1">
            <a:spLocks noChangeArrowheads="1"/>
          </p:cNvSpPr>
          <p:nvPr/>
        </p:nvSpPr>
        <p:spPr bwMode="auto">
          <a:xfrm>
            <a:off x="7777163" y="3686177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3" name="Group 166"/>
          <p:cNvGrpSpPr/>
          <p:nvPr/>
        </p:nvGrpSpPr>
        <p:grpSpPr bwMode="auto">
          <a:xfrm>
            <a:off x="7167563" y="3228975"/>
            <a:ext cx="533400" cy="838200"/>
            <a:chOff x="4560" y="1968"/>
            <a:chExt cx="336" cy="528"/>
          </a:xfrm>
        </p:grpSpPr>
        <p:sp>
          <p:nvSpPr>
            <p:cNvPr id="54421" name="Line 167"/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2" name="Line 168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3" name="Line 169"/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4" name="Line 170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55" name="Text Box 171"/>
          <p:cNvSpPr txBox="1">
            <a:spLocks noChangeArrowheads="1"/>
          </p:cNvSpPr>
          <p:nvPr/>
        </p:nvSpPr>
        <p:spPr bwMode="auto">
          <a:xfrm>
            <a:off x="7777163" y="4600577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4" name="Group 172"/>
          <p:cNvGrpSpPr/>
          <p:nvPr/>
        </p:nvGrpSpPr>
        <p:grpSpPr bwMode="auto">
          <a:xfrm>
            <a:off x="7167563" y="4143375"/>
            <a:ext cx="533400" cy="838200"/>
            <a:chOff x="4560" y="2544"/>
            <a:chExt cx="336" cy="528"/>
          </a:xfrm>
        </p:grpSpPr>
        <p:sp>
          <p:nvSpPr>
            <p:cNvPr id="54417" name="Line 173"/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8" name="Line 174"/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9" name="Line 175"/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20" name="Line 176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Group 177"/>
          <p:cNvGrpSpPr/>
          <p:nvPr/>
        </p:nvGrpSpPr>
        <p:grpSpPr bwMode="auto">
          <a:xfrm>
            <a:off x="3128963" y="4448175"/>
            <a:ext cx="609600" cy="1752600"/>
            <a:chOff x="2016" y="2736"/>
            <a:chExt cx="384" cy="1104"/>
          </a:xfrm>
        </p:grpSpPr>
        <p:sp>
          <p:nvSpPr>
            <p:cNvPr id="54413" name="Line 178"/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4" name="Line 179"/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5" name="Line 180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6" name="Line 181"/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Group 182"/>
          <p:cNvGrpSpPr/>
          <p:nvPr/>
        </p:nvGrpSpPr>
        <p:grpSpPr bwMode="auto">
          <a:xfrm>
            <a:off x="3814763" y="5743577"/>
            <a:ext cx="1371600" cy="396875"/>
            <a:chOff x="2448" y="3552"/>
            <a:chExt cx="864" cy="250"/>
          </a:xfrm>
        </p:grpSpPr>
        <p:sp>
          <p:nvSpPr>
            <p:cNvPr id="54411" name="Text Box 183"/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2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pre(T    R);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412" name="Line 184"/>
            <p:cNvSpPr>
              <a:spLocks noChangeShapeType="1"/>
            </p:cNvSpPr>
            <p:nvPr/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69" name="Text Box 185"/>
          <p:cNvSpPr txBox="1">
            <a:spLocks noChangeArrowheads="1"/>
          </p:cNvSpPr>
          <p:nvPr/>
        </p:nvSpPr>
        <p:spPr bwMode="auto">
          <a:xfrm>
            <a:off x="5719763" y="5286377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7" name="Group 186"/>
          <p:cNvGrpSpPr/>
          <p:nvPr/>
        </p:nvGrpSpPr>
        <p:grpSpPr bwMode="auto">
          <a:xfrm>
            <a:off x="5110163" y="4829175"/>
            <a:ext cx="533400" cy="838200"/>
            <a:chOff x="3264" y="2976"/>
            <a:chExt cx="336" cy="528"/>
          </a:xfrm>
        </p:grpSpPr>
        <p:sp>
          <p:nvSpPr>
            <p:cNvPr id="54407" name="Line 187"/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8" name="Line 188"/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9" name="Line 189"/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10" name="Line 190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575" name="Text Box 191"/>
          <p:cNvSpPr txBox="1">
            <a:spLocks noChangeArrowheads="1"/>
          </p:cNvSpPr>
          <p:nvPr/>
        </p:nvSpPr>
        <p:spPr bwMode="auto">
          <a:xfrm>
            <a:off x="5719763" y="6200777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8" name="Group 192"/>
          <p:cNvGrpSpPr/>
          <p:nvPr/>
        </p:nvGrpSpPr>
        <p:grpSpPr bwMode="auto">
          <a:xfrm>
            <a:off x="5110163" y="5743575"/>
            <a:ext cx="533400" cy="838200"/>
            <a:chOff x="3264" y="3552"/>
            <a:chExt cx="336" cy="528"/>
          </a:xfrm>
        </p:grpSpPr>
        <p:sp>
          <p:nvSpPr>
            <p:cNvPr id="54403" name="Line 193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4" name="Line 194"/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5" name="Line 195"/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6" name="Line 196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197"/>
          <p:cNvGrpSpPr/>
          <p:nvPr/>
        </p:nvGrpSpPr>
        <p:grpSpPr bwMode="auto">
          <a:xfrm>
            <a:off x="1223963" y="3076575"/>
            <a:ext cx="609600" cy="1752600"/>
            <a:chOff x="816" y="1872"/>
            <a:chExt cx="384" cy="1104"/>
          </a:xfrm>
        </p:grpSpPr>
        <p:sp>
          <p:nvSpPr>
            <p:cNvPr id="54399" name="Line 198"/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0" name="Line 199"/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1" name="Line 200"/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402" name="Line 201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202"/>
          <p:cNvGrpSpPr/>
          <p:nvPr/>
        </p:nvGrpSpPr>
        <p:grpSpPr bwMode="auto">
          <a:xfrm>
            <a:off x="5033963" y="2847975"/>
            <a:ext cx="762000" cy="1752600"/>
            <a:chOff x="3216" y="1728"/>
            <a:chExt cx="480" cy="1104"/>
          </a:xfrm>
        </p:grpSpPr>
        <p:sp>
          <p:nvSpPr>
            <p:cNvPr id="54395" name="Line 203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6" name="Line 204"/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7" name="Line 205"/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8" name="Line 206"/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207"/>
          <p:cNvGrpSpPr/>
          <p:nvPr/>
        </p:nvGrpSpPr>
        <p:grpSpPr bwMode="auto">
          <a:xfrm>
            <a:off x="5033963" y="1933575"/>
            <a:ext cx="762000" cy="1828800"/>
            <a:chOff x="3216" y="1152"/>
            <a:chExt cx="480" cy="1152"/>
          </a:xfrm>
        </p:grpSpPr>
        <p:sp>
          <p:nvSpPr>
            <p:cNvPr id="54389" name="Line 208"/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0" name="Line 209"/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1" name="Line 210"/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2" name="Line 211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3" name="Line 212"/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4394" name="Line 213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214"/>
          <p:cNvGrpSpPr/>
          <p:nvPr/>
        </p:nvGrpSpPr>
        <p:grpSpPr bwMode="auto">
          <a:xfrm>
            <a:off x="5872163" y="4143377"/>
            <a:ext cx="1371600" cy="396875"/>
            <a:chOff x="3744" y="2544"/>
            <a:chExt cx="864" cy="250"/>
          </a:xfrm>
        </p:grpSpPr>
        <p:sp>
          <p:nvSpPr>
            <p:cNvPr id="54387" name="Text Box 215"/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pre(T    R);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4388" name="Line 216"/>
            <p:cNvSpPr>
              <a:spLocks noChangeShapeType="1"/>
            </p:cNvSpPr>
            <p:nvPr/>
          </p:nvSpPr>
          <p:spPr bwMode="auto">
            <a:xfrm>
              <a:off x="4176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54293" name="Oval 217"/>
          <p:cNvSpPr>
            <a:spLocks noChangeArrowheads="1"/>
          </p:cNvSpPr>
          <p:nvPr/>
        </p:nvSpPr>
        <p:spPr bwMode="auto">
          <a:xfrm>
            <a:off x="7396163" y="18097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4294" name="Oval 218"/>
          <p:cNvSpPr>
            <a:spLocks noChangeArrowheads="1"/>
          </p:cNvSpPr>
          <p:nvPr/>
        </p:nvSpPr>
        <p:spPr bwMode="auto">
          <a:xfrm>
            <a:off x="8234363" y="1019175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4295" name="Oval 219"/>
          <p:cNvSpPr>
            <a:spLocks noChangeArrowheads="1"/>
          </p:cNvSpPr>
          <p:nvPr/>
        </p:nvSpPr>
        <p:spPr bwMode="auto">
          <a:xfrm>
            <a:off x="6557963" y="1019175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4296" name="Oval 220"/>
          <p:cNvSpPr>
            <a:spLocks noChangeArrowheads="1"/>
          </p:cNvSpPr>
          <p:nvPr/>
        </p:nvSpPr>
        <p:spPr bwMode="auto">
          <a:xfrm>
            <a:off x="7472363" y="2085975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D</a:t>
            </a:r>
            <a:endParaRPr lang="en-US" altLang="zh-CN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54297" name="AutoShape 221"/>
          <p:cNvCxnSpPr>
            <a:cxnSpLocks noChangeShapeType="1"/>
            <a:stCxn id="54293" idx="3"/>
            <a:endCxn id="54295" idx="7"/>
          </p:cNvCxnSpPr>
          <p:nvPr/>
        </p:nvCxnSpPr>
        <p:spPr bwMode="auto">
          <a:xfrm flipH="1">
            <a:off x="7013577" y="57150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AutoShape 222"/>
          <p:cNvCxnSpPr>
            <a:cxnSpLocks noChangeShapeType="1"/>
            <a:stCxn id="54293" idx="5"/>
            <a:endCxn id="54294" idx="1"/>
          </p:cNvCxnSpPr>
          <p:nvPr/>
        </p:nvCxnSpPr>
        <p:spPr bwMode="auto">
          <a:xfrm>
            <a:off x="7851777" y="571500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AutoShape 223"/>
          <p:cNvCxnSpPr>
            <a:cxnSpLocks noChangeShapeType="1"/>
            <a:stCxn id="54295" idx="5"/>
            <a:endCxn id="54296" idx="1"/>
          </p:cNvCxnSpPr>
          <p:nvPr/>
        </p:nvCxnSpPr>
        <p:spPr bwMode="auto">
          <a:xfrm>
            <a:off x="7013577" y="1409700"/>
            <a:ext cx="5365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224"/>
          <p:cNvGrpSpPr/>
          <p:nvPr/>
        </p:nvGrpSpPr>
        <p:grpSpPr bwMode="auto">
          <a:xfrm>
            <a:off x="3738563" y="1019177"/>
            <a:ext cx="3352800" cy="2911475"/>
            <a:chOff x="2400" y="672"/>
            <a:chExt cx="2112" cy="1834"/>
          </a:xfrm>
        </p:grpSpPr>
        <p:grpSp>
          <p:nvGrpSpPr>
            <p:cNvPr id="54379" name="Group 225"/>
            <p:cNvGrpSpPr/>
            <p:nvPr/>
          </p:nvGrpSpPr>
          <p:grpSpPr bwMode="auto">
            <a:xfrm>
              <a:off x="2400" y="1728"/>
              <a:ext cx="864" cy="778"/>
              <a:chOff x="2400" y="1632"/>
              <a:chExt cx="864" cy="778"/>
            </a:xfrm>
          </p:grpSpPr>
          <p:sp>
            <p:nvSpPr>
              <p:cNvPr id="54381" name="Text Box 226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82" name="Line 227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83" name="Oval 22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84" name="Text Box 229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printf(B);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85" name="Text Box 230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pre(T    L);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86" name="Line 231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80" name="Oval 232"/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233"/>
          <p:cNvGrpSpPr/>
          <p:nvPr/>
        </p:nvGrpSpPr>
        <p:grpSpPr bwMode="auto">
          <a:xfrm>
            <a:off x="1833563" y="180977"/>
            <a:ext cx="6096000" cy="4206875"/>
            <a:chOff x="1200" y="144"/>
            <a:chExt cx="3840" cy="2650"/>
          </a:xfrm>
        </p:grpSpPr>
        <p:grpSp>
          <p:nvGrpSpPr>
            <p:cNvPr id="54371" name="Group 234"/>
            <p:cNvGrpSpPr/>
            <p:nvPr/>
          </p:nvGrpSpPr>
          <p:grpSpPr bwMode="auto">
            <a:xfrm>
              <a:off x="1200" y="2016"/>
              <a:ext cx="864" cy="778"/>
              <a:chOff x="1200" y="1920"/>
              <a:chExt cx="864" cy="778"/>
            </a:xfrm>
          </p:grpSpPr>
          <p:sp>
            <p:nvSpPr>
              <p:cNvPr id="54373" name="Text Box 235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74" name="Line 236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75" name="Oval 23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76" name="Text Box 238"/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printf(A);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77" name="Text Box 239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6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pre(T    L);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78" name="Line 24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72" name="Oval 241"/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7" name="Group 242"/>
          <p:cNvGrpSpPr/>
          <p:nvPr/>
        </p:nvGrpSpPr>
        <p:grpSpPr bwMode="auto">
          <a:xfrm>
            <a:off x="5872163" y="2085977"/>
            <a:ext cx="2133600" cy="2073275"/>
            <a:chOff x="3744" y="1344"/>
            <a:chExt cx="1344" cy="1306"/>
          </a:xfrm>
        </p:grpSpPr>
        <p:grpSp>
          <p:nvGrpSpPr>
            <p:cNvPr id="54363" name="Group 243"/>
            <p:cNvGrpSpPr/>
            <p:nvPr/>
          </p:nvGrpSpPr>
          <p:grpSpPr bwMode="auto">
            <a:xfrm>
              <a:off x="3744" y="1872"/>
              <a:ext cx="864" cy="778"/>
              <a:chOff x="3744" y="1776"/>
              <a:chExt cx="864" cy="778"/>
            </a:xfrm>
          </p:grpSpPr>
          <p:sp>
            <p:nvSpPr>
              <p:cNvPr id="54365" name="Text Box 244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6" name="Line 245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67" name="Oval 246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8" name="Text Box 247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printf(D);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9" name="Text Box 248"/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pre(T    L);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70" name="Line 249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64" name="Oval 250"/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9" name="Group 251"/>
          <p:cNvGrpSpPr/>
          <p:nvPr/>
        </p:nvGrpSpPr>
        <p:grpSpPr bwMode="auto">
          <a:xfrm>
            <a:off x="3814763" y="1019177"/>
            <a:ext cx="4953000" cy="4740275"/>
            <a:chOff x="2448" y="672"/>
            <a:chExt cx="3120" cy="2986"/>
          </a:xfrm>
        </p:grpSpPr>
        <p:grpSp>
          <p:nvGrpSpPr>
            <p:cNvPr id="54355" name="Group 252"/>
            <p:cNvGrpSpPr/>
            <p:nvPr/>
          </p:nvGrpSpPr>
          <p:grpSpPr bwMode="auto">
            <a:xfrm>
              <a:off x="2448" y="2880"/>
              <a:ext cx="864" cy="778"/>
              <a:chOff x="2448" y="2784"/>
              <a:chExt cx="864" cy="778"/>
            </a:xfrm>
          </p:grpSpPr>
          <p:sp>
            <p:nvSpPr>
              <p:cNvPr id="54357" name="Text Box 253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58" name="Line 254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9" name="Oval 255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0" name="Text Box 25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printf(C);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1" name="Text Box 257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864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pre(T    L);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62" name="Line 258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56" name="Oval 259"/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1" name="Group 260"/>
          <p:cNvGrpSpPr/>
          <p:nvPr/>
        </p:nvGrpSpPr>
        <p:grpSpPr bwMode="auto">
          <a:xfrm>
            <a:off x="3128963" y="485775"/>
            <a:ext cx="4038600" cy="3886200"/>
            <a:chOff x="2016" y="336"/>
            <a:chExt cx="2544" cy="2448"/>
          </a:xfrm>
        </p:grpSpPr>
        <p:grpSp>
          <p:nvGrpSpPr>
            <p:cNvPr id="54349" name="Group 261"/>
            <p:cNvGrpSpPr/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54351" name="Line 262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2" name="Line 263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3" name="Line 264"/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4354" name="Line 265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50" name="AutoShape 266"/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912651" name="Text Box 267"/>
          <p:cNvSpPr txBox="1">
            <a:spLocks noChangeArrowheads="1"/>
          </p:cNvSpPr>
          <p:nvPr/>
        </p:nvSpPr>
        <p:spPr bwMode="auto">
          <a:xfrm>
            <a:off x="5872163" y="2390777"/>
            <a:ext cx="7620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返回</a:t>
            </a:r>
            <a:endParaRPr lang="zh-CN" altLang="en-US" sz="20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3" name="Group 268"/>
          <p:cNvGrpSpPr/>
          <p:nvPr/>
        </p:nvGrpSpPr>
        <p:grpSpPr bwMode="auto">
          <a:xfrm>
            <a:off x="4957763" y="1095377"/>
            <a:ext cx="1981200" cy="1236663"/>
            <a:chOff x="3168" y="720"/>
            <a:chExt cx="1248" cy="779"/>
          </a:xfrm>
        </p:grpSpPr>
        <p:grpSp>
          <p:nvGrpSpPr>
            <p:cNvPr id="54344" name="Group 269"/>
            <p:cNvGrpSpPr/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54346" name="Text Box 270"/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47" name="Text Box 271"/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&gt;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48" name="Line 272"/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45" name="Text Box 273"/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itchFamily="2" charset="-122"/>
                </a:rPr>
                <a:t>左是空返回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25" name="Group 274"/>
          <p:cNvGrpSpPr/>
          <p:nvPr/>
        </p:nvGrpSpPr>
        <p:grpSpPr bwMode="auto">
          <a:xfrm>
            <a:off x="3738563" y="1476377"/>
            <a:ext cx="3657600" cy="2835275"/>
            <a:chOff x="2400" y="960"/>
            <a:chExt cx="2304" cy="1786"/>
          </a:xfrm>
        </p:grpSpPr>
        <p:grpSp>
          <p:nvGrpSpPr>
            <p:cNvPr id="54340" name="Group 275"/>
            <p:cNvGrpSpPr/>
            <p:nvPr/>
          </p:nvGrpSpPr>
          <p:grpSpPr bwMode="auto">
            <a:xfrm>
              <a:off x="2400" y="2496"/>
              <a:ext cx="864" cy="250"/>
              <a:chOff x="2400" y="2400"/>
              <a:chExt cx="864" cy="250"/>
            </a:xfrm>
          </p:grpSpPr>
          <p:sp>
            <p:nvSpPr>
              <p:cNvPr id="54342" name="Text Box 276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pre(T    R);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43" name="Line 277"/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41" name="AutoShape 278"/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279"/>
          <p:cNvGrpSpPr/>
          <p:nvPr/>
        </p:nvGrpSpPr>
        <p:grpSpPr bwMode="auto">
          <a:xfrm>
            <a:off x="6938963" y="2543177"/>
            <a:ext cx="1828800" cy="1082675"/>
            <a:chOff x="4416" y="1632"/>
            <a:chExt cx="1152" cy="682"/>
          </a:xfrm>
        </p:grpSpPr>
        <p:grpSp>
          <p:nvGrpSpPr>
            <p:cNvPr id="54335" name="Group 280"/>
            <p:cNvGrpSpPr/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54337" name="Text Box 281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38" name="Text Box 282"/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&gt;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39" name="Line 283"/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36" name="Text Box 284"/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itchFamily="2" charset="-122"/>
                </a:rPr>
                <a:t>左是空返回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29" name="Group 285"/>
          <p:cNvGrpSpPr/>
          <p:nvPr/>
        </p:nvGrpSpPr>
        <p:grpSpPr bwMode="auto">
          <a:xfrm>
            <a:off x="6938963" y="2847977"/>
            <a:ext cx="1828800" cy="1692275"/>
            <a:chOff x="4416" y="1824"/>
            <a:chExt cx="1152" cy="1066"/>
          </a:xfrm>
        </p:grpSpPr>
        <p:grpSp>
          <p:nvGrpSpPr>
            <p:cNvPr id="54330" name="Group 286"/>
            <p:cNvGrpSpPr/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54332" name="Text Box 287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33" name="Text Box 288"/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&gt;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34" name="Line 289"/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31" name="Text Box 290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itchFamily="2" charset="-122"/>
                </a:rPr>
                <a:t>右是空返回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31" name="Group 291"/>
          <p:cNvGrpSpPr/>
          <p:nvPr/>
        </p:nvGrpSpPr>
        <p:grpSpPr bwMode="auto">
          <a:xfrm>
            <a:off x="5719763" y="1476377"/>
            <a:ext cx="3352800" cy="3749675"/>
            <a:chOff x="3648" y="960"/>
            <a:chExt cx="2112" cy="2362"/>
          </a:xfrm>
        </p:grpSpPr>
        <p:grpSp>
          <p:nvGrpSpPr>
            <p:cNvPr id="54325" name="Group 292"/>
            <p:cNvGrpSpPr/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54327" name="Text Box 293"/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28" name="Text Box 294"/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&gt;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29" name="Line 295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26" name="Text Box 296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itchFamily="2" charset="-122"/>
                </a:rPr>
                <a:t>左是空返回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912641" name="Group 297"/>
          <p:cNvGrpSpPr/>
          <p:nvPr/>
        </p:nvGrpSpPr>
        <p:grpSpPr bwMode="auto">
          <a:xfrm>
            <a:off x="5719763" y="1781177"/>
            <a:ext cx="3352800" cy="4359275"/>
            <a:chOff x="3648" y="1152"/>
            <a:chExt cx="2112" cy="2746"/>
          </a:xfrm>
        </p:grpSpPr>
        <p:grpSp>
          <p:nvGrpSpPr>
            <p:cNvPr id="54320" name="Group 298"/>
            <p:cNvGrpSpPr/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54322" name="Text Box 299"/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23" name="Text Box 300"/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&gt;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324" name="Line 301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4321" name="Text Box 302"/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zh-CN" altLang="en-US" sz="2000">
                  <a:solidFill>
                    <a:srgbClr val="FF3300"/>
                  </a:solidFill>
                  <a:ea typeface="宋体" pitchFamily="2" charset="-122"/>
                </a:rPr>
                <a:t>右是空返回</a:t>
              </a:r>
              <a:endParaRPr lang="zh-CN" altLang="en-US" sz="2000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  <p:grpSp>
        <p:nvGrpSpPr>
          <p:cNvPr id="912643" name="Group 303"/>
          <p:cNvGrpSpPr/>
          <p:nvPr/>
        </p:nvGrpSpPr>
        <p:grpSpPr bwMode="auto">
          <a:xfrm>
            <a:off x="1833563" y="485777"/>
            <a:ext cx="6400800" cy="4283075"/>
            <a:chOff x="1200" y="336"/>
            <a:chExt cx="4032" cy="2698"/>
          </a:xfrm>
        </p:grpSpPr>
        <p:grpSp>
          <p:nvGrpSpPr>
            <p:cNvPr id="54314" name="Group 304"/>
            <p:cNvGrpSpPr/>
            <p:nvPr/>
          </p:nvGrpSpPr>
          <p:grpSpPr bwMode="auto">
            <a:xfrm>
              <a:off x="1200" y="336"/>
              <a:ext cx="4032" cy="2698"/>
              <a:chOff x="1200" y="336"/>
              <a:chExt cx="4032" cy="2698"/>
            </a:xfrm>
          </p:grpSpPr>
          <p:grpSp>
            <p:nvGrpSpPr>
              <p:cNvPr id="54316" name="Group 305"/>
              <p:cNvGrpSpPr/>
              <p:nvPr/>
            </p:nvGrpSpPr>
            <p:grpSpPr bwMode="auto">
              <a:xfrm>
                <a:off x="1200" y="2784"/>
                <a:ext cx="864" cy="250"/>
                <a:chOff x="1200" y="2688"/>
                <a:chExt cx="864" cy="250"/>
              </a:xfrm>
            </p:grpSpPr>
            <p:sp>
              <p:nvSpPr>
                <p:cNvPr id="54318" name="Text Box 306"/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864" cy="25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pre(T    R);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4319" name="Line 307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tailEnd type="triangle" w="med" len="med"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54317" name="AutoShape 308"/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15" name="Line 309"/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2695" name="Text Box 311"/>
          <p:cNvSpPr txBox="1">
            <a:spLocks noChangeArrowheads="1"/>
          </p:cNvSpPr>
          <p:nvPr/>
        </p:nvSpPr>
        <p:spPr bwMode="auto">
          <a:xfrm>
            <a:off x="4424363" y="85259"/>
            <a:ext cx="2492990" cy="52322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b="1">
                <a:solidFill>
                  <a:srgbClr val="FF3300"/>
                </a:solidFill>
                <a:ea typeface="宋体" pitchFamily="2" charset="-122"/>
              </a:rPr>
              <a:t>先序序列：</a:t>
            </a:r>
            <a:r>
              <a:rPr lang="en-US" altLang="zh-CN" sz="2800" b="1">
                <a:solidFill>
                  <a:srgbClr val="FF3300"/>
                </a:solidFill>
                <a:ea typeface="宋体" pitchFamily="2" charset="-122"/>
              </a:rPr>
              <a:t>ABDC</a:t>
            </a:r>
            <a:endParaRPr lang="en-US" altLang="zh-CN" sz="2800" b="1">
              <a:solidFill>
                <a:srgbClr val="FF33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1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1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549" grpId="0" animBg="1" autoUpdateAnimBg="0"/>
      <p:bldP spid="912555" grpId="0" animBg="1" autoUpdateAnimBg="0"/>
      <p:bldP spid="912569" grpId="0" animBg="1" autoUpdateAnimBg="0"/>
      <p:bldP spid="912575" grpId="0" animBg="1" autoUpdateAnimBg="0"/>
      <p:bldP spid="912651" grpId="0" animBg="1" autoUpdateAnimBg="0"/>
      <p:bldP spid="9126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2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遍历的算法实现－中序遍历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142875" y="84772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若二叉树为空，则空操作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否则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中序遍历左子树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(L)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(D)</a:t>
            </a:r>
            <a:b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中序遍历右子树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(R)</a:t>
            </a:r>
            <a:endParaRPr kumimoji="1"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5300" name="Group 7"/>
          <p:cNvGrpSpPr/>
          <p:nvPr/>
        </p:nvGrpSpPr>
        <p:grpSpPr bwMode="auto">
          <a:xfrm>
            <a:off x="606425" y="3352800"/>
            <a:ext cx="3060700" cy="2362200"/>
            <a:chOff x="492" y="384"/>
            <a:chExt cx="1928" cy="1488"/>
          </a:xfrm>
        </p:grpSpPr>
        <p:sp>
          <p:nvSpPr>
            <p:cNvPr id="55351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52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53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54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55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6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7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5095875" y="83820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L           D            R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095875" y="2781300"/>
            <a:ext cx="457200" cy="1066800"/>
            <a:chOff x="2880" y="1248"/>
            <a:chExt cx="288" cy="672"/>
          </a:xfrm>
        </p:grpSpPr>
        <p:sp>
          <p:nvSpPr>
            <p:cNvPr id="55349" name="Line 17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5350" name="Oval 18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4562475" y="1314450"/>
            <a:ext cx="1524000" cy="1447800"/>
            <a:chOff x="3216" y="1248"/>
            <a:chExt cx="960" cy="912"/>
          </a:xfrm>
        </p:grpSpPr>
        <p:sp>
          <p:nvSpPr>
            <p:cNvPr id="55343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5344" name="Group 21"/>
            <p:cNvGrpSpPr/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5346" name="Line 2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7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8" name="Line 24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45" name="Rectangle 25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D   R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26"/>
          <p:cNvGrpSpPr/>
          <p:nvPr/>
        </p:nvGrpSpPr>
        <p:grpSpPr bwMode="auto">
          <a:xfrm>
            <a:off x="5514975" y="2724150"/>
            <a:ext cx="1447800" cy="1447800"/>
            <a:chOff x="3744" y="2160"/>
            <a:chExt cx="912" cy="912"/>
          </a:xfrm>
        </p:grpSpPr>
        <p:grpSp>
          <p:nvGrpSpPr>
            <p:cNvPr id="55337" name="Group 27"/>
            <p:cNvGrpSpPr/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5340" name="Line 2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1" name="Line 29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42" name="Line 3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38" name="Rectangle 31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  D   R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39" name="Line 32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4619625" y="2762250"/>
            <a:ext cx="457200" cy="990600"/>
            <a:chOff x="3552" y="2160"/>
            <a:chExt cx="288" cy="624"/>
          </a:xfrm>
        </p:grpSpPr>
        <p:sp>
          <p:nvSpPr>
            <p:cNvPr id="55335" name="Text Box 34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36" name="Line 35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6181725" y="1295400"/>
            <a:ext cx="457200" cy="1066800"/>
            <a:chOff x="3264" y="2160"/>
            <a:chExt cx="288" cy="672"/>
          </a:xfrm>
        </p:grpSpPr>
        <p:sp>
          <p:nvSpPr>
            <p:cNvPr id="55333" name="Oval 37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9"/>
          <p:cNvGrpSpPr/>
          <p:nvPr/>
        </p:nvGrpSpPr>
        <p:grpSpPr bwMode="auto">
          <a:xfrm>
            <a:off x="6505575" y="4152900"/>
            <a:ext cx="457200" cy="990600"/>
            <a:chOff x="4368" y="3072"/>
            <a:chExt cx="288" cy="624"/>
          </a:xfrm>
        </p:grpSpPr>
        <p:sp>
          <p:nvSpPr>
            <p:cNvPr id="55331" name="Text Box 40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32" name="Line 41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42"/>
          <p:cNvGrpSpPr/>
          <p:nvPr/>
        </p:nvGrpSpPr>
        <p:grpSpPr bwMode="auto">
          <a:xfrm>
            <a:off x="5495925" y="4191000"/>
            <a:ext cx="457200" cy="990600"/>
            <a:chOff x="4080" y="3072"/>
            <a:chExt cx="288" cy="624"/>
          </a:xfrm>
        </p:grpSpPr>
        <p:sp>
          <p:nvSpPr>
            <p:cNvPr id="55329" name="Text Box 43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30" name="Line 44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45"/>
          <p:cNvGrpSpPr/>
          <p:nvPr/>
        </p:nvGrpSpPr>
        <p:grpSpPr bwMode="auto">
          <a:xfrm>
            <a:off x="6048375" y="4152900"/>
            <a:ext cx="457200" cy="1066800"/>
            <a:chOff x="3792" y="3072"/>
            <a:chExt cx="288" cy="672"/>
          </a:xfrm>
        </p:grpSpPr>
        <p:sp>
          <p:nvSpPr>
            <p:cNvPr id="55327" name="Oval 46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28" name="Line 47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8"/>
          <p:cNvGrpSpPr/>
          <p:nvPr/>
        </p:nvGrpSpPr>
        <p:grpSpPr bwMode="auto">
          <a:xfrm>
            <a:off x="7915275" y="2895600"/>
            <a:ext cx="457200" cy="990600"/>
            <a:chOff x="5280" y="2160"/>
            <a:chExt cx="288" cy="624"/>
          </a:xfrm>
        </p:grpSpPr>
        <p:sp>
          <p:nvSpPr>
            <p:cNvPr id="55325" name="Text Box 49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26" name="Line 50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51"/>
          <p:cNvGrpSpPr/>
          <p:nvPr/>
        </p:nvGrpSpPr>
        <p:grpSpPr bwMode="auto">
          <a:xfrm>
            <a:off x="6886575" y="2895600"/>
            <a:ext cx="457200" cy="990600"/>
            <a:chOff x="4992" y="2160"/>
            <a:chExt cx="288" cy="624"/>
          </a:xfrm>
        </p:grpSpPr>
        <p:sp>
          <p:nvSpPr>
            <p:cNvPr id="55323" name="Text Box 52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24" name="Line 53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5" name="Group 54"/>
          <p:cNvGrpSpPr/>
          <p:nvPr/>
        </p:nvGrpSpPr>
        <p:grpSpPr bwMode="auto">
          <a:xfrm>
            <a:off x="7439025" y="2895600"/>
            <a:ext cx="457200" cy="1066800"/>
            <a:chOff x="4704" y="2160"/>
            <a:chExt cx="288" cy="672"/>
          </a:xfrm>
        </p:grpSpPr>
        <p:sp>
          <p:nvSpPr>
            <p:cNvPr id="55321" name="Oval 55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22" name="Line 56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6" name="Group 57"/>
          <p:cNvGrpSpPr/>
          <p:nvPr/>
        </p:nvGrpSpPr>
        <p:grpSpPr bwMode="auto">
          <a:xfrm>
            <a:off x="6905625" y="1295400"/>
            <a:ext cx="1447800" cy="1600200"/>
            <a:chOff x="4356" y="972"/>
            <a:chExt cx="912" cy="1008"/>
          </a:xfrm>
        </p:grpSpPr>
        <p:grpSp>
          <p:nvGrpSpPr>
            <p:cNvPr id="55315" name="Group 58"/>
            <p:cNvGrpSpPr/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5318" name="Line 5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19" name="Line 6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5320" name="Line 6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5316" name="Rectangle 62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  D   R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5317" name="Line 63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/>
        </p:nvSpPr>
        <p:spPr bwMode="auto">
          <a:xfrm>
            <a:off x="3998915" y="5454652"/>
            <a:ext cx="4822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中序遍历序列：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  D  A  C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animBg="1" autoUpdateAnimBg="0"/>
      <p:bldP spid="910400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0" y="692152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Status </a:t>
            </a:r>
            <a:r>
              <a:rPr lang="en-US" altLang="zh-CN" sz="2800" dirty="0" err="1">
                <a:solidFill>
                  <a:srgbClr val="000000"/>
                </a:solidFill>
              </a:rPr>
              <a:t>InOrderTraverse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BiTree</a:t>
            </a:r>
            <a:r>
              <a:rPr lang="en-US" altLang="zh-CN" sz="2800" dirty="0">
                <a:solidFill>
                  <a:srgbClr val="000000"/>
                </a:solidFill>
              </a:rPr>
              <a:t> T){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if(T==NULL) return OK;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空二叉树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else{   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InOrderTraverse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lchild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递归遍历左子树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&lt;&lt;T-&gt;data; 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 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InOrderTraverse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(T-&gt;</a:t>
            </a:r>
            <a:r>
              <a:rPr lang="en-US" altLang="zh-CN" sz="2800" dirty="0" err="1">
                <a:solidFill>
                  <a:srgbClr val="FF3300"/>
                </a:solidFill>
                <a:ea typeface="楷体_GB2312" pitchFamily="49" charset="-122"/>
              </a:rPr>
              <a:t>rchild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递归遍历右子树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39690" y="0"/>
            <a:ext cx="3811587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中序遍历算法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222069" y="511175"/>
            <a:ext cx="59342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4000" b="1" dirty="0" smtClean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.1 </a:t>
            </a: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树和二叉树的定义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19460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90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341315" y="2143127"/>
            <a:ext cx="858837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树（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≥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）个结点的有限集，它或为空树（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 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 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）；或为非空树，对于非空树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）有且仅有一个称之为根的结点；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）除根结点以外的其余结点可分为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＞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）个互不相交的有限集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其中每一个集合本身又是一棵树，并且称为根的子树（</a:t>
            </a:r>
            <a:r>
              <a:rPr lang="en-US" altLang="zh-CN" sz="2400" b="1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SubTree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zh-CN" altLang="en-US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39690" y="1428750"/>
            <a:ext cx="24606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 pitchFamily="49" charset="-122"/>
              </a:rPr>
              <a:t>树的定义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4996"/>
            <a:ext cx="9143999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二叉树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670" y="1055481"/>
            <a:ext cx="41382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CC3300"/>
                </a:solidFill>
                <a:ea typeface="楷体_GB2312" pitchFamily="49" charset="-122"/>
              </a:rPr>
              <a:t>中（根）序的遍历算法：</a:t>
            </a:r>
            <a:endParaRPr lang="en-US" altLang="zh-CN" sz="2000" b="1" dirty="0">
              <a:solidFill>
                <a:srgbClr val="CC3300"/>
              </a:solidFill>
              <a:ea typeface="楷体_GB2312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若二叉树为空树，则空操作；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）中序遍历左子树；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）访问根结点；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）中序遍历右子树。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CC3300"/>
              </a:solidFill>
              <a:ea typeface="楷体_GB2312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CC3300"/>
              </a:solidFill>
              <a:ea typeface="楷体_GB2312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CC3300"/>
              </a:solidFill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549" y="3508730"/>
            <a:ext cx="6433921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T,  	void( *visit)(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e))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		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中序遍历二叉树 </a:t>
            </a:r>
            <a:endParaRPr lang="zh-CN" altLang="en-US" sz="20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if (T) 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visit);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遍历左子树</a:t>
            </a:r>
            <a:endParaRPr lang="en-US" altLang="zh-CN" sz="20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visit(T-&gt;data</a:t>
            </a:r>
            <a:r>
              <a:rPr lang="en-US" altLang="zh-CN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// </a:t>
            </a: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访问结点</a:t>
            </a:r>
            <a:endParaRPr lang="zh-CN" altLang="en-US" sz="20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visit</a:t>
            </a:r>
            <a:r>
              <a:rPr lang="en-US" altLang="zh-CN" sz="20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      // </a:t>
            </a:r>
            <a:r>
              <a:rPr lang="zh-CN" altLang="en-US" sz="20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遍历右子树</a:t>
            </a:r>
            <a:endParaRPr lang="zh-CN" altLang="en-US" sz="20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34927" y="0"/>
            <a:ext cx="5884863" cy="5159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遍历的算法实现－后序遍历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277813" y="838200"/>
            <a:ext cx="4240212" cy="2122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若二叉树为空，则空操作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后序遍历左子树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(L)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后序遍历右子树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(R)</a:t>
            </a:r>
            <a:b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访问根结点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(D)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7348" name="Group 7"/>
          <p:cNvGrpSpPr/>
          <p:nvPr/>
        </p:nvGrpSpPr>
        <p:grpSpPr bwMode="auto">
          <a:xfrm>
            <a:off x="561975" y="3067050"/>
            <a:ext cx="3060700" cy="2362200"/>
            <a:chOff x="492" y="384"/>
            <a:chExt cx="1928" cy="1488"/>
          </a:xfrm>
        </p:grpSpPr>
        <p:sp>
          <p:nvSpPr>
            <p:cNvPr id="57397" name="Oval 8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98" name="Oval 9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99" name="Oval 10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400" name="Oval 11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401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402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403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5051427" y="838200"/>
            <a:ext cx="3419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L                   R              D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518025" y="1314450"/>
            <a:ext cx="1524000" cy="1447800"/>
            <a:chOff x="3216" y="1248"/>
            <a:chExt cx="960" cy="912"/>
          </a:xfrm>
        </p:grpSpPr>
        <p:sp>
          <p:nvSpPr>
            <p:cNvPr id="57391" name="Line 17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57392" name="Group 18"/>
            <p:cNvGrpSpPr/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7394" name="Line 1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5" name="Line 20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6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93" name="Rectangle 22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R   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4632325" y="2800350"/>
            <a:ext cx="1447800" cy="1428750"/>
            <a:chOff x="2796" y="1752"/>
            <a:chExt cx="912" cy="900"/>
          </a:xfrm>
        </p:grpSpPr>
        <p:grpSp>
          <p:nvGrpSpPr>
            <p:cNvPr id="57385" name="Group 24"/>
            <p:cNvGrpSpPr/>
            <p:nvPr/>
          </p:nvGrpSpPr>
          <p:grpSpPr bwMode="auto"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57388" name="Line 25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89" name="Line 26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90" name="Line 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86" name="Rectangle 28"/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  R   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87" name="Line 29"/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8023225" y="1333500"/>
            <a:ext cx="457200" cy="1066800"/>
            <a:chOff x="3264" y="2160"/>
            <a:chExt cx="288" cy="672"/>
          </a:xfrm>
        </p:grpSpPr>
        <p:sp>
          <p:nvSpPr>
            <p:cNvPr id="57383" name="Oval 31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84" name="Line 32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5146675" y="4229100"/>
            <a:ext cx="457200" cy="990600"/>
            <a:chOff x="4368" y="3072"/>
            <a:chExt cx="288" cy="624"/>
          </a:xfrm>
        </p:grpSpPr>
        <p:sp>
          <p:nvSpPr>
            <p:cNvPr id="57381" name="Text Box 34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36"/>
          <p:cNvGrpSpPr/>
          <p:nvPr/>
        </p:nvGrpSpPr>
        <p:grpSpPr bwMode="auto">
          <a:xfrm>
            <a:off x="4613275" y="4248150"/>
            <a:ext cx="457200" cy="990600"/>
            <a:chOff x="4080" y="3072"/>
            <a:chExt cx="288" cy="624"/>
          </a:xfrm>
        </p:grpSpPr>
        <p:sp>
          <p:nvSpPr>
            <p:cNvPr id="57379" name="Text Box 37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80" name="Line 38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9"/>
          <p:cNvGrpSpPr/>
          <p:nvPr/>
        </p:nvGrpSpPr>
        <p:grpSpPr bwMode="auto">
          <a:xfrm>
            <a:off x="5622925" y="4191000"/>
            <a:ext cx="457200" cy="1066800"/>
            <a:chOff x="3792" y="3072"/>
            <a:chExt cx="288" cy="672"/>
          </a:xfrm>
        </p:grpSpPr>
        <p:sp>
          <p:nvSpPr>
            <p:cNvPr id="57377" name="Oval 40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78" name="Line 41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42"/>
          <p:cNvGrpSpPr/>
          <p:nvPr/>
        </p:nvGrpSpPr>
        <p:grpSpPr bwMode="auto">
          <a:xfrm>
            <a:off x="6880225" y="2781300"/>
            <a:ext cx="457200" cy="990600"/>
            <a:chOff x="5280" y="2160"/>
            <a:chExt cx="288" cy="624"/>
          </a:xfrm>
        </p:grpSpPr>
        <p:sp>
          <p:nvSpPr>
            <p:cNvPr id="57375" name="Text Box 43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76" name="Line 44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45"/>
          <p:cNvGrpSpPr/>
          <p:nvPr/>
        </p:nvGrpSpPr>
        <p:grpSpPr bwMode="auto">
          <a:xfrm>
            <a:off x="6327775" y="2800350"/>
            <a:ext cx="457200" cy="990600"/>
            <a:chOff x="4992" y="2160"/>
            <a:chExt cx="288" cy="624"/>
          </a:xfrm>
        </p:grpSpPr>
        <p:sp>
          <p:nvSpPr>
            <p:cNvPr id="57373" name="Text Box 46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74" name="Line 47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3" name="Group 48"/>
          <p:cNvGrpSpPr/>
          <p:nvPr/>
        </p:nvGrpSpPr>
        <p:grpSpPr bwMode="auto">
          <a:xfrm>
            <a:off x="7337425" y="2781300"/>
            <a:ext cx="457200" cy="1066800"/>
            <a:chOff x="4704" y="2160"/>
            <a:chExt cx="288" cy="672"/>
          </a:xfrm>
        </p:grpSpPr>
        <p:sp>
          <p:nvSpPr>
            <p:cNvPr id="57371" name="Oval 49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72" name="Line 50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51"/>
          <p:cNvGrpSpPr/>
          <p:nvPr/>
        </p:nvGrpSpPr>
        <p:grpSpPr bwMode="auto">
          <a:xfrm>
            <a:off x="6365875" y="1181100"/>
            <a:ext cx="1447800" cy="1600200"/>
            <a:chOff x="4356" y="972"/>
            <a:chExt cx="912" cy="1008"/>
          </a:xfrm>
        </p:grpSpPr>
        <p:grpSp>
          <p:nvGrpSpPr>
            <p:cNvPr id="57365" name="Group 52"/>
            <p:cNvGrpSpPr/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7368" name="Line 5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69" name="Line 5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7370" name="Line 55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57366" name="Rectangle 56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    R   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67" name="Line 57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6" name="Group 58"/>
          <p:cNvGrpSpPr/>
          <p:nvPr/>
        </p:nvGrpSpPr>
        <p:grpSpPr bwMode="auto">
          <a:xfrm>
            <a:off x="5756275" y="2781300"/>
            <a:ext cx="666750" cy="990600"/>
            <a:chOff x="3360" y="1752"/>
            <a:chExt cx="420" cy="624"/>
          </a:xfrm>
        </p:grpSpPr>
        <p:sp>
          <p:nvSpPr>
            <p:cNvPr id="57362" name="Line 59"/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7363" name="Oval 60"/>
            <p:cNvSpPr>
              <a:spLocks noChangeArrowheads="1"/>
            </p:cNvSpPr>
            <p:nvPr/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7364" name="Line 61"/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4156075" y="5429252"/>
            <a:ext cx="487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后序遍历序列： 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D   B  C  A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animBg="1" autoUpdateAnimBg="0"/>
      <p:bldP spid="911422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后序遍历二叉树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4321" y="1449390"/>
            <a:ext cx="4289744" cy="47259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后（根）序的遍历</a:t>
            </a:r>
            <a:r>
              <a:rPr lang="zh-CN" altLang="en-US" b="1" dirty="0" smtClean="0">
                <a:solidFill>
                  <a:srgbClr val="CC3300"/>
                </a:solidFill>
                <a:ea typeface="楷体_GB2312" pitchFamily="49" charset="-122"/>
              </a:rPr>
              <a:t>算法</a:t>
            </a:r>
            <a:endParaRPr lang="zh-CN" altLang="en-US" b="1" dirty="0">
              <a:solidFill>
                <a:srgbClr val="CC3300"/>
              </a:solidFill>
              <a:ea typeface="楷体_GB2312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若二叉树为空树，则空操作；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）后序遍历左子树；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）后序遍历右子树；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）访问根结点。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70832" y="1449390"/>
            <a:ext cx="4535423" cy="4725987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T,  	void( *visit)(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TElemType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e))</a:t>
            </a:r>
            <a:endParaRPr kumimoji="0" lang="en-US" altLang="zh-CN" sz="2400" kern="12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kumimoji="0" lang="en-US" altLang="zh-CN" sz="2400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kumimoji="0" lang="zh-CN" altLang="en-US" sz="2400" kern="12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后序遍历二叉树 </a:t>
            </a:r>
            <a:endParaRPr kumimoji="0" lang="zh-CN" altLang="en-US" sz="2400" kern="12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if (T) {</a:t>
            </a:r>
            <a:endParaRPr kumimoji="0" lang="en-US" altLang="zh-CN" sz="2400" kern="12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visit); </a:t>
            </a:r>
            <a:endParaRPr kumimoji="0" lang="en-US" altLang="zh-CN" sz="2400" kern="12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400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kumimoji="0" lang="zh-CN" altLang="en-US" sz="2400" kern="12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遍历左子树</a:t>
            </a:r>
            <a:endParaRPr kumimoji="0" lang="zh-CN" altLang="en-US" sz="2400" kern="12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kumimoji="0" lang="en-US" altLang="zh-CN" sz="24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visit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r>
              <a:rPr kumimoji="0" lang="en-US" altLang="zh-CN" sz="24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endParaRPr kumimoji="0" lang="en-US" altLang="zh-CN" sz="2400" kern="1200" dirty="0" smtClean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// </a:t>
            </a:r>
            <a:r>
              <a:rPr kumimoji="0" lang="zh-CN" altLang="en-US" sz="2400" kern="12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遍历右子树</a:t>
            </a:r>
            <a:endParaRPr kumimoji="0" lang="en-US" altLang="zh-CN" sz="2400" kern="12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visit(T-&gt;data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 </a:t>
            </a:r>
            <a:endParaRPr kumimoji="0" lang="en-US" altLang="zh-CN" sz="2400" kern="12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kumimoji="0" lang="en-US" altLang="zh-CN" sz="2400" kern="1200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kumimoji="0" lang="zh-CN" altLang="en-US" sz="2400" kern="1200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访问结点</a:t>
            </a:r>
            <a:endParaRPr kumimoji="0" lang="zh-CN" altLang="en-US" sz="2400" kern="1200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en-US" altLang="zh-CN" sz="2400" kern="12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zh-CN" altLang="en-US" sz="2400" kern="12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60350" y="608015"/>
            <a:ext cx="8382000" cy="14112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如果去掉输出语句，从递归的角度看，三种算法是完全相同的，或说这三种算法的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访问路径是相同的，只是访问结点的时机不同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3886200" y="2311400"/>
            <a:ext cx="4827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从虚线的出发点到终点的路径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上，每个结点经过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60420" name="Group 6"/>
          <p:cNvGrpSpPr/>
          <p:nvPr/>
        </p:nvGrpSpPr>
        <p:grpSpPr bwMode="auto">
          <a:xfrm>
            <a:off x="-153987" y="2181225"/>
            <a:ext cx="3581401" cy="3810000"/>
            <a:chOff x="96" y="1488"/>
            <a:chExt cx="2256" cy="2400"/>
          </a:xfrm>
        </p:grpSpPr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5" name="Oval 9"/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6" name="Oval 10"/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7" name="Oval 11"/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8" name="Oval 12"/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29" name="Oval 13"/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37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38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39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40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41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42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3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59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2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4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5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7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8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69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0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1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2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3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4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5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8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0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1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2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3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4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5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6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7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8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89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0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1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2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0493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4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5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6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0497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63986" name="Rectangle 82"/>
          <p:cNvSpPr>
            <a:spLocks noChangeArrowheads="1"/>
          </p:cNvSpPr>
          <p:nvPr/>
        </p:nvSpPr>
        <p:spPr bwMode="auto">
          <a:xfrm>
            <a:off x="3886202" y="3292475"/>
            <a:ext cx="5006975" cy="14112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先序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中序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次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经过时访问＝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后序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遍历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0422" name="Rectangle 85"/>
          <p:cNvSpPr>
            <a:spLocks noChangeArrowheads="1"/>
          </p:cNvSpPr>
          <p:nvPr/>
        </p:nvSpPr>
        <p:spPr bwMode="auto">
          <a:xfrm>
            <a:off x="14288" y="0"/>
            <a:ext cx="36941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遍历算法的分析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9" grpId="0" autoUpdateAnimBg="0"/>
      <p:bldP spid="7639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6"/>
          <p:cNvGrpSpPr/>
          <p:nvPr/>
        </p:nvGrpSpPr>
        <p:grpSpPr bwMode="auto">
          <a:xfrm>
            <a:off x="76200" y="2057400"/>
            <a:ext cx="3581400" cy="3810000"/>
            <a:chOff x="96" y="1488"/>
            <a:chExt cx="2256" cy="2400"/>
          </a:xfrm>
        </p:grpSpPr>
        <p:sp>
          <p:nvSpPr>
            <p:cNvPr id="61445" name="Oval 7"/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46" name="Oval 8"/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47" name="Oval 9"/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48" name="Oval 10"/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49" name="Oval 11"/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50" name="Oval 12"/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51" name="Oval 13"/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en-US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7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8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59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0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1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2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3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4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5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69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0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1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3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4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5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6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7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8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79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0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1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2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3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4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5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6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7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8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89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0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1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2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3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4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5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6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7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8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499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0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1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2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3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4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5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6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7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8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09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0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1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2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3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4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zh-CN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515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6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7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8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1519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65012" name="Rectangle 84"/>
          <p:cNvSpPr>
            <a:spLocks noChangeArrowheads="1"/>
          </p:cNvSpPr>
          <p:nvPr/>
        </p:nvSpPr>
        <p:spPr bwMode="auto">
          <a:xfrm>
            <a:off x="534988" y="809625"/>
            <a:ext cx="8183562" cy="110490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时间效率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O(n)</a:t>
            </a:r>
            <a:r>
              <a:rPr kumimoji="1" lang="en-US" altLang="zh-CN" sz="32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每个结点只访问一次</a:t>
            </a:r>
            <a:endParaRPr kumimoji="1" lang="zh-CN" altLang="en-US" sz="32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空间效率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:O(n)</a:t>
            </a:r>
            <a:r>
              <a:rPr kumimoji="1" lang="en-US" altLang="zh-CN" sz="32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栈占用的最大辅助空间</a:t>
            </a:r>
            <a:endParaRPr kumimoji="1" lang="zh-CN" altLang="en-US" sz="3200" b="1">
              <a:solidFill>
                <a:srgbClr val="66FF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4" name="Rectangle 86"/>
          <p:cNvSpPr>
            <a:spLocks noChangeArrowheads="1"/>
          </p:cNvSpPr>
          <p:nvPr/>
        </p:nvSpPr>
        <p:spPr bwMode="auto">
          <a:xfrm>
            <a:off x="14288" y="0"/>
            <a:ext cx="36941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遍历算法的分析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525" y="705394"/>
            <a:ext cx="6400800" cy="70398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6"/>
                </a:solidFill>
              </a:rPr>
              <a:t>中序遍历非递归</a:t>
            </a:r>
            <a:r>
              <a:rPr lang="zh-CN" altLang="en-US" sz="3200" dirty="0" smtClean="0">
                <a:solidFill>
                  <a:schemeClr val="accent6"/>
                </a:solidFill>
              </a:rPr>
              <a:t>算法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643" y="1240971"/>
            <a:ext cx="7983537" cy="5356362"/>
          </a:xfrm>
        </p:spPr>
        <p:txBody>
          <a:bodyPr/>
          <a:lstStyle/>
          <a:p>
            <a:r>
              <a:rPr lang="zh-CN" altLang="en-US" sz="2800" dirty="0" smtClean="0"/>
              <a:t>中序遍历非递归算法 </a:t>
            </a:r>
            <a:r>
              <a:rPr lang="zh-CN" altLang="en-US" sz="2800" dirty="0" smtClean="0">
                <a:solidFill>
                  <a:srgbClr val="FF0000"/>
                </a:solidFill>
              </a:rPr>
              <a:t>需要利用</a:t>
            </a:r>
            <a:r>
              <a:rPr lang="zh-CN" altLang="en-US" sz="2800" dirty="0" smtClean="0"/>
              <a:t>栈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暂存当前不能输出的结点。</a:t>
            </a:r>
            <a:endParaRPr lang="en-US" altLang="zh-CN" sz="2800" dirty="0" smtClean="0"/>
          </a:p>
          <a:p>
            <a:r>
              <a:rPr lang="en-US" altLang="zh-CN" sz="2800" dirty="0" smtClean="0"/>
              <a:t>P-&gt;A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</a:t>
            </a:r>
            <a:r>
              <a:rPr lang="zh-CN" altLang="en-US" sz="2800" dirty="0" smtClean="0"/>
              <a:t>入栈  </a:t>
            </a:r>
            <a:endParaRPr lang="en-US" altLang="zh-CN" sz="2800" dirty="0" smtClean="0"/>
          </a:p>
          <a:p>
            <a:r>
              <a:rPr lang="en-US" altLang="zh-CN" sz="2800" dirty="0" smtClean="0"/>
              <a:t>P-&gt;B,  B</a:t>
            </a:r>
            <a:r>
              <a:rPr lang="zh-CN" altLang="en-US" sz="2800" dirty="0" smtClean="0"/>
              <a:t>入栈</a:t>
            </a:r>
            <a:endParaRPr lang="en-US" altLang="zh-CN" sz="2800" dirty="0" smtClean="0"/>
          </a:p>
          <a:p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Wingdings" panose="05000000000000000000" pitchFamily="2" charset="2"/>
              </a:rPr>
              <a:t>D,D</a:t>
            </a:r>
            <a:r>
              <a:rPr lang="zh-CN" altLang="en-US" sz="2800" dirty="0" smtClean="0">
                <a:sym typeface="Wingdings" panose="05000000000000000000" pitchFamily="2" charset="2"/>
              </a:rPr>
              <a:t>入栈  </a:t>
            </a:r>
            <a:r>
              <a:rPr lang="en-US" altLang="zh-CN" sz="2800" dirty="0" smtClean="0">
                <a:sym typeface="Wingdings" panose="05000000000000000000" pitchFamily="2" charset="2"/>
              </a:rPr>
              <a:t>,P-&gt;D</a:t>
            </a:r>
            <a:r>
              <a:rPr lang="zh-CN" altLang="en-US" sz="2800" dirty="0" smtClean="0">
                <a:sym typeface="Wingdings" panose="05000000000000000000" pitchFamily="2" charset="2"/>
              </a:rPr>
              <a:t>左</a:t>
            </a:r>
            <a:r>
              <a:rPr lang="zh-CN" altLang="en-US" sz="2800" dirty="0">
                <a:sym typeface="Wingdings" panose="05000000000000000000" pitchFamily="2" charset="2"/>
              </a:rPr>
              <a:t>孩子 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P==NULL, </a:t>
            </a:r>
            <a:r>
              <a:rPr lang="zh-CN" altLang="en-US" sz="2800" dirty="0" smtClean="0">
                <a:sym typeface="Wingdings" panose="05000000000000000000" pitchFamily="2" charset="2"/>
              </a:rPr>
              <a:t>则</a:t>
            </a:r>
            <a:r>
              <a:rPr lang="en-US" altLang="zh-CN" sz="2800" dirty="0" smtClean="0">
                <a:sym typeface="Wingdings" panose="05000000000000000000" pitchFamily="2" charset="2"/>
              </a:rPr>
              <a:t>D </a:t>
            </a:r>
            <a:r>
              <a:rPr lang="zh-CN" altLang="en-US" sz="2800" dirty="0" smtClean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 smtClean="0">
                <a:sym typeface="Wingdings" panose="05000000000000000000" pitchFamily="2" charset="2"/>
              </a:rPr>
              <a:t>D, P-&gt;D</a:t>
            </a:r>
            <a:r>
              <a:rPr lang="zh-CN" altLang="en-US" sz="2800" dirty="0" smtClean="0">
                <a:sym typeface="Wingdings" panose="05000000000000000000" pitchFamily="2" charset="2"/>
              </a:rPr>
              <a:t>右孩子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P==NULL ,</a:t>
            </a:r>
            <a:r>
              <a:rPr lang="zh-CN" altLang="en-US" sz="2800" dirty="0" smtClean="0">
                <a:sym typeface="Wingdings" panose="05000000000000000000" pitchFamily="2" charset="2"/>
              </a:rPr>
              <a:t>则</a:t>
            </a:r>
            <a:r>
              <a:rPr lang="en-US" altLang="zh-CN" sz="2800" dirty="0" smtClean="0">
                <a:sym typeface="Wingdings" panose="05000000000000000000" pitchFamily="2" charset="2"/>
              </a:rPr>
              <a:t>B</a:t>
            </a:r>
            <a:r>
              <a:rPr lang="zh-CN" altLang="en-US" sz="2800" dirty="0" smtClean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 smtClean="0">
                <a:sym typeface="Wingdings" panose="05000000000000000000" pitchFamily="2" charset="2"/>
              </a:rPr>
              <a:t>B, P-&gt;B</a:t>
            </a:r>
            <a:r>
              <a:rPr lang="zh-CN" altLang="en-US" sz="2800" dirty="0" smtClean="0">
                <a:sym typeface="Wingdings" panose="05000000000000000000" pitchFamily="2" charset="2"/>
              </a:rPr>
              <a:t>右孩子</a:t>
            </a:r>
            <a:r>
              <a:rPr lang="en-US" altLang="zh-CN" sz="2800" dirty="0" smtClean="0">
                <a:sym typeface="Wingdings" panose="05000000000000000000" pitchFamily="2" charset="2"/>
              </a:rPr>
              <a:t>E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P-&gt;E ,E </a:t>
            </a:r>
            <a:r>
              <a:rPr lang="zh-CN" altLang="en-US" sz="2800" dirty="0" smtClean="0">
                <a:sym typeface="Wingdings" panose="05000000000000000000" pitchFamily="2" charset="2"/>
              </a:rPr>
              <a:t>不为空，</a:t>
            </a:r>
            <a:r>
              <a:rPr lang="en-US" altLang="zh-CN" sz="2800" dirty="0" smtClean="0">
                <a:sym typeface="Wingdings" panose="05000000000000000000" pitchFamily="2" charset="2"/>
              </a:rPr>
              <a:t>E </a:t>
            </a:r>
            <a:r>
              <a:rPr lang="zh-CN" altLang="en-US" sz="2800" dirty="0" smtClean="0">
                <a:sym typeface="Wingdings" panose="05000000000000000000" pitchFamily="2" charset="2"/>
              </a:rPr>
              <a:t>入栈，</a:t>
            </a:r>
            <a:r>
              <a:rPr lang="en-US" altLang="zh-CN" sz="2800" dirty="0" smtClean="0">
                <a:sym typeface="Wingdings" panose="05000000000000000000" pitchFamily="2" charset="2"/>
              </a:rPr>
              <a:t>P-&gt;E</a:t>
            </a:r>
            <a:r>
              <a:rPr lang="zh-CN" altLang="en-US" sz="2800" dirty="0" smtClean="0">
                <a:sym typeface="Wingdings" panose="05000000000000000000" pitchFamily="2" charset="2"/>
              </a:rPr>
              <a:t>左孩子 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P==NULL ,</a:t>
            </a:r>
            <a:r>
              <a:rPr lang="zh-CN" altLang="en-US" sz="2800" dirty="0" smtClean="0">
                <a:sym typeface="Wingdings" panose="05000000000000000000" pitchFamily="2" charset="2"/>
              </a:rPr>
              <a:t>则</a:t>
            </a:r>
            <a:r>
              <a:rPr lang="en-US" altLang="zh-CN" sz="2800" dirty="0" smtClean="0">
                <a:sym typeface="Wingdings" panose="05000000000000000000" pitchFamily="2" charset="2"/>
              </a:rPr>
              <a:t>E</a:t>
            </a:r>
            <a:r>
              <a:rPr lang="zh-CN" altLang="en-US" sz="2800" dirty="0" smtClean="0">
                <a:sym typeface="Wingdings" panose="05000000000000000000" pitchFamily="2" charset="2"/>
              </a:rPr>
              <a:t>出栈，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dirty="0" smtClean="0">
                <a:sym typeface="Wingdings" panose="05000000000000000000" pitchFamily="2" charset="2"/>
              </a:rPr>
              <a:t>输出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E,p</a:t>
            </a:r>
            <a:r>
              <a:rPr lang="en-US" altLang="zh-CN" sz="2800" dirty="0" smtClean="0">
                <a:sym typeface="Wingdings" panose="05000000000000000000" pitchFamily="2" charset="2"/>
              </a:rPr>
              <a:t>-&gt;E</a:t>
            </a:r>
            <a:r>
              <a:rPr lang="zh-CN" altLang="en-US" sz="2800" dirty="0" smtClean="0">
                <a:sym typeface="Wingdings" panose="05000000000000000000" pitchFamily="2" charset="2"/>
              </a:rPr>
              <a:t>右孩子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P==null, </a:t>
            </a:r>
            <a:r>
              <a:rPr lang="zh-CN" altLang="en-US" sz="2800" dirty="0" smtClean="0">
                <a:sym typeface="Wingdings" panose="05000000000000000000" pitchFamily="2" charset="2"/>
              </a:rPr>
              <a:t>则</a:t>
            </a:r>
            <a:r>
              <a:rPr lang="en-US" altLang="zh-CN" sz="2800" dirty="0" smtClean="0">
                <a:sym typeface="Wingdings" panose="05000000000000000000" pitchFamily="2" charset="2"/>
              </a:rPr>
              <a:t>A</a:t>
            </a:r>
            <a:r>
              <a:rPr lang="zh-CN" altLang="en-US" sz="2800" dirty="0" smtClean="0">
                <a:sym typeface="Wingdings" panose="05000000000000000000" pitchFamily="2" charset="2"/>
              </a:rPr>
              <a:t>出栈，输出</a:t>
            </a:r>
            <a:r>
              <a:rPr lang="en-US" altLang="zh-CN" sz="2800" dirty="0" smtClean="0">
                <a:sym typeface="Wingdings" panose="05000000000000000000" pitchFamily="2" charset="2"/>
              </a:rPr>
              <a:t>A, P-&gt;A</a:t>
            </a:r>
            <a:r>
              <a:rPr lang="zh-CN" altLang="en-US" sz="2800" dirty="0" smtClean="0">
                <a:sym typeface="Wingdings" panose="05000000000000000000" pitchFamily="2" charset="2"/>
              </a:rPr>
              <a:t>的右孩子</a:t>
            </a:r>
            <a:r>
              <a:rPr lang="en-US" altLang="zh-CN" sz="2800" dirty="0" smtClean="0">
                <a:sym typeface="Wingdings" panose="05000000000000000000" pitchFamily="2" charset="2"/>
              </a:rPr>
              <a:t>C…….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…….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934" y="1529077"/>
            <a:ext cx="2639797" cy="203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</a:rPr>
              <a:t>序遍历非递归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98613" y="970902"/>
            <a:ext cx="2639797" cy="203014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 flipH="1">
            <a:off x="1345474" y="1515291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841863" y="1502228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358537" y="2939142"/>
            <a:ext cx="4833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52697" y="2534194"/>
            <a:ext cx="992777" cy="130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2697" y="2220685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P-&gt;A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345474" y="2690949"/>
            <a:ext cx="4963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1358537" y="2630380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854926" y="2569810"/>
            <a:ext cx="6008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1812168" y="2261048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P-</a:t>
            </a:r>
            <a:r>
              <a:rPr lang="en-US" altLang="zh-CN" dirty="0" smtClean="0">
                <a:solidFill>
                  <a:srgbClr val="000000"/>
                </a:solidFill>
              </a:rPr>
              <a:t>&gt;B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455817" y="1515291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3034389" y="1502228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485750" y="2939142"/>
            <a:ext cx="57095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3903647" y="2591284"/>
            <a:ext cx="4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2485750" y="2590017"/>
            <a:ext cx="5551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485750" y="2220685"/>
            <a:ext cx="555170" cy="6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2524937" y="2261047"/>
            <a:ext cx="5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3040920" y="2576340"/>
            <a:ext cx="721183" cy="23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3745492" y="1515290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>
            <a:off x="4293506" y="1471789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3792034" y="2939142"/>
            <a:ext cx="5354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775425" y="2576340"/>
            <a:ext cx="5480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3745492" y="2205465"/>
            <a:ext cx="5629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V="1">
            <a:off x="3760458" y="1799163"/>
            <a:ext cx="562981" cy="35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文本框 54"/>
          <p:cNvSpPr txBox="1"/>
          <p:nvPr/>
        </p:nvSpPr>
        <p:spPr>
          <a:xfrm>
            <a:off x="3792034" y="1799162"/>
            <a:ext cx="51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D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13973" y="2576340"/>
            <a:ext cx="3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814816" y="217354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 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47452" y="2200478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P-</a:t>
            </a:r>
            <a:r>
              <a:rPr lang="en-US" altLang="zh-CN" dirty="0" smtClean="0">
                <a:solidFill>
                  <a:srgbClr val="000000"/>
                </a:solidFill>
              </a:rPr>
              <a:t>&gt;D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V="1">
            <a:off x="4338024" y="2543684"/>
            <a:ext cx="733791" cy="6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4278921" y="2214480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</a:rPr>
              <a:t>P-</a:t>
            </a:r>
            <a:r>
              <a:rPr lang="en-US" altLang="zh-CN" sz="1400" dirty="0" smtClean="0">
                <a:solidFill>
                  <a:srgbClr val="000000"/>
                </a:solidFill>
              </a:rPr>
              <a:t>&gt;NULL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 flipH="1">
            <a:off x="5123736" y="1449761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540312" y="1454506"/>
            <a:ext cx="29933" cy="146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5131697" y="2921859"/>
            <a:ext cx="438548" cy="9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文本框 67"/>
          <p:cNvSpPr txBox="1"/>
          <p:nvPr/>
        </p:nvSpPr>
        <p:spPr>
          <a:xfrm>
            <a:off x="4374076" y="2619241"/>
            <a:ext cx="72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zh-CN" altLang="en-US" sz="1400" dirty="0" smtClean="0"/>
              <a:t>出栈</a:t>
            </a:r>
            <a:endParaRPr lang="zh-CN" altLang="en-US" sz="1400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131697" y="2569810"/>
            <a:ext cx="4345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5139658" y="2214480"/>
            <a:ext cx="4345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>
          <a:xfrm flipH="1">
            <a:off x="5200332" y="2630379"/>
            <a:ext cx="30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 flipH="1">
            <a:off x="5171146" y="2220685"/>
            <a:ext cx="30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 bwMode="auto">
          <a:xfrm flipV="1">
            <a:off x="5566273" y="2547257"/>
            <a:ext cx="573270" cy="4096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6488754" y="1296317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H="1">
            <a:off x="6868108" y="1304190"/>
            <a:ext cx="15922" cy="1510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5659778" y="2653284"/>
            <a:ext cx="72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r>
              <a:rPr lang="zh-CN" altLang="en-US" sz="1400" dirty="0" smtClean="0"/>
              <a:t>出栈</a:t>
            </a:r>
            <a:endParaRPr lang="zh-CN" altLang="en-US" sz="1400" dirty="0"/>
          </a:p>
        </p:txBody>
      </p:sp>
      <p:cxnSp>
        <p:nvCxnSpPr>
          <p:cNvPr id="81" name="直接连接符 80"/>
          <p:cNvCxnSpPr/>
          <p:nvPr/>
        </p:nvCxnSpPr>
        <p:spPr bwMode="auto">
          <a:xfrm flipV="1">
            <a:off x="5566273" y="2576340"/>
            <a:ext cx="886643" cy="118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545776" y="2212864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000000"/>
                </a:solidFill>
              </a:rPr>
              <a:t>P-&gt;NULL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 flipV="1">
            <a:off x="6488754" y="2820305"/>
            <a:ext cx="395276" cy="3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 flipV="1">
            <a:off x="6452916" y="2550214"/>
            <a:ext cx="431114" cy="19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文本框 89"/>
          <p:cNvSpPr txBox="1"/>
          <p:nvPr/>
        </p:nvSpPr>
        <p:spPr>
          <a:xfrm>
            <a:off x="6504676" y="2547257"/>
            <a:ext cx="3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91" name="直接连接符 90"/>
          <p:cNvCxnSpPr/>
          <p:nvPr/>
        </p:nvCxnSpPr>
        <p:spPr bwMode="auto">
          <a:xfrm flipH="1">
            <a:off x="1329431" y="3515302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1848394" y="3508770"/>
            <a:ext cx="13063" cy="1436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1342494" y="4939153"/>
            <a:ext cx="512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614119" y="4184859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P-&gt;E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1342494" y="4630391"/>
            <a:ext cx="5189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1342494" y="4227227"/>
            <a:ext cx="512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1342494" y="4227227"/>
            <a:ext cx="499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文本框 101"/>
          <p:cNvSpPr txBox="1"/>
          <p:nvPr/>
        </p:nvSpPr>
        <p:spPr>
          <a:xfrm>
            <a:off x="1367139" y="4634354"/>
            <a:ext cx="4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367139" y="4321630"/>
            <a:ext cx="4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12168" y="4280652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</a:rPr>
              <a:t>P-&gt;</a:t>
            </a:r>
            <a:r>
              <a:rPr lang="en-US" altLang="zh-CN" sz="1400" dirty="0" smtClean="0">
                <a:solidFill>
                  <a:srgbClr val="000000"/>
                </a:solidFill>
              </a:rPr>
              <a:t>NULL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</a:rPr>
              <a:t>E</a:t>
            </a:r>
            <a:r>
              <a:rPr lang="zh-CN" altLang="en-US" sz="1400" dirty="0" smtClean="0">
                <a:solidFill>
                  <a:srgbClr val="000000"/>
                </a:solidFill>
              </a:rPr>
              <a:t>出栈</a:t>
            </a:r>
            <a:endParaRPr lang="en-US" altLang="zh-CN" sz="1400" dirty="0" smtClean="0">
              <a:solidFill>
                <a:srgbClr val="000000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 bwMode="auto">
          <a:xfrm flipH="1">
            <a:off x="2791525" y="3523621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 flipH="1">
            <a:off x="3343526" y="3527140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H="1">
            <a:off x="4145189" y="3568723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H="1">
            <a:off x="4585358" y="3583849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>
            <a:off x="2798056" y="4932623"/>
            <a:ext cx="5275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2785242" y="4542262"/>
            <a:ext cx="5892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880783" y="4576352"/>
            <a:ext cx="40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343526" y="4321630"/>
            <a:ext cx="970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</a:rPr>
              <a:t>P-&gt;</a:t>
            </a:r>
            <a:r>
              <a:rPr lang="en-US" altLang="zh-CN" sz="1400" dirty="0" smtClean="0">
                <a:solidFill>
                  <a:srgbClr val="000000"/>
                </a:solidFill>
              </a:rPr>
              <a:t>NULL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</a:rPr>
              <a:t>A</a:t>
            </a:r>
            <a:r>
              <a:rPr lang="zh-CN" altLang="en-US" sz="1400" dirty="0" smtClean="0">
                <a:solidFill>
                  <a:srgbClr val="000000"/>
                </a:solidFill>
              </a:rPr>
              <a:t>出栈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cxnSp>
        <p:nvCxnSpPr>
          <p:cNvPr id="120" name="直接连接符 119"/>
          <p:cNvCxnSpPr/>
          <p:nvPr/>
        </p:nvCxnSpPr>
        <p:spPr bwMode="auto">
          <a:xfrm>
            <a:off x="4145189" y="4939153"/>
            <a:ext cx="424197" cy="130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4510223" y="4377683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P-</a:t>
            </a:r>
            <a:r>
              <a:rPr lang="en-US" altLang="zh-CN" dirty="0" smtClean="0">
                <a:solidFill>
                  <a:srgbClr val="000000"/>
                </a:solidFill>
              </a:rPr>
              <a:t>&gt;C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23" name="直接连接符 122"/>
          <p:cNvCxnSpPr/>
          <p:nvPr/>
        </p:nvCxnSpPr>
        <p:spPr bwMode="auto">
          <a:xfrm flipH="1">
            <a:off x="5141698" y="3554875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5695934" y="3553484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>
            <a:off x="5131697" y="4966053"/>
            <a:ext cx="564237" cy="126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/>
          <p:nvPr/>
        </p:nvCxnSpPr>
        <p:spPr bwMode="auto">
          <a:xfrm>
            <a:off x="5695934" y="4534817"/>
            <a:ext cx="0" cy="95574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22" idx="3"/>
          </p:cNvCxnSpPr>
          <p:nvPr/>
        </p:nvCxnSpPr>
        <p:spPr bwMode="auto">
          <a:xfrm>
            <a:off x="5183805" y="4562349"/>
            <a:ext cx="512129" cy="20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文本框 134"/>
          <p:cNvSpPr txBox="1"/>
          <p:nvPr/>
        </p:nvSpPr>
        <p:spPr>
          <a:xfrm>
            <a:off x="5258940" y="4571363"/>
            <a:ext cx="40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5640322" y="4409403"/>
            <a:ext cx="933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</a:rPr>
              <a:t>P-&gt;</a:t>
            </a:r>
            <a:r>
              <a:rPr lang="en-US" altLang="zh-CN" sz="1400" dirty="0" smtClean="0">
                <a:solidFill>
                  <a:srgbClr val="000000"/>
                </a:solidFill>
              </a:rPr>
              <a:t>NULL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sz="1400" dirty="0" smtClean="0">
                <a:solidFill>
                  <a:srgbClr val="000000"/>
                </a:solidFill>
              </a:rPr>
              <a:t>C </a:t>
            </a:r>
            <a:r>
              <a:rPr lang="zh-CN" altLang="en-US" sz="1400" dirty="0" smtClean="0">
                <a:solidFill>
                  <a:srgbClr val="000000"/>
                </a:solidFill>
              </a:rPr>
              <a:t>出栈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H="1">
            <a:off x="6449307" y="3569872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接连接符 137"/>
          <p:cNvCxnSpPr/>
          <p:nvPr/>
        </p:nvCxnSpPr>
        <p:spPr bwMode="auto">
          <a:xfrm flipH="1">
            <a:off x="6887683" y="3553483"/>
            <a:ext cx="13063" cy="1423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V="1">
            <a:off x="6452381" y="4939154"/>
            <a:ext cx="446232" cy="130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>
          <a:xfrm>
            <a:off x="6810167" y="4369525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P-&gt;</a:t>
            </a:r>
            <a:r>
              <a:rPr lang="en-US" altLang="zh-CN" dirty="0" smtClean="0">
                <a:solidFill>
                  <a:srgbClr val="000000"/>
                </a:solidFill>
              </a:rPr>
              <a:t>NULL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栈空 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3333FF"/>
                </a:solidFill>
              </a:rPr>
              <a:t>中序非递归的基本思想</a:t>
            </a:r>
            <a:endParaRPr lang="zh-CN" altLang="en-US" sz="3600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146" y="1295400"/>
            <a:ext cx="7983537" cy="518795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sz="2800" dirty="0" smtClean="0"/>
              <a:t>初始化一个空栈，指针</a:t>
            </a:r>
            <a:r>
              <a:rPr lang="en-US" altLang="zh-CN" sz="2800" dirty="0" smtClean="0"/>
              <a:t>P </a:t>
            </a:r>
            <a:r>
              <a:rPr lang="zh-CN" altLang="en-US" sz="2800" dirty="0" smtClean="0"/>
              <a:t>指向树根结点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当结点非空或栈非空时，</a:t>
            </a:r>
            <a:r>
              <a:rPr lang="zh-CN" altLang="en-US" sz="2800" dirty="0" smtClean="0">
                <a:solidFill>
                  <a:srgbClr val="FF0000"/>
                </a:solidFill>
              </a:rPr>
              <a:t>循环执行</a:t>
            </a:r>
            <a:r>
              <a:rPr lang="zh-CN" altLang="en-US" sz="2800" dirty="0" smtClean="0"/>
              <a:t>下面的操作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）如果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不空，则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进栈，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指向它的左孩子，转</a:t>
            </a:r>
            <a:r>
              <a:rPr lang="zh-CN" altLang="en-US" sz="2800" dirty="0"/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步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）如果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为空，则栈顶元素出栈，则输出该结点的数据。</a:t>
            </a:r>
            <a:r>
              <a:rPr lang="en-US" altLang="zh-CN" sz="2800" dirty="0" smtClean="0"/>
              <a:t>P </a:t>
            </a:r>
            <a:r>
              <a:rPr lang="zh-CN" altLang="en-US" sz="2800" dirty="0" smtClean="0"/>
              <a:t>指向该结点的右孩子。转第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295" y="287383"/>
            <a:ext cx="8964706" cy="5510167"/>
          </a:xfrm>
        </p:spPr>
        <p:txBody>
          <a:bodyPr/>
          <a:lstStyle/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T, Status (*Visit) (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TelemType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 e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{//P131  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(S); Push(S, T);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根指针进栈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!=NULL||!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(S) 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{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P!=NULL)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{ Push(S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P);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P=P-&gt;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}</a:t>
            </a:r>
            <a:endParaRPr lang="en-US" altLang="zh-CN" sz="240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else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 Pop(S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p);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//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栈顶元素出栈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if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(!Visit(p-&gt;data)) return Error;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//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输出结点数据 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p=p-&gt;</a:t>
            </a:r>
            <a:r>
              <a:rPr lang="en-US" altLang="zh-CN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              //p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指向右孩子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 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} //while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return OK;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}//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/>
          <p:nvPr/>
        </p:nvGrpSpPr>
        <p:grpSpPr bwMode="auto">
          <a:xfrm>
            <a:off x="1035052" y="2011365"/>
            <a:ext cx="6346825" cy="3325813"/>
            <a:chOff x="652" y="1267"/>
            <a:chExt cx="3998" cy="2095"/>
          </a:xfrm>
        </p:grpSpPr>
        <p:grpSp>
          <p:nvGrpSpPr>
            <p:cNvPr id="62469" name="Group 3"/>
            <p:cNvGrpSpPr/>
            <p:nvPr/>
          </p:nvGrpSpPr>
          <p:grpSpPr bwMode="auto">
            <a:xfrm>
              <a:off x="3628" y="1585"/>
              <a:ext cx="1022" cy="1672"/>
              <a:chOff x="703" y="2015"/>
              <a:chExt cx="1022" cy="1672"/>
            </a:xfrm>
          </p:grpSpPr>
          <p:sp>
            <p:nvSpPr>
              <p:cNvPr id="62509" name="Oval 4"/>
              <p:cNvSpPr>
                <a:spLocks noChangeArrowheads="1"/>
              </p:cNvSpPr>
              <p:nvPr/>
            </p:nvSpPr>
            <p:spPr bwMode="auto">
              <a:xfrm>
                <a:off x="1222" y="2015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0" name="Oval 5"/>
              <p:cNvSpPr>
                <a:spLocks noChangeArrowheads="1"/>
              </p:cNvSpPr>
              <p:nvPr/>
            </p:nvSpPr>
            <p:spPr bwMode="auto">
              <a:xfrm>
                <a:off x="974" y="2367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1" name="Oval 6"/>
              <p:cNvSpPr>
                <a:spLocks noChangeArrowheads="1"/>
              </p:cNvSpPr>
              <p:nvPr/>
            </p:nvSpPr>
            <p:spPr bwMode="auto">
              <a:xfrm>
                <a:off x="703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2" name="Oval 7"/>
              <p:cNvSpPr>
                <a:spLocks noChangeArrowheads="1"/>
              </p:cNvSpPr>
              <p:nvPr/>
            </p:nvSpPr>
            <p:spPr bwMode="auto">
              <a:xfrm>
                <a:off x="1215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3" name="Oval 8"/>
              <p:cNvSpPr>
                <a:spLocks noChangeArrowheads="1"/>
              </p:cNvSpPr>
              <p:nvPr/>
            </p:nvSpPr>
            <p:spPr bwMode="auto">
              <a:xfrm>
                <a:off x="1015" y="3051"/>
                <a:ext cx="255" cy="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4" name="Oval 9"/>
              <p:cNvSpPr>
                <a:spLocks noChangeArrowheads="1"/>
              </p:cNvSpPr>
              <p:nvPr/>
            </p:nvSpPr>
            <p:spPr bwMode="auto">
              <a:xfrm>
                <a:off x="1470" y="3051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F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5" name="Oval 10"/>
              <p:cNvSpPr>
                <a:spLocks noChangeArrowheads="1"/>
              </p:cNvSpPr>
              <p:nvPr/>
            </p:nvSpPr>
            <p:spPr bwMode="auto">
              <a:xfrm>
                <a:off x="1225" y="3463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516" name="Line 11"/>
              <p:cNvSpPr>
                <a:spLocks noChangeShapeType="1"/>
              </p:cNvSpPr>
              <p:nvPr/>
            </p:nvSpPr>
            <p:spPr bwMode="auto">
              <a:xfrm flipH="1">
                <a:off x="1156" y="2200"/>
                <a:ext cx="111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7" name="Line 12"/>
              <p:cNvSpPr>
                <a:spLocks noChangeShapeType="1"/>
              </p:cNvSpPr>
              <p:nvPr/>
            </p:nvSpPr>
            <p:spPr bwMode="auto">
              <a:xfrm flipH="1">
                <a:off x="911" y="2566"/>
                <a:ext cx="122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8" name="Line 13"/>
              <p:cNvSpPr>
                <a:spLocks noChangeShapeType="1"/>
              </p:cNvSpPr>
              <p:nvPr/>
            </p:nvSpPr>
            <p:spPr bwMode="auto">
              <a:xfrm>
                <a:off x="1189" y="2566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19" name="Line 14"/>
              <p:cNvSpPr>
                <a:spLocks noChangeShapeType="1"/>
              </p:cNvSpPr>
              <p:nvPr/>
            </p:nvSpPr>
            <p:spPr bwMode="auto">
              <a:xfrm flipH="1">
                <a:off x="1211" y="2955"/>
                <a:ext cx="78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20" name="Line 15"/>
              <p:cNvSpPr>
                <a:spLocks noChangeShapeType="1"/>
              </p:cNvSpPr>
              <p:nvPr/>
            </p:nvSpPr>
            <p:spPr bwMode="auto">
              <a:xfrm>
                <a:off x="1411" y="2933"/>
                <a:ext cx="112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21" name="Line 16"/>
              <p:cNvSpPr>
                <a:spLocks noChangeShapeType="1"/>
              </p:cNvSpPr>
              <p:nvPr/>
            </p:nvSpPr>
            <p:spPr bwMode="auto">
              <a:xfrm>
                <a:off x="1178" y="3277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62470" name="Group 17"/>
            <p:cNvGrpSpPr/>
            <p:nvPr/>
          </p:nvGrpSpPr>
          <p:grpSpPr bwMode="auto">
            <a:xfrm>
              <a:off x="652" y="1267"/>
              <a:ext cx="2304" cy="2095"/>
              <a:chOff x="2540" y="1266"/>
              <a:chExt cx="2223" cy="2693"/>
            </a:xfrm>
          </p:grpSpPr>
          <p:grpSp>
            <p:nvGrpSpPr>
              <p:cNvPr id="62471" name="Group 18"/>
              <p:cNvGrpSpPr/>
              <p:nvPr/>
            </p:nvGrpSpPr>
            <p:grpSpPr bwMode="auto">
              <a:xfrm>
                <a:off x="2540" y="1809"/>
                <a:ext cx="2223" cy="2150"/>
                <a:chOff x="1873" y="1821"/>
                <a:chExt cx="2223" cy="2150"/>
              </a:xfrm>
            </p:grpSpPr>
            <p:grpSp>
              <p:nvGrpSpPr>
                <p:cNvPr id="62475" name="Group 19"/>
                <p:cNvGrpSpPr/>
                <p:nvPr/>
              </p:nvGrpSpPr>
              <p:grpSpPr bwMode="auto">
                <a:xfrm>
                  <a:off x="2622" y="1821"/>
                  <a:ext cx="778" cy="256"/>
                  <a:chOff x="1700" y="2033"/>
                  <a:chExt cx="778" cy="256"/>
                </a:xfrm>
              </p:grpSpPr>
              <p:sp>
                <p:nvSpPr>
                  <p:cNvPr id="6250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      A    ^   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50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6" name="Group 23"/>
                <p:cNvGrpSpPr/>
                <p:nvPr/>
              </p:nvGrpSpPr>
              <p:grpSpPr bwMode="auto">
                <a:xfrm>
                  <a:off x="2152" y="2229"/>
                  <a:ext cx="778" cy="256"/>
                  <a:chOff x="1700" y="2033"/>
                  <a:chExt cx="778" cy="256"/>
                </a:xfrm>
              </p:grpSpPr>
              <p:sp>
                <p:nvSpPr>
                  <p:cNvPr id="6250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B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50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7" name="Group 27"/>
                <p:cNvGrpSpPr/>
                <p:nvPr/>
              </p:nvGrpSpPr>
              <p:grpSpPr bwMode="auto">
                <a:xfrm>
                  <a:off x="1873" y="2729"/>
                  <a:ext cx="778" cy="256"/>
                  <a:chOff x="1700" y="2033"/>
                  <a:chExt cx="778" cy="256"/>
                </a:xfrm>
              </p:grpSpPr>
              <p:sp>
                <p:nvSpPr>
                  <p:cNvPr id="6250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^    C    ^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50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50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8" name="Group 31"/>
                <p:cNvGrpSpPr/>
                <p:nvPr/>
              </p:nvGrpSpPr>
              <p:grpSpPr bwMode="auto">
                <a:xfrm>
                  <a:off x="2830" y="272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      D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4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79" name="Group 35"/>
                <p:cNvGrpSpPr/>
                <p:nvPr/>
              </p:nvGrpSpPr>
              <p:grpSpPr bwMode="auto">
                <a:xfrm>
                  <a:off x="2385" y="323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^    E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49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80" name="Group 39"/>
                <p:cNvGrpSpPr/>
                <p:nvPr/>
              </p:nvGrpSpPr>
              <p:grpSpPr bwMode="auto">
                <a:xfrm>
                  <a:off x="3318" y="322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^     F   ^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49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grpSp>
              <p:nvGrpSpPr>
                <p:cNvPr id="62481" name="Group 43"/>
                <p:cNvGrpSpPr/>
                <p:nvPr/>
              </p:nvGrpSpPr>
              <p:grpSpPr bwMode="auto">
                <a:xfrm>
                  <a:off x="2850" y="3715"/>
                  <a:ext cx="778" cy="256"/>
                  <a:chOff x="1700" y="2033"/>
                  <a:chExt cx="778" cy="256"/>
                </a:xfrm>
              </p:grpSpPr>
              <p:sp>
                <p:nvSpPr>
                  <p:cNvPr id="6248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2000">
                        <a:solidFill>
                          <a:srgbClr val="000000"/>
                        </a:solidFill>
                        <a:ea typeface="宋体" pitchFamily="2" charset="-122"/>
                      </a:rPr>
                      <a:t> ^    G     ^</a:t>
                    </a:r>
                    <a:endParaRPr lang="en-US" altLang="zh-CN" sz="2000">
                      <a:solidFill>
                        <a:srgbClr val="000000"/>
                      </a:solidFill>
                      <a:ea typeface="宋体" pitchFamily="2" charset="-122"/>
                    </a:endParaRPr>
                  </a:p>
                </p:txBody>
              </p:sp>
              <p:sp>
                <p:nvSpPr>
                  <p:cNvPr id="6248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249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  <p:sp>
              <p:nvSpPr>
                <p:cNvPr id="6248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67" y="2000"/>
                  <a:ext cx="144" cy="2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167" y="2433"/>
                  <a:ext cx="111" cy="3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4" name="Line 49"/>
                <p:cNvSpPr>
                  <a:spLocks noChangeShapeType="1"/>
                </p:cNvSpPr>
                <p:nvPr/>
              </p:nvSpPr>
              <p:spPr bwMode="auto">
                <a:xfrm>
                  <a:off x="2834" y="2400"/>
                  <a:ext cx="322" cy="3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767" y="2878"/>
                  <a:ext cx="178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6" name="Line 51"/>
                <p:cNvSpPr>
                  <a:spLocks noChangeShapeType="1"/>
                </p:cNvSpPr>
                <p:nvPr/>
              </p:nvSpPr>
              <p:spPr bwMode="auto">
                <a:xfrm>
                  <a:off x="3467" y="2878"/>
                  <a:ext cx="200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87" name="Line 52"/>
                <p:cNvSpPr>
                  <a:spLocks noChangeShapeType="1"/>
                </p:cNvSpPr>
                <p:nvPr/>
              </p:nvSpPr>
              <p:spPr bwMode="auto">
                <a:xfrm>
                  <a:off x="3000" y="3433"/>
                  <a:ext cx="200" cy="2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62472" name="Group 53"/>
              <p:cNvGrpSpPr/>
              <p:nvPr/>
            </p:nvGrpSpPr>
            <p:grpSpPr bwMode="auto">
              <a:xfrm>
                <a:off x="3445" y="1266"/>
                <a:ext cx="211" cy="545"/>
                <a:chOff x="3445" y="1266"/>
                <a:chExt cx="211" cy="545"/>
              </a:xfrm>
            </p:grpSpPr>
            <p:sp>
              <p:nvSpPr>
                <p:cNvPr id="62473" name="Freeform 54"/>
                <p:cNvSpPr/>
                <p:nvPr/>
              </p:nvSpPr>
              <p:spPr bwMode="auto">
                <a:xfrm>
                  <a:off x="3445" y="1266"/>
                  <a:ext cx="72" cy="424"/>
                </a:xfrm>
                <a:custGeom>
                  <a:avLst/>
                  <a:gdLst>
                    <a:gd name="T0" fmla="*/ 5 w 94"/>
                    <a:gd name="T1" fmla="*/ 0 h 233"/>
                    <a:gd name="T2" fmla="*/ 14 w 94"/>
                    <a:gd name="T3" fmla="*/ 79 h 233"/>
                    <a:gd name="T4" fmla="*/ 0 w 94"/>
                    <a:gd name="T5" fmla="*/ 166 h 233"/>
                    <a:gd name="T6" fmla="*/ 0 60000 65536"/>
                    <a:gd name="T7" fmla="*/ 0 60000 65536"/>
                    <a:gd name="T8" fmla="*/ 0 60000 65536"/>
                    <a:gd name="T9" fmla="*/ 0 w 94"/>
                    <a:gd name="T10" fmla="*/ 0 h 233"/>
                    <a:gd name="T11" fmla="*/ 94 w 94"/>
                    <a:gd name="T12" fmla="*/ 233 h 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" h="233">
                      <a:moveTo>
                        <a:pt x="33" y="0"/>
                      </a:moveTo>
                      <a:cubicBezTo>
                        <a:pt x="63" y="36"/>
                        <a:pt x="94" y="72"/>
                        <a:pt x="89" y="111"/>
                      </a:cubicBezTo>
                      <a:cubicBezTo>
                        <a:pt x="84" y="150"/>
                        <a:pt x="19" y="218"/>
                        <a:pt x="0" y="23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474" name="Line 55"/>
                <p:cNvSpPr>
                  <a:spLocks noChangeShapeType="1"/>
                </p:cNvSpPr>
                <p:nvPr/>
              </p:nvSpPr>
              <p:spPr bwMode="auto">
                <a:xfrm>
                  <a:off x="3456" y="1589"/>
                  <a:ext cx="200" cy="2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  <p:sp>
        <p:nvSpPr>
          <p:cNvPr id="62467" name="Rectangle 56"/>
          <p:cNvSpPr>
            <a:spLocks noChangeArrowheads="1"/>
          </p:cNvSpPr>
          <p:nvPr/>
        </p:nvSpPr>
        <p:spPr bwMode="auto">
          <a:xfrm>
            <a:off x="273052" y="611190"/>
            <a:ext cx="8620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按先序遍历序列建立二叉树的二叉链表</a:t>
            </a:r>
            <a:br>
              <a:rPr lang="zh-CN" altLang="en-US" sz="2400" b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例：已知先序序列为：</a:t>
            </a:r>
            <a:b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B C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  D E  G   F   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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8" name="Rectangle 59"/>
          <p:cNvSpPr>
            <a:spLocks noChangeArrowheads="1"/>
          </p:cNvSpPr>
          <p:nvPr/>
        </p:nvSpPr>
        <p:spPr bwMode="auto">
          <a:xfrm>
            <a:off x="14290" y="0"/>
            <a:ext cx="535622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二叉树的建立（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6.4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88" name="Object 8"/>
          <p:cNvGraphicFramePr>
            <a:graphicFrameLocks noChangeAspect="1"/>
          </p:cNvGraphicFramePr>
          <p:nvPr/>
        </p:nvGraphicFramePr>
        <p:xfrm>
          <a:off x="2489200" y="1665290"/>
          <a:ext cx="5943600" cy="32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VISIO" r:id="rId1" imgW="6978650" imgH="3721100" progId="Visio.Drawing.5">
                  <p:embed/>
                </p:oleObj>
              </mc:Choice>
              <mc:Fallback>
                <p:oleObj name="VISIO" r:id="rId1" imgW="6978650" imgH="372110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665290"/>
                        <a:ext cx="5943600" cy="3297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9" name="Object 9"/>
          <p:cNvGraphicFramePr>
            <a:graphicFrameLocks noChangeAspect="1"/>
          </p:cNvGraphicFramePr>
          <p:nvPr/>
        </p:nvGraphicFramePr>
        <p:xfrm>
          <a:off x="431802" y="1741488"/>
          <a:ext cx="5762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VISIO" r:id="rId3" imgW="576580" imgH="576580" progId="Visio.Drawing.5">
                  <p:embed/>
                </p:oleObj>
              </mc:Choice>
              <mc:Fallback>
                <p:oleObj name="VISIO" r:id="rId3" imgW="576580" imgH="57658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2" y="1741488"/>
                        <a:ext cx="576263" cy="576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306390" y="857250"/>
            <a:ext cx="4060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树是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个结点的有限集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891" name="Rectangle 11"/>
          <p:cNvSpPr>
            <a:spLocks noChangeArrowheads="1"/>
          </p:cNvSpPr>
          <p:nvPr/>
        </p:nvSpPr>
        <p:spPr bwMode="auto">
          <a:xfrm>
            <a:off x="4851400" y="1436688"/>
            <a:ext cx="990600" cy="7620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2" name="Rectangle 12"/>
          <p:cNvSpPr>
            <a:spLocks noChangeArrowheads="1"/>
          </p:cNvSpPr>
          <p:nvPr/>
        </p:nvSpPr>
        <p:spPr bwMode="auto">
          <a:xfrm>
            <a:off x="2336800" y="2274888"/>
            <a:ext cx="22860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3" name="Rectangle 13"/>
          <p:cNvSpPr>
            <a:spLocks noChangeArrowheads="1"/>
          </p:cNvSpPr>
          <p:nvPr/>
        </p:nvSpPr>
        <p:spPr bwMode="auto">
          <a:xfrm>
            <a:off x="5994400" y="2274888"/>
            <a:ext cx="26670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4" name="Rectangle 14"/>
          <p:cNvSpPr>
            <a:spLocks noChangeArrowheads="1"/>
          </p:cNvSpPr>
          <p:nvPr/>
        </p:nvSpPr>
        <p:spPr bwMode="auto">
          <a:xfrm>
            <a:off x="4851400" y="2274888"/>
            <a:ext cx="990600" cy="2895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5" name="Rectangle 15"/>
          <p:cNvSpPr>
            <a:spLocks noChangeArrowheads="1"/>
          </p:cNvSpPr>
          <p:nvPr/>
        </p:nvSpPr>
        <p:spPr bwMode="auto">
          <a:xfrm>
            <a:off x="3098800" y="2427288"/>
            <a:ext cx="990600" cy="7620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6" name="Rectangle 16"/>
          <p:cNvSpPr>
            <a:spLocks noChangeArrowheads="1"/>
          </p:cNvSpPr>
          <p:nvPr/>
        </p:nvSpPr>
        <p:spPr bwMode="auto">
          <a:xfrm>
            <a:off x="2489200" y="3417888"/>
            <a:ext cx="1295400" cy="16764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7" name="Rectangle 17"/>
          <p:cNvSpPr>
            <a:spLocks noChangeArrowheads="1"/>
          </p:cNvSpPr>
          <p:nvPr/>
        </p:nvSpPr>
        <p:spPr bwMode="auto">
          <a:xfrm>
            <a:off x="3860800" y="3417888"/>
            <a:ext cx="609600" cy="7620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90898" name="Text Box 18"/>
          <p:cNvSpPr txBox="1">
            <a:spLocks noChangeArrowheads="1"/>
          </p:cNvSpPr>
          <p:nvPr/>
        </p:nvSpPr>
        <p:spPr bwMode="auto">
          <a:xfrm>
            <a:off x="3251202" y="5357815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b="1" baseline="-2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90899" name="Text Box 19"/>
          <p:cNvSpPr txBox="1">
            <a:spLocks noChangeArrowheads="1"/>
          </p:cNvSpPr>
          <p:nvPr/>
        </p:nvSpPr>
        <p:spPr bwMode="auto">
          <a:xfrm>
            <a:off x="5080002" y="5357815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b="1" baseline="-2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90900" name="Text Box 20"/>
          <p:cNvSpPr txBox="1">
            <a:spLocks noChangeArrowheads="1"/>
          </p:cNvSpPr>
          <p:nvPr/>
        </p:nvSpPr>
        <p:spPr bwMode="auto">
          <a:xfrm>
            <a:off x="7137402" y="5357815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T</a:t>
            </a:r>
            <a:r>
              <a:rPr lang="en-US" altLang="zh-CN" b="1" baseline="-25000">
                <a:solidFill>
                  <a:srgbClr val="000000"/>
                </a:solidFill>
                <a:ea typeface="宋体" pitchFamily="2" charset="-122"/>
              </a:rPr>
              <a:t>3</a:t>
            </a:r>
            <a:endParaRPr lang="en-US" altLang="zh-CN" b="1" baseline="-250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/>
      <p:bldP spid="890891" grpId="0" animBg="1"/>
      <p:bldP spid="890892" grpId="0" animBg="1"/>
      <p:bldP spid="890893" grpId="0" animBg="1"/>
      <p:bldP spid="890894" grpId="0" animBg="1"/>
      <p:bldP spid="890895" grpId="0" animBg="1"/>
      <p:bldP spid="890896" grpId="0" animBg="1"/>
      <p:bldP spid="890897" grpId="0" animBg="1"/>
      <p:bldP spid="890898" grpId="0" autoUpdateAnimBg="0"/>
      <p:bldP spid="890899" grpId="0" autoUpdateAnimBg="0"/>
      <p:bldP spid="89090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493059"/>
          </a:xfrm>
        </p:spPr>
        <p:txBody>
          <a:bodyPr/>
          <a:lstStyle/>
          <a:p>
            <a:r>
              <a:rPr kumimoji="0" lang="zh-CN" altLang="en-US" sz="2800" kern="1200" dirty="0">
                <a:solidFill>
                  <a:srgbClr val="000000"/>
                </a:solidFill>
                <a:effectLst/>
                <a:latin typeface="楷体_GB2312" pitchFamily="49" charset="-122"/>
                <a:ea typeface="楷体_GB2312" pitchFamily="49" charset="-122"/>
                <a:cs typeface="+mn-cs"/>
              </a:rPr>
              <a:t>按先序遍历序列建立二叉树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748" y="1295400"/>
            <a:ext cx="7983537" cy="5187950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Status 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&amp;T) {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scanf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(&amp;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if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==‘ ’) 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 = NULL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            //</a:t>
            </a:r>
            <a:r>
              <a:rPr kumimoji="0" lang="zh-CN" altLang="en-US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递归结束条件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else {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	if (!(T = 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BiTNode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*)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malloc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sizeof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BiTNode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))))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		exit(OVERFLOW);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	T-&gt;data = 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            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en-US" altLang="zh-CN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生成根结点</a:t>
            </a:r>
            <a:endParaRPr kumimoji="0" lang="zh-CN" altLang="en-US" sz="2000" kern="120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(T-&gt;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 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构造左子树</a:t>
            </a:r>
            <a:endParaRPr kumimoji="0" lang="zh-CN" altLang="en-US" sz="2000" kern="120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CreateBiTree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(T-&gt;</a:t>
            </a:r>
            <a:r>
              <a:rPr kumimoji="0" lang="en-US" altLang="zh-CN" sz="2000" kern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rchild</a:t>
            </a: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2000" kern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en-US" altLang="zh-CN" sz="2000" kern="120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zh-CN" altLang="en-US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构造右子树</a:t>
            </a:r>
            <a:endParaRPr kumimoji="0" lang="zh-CN" altLang="en-US" sz="2000" kern="120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return OK;  </a:t>
            </a:r>
            <a:endParaRPr kumimoji="0"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 </a:t>
            </a:r>
            <a:r>
              <a:rPr kumimoji="0" lang="en-US" altLang="zh-CN" sz="2000" kern="12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 </a:t>
            </a:r>
            <a:r>
              <a:rPr kumimoji="0" lang="en-US" altLang="zh-CN" sz="2000" kern="1200" dirty="0" err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CreateBiTree</a:t>
            </a:r>
            <a:endParaRPr kumimoji="0" lang="en-US" altLang="zh-CN" sz="2000" kern="120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468313" y="620713"/>
            <a:ext cx="489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36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计算二叉树结点总数</a:t>
            </a:r>
            <a:endParaRPr lang="zh-CN" altLang="en-US" sz="3600" b="1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14290" y="0"/>
            <a:ext cx="66452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二叉树遍历算法的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应用（补充）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468315" y="1341438"/>
            <a:ext cx="8080375" cy="1497012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如果是空树，则结点个数为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否则，结点个数为左子树的结点个数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右子树的结点个数再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468315" y="3032127"/>
            <a:ext cx="8080375" cy="523220"/>
          </a:xfrm>
          <a:prstGeom prst="rect">
            <a:avLst/>
          </a:prstGeom>
          <a:solidFill>
            <a:srgbClr val="CCFFCC"/>
          </a:solidFill>
          <a:ln w="38100">
            <a:solidFill>
              <a:srgbClr val="CCFFCC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None/>
            </a:pP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7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8" grpId="0" animBg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计算二叉树结点总数</a:t>
            </a:r>
            <a:endParaRPr lang="zh-CN" altLang="en-US" smtClean="0"/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1807252" y="1134036"/>
            <a:ext cx="6942300" cy="3659981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    </a:t>
            </a:r>
            <a:r>
              <a:rPr lang="en-US" altLang="zh-CN" dirty="0" err="1"/>
              <a:t>countND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T)</a:t>
            </a:r>
            <a:endParaRPr lang="zh-CN" altLang="zh-CN" dirty="0"/>
          </a:p>
          <a:p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n=0,k=0,m=0;</a:t>
            </a:r>
            <a:endParaRPr lang="zh-CN" altLang="zh-CN" dirty="0"/>
          </a:p>
          <a:p>
            <a:r>
              <a:rPr lang="en-US" altLang="zh-CN" dirty="0"/>
              <a:t>	if(T==NULL)     </a:t>
            </a:r>
            <a:r>
              <a:rPr lang="en-US" altLang="zh-CN" dirty="0" smtClean="0"/>
              <a:t>     </a:t>
            </a:r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	else </a:t>
            </a:r>
            <a:endParaRPr lang="zh-CN" altLang="zh-CN" dirty="0"/>
          </a:p>
          <a:p>
            <a:r>
              <a:rPr lang="en-US" altLang="zh-CN" dirty="0"/>
              <a:t>	{ if(T-&gt;</a:t>
            </a:r>
            <a:r>
              <a:rPr lang="en-US" altLang="zh-CN" dirty="0" err="1"/>
              <a:t>lchild</a:t>
            </a:r>
            <a:r>
              <a:rPr lang="en-US" altLang="zh-CN" dirty="0"/>
              <a:t>!=NULL ) </a:t>
            </a:r>
            <a:r>
              <a:rPr lang="en-US" altLang="zh-CN" dirty="0" smtClean="0">
                <a:solidFill>
                  <a:srgbClr val="FF0000"/>
                </a:solidFill>
              </a:rPr>
              <a:t> k</a:t>
            </a:r>
            <a:r>
              <a:rPr lang="en-US" altLang="zh-CN" u="sng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333399"/>
                </a:solidFill>
              </a:rPr>
              <a:t>                  </a:t>
            </a:r>
            <a:r>
              <a:rPr lang="en-US" altLang="zh-CN" u="sng" dirty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         </a:t>
            </a:r>
            <a:endParaRPr lang="zh-CN" altLang="zh-CN" u="sng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         </a:t>
            </a:r>
            <a:r>
              <a:rPr lang="en-US" altLang="zh-CN" sz="2000" dirty="0"/>
              <a:t>// </a:t>
            </a:r>
            <a:r>
              <a:rPr lang="zh-CN" altLang="zh-CN" sz="2000" dirty="0"/>
              <a:t>遍历左子树</a:t>
            </a:r>
            <a:r>
              <a:rPr lang="en-US" altLang="zh-CN" sz="2000" dirty="0"/>
              <a:t>,</a:t>
            </a:r>
            <a:r>
              <a:rPr lang="zh-CN" altLang="zh-CN" sz="2000" dirty="0"/>
              <a:t>得到左子树结点个数</a:t>
            </a:r>
            <a:endParaRPr lang="zh-CN" altLang="zh-CN" sz="2000" dirty="0"/>
          </a:p>
          <a:p>
            <a:r>
              <a:rPr lang="en-US" altLang="zh-CN" dirty="0"/>
              <a:t>         if(T-&gt;</a:t>
            </a:r>
            <a:r>
              <a:rPr lang="en-US" altLang="zh-CN" dirty="0" err="1"/>
              <a:t>rchild</a:t>
            </a:r>
            <a:r>
              <a:rPr lang="en-US" altLang="zh-CN" dirty="0"/>
              <a:t>!=NULL ) m= </a:t>
            </a:r>
            <a:r>
              <a:rPr lang="en-US" altLang="zh-CN" u="sng" dirty="0"/>
              <a:t>                   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// </a:t>
            </a:r>
            <a:r>
              <a:rPr lang="zh-CN" altLang="zh-CN" dirty="0"/>
              <a:t>再遍历右子树</a:t>
            </a:r>
            <a:endParaRPr lang="zh-CN" altLang="zh-CN" dirty="0"/>
          </a:p>
          <a:p>
            <a:r>
              <a:rPr lang="en-US" altLang="zh-CN" dirty="0"/>
              <a:t>	  </a:t>
            </a:r>
            <a:r>
              <a:rPr lang="pt-BR" altLang="zh-CN" dirty="0"/>
              <a:t>n=m+k+1 ;    </a:t>
            </a:r>
            <a:r>
              <a:rPr lang="en-US" altLang="zh-CN" dirty="0"/>
              <a:t>//</a:t>
            </a:r>
            <a:r>
              <a:rPr lang="zh-CN" altLang="en-US" dirty="0"/>
              <a:t>根结点            </a:t>
            </a:r>
            <a:r>
              <a:rPr lang="en-US" altLang="zh-CN" dirty="0"/>
              <a:t>+1</a:t>
            </a:r>
            <a:r>
              <a:rPr lang="pt-BR" altLang="zh-CN" dirty="0"/>
              <a:t>      </a:t>
            </a:r>
            <a:endParaRPr lang="zh-CN" altLang="zh-CN" dirty="0"/>
          </a:p>
          <a:p>
            <a:r>
              <a:rPr lang="pt-BR" altLang="zh-CN" dirty="0"/>
              <a:t>	}</a:t>
            </a:r>
            <a:endParaRPr lang="zh-CN" altLang="zh-CN" dirty="0"/>
          </a:p>
          <a:p>
            <a:r>
              <a:rPr lang="pt-BR" altLang="zh-CN" dirty="0"/>
              <a:t>	return     n;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是那种遍历算法的应用？</a:t>
            </a:r>
            <a:endParaRPr lang="zh-CN" altLang="en-US" b="1" dirty="0" smtClean="0">
              <a:solidFill>
                <a:schemeClr val="accent2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itchFamily="2" charset="-122"/>
                <a:cs typeface="+mn-cs"/>
              </a:rPr>
              <a:t> </a:t>
            </a:r>
            <a:endParaRPr kumimoji="1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17784" y="3245224"/>
            <a:ext cx="1165411" cy="17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468313" y="671515"/>
            <a:ext cx="4895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3333CC"/>
                </a:solidFill>
                <a:ea typeface="楷体_GB2312" pitchFamily="49" charset="-122"/>
              </a:rPr>
              <a:t>计算二叉树深度</a:t>
            </a:r>
            <a:endParaRPr lang="zh-CN" altLang="en-US" b="1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14290" y="0"/>
            <a:ext cx="66452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二叉树遍历算法的应用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468315" y="1341438"/>
            <a:ext cx="8080375" cy="1924050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如果是空树，则深度为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base" hangingPunct="0"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否则，递归计算左子树的深度记为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，递归计算右子树的深度记为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，二叉树的深度则为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的较大者加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54"/>
          <p:cNvGrpSpPr/>
          <p:nvPr/>
        </p:nvGrpSpPr>
        <p:grpSpPr bwMode="auto">
          <a:xfrm>
            <a:off x="679450" y="3352800"/>
            <a:ext cx="3060700" cy="2362200"/>
            <a:chOff x="492" y="384"/>
            <a:chExt cx="1928" cy="1488"/>
          </a:xfrm>
        </p:grpSpPr>
        <p:sp>
          <p:nvSpPr>
            <p:cNvPr id="6" name="Oval 55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Oval 56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Oval 58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2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3"/>
          <p:cNvSpPr>
            <a:spLocks noGrp="1"/>
          </p:cNvSpPr>
          <p:nvPr>
            <p:ph type="title"/>
          </p:nvPr>
        </p:nvSpPr>
        <p:spPr>
          <a:xfrm>
            <a:off x="746125" y="523082"/>
            <a:ext cx="6400800" cy="5873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计算二叉树深度</a:t>
            </a:r>
            <a:endParaRPr lang="zh-CN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69635" name="内容占位符 4"/>
          <p:cNvSpPr>
            <a:spLocks noGrp="1"/>
          </p:cNvSpPr>
          <p:nvPr>
            <p:ph idx="1"/>
          </p:nvPr>
        </p:nvSpPr>
        <p:spPr>
          <a:xfrm>
            <a:off x="746125" y="1346200"/>
            <a:ext cx="7983537" cy="5122863"/>
          </a:xfrm>
        </p:spPr>
        <p:txBody>
          <a:bodyPr/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Depth(</a:t>
            </a:r>
            <a:r>
              <a:rPr lang="en-US" altLang="zh-CN" sz="2800" dirty="0" err="1" smtClean="0"/>
              <a:t>BiTree</a:t>
            </a:r>
            <a:r>
              <a:rPr lang="en-US" altLang="zh-CN" sz="2800" dirty="0" smtClean="0"/>
              <a:t>  T)</a:t>
            </a:r>
            <a:endParaRPr lang="en-US" altLang="zh-CN" sz="2800" dirty="0" smtClean="0"/>
          </a:p>
          <a:p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m,n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 smtClean="0"/>
              <a:t> if (T==NULL) return 0;</a:t>
            </a:r>
            <a:endParaRPr lang="en-US" altLang="zh-CN" sz="2800" dirty="0" smtClean="0"/>
          </a:p>
          <a:p>
            <a:r>
              <a:rPr lang="en-US" altLang="zh-CN" sz="2800" dirty="0" smtClean="0"/>
              <a:t>   else {    m= Depth(</a:t>
            </a:r>
            <a:r>
              <a:rPr lang="en-US" altLang="zh-CN" sz="2800" u="sng" dirty="0" smtClean="0"/>
              <a:t>           </a:t>
            </a:r>
            <a:r>
              <a:rPr lang="en-US" altLang="zh-CN" sz="2800" dirty="0" smtClean="0"/>
              <a:t>  ) ;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  n= Depth( </a:t>
            </a:r>
            <a:r>
              <a:rPr lang="en-US" altLang="zh-CN" sz="2800" u="sng" dirty="0" smtClean="0"/>
              <a:t>           </a:t>
            </a:r>
            <a:r>
              <a:rPr lang="en-US" altLang="zh-CN" sz="2800" dirty="0" smtClean="0"/>
              <a:t>    );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if( m&gt;n) return ( </a:t>
            </a:r>
            <a:r>
              <a:rPr lang="en-US" altLang="zh-CN" sz="2800" u="sng" dirty="0" smtClean="0"/>
              <a:t>       )</a:t>
            </a:r>
            <a:endParaRPr lang="en-US" altLang="zh-CN" sz="2800" u="sng" dirty="0" smtClean="0"/>
          </a:p>
          <a:p>
            <a:r>
              <a:rPr lang="en-US" altLang="zh-CN" sz="2800" dirty="0" smtClean="0"/>
              <a:t>              else return ( </a:t>
            </a:r>
            <a:r>
              <a:rPr lang="en-US" altLang="zh-CN" sz="2800" u="sng" dirty="0" smtClean="0"/>
              <a:t>       </a:t>
            </a:r>
            <a:r>
              <a:rPr lang="en-US" altLang="zh-CN" sz="2800" dirty="0" smtClean="0"/>
              <a:t>) ;  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4" name="云形 3"/>
          <p:cNvSpPr/>
          <p:nvPr/>
        </p:nvSpPr>
        <p:spPr bwMode="auto">
          <a:xfrm>
            <a:off x="6156325" y="1052513"/>
            <a:ext cx="2303463" cy="1274762"/>
          </a:xfrm>
          <a:prstGeom prst="cloud">
            <a:avLst/>
          </a:prstGeom>
          <a:solidFill>
            <a:srgbClr val="FFFFE7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是那种遍历算法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的应用？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cxnSp>
        <p:nvCxnSpPr>
          <p:cNvPr id="69639" name="直接箭头连接符 9"/>
          <p:cNvCxnSpPr>
            <a:cxnSpLocks noChangeShapeType="1"/>
          </p:cNvCxnSpPr>
          <p:nvPr/>
        </p:nvCxnSpPr>
        <p:spPr bwMode="auto">
          <a:xfrm flipH="1" flipV="1">
            <a:off x="4716463" y="1484313"/>
            <a:ext cx="14398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第四次上机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二叉树遍历 算法及其应用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建立二叉树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先序遍历二叉树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中序遍历二叉树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后序遍历二叉树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计算二叉树结点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总数 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计算二叉树深度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250825" y="908052"/>
            <a:ext cx="86756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若二叉树中各结点的值均不相同，则：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由二叉树的前序序列和中序序列，或由其后序序列和中序序列均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能唯一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地确定一棵二叉树，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但由前序序列和后序序列却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不一定能唯一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地确定一棵二叉树。 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4290" y="0"/>
            <a:ext cx="3621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重要结论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395288" y="908050"/>
            <a:ext cx="7656512" cy="9842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已知一棵二叉树的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中序序列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后序序列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BDCEAFHG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DECBHGFA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，请画出这棵二叉树。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179388" y="2276475"/>
            <a:ext cx="8686800" cy="2940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由后序遍历特征，根结点必在后序序列尾部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②由中序遍历特征，根结点必在其中间，而且其左部必全部是左子树子孙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BDCE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，其右部必全部是右子树子孙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FHG</a:t>
            </a:r>
            <a:r>
              <a:rPr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③继而，根据后序中的</a:t>
            </a:r>
            <a:r>
              <a:rPr lang="en-US" altLang="zh-CN" sz="28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DECB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子树可确定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的左孩子，根据</a:t>
            </a:r>
            <a:r>
              <a:rPr lang="en-US" altLang="zh-CN" sz="28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HGF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子串可确定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的右孩子；以此类推。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22" name="Rectangle 34"/>
          <p:cNvSpPr>
            <a:spLocks noChangeArrowheads="1"/>
          </p:cNvSpPr>
          <p:nvPr/>
        </p:nvSpPr>
        <p:spPr bwMode="auto">
          <a:xfrm>
            <a:off x="736600" y="623888"/>
            <a:ext cx="6096000" cy="15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中序遍历：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B D C E A F H G</a:t>
            </a:r>
            <a:b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b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</a:b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后序遍历：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D E C B H G F </a:t>
            </a:r>
            <a:r>
              <a:rPr kumimoji="1" lang="en-US" altLang="zh-CN" sz="2800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kumimoji="1" lang="en-US" altLang="zh-CN" sz="2800">
              <a:solidFill>
                <a:srgbClr val="00CC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2641600" y="1233488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>
            <a:off x="2641600" y="2071688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4318000" y="1233488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7" name="Line 39"/>
          <p:cNvSpPr>
            <a:spLocks noChangeShapeType="1"/>
          </p:cNvSpPr>
          <p:nvPr/>
        </p:nvSpPr>
        <p:spPr bwMode="auto">
          <a:xfrm>
            <a:off x="4013200" y="2071688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28" name="Rectangle 40"/>
          <p:cNvSpPr>
            <a:spLocks noChangeArrowheads="1"/>
          </p:cNvSpPr>
          <p:nvPr/>
        </p:nvSpPr>
        <p:spPr bwMode="auto">
          <a:xfrm>
            <a:off x="1193800" y="5043488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B D C E</a:t>
            </a: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57129" name="Rectangle 41"/>
          <p:cNvSpPr>
            <a:spLocks noChangeArrowheads="1"/>
          </p:cNvSpPr>
          <p:nvPr/>
        </p:nvSpPr>
        <p:spPr bwMode="auto">
          <a:xfrm>
            <a:off x="4851402" y="5057777"/>
            <a:ext cx="193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66FF33"/>
                </a:solidFill>
                <a:ea typeface="宋体" pitchFamily="2" charset="-122"/>
              </a:rPr>
              <a:t>（ </a:t>
            </a:r>
            <a:r>
              <a:rPr lang="en-US" altLang="zh-CN" sz="2800" b="1">
                <a:solidFill>
                  <a:srgbClr val="66FF33"/>
                </a:solidFill>
                <a:ea typeface="宋体" pitchFamily="2" charset="-122"/>
              </a:rPr>
              <a:t>F H G</a:t>
            </a:r>
            <a:r>
              <a:rPr lang="zh-CN" altLang="en-US" sz="2800" b="1">
                <a:solidFill>
                  <a:srgbClr val="66FF33"/>
                </a:solidFill>
                <a:ea typeface="宋体" pitchFamily="2" charset="-122"/>
              </a:rPr>
              <a:t>）</a:t>
            </a:r>
            <a:endParaRPr lang="zh-CN" altLang="en-US" sz="2800" b="1">
              <a:solidFill>
                <a:srgbClr val="66FF33"/>
              </a:solidFill>
              <a:ea typeface="宋体" pitchFamily="2" charset="-122"/>
            </a:endParaRPr>
          </a:p>
        </p:txBody>
      </p:sp>
      <p:sp>
        <p:nvSpPr>
          <p:cNvPr id="857130" name="Rectangle 42"/>
          <p:cNvSpPr>
            <a:spLocks noChangeArrowheads="1"/>
          </p:cNvSpPr>
          <p:nvPr/>
        </p:nvSpPr>
        <p:spPr bwMode="auto">
          <a:xfrm>
            <a:off x="3784600" y="2300290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A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1" name="Rectangle 43"/>
          <p:cNvSpPr>
            <a:spLocks noChangeArrowheads="1"/>
          </p:cNvSpPr>
          <p:nvPr/>
        </p:nvSpPr>
        <p:spPr bwMode="auto">
          <a:xfrm>
            <a:off x="3022602" y="2986090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B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2" name="Rectangle 44"/>
          <p:cNvSpPr>
            <a:spLocks noChangeArrowheads="1"/>
          </p:cNvSpPr>
          <p:nvPr/>
        </p:nvSpPr>
        <p:spPr bwMode="auto">
          <a:xfrm>
            <a:off x="4546600" y="2986090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F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3" name="Rectangle 45"/>
          <p:cNvSpPr>
            <a:spLocks noChangeArrowheads="1"/>
          </p:cNvSpPr>
          <p:nvPr/>
        </p:nvSpPr>
        <p:spPr bwMode="auto">
          <a:xfrm>
            <a:off x="1346200" y="5119688"/>
            <a:ext cx="3200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              </a:t>
            </a: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D C E</a:t>
            </a: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57134" name="Rectangle 46"/>
          <p:cNvSpPr>
            <a:spLocks noChangeArrowheads="1"/>
          </p:cNvSpPr>
          <p:nvPr/>
        </p:nvSpPr>
        <p:spPr bwMode="auto">
          <a:xfrm>
            <a:off x="4622802" y="5119688"/>
            <a:ext cx="198437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itchFamily="2" charset="-122"/>
              </a:rPr>
              <a:t>    </a:t>
            </a:r>
            <a:r>
              <a:rPr lang="zh-CN" altLang="en-US" sz="2800" b="1">
                <a:solidFill>
                  <a:srgbClr val="66FF33"/>
                </a:solidFill>
                <a:ea typeface="宋体" pitchFamily="2" charset="-122"/>
              </a:rPr>
              <a:t>（ </a:t>
            </a:r>
            <a:r>
              <a:rPr lang="en-US" altLang="zh-CN" sz="2800" b="1">
                <a:solidFill>
                  <a:srgbClr val="66FF33"/>
                </a:solidFill>
                <a:ea typeface="宋体" pitchFamily="2" charset="-122"/>
              </a:rPr>
              <a:t>H G</a:t>
            </a:r>
            <a:r>
              <a:rPr lang="zh-CN" altLang="en-US" sz="2800" b="1">
                <a:solidFill>
                  <a:srgbClr val="66FF33"/>
                </a:solidFill>
                <a:ea typeface="宋体" pitchFamily="2" charset="-122"/>
              </a:rPr>
              <a:t>）</a:t>
            </a:r>
            <a:endParaRPr lang="zh-CN" altLang="en-US" sz="2800" b="1">
              <a:solidFill>
                <a:srgbClr val="66FF33"/>
              </a:solidFill>
              <a:ea typeface="宋体" pitchFamily="2" charset="-122"/>
            </a:endParaRPr>
          </a:p>
        </p:txBody>
      </p:sp>
      <p:sp>
        <p:nvSpPr>
          <p:cNvPr id="857135" name="Rectangle 47"/>
          <p:cNvSpPr>
            <a:spLocks noChangeArrowheads="1"/>
          </p:cNvSpPr>
          <p:nvPr/>
        </p:nvSpPr>
        <p:spPr bwMode="auto">
          <a:xfrm>
            <a:off x="3327400" y="3671890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C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6" name="Rectangle 48"/>
          <p:cNvSpPr>
            <a:spLocks noChangeArrowheads="1"/>
          </p:cNvSpPr>
          <p:nvPr/>
        </p:nvSpPr>
        <p:spPr bwMode="auto">
          <a:xfrm>
            <a:off x="2946400" y="4281490"/>
            <a:ext cx="125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D     E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7" name="Rectangle 49"/>
          <p:cNvSpPr>
            <a:spLocks noChangeArrowheads="1"/>
          </p:cNvSpPr>
          <p:nvPr/>
        </p:nvSpPr>
        <p:spPr bwMode="auto">
          <a:xfrm>
            <a:off x="5113338" y="3671890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G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8" name="Rectangle 50"/>
          <p:cNvSpPr>
            <a:spLocks noChangeArrowheads="1"/>
          </p:cNvSpPr>
          <p:nvPr/>
        </p:nvSpPr>
        <p:spPr bwMode="auto">
          <a:xfrm>
            <a:off x="4470402" y="4281490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CC99"/>
                </a:solidFill>
                <a:ea typeface="宋体" pitchFamily="2" charset="-122"/>
              </a:rPr>
              <a:t>H</a:t>
            </a:r>
            <a:endParaRPr lang="en-US" altLang="zh-CN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39" name="Line 51"/>
          <p:cNvSpPr>
            <a:spLocks noChangeShapeType="1"/>
          </p:cNvSpPr>
          <p:nvPr/>
        </p:nvSpPr>
        <p:spPr bwMode="auto">
          <a:xfrm flipH="1">
            <a:off x="3403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0" name="Line 52"/>
          <p:cNvSpPr>
            <a:spLocks noChangeShapeType="1"/>
          </p:cNvSpPr>
          <p:nvPr/>
        </p:nvSpPr>
        <p:spPr bwMode="auto">
          <a:xfrm flipH="1">
            <a:off x="3098800" y="4129088"/>
            <a:ext cx="381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1" name="Line 53"/>
          <p:cNvSpPr>
            <a:spLocks noChangeShapeType="1"/>
          </p:cNvSpPr>
          <p:nvPr/>
        </p:nvSpPr>
        <p:spPr bwMode="auto">
          <a:xfrm flipH="1">
            <a:off x="4927600" y="4129088"/>
            <a:ext cx="304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2" name="Line 54"/>
          <p:cNvSpPr>
            <a:spLocks noChangeShapeType="1"/>
          </p:cNvSpPr>
          <p:nvPr/>
        </p:nvSpPr>
        <p:spPr bwMode="auto">
          <a:xfrm>
            <a:off x="4165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3" name="Line 55"/>
          <p:cNvSpPr>
            <a:spLocks noChangeShapeType="1"/>
          </p:cNvSpPr>
          <p:nvPr/>
        </p:nvSpPr>
        <p:spPr bwMode="auto">
          <a:xfrm>
            <a:off x="4851400" y="33670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4" name="Line 56"/>
          <p:cNvSpPr>
            <a:spLocks noChangeShapeType="1"/>
          </p:cNvSpPr>
          <p:nvPr/>
        </p:nvSpPr>
        <p:spPr bwMode="auto">
          <a:xfrm>
            <a:off x="3327400" y="3443288"/>
            <a:ext cx="15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5" name="Line 57"/>
          <p:cNvSpPr>
            <a:spLocks noChangeShapeType="1"/>
          </p:cNvSpPr>
          <p:nvPr/>
        </p:nvSpPr>
        <p:spPr bwMode="auto">
          <a:xfrm>
            <a:off x="3708400" y="4129088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57146" name="Rectangle 58"/>
          <p:cNvSpPr>
            <a:spLocks noChangeArrowheads="1"/>
          </p:cNvSpPr>
          <p:nvPr/>
        </p:nvSpPr>
        <p:spPr bwMode="auto">
          <a:xfrm>
            <a:off x="3833815" y="7000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CC99"/>
                </a:solidFill>
                <a:ea typeface="宋体" pitchFamily="2" charset="-122"/>
              </a:rPr>
              <a:t>A</a:t>
            </a:r>
            <a:endParaRPr lang="en-US" altLang="zh-CN" sz="2800" b="1">
              <a:solidFill>
                <a:srgbClr val="00CC99"/>
              </a:solidFill>
              <a:ea typeface="宋体" pitchFamily="2" charset="-122"/>
            </a:endParaRPr>
          </a:p>
        </p:txBody>
      </p:sp>
      <p:sp>
        <p:nvSpPr>
          <p:cNvPr id="857147" name="Rectangle 59"/>
          <p:cNvSpPr>
            <a:spLocks noChangeArrowheads="1"/>
          </p:cNvSpPr>
          <p:nvPr/>
        </p:nvSpPr>
        <p:spPr bwMode="auto">
          <a:xfrm>
            <a:off x="3527425" y="1552577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B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57148" name="Rectangle 60"/>
          <p:cNvSpPr>
            <a:spLocks noChangeArrowheads="1"/>
          </p:cNvSpPr>
          <p:nvPr/>
        </p:nvSpPr>
        <p:spPr bwMode="auto">
          <a:xfrm>
            <a:off x="2551115" y="7000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FF"/>
                </a:solidFill>
                <a:ea typeface="宋体" pitchFamily="2" charset="-122"/>
              </a:rPr>
              <a:t>B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57149" name="Rectangle 61"/>
          <p:cNvSpPr>
            <a:spLocks noChangeArrowheads="1"/>
          </p:cNvSpPr>
          <p:nvPr/>
        </p:nvSpPr>
        <p:spPr bwMode="auto">
          <a:xfrm>
            <a:off x="4516440" y="1552577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itchFamily="2" charset="-122"/>
              </a:rPr>
              <a:t>F</a:t>
            </a:r>
            <a:endParaRPr lang="en-US" altLang="zh-CN" sz="2800" b="1">
              <a:solidFill>
                <a:srgbClr val="66FF33"/>
              </a:solidFill>
              <a:ea typeface="宋体" pitchFamily="2" charset="-122"/>
            </a:endParaRPr>
          </a:p>
        </p:txBody>
      </p:sp>
      <p:sp>
        <p:nvSpPr>
          <p:cNvPr id="857150" name="Rectangle 62"/>
          <p:cNvSpPr>
            <a:spLocks noChangeArrowheads="1"/>
          </p:cNvSpPr>
          <p:nvPr/>
        </p:nvSpPr>
        <p:spPr bwMode="auto">
          <a:xfrm>
            <a:off x="4170365" y="7000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66FF33"/>
                </a:solidFill>
                <a:ea typeface="宋体" pitchFamily="2" charset="-122"/>
              </a:rPr>
              <a:t>F</a:t>
            </a:r>
            <a:endParaRPr lang="en-US" altLang="zh-CN" sz="2800" b="1">
              <a:solidFill>
                <a:srgbClr val="66FF3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28" grpId="0" autoUpdateAnimBg="0"/>
      <p:bldP spid="857129" grpId="0" autoUpdateAnimBg="0"/>
      <p:bldP spid="857130" grpId="0" autoUpdateAnimBg="0"/>
      <p:bldP spid="857131" grpId="0" autoUpdateAnimBg="0"/>
      <p:bldP spid="857132" grpId="0" autoUpdateAnimBg="0"/>
      <p:bldP spid="857133" grpId="0" animBg="1" autoUpdateAnimBg="0"/>
      <p:bldP spid="857134" grpId="0" animBg="1" autoUpdateAnimBg="0"/>
      <p:bldP spid="857135" grpId="0" autoUpdateAnimBg="0"/>
      <p:bldP spid="857136" grpId="0" autoUpdateAnimBg="0"/>
      <p:bldP spid="857137" grpId="0" autoUpdateAnimBg="0"/>
      <p:bldP spid="857138" grpId="0" autoUpdateAnimBg="0"/>
      <p:bldP spid="857146" grpId="0" autoUpdateAnimBg="0"/>
      <p:bldP spid="857147" grpId="0" autoUpdateAnimBg="0"/>
      <p:bldP spid="857148" grpId="0" autoUpdateAnimBg="0"/>
      <p:bldP spid="857149" grpId="0" autoUpdateAnimBg="0"/>
      <p:bldP spid="8571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练习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73731" name="内容占位符 4"/>
          <p:cNvSpPr>
            <a:spLocks noGrp="1"/>
          </p:cNvSpPr>
          <p:nvPr>
            <p:ph idx="1"/>
          </p:nvPr>
        </p:nvSpPr>
        <p:spPr>
          <a:xfrm>
            <a:off x="1629967" y="1944291"/>
            <a:ext cx="5987653" cy="890588"/>
          </a:xfrm>
        </p:spPr>
        <p:txBody>
          <a:bodyPr/>
          <a:lstStyle/>
          <a:p>
            <a:r>
              <a:rPr lang="zh-CN" altLang="en-US" smtClean="0"/>
              <a:t>先序 遍历  序列为 </a:t>
            </a:r>
            <a:r>
              <a:rPr lang="en-US" altLang="zh-CN" smtClean="0"/>
              <a:t>ABCDEFG </a:t>
            </a:r>
            <a:endParaRPr lang="en-US" altLang="zh-CN" smtClean="0"/>
          </a:p>
          <a:p>
            <a:r>
              <a:rPr lang="zh-CN" altLang="en-US" smtClean="0"/>
              <a:t>中序 遍历序列为  </a:t>
            </a:r>
            <a:r>
              <a:rPr lang="en-US" altLang="zh-CN" smtClean="0"/>
              <a:t>CBAEDGF</a:t>
            </a:r>
            <a:endParaRPr lang="en-US" altLang="zh-CN" smtClean="0"/>
          </a:p>
          <a:p>
            <a:r>
              <a:rPr lang="zh-CN" altLang="en-US" smtClean="0"/>
              <a:t>请画出这棵二叉树 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cxnSp>
        <p:nvCxnSpPr>
          <p:cNvPr id="73734" name="直接连接符 23"/>
          <p:cNvCxnSpPr>
            <a:cxnSpLocks noChangeShapeType="1"/>
            <a:stCxn id="73742" idx="5"/>
            <a:endCxn id="73745" idx="0"/>
          </p:cNvCxnSpPr>
          <p:nvPr/>
        </p:nvCxnSpPr>
        <p:spPr bwMode="auto">
          <a:xfrm>
            <a:off x="6394849" y="4051697"/>
            <a:ext cx="296465" cy="21312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组合 28"/>
          <p:cNvGrpSpPr/>
          <p:nvPr/>
        </p:nvGrpSpPr>
        <p:grpSpPr bwMode="auto">
          <a:xfrm>
            <a:off x="4845845" y="3320655"/>
            <a:ext cx="1980010" cy="1706165"/>
            <a:chOff x="4937125" y="3284984"/>
            <a:chExt cx="2640440" cy="2274267"/>
          </a:xfrm>
        </p:grpSpPr>
        <p:sp>
          <p:nvSpPr>
            <p:cNvPr id="73736" name="椭圆 6"/>
            <p:cNvSpPr>
              <a:spLocks noChangeArrowheads="1"/>
            </p:cNvSpPr>
            <p:nvPr/>
          </p:nvSpPr>
          <p:spPr bwMode="auto">
            <a:xfrm>
              <a:off x="6084168" y="3284984"/>
              <a:ext cx="360040" cy="50405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A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3737" name="直接连接符 8"/>
            <p:cNvCxnSpPr>
              <a:cxnSpLocks noChangeShapeType="1"/>
              <a:stCxn id="73736" idx="3"/>
            </p:cNvCxnSpPr>
            <p:nvPr/>
          </p:nvCxnSpPr>
          <p:spPr bwMode="auto">
            <a:xfrm flipH="1">
              <a:off x="5726841" y="3715222"/>
              <a:ext cx="410054" cy="3047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8" name="直接连接符 10"/>
            <p:cNvCxnSpPr>
              <a:cxnSpLocks noChangeShapeType="1"/>
              <a:stCxn id="73736" idx="5"/>
            </p:cNvCxnSpPr>
            <p:nvPr/>
          </p:nvCxnSpPr>
          <p:spPr bwMode="auto">
            <a:xfrm>
              <a:off x="6391481" y="3715222"/>
              <a:ext cx="340759" cy="2898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39" name="椭圆 11"/>
            <p:cNvSpPr>
              <a:spLocks noChangeArrowheads="1"/>
            </p:cNvSpPr>
            <p:nvPr/>
          </p:nvSpPr>
          <p:spPr bwMode="auto">
            <a:xfrm>
              <a:off x="5365066" y="4005064"/>
              <a:ext cx="432048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B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740" name="椭圆 12"/>
            <p:cNvSpPr>
              <a:spLocks noChangeArrowheads="1"/>
            </p:cNvSpPr>
            <p:nvPr/>
          </p:nvSpPr>
          <p:spPr bwMode="auto">
            <a:xfrm>
              <a:off x="4937125" y="4581128"/>
              <a:ext cx="427941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C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3741" name="直接连接符 14"/>
            <p:cNvCxnSpPr>
              <a:cxnSpLocks noChangeShapeType="1"/>
              <a:stCxn id="73739" idx="3"/>
              <a:endCxn id="73740" idx="0"/>
            </p:cNvCxnSpPr>
            <p:nvPr/>
          </p:nvCxnSpPr>
          <p:spPr bwMode="auto">
            <a:xfrm flipH="1">
              <a:off x="5151096" y="4312377"/>
              <a:ext cx="277242" cy="2687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2" name="椭圆 16"/>
            <p:cNvSpPr>
              <a:spLocks noChangeArrowheads="1"/>
            </p:cNvSpPr>
            <p:nvPr/>
          </p:nvSpPr>
          <p:spPr bwMode="auto">
            <a:xfrm>
              <a:off x="6634311" y="3952337"/>
              <a:ext cx="432048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D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3743" name="直接连接符 18"/>
            <p:cNvCxnSpPr>
              <a:cxnSpLocks noChangeShapeType="1"/>
              <a:stCxn id="73742" idx="3"/>
            </p:cNvCxnSpPr>
            <p:nvPr/>
          </p:nvCxnSpPr>
          <p:spPr bwMode="auto">
            <a:xfrm flipH="1">
              <a:off x="6444208" y="4259650"/>
              <a:ext cx="253375" cy="3214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4" name="椭圆 19"/>
            <p:cNvSpPr>
              <a:spLocks noChangeArrowheads="1"/>
            </p:cNvSpPr>
            <p:nvPr/>
          </p:nvSpPr>
          <p:spPr bwMode="auto">
            <a:xfrm>
              <a:off x="6046872" y="4581128"/>
              <a:ext cx="5123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E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745" name="椭圆 20"/>
            <p:cNvSpPr>
              <a:spLocks noChangeArrowheads="1"/>
            </p:cNvSpPr>
            <p:nvPr/>
          </p:nvSpPr>
          <p:spPr bwMode="auto">
            <a:xfrm>
              <a:off x="7217525" y="4542755"/>
              <a:ext cx="3600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F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746" name="椭圆 21"/>
            <p:cNvSpPr>
              <a:spLocks noChangeArrowheads="1"/>
            </p:cNvSpPr>
            <p:nvPr/>
          </p:nvSpPr>
          <p:spPr bwMode="auto">
            <a:xfrm>
              <a:off x="6970569" y="5127203"/>
              <a:ext cx="360040" cy="4320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itchFamily="2" charset="-122"/>
                  <a:cs typeface="+mn-cs"/>
                </a:rPr>
                <a:t>G</a:t>
              </a: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3747" name="直接连接符 25"/>
            <p:cNvCxnSpPr>
              <a:cxnSpLocks noChangeShapeType="1"/>
              <a:stCxn id="73745" idx="3"/>
              <a:endCxn id="73746" idx="0"/>
            </p:cNvCxnSpPr>
            <p:nvPr/>
          </p:nvCxnSpPr>
          <p:spPr bwMode="auto">
            <a:xfrm flipH="1">
              <a:off x="7150589" y="4911531"/>
              <a:ext cx="119663" cy="2156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379415" y="793750"/>
            <a:ext cx="1112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CC99"/>
                </a:solidFill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根 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 叶子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森林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有序树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无序树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22531" name="Rectangle 13"/>
          <p:cNvSpPr>
            <a:spLocks noChangeArrowheads="1"/>
          </p:cNvSpPr>
          <p:nvPr/>
        </p:nvSpPr>
        <p:spPr bwMode="auto">
          <a:xfrm>
            <a:off x="1141413" y="765177"/>
            <a:ext cx="782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即根结点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没有前驱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即终端结点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没有后继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指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棵不相交的树的集合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例如删除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后的子树个数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2532" name="Rectangle 14"/>
          <p:cNvSpPr>
            <a:spLocks noChangeArrowheads="1"/>
          </p:cNvSpPr>
          <p:nvPr/>
        </p:nvSpPr>
        <p:spPr bwMode="auto">
          <a:xfrm>
            <a:off x="1446213" y="2241552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结点各子树从左至右有序，不能互换（左为第一）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结点各子树可互换位置。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2411413" y="3076577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ISIO" r:id="rId1" imgW="6875780" imgH="3817620" progId="Visio.Drawing.5">
                  <p:embed/>
                </p:oleObj>
              </mc:Choice>
              <mc:Fallback>
                <p:oleObj name="VISIO" r:id="rId1" imgW="6875780" imgH="3817620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76577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04800" y="1576390"/>
            <a:ext cx="52895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二叉链表空间效率这么低，能否利用这些空闲区存放有用的信息或线索？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可以用它来存放当前结点的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直接前驱和后继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等线索，以加快查找速度。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思考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2215" name="AutoShape 7"/>
          <p:cNvSpPr>
            <a:spLocks noChangeArrowheads="1"/>
          </p:cNvSpPr>
          <p:nvPr/>
        </p:nvSpPr>
        <p:spPr bwMode="auto">
          <a:xfrm>
            <a:off x="1924050" y="4689477"/>
            <a:ext cx="4032250" cy="1008063"/>
          </a:xfrm>
          <a:prstGeom prst="cloudCallout">
            <a:avLst>
              <a:gd name="adj1" fmla="val -54880"/>
              <a:gd name="adj2" fmla="val -175671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0" fontAlgn="base" hangingPunct="0"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线索化二叉树</a:t>
            </a:r>
            <a:endParaRPr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862216" name="Text Box 8"/>
          <p:cNvSpPr txBox="1">
            <a:spLocks noChangeArrowheads="1"/>
          </p:cNvSpPr>
          <p:nvPr/>
        </p:nvSpPr>
        <p:spPr bwMode="auto">
          <a:xfrm>
            <a:off x="179388" y="767271"/>
            <a:ext cx="8964612" cy="584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个结点的二叉链表中，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en-US" altLang="zh-CN" sz="3200" b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kumimoji="1" lang="zh-CN" altLang="en-US" sz="32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zh-CN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空指针域</a:t>
            </a:r>
            <a:endParaRPr kumimoji="1" lang="zh-CN" altLang="en-US" sz="32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0662" name="Group 9"/>
          <p:cNvGrpSpPr/>
          <p:nvPr/>
        </p:nvGrpSpPr>
        <p:grpSpPr bwMode="auto">
          <a:xfrm>
            <a:off x="5594350" y="1418482"/>
            <a:ext cx="3530600" cy="3793283"/>
            <a:chOff x="2962" y="1277"/>
            <a:chExt cx="2224" cy="2727"/>
          </a:xfrm>
        </p:grpSpPr>
        <p:grpSp>
          <p:nvGrpSpPr>
            <p:cNvPr id="70663" name="Group 10"/>
            <p:cNvGrpSpPr/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70681" name="Group 11"/>
              <p:cNvGrpSpPr/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707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A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707" name="Line 1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708" name="Line 1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2" name="Group 15"/>
              <p:cNvGrpSpPr/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70703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B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704" name="Line 1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705" name="Line 1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3" name="Group 19"/>
              <p:cNvGrpSpPr/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707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C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701" name="Line 21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702" name="Line 22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4" name="Group 23"/>
              <p:cNvGrpSpPr/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70697" name="Rectangle 24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D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698" name="Line 25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699" name="Line 26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5" name="Group 27"/>
              <p:cNvGrpSpPr/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7069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E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695" name="Line 29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696" name="Line 30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6" name="Group 31"/>
              <p:cNvGrpSpPr/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70691" name="Rectangle 32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F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692" name="Line 33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693" name="Line 34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70687" name="Group 35"/>
              <p:cNvGrpSpPr/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706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ea typeface="宋体" pitchFamily="2" charset="-122"/>
                    </a:rPr>
                    <a:t>       G</a:t>
                  </a:r>
                  <a:endParaRPr lang="en-US" altLang="zh-CN" sz="20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70689" name="Line 37"/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0690" name="Line 38"/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</p:grpSp>
        <p:sp>
          <p:nvSpPr>
            <p:cNvPr id="70664" name="Line 39"/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5" name="Line 40"/>
            <p:cNvSpPr>
              <a:spLocks noChangeShapeType="1"/>
            </p:cNvSpPr>
            <p:nvPr/>
          </p:nvSpPr>
          <p:spPr bwMode="auto">
            <a:xfrm flipH="1">
              <a:off x="3257" y="2408"/>
              <a:ext cx="111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6" name="Line 41"/>
            <p:cNvSpPr>
              <a:spLocks noChangeShapeType="1"/>
            </p:cNvSpPr>
            <p:nvPr/>
          </p:nvSpPr>
          <p:spPr bwMode="auto">
            <a:xfrm>
              <a:off x="3924" y="2375"/>
              <a:ext cx="322" cy="3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7" name="Line 42"/>
            <p:cNvSpPr>
              <a:spLocks noChangeShapeType="1"/>
            </p:cNvSpPr>
            <p:nvPr/>
          </p:nvSpPr>
          <p:spPr bwMode="auto">
            <a:xfrm flipH="1">
              <a:off x="3857" y="2853"/>
              <a:ext cx="178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8" name="Line 43"/>
            <p:cNvSpPr>
              <a:spLocks noChangeShapeType="1"/>
            </p:cNvSpPr>
            <p:nvPr/>
          </p:nvSpPr>
          <p:spPr bwMode="auto">
            <a:xfrm>
              <a:off x="4557" y="2853"/>
              <a:ext cx="200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0669" name="Line 44"/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70670" name="Group 45"/>
            <p:cNvGrpSpPr/>
            <p:nvPr/>
          </p:nvGrpSpPr>
          <p:grpSpPr bwMode="auto">
            <a:xfrm>
              <a:off x="3868" y="1277"/>
              <a:ext cx="211" cy="521"/>
              <a:chOff x="3445" y="1290"/>
              <a:chExt cx="211" cy="521"/>
            </a:xfrm>
          </p:grpSpPr>
          <p:sp>
            <p:nvSpPr>
              <p:cNvPr id="70679" name="Freeform 46"/>
              <p:cNvSpPr/>
              <p:nvPr/>
            </p:nvSpPr>
            <p:spPr bwMode="auto">
              <a:xfrm>
                <a:off x="3445" y="1290"/>
                <a:ext cx="72" cy="376"/>
              </a:xfrm>
              <a:custGeom>
                <a:avLst/>
                <a:gdLst>
                  <a:gd name="T0" fmla="*/ 5 w 94"/>
                  <a:gd name="T1" fmla="*/ 0 h 233"/>
                  <a:gd name="T2" fmla="*/ 14 w 94"/>
                  <a:gd name="T3" fmla="*/ 79 h 233"/>
                  <a:gd name="T4" fmla="*/ 0 w 94"/>
                  <a:gd name="T5" fmla="*/ 166 h 233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33"/>
                  <a:gd name="T11" fmla="*/ 94 w 94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0680" name="Line 47"/>
              <p:cNvSpPr>
                <a:spLocks noChangeShapeType="1"/>
              </p:cNvSpPr>
              <p:nvPr/>
            </p:nvSpPr>
            <p:spPr bwMode="auto">
              <a:xfrm>
                <a:off x="3456" y="1589"/>
                <a:ext cx="200" cy="22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70671" name="Text Box 48"/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2" name="Text Box 49"/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3" name="Text Box 50"/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4" name="Text Box 51"/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5" name="Text Box 52"/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6" name="Text Box 53"/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7" name="Text Box 54"/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70678" name="Text Box 55"/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>
                  <a:solidFill>
                    <a:srgbClr val="FF3300"/>
                  </a:solidFill>
                  <a:ea typeface="宋体" pitchFamily="2" charset="-122"/>
                </a:rPr>
                <a:t>^</a:t>
              </a:r>
              <a:endParaRPr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622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2" grpId="0" autoUpdateAnimBg="0" build="p"/>
      <p:bldP spid="862215" grpId="0" animBg="1"/>
      <p:bldP spid="86221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304802" y="838202"/>
            <a:ext cx="86598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普通二叉树只能找到结点的左右孩子信息，而该结点的直接前驱和直接后继只能在遍历过程中获得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若将遍历后对应的有关前驱和后继预存起来，则从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第一个结点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开始就能很快“顺藤摸瓜”而遍历整个树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762000" y="3965575"/>
            <a:ext cx="7848600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例如中序遍历结果：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 D C E A F H G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，实际上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已将二叉树转为线性排列，显然具有唯一前驱和唯一后继！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61191" name="AutoShape 7"/>
          <p:cNvSpPr>
            <a:spLocks noChangeArrowheads="1"/>
          </p:cNvSpPr>
          <p:nvPr/>
        </p:nvSpPr>
        <p:spPr bwMode="auto">
          <a:xfrm>
            <a:off x="762002" y="3065463"/>
            <a:ext cx="5897563" cy="457200"/>
          </a:xfrm>
          <a:prstGeom prst="wedgeRectCallout">
            <a:avLst>
              <a:gd name="adj1" fmla="val -39852"/>
              <a:gd name="adj2" fmla="val -1840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可能是根、或最左（右）叶子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线索化二叉树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autoUpdateAnimBg="0" build="p"/>
      <p:bldP spid="861190" grpId="0" animBg="1" autoUpdateAnimBg="0"/>
      <p:bldP spid="86119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673102" y="1419227"/>
            <a:ext cx="7165975" cy="1662113"/>
            <a:chOff x="240" y="2722"/>
            <a:chExt cx="4514" cy="1047"/>
          </a:xfrm>
        </p:grpSpPr>
        <p:sp>
          <p:nvSpPr>
            <p:cNvPr id="72709" name="Rectangle 4"/>
            <p:cNvSpPr>
              <a:spLocks noChangeArrowheads="1"/>
            </p:cNvSpPr>
            <p:nvPr/>
          </p:nvSpPr>
          <p:spPr bwMode="auto">
            <a:xfrm>
              <a:off x="240" y="307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两种解决方法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1776" y="2722"/>
              <a:ext cx="25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增加两个域：</a:t>
              </a: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fwd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bwd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11" name="Rectangle 6"/>
            <p:cNvSpPr>
              <a:spLocks noChangeArrowheads="1"/>
            </p:cNvSpPr>
            <p:nvPr/>
          </p:nvSpPr>
          <p:spPr bwMode="auto">
            <a:xfrm>
              <a:off x="1824" y="3442"/>
              <a:ext cx="2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利用空链域（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n+1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个空链域）</a:t>
              </a:r>
              <a:endPara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2712" name="AutoShape 7"/>
            <p:cNvSpPr/>
            <p:nvPr/>
          </p:nvSpPr>
          <p:spPr bwMode="auto">
            <a:xfrm>
              <a:off x="1728" y="2880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Aft>
                  <a:spcPct val="0"/>
                </a:spcAft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860168" name="Rectangle 8"/>
          <p:cNvSpPr>
            <a:spLocks noChangeArrowheads="1"/>
          </p:cNvSpPr>
          <p:nvPr/>
        </p:nvSpPr>
        <p:spPr bwMode="auto">
          <a:xfrm>
            <a:off x="596900" y="855663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如何保存这类信息？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8" name="Rectangle 9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线索化二叉树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73" name="Rectangle 25"/>
          <p:cNvSpPr>
            <a:spLocks noChangeArrowheads="1"/>
          </p:cNvSpPr>
          <p:nvPr/>
        </p:nvSpPr>
        <p:spPr bwMode="auto">
          <a:xfrm>
            <a:off x="923925" y="611188"/>
            <a:ext cx="7283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）若结点有左子树，则</a:t>
            </a:r>
            <a:r>
              <a:rPr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lchild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指向其左孩子；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否则， </a:t>
            </a:r>
            <a:r>
              <a:rPr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lchild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指向其直接前驱</a:t>
            </a:r>
            <a:r>
              <a:rPr lang="en-US" altLang="zh-CN" sz="2800" b="1" dirty="0">
                <a:solidFill>
                  <a:srgbClr val="FF33CC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33CC"/>
                </a:solidFill>
                <a:ea typeface="楷体_GB2312" pitchFamily="49" charset="-122"/>
              </a:rPr>
              <a:t>即线索</a:t>
            </a:r>
            <a:r>
              <a:rPr lang="en-US" altLang="zh-CN" sz="2800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70074" name="Rectangle 26"/>
          <p:cNvSpPr>
            <a:spLocks noChangeArrowheads="1"/>
          </p:cNvSpPr>
          <p:nvPr/>
        </p:nvSpPr>
        <p:spPr bwMode="auto">
          <a:xfrm>
            <a:off x="923925" y="1639888"/>
            <a:ext cx="73421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）若结点有右子树，则</a:t>
            </a:r>
            <a:r>
              <a:rPr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rchild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指向其右孩子；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否则， </a:t>
            </a:r>
            <a:r>
              <a:rPr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rchild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指向其直接后继</a:t>
            </a:r>
            <a:r>
              <a:rPr lang="en-US" altLang="zh-CN" sz="2800" b="1" dirty="0">
                <a:solidFill>
                  <a:srgbClr val="FF33CC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33CC"/>
                </a:solidFill>
                <a:ea typeface="楷体_GB2312" pitchFamily="49" charset="-122"/>
              </a:rPr>
              <a:t>即线索</a:t>
            </a:r>
            <a:r>
              <a:rPr lang="en-US" altLang="zh-CN" sz="2800" b="1" dirty="0">
                <a:solidFill>
                  <a:srgbClr val="FF33CC"/>
                </a:solidFill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70075" name="Rectangle 27"/>
          <p:cNvSpPr>
            <a:spLocks noChangeArrowheads="1"/>
          </p:cNvSpPr>
          <p:nvPr/>
        </p:nvSpPr>
        <p:spPr bwMode="auto">
          <a:xfrm>
            <a:off x="787402" y="26876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为了避免混淆，增加两个标志域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770076" name="Group 28"/>
          <p:cNvGraphicFramePr>
            <a:graphicFrameLocks noGrp="1"/>
          </p:cNvGraphicFramePr>
          <p:nvPr/>
        </p:nvGraphicFramePr>
        <p:xfrm>
          <a:off x="1806575" y="3362325"/>
          <a:ext cx="5321300" cy="517956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data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RTag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7" name="Rectangle 47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线索化二叉树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3" grpId="0" autoUpdateAnimBg="0"/>
      <p:bldP spid="770074" grpId="0" autoUpdateAnimBg="0"/>
      <p:bldP spid="77007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381000" y="1989140"/>
            <a:ext cx="815340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: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=0,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lchild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域指向左孩子；</a:t>
            </a:r>
            <a:b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=1,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lchild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域指向其前驱。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: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=0,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rchild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域指向右孩子；</a:t>
            </a:r>
            <a:b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RTag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=1, 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rchild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域指向其后继。</a:t>
            </a:r>
            <a:r>
              <a:rPr lang="zh-CN" altLang="en-US" sz="3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 sz="3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35955" name="Group 19"/>
          <p:cNvGraphicFramePr>
            <a:graphicFrameLocks noGrp="1"/>
          </p:cNvGraphicFramePr>
          <p:nvPr/>
        </p:nvGraphicFramePr>
        <p:xfrm>
          <a:off x="1806575" y="981075"/>
          <a:ext cx="5321300" cy="517956"/>
        </p:xfrm>
        <a:graphic>
          <a:graphicData uri="http://schemas.openxmlformats.org/drawingml/2006/table">
            <a:tbl>
              <a:tblPr/>
              <a:tblGrid>
                <a:gridCol w="1063625"/>
                <a:gridCol w="1065213"/>
                <a:gridCol w="1063625"/>
                <a:gridCol w="1065212"/>
                <a:gridCol w="10636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LTag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data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RTag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69" name="Rectangle 20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线索化二叉树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1350963" y="1874838"/>
            <a:ext cx="1852612" cy="1668462"/>
            <a:chOff x="1632" y="768"/>
            <a:chExt cx="1167" cy="1051"/>
          </a:xfrm>
        </p:grpSpPr>
        <p:sp>
          <p:nvSpPr>
            <p:cNvPr id="76863" name="Oval 5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64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65" name="Oval 7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66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67" name="Oval 9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68" name="Line 10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69" name="Line 11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70" name="Line 12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71" name="Line 13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37998" name="Line 14"/>
          <p:cNvSpPr>
            <a:spLocks noChangeShapeType="1"/>
          </p:cNvSpPr>
          <p:nvPr/>
        </p:nvSpPr>
        <p:spPr bwMode="auto">
          <a:xfrm flipH="1">
            <a:off x="4421188" y="2089150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7999" name="Line 15"/>
          <p:cNvSpPr>
            <a:spLocks noChangeShapeType="1"/>
          </p:cNvSpPr>
          <p:nvPr/>
        </p:nvSpPr>
        <p:spPr bwMode="auto">
          <a:xfrm>
            <a:off x="6249988" y="2089150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00" name="Line 16"/>
          <p:cNvSpPr>
            <a:spLocks noChangeShapeType="1"/>
          </p:cNvSpPr>
          <p:nvPr/>
        </p:nvSpPr>
        <p:spPr bwMode="auto">
          <a:xfrm>
            <a:off x="4878388" y="3003550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01" name="Line 17"/>
          <p:cNvSpPr>
            <a:spLocks noChangeShapeType="1"/>
          </p:cNvSpPr>
          <p:nvPr/>
        </p:nvSpPr>
        <p:spPr bwMode="auto">
          <a:xfrm flipH="1">
            <a:off x="6097588" y="3003550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3582988" y="1174752"/>
            <a:ext cx="4191000" cy="3770313"/>
            <a:chOff x="2928" y="144"/>
            <a:chExt cx="2640" cy="2375"/>
          </a:xfrm>
        </p:grpSpPr>
        <p:grpSp>
          <p:nvGrpSpPr>
            <p:cNvPr id="76831" name="Group 19"/>
            <p:cNvGrpSpPr/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76858" name="Rectangle 20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         A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6859" name="Line 21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60" name="Line 22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61" name="Line 23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62" name="Line 24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76832" name="Rectangle 25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         B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33" name="Line 26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4" name="Line 27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5" name="Line 28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6" name="Line 29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76837" name="Group 30"/>
            <p:cNvGrpSpPr/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76853" name="Rectangle 31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         D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6854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5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6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7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76838" name="Group 36"/>
            <p:cNvGrpSpPr/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76848" name="Rectangle 37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         C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6849" name="Line 3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0" name="Line 3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1" name="Line 4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52" name="Line 4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76839" name="Group 42"/>
            <p:cNvGrpSpPr/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76843" name="Rectangle 4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         E</a:t>
                </a:r>
                <a:endParaRPr lang="en-US" altLang="zh-CN" sz="20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45" name="Line 4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46" name="Line 4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6847" name="Line 4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76840" name="Line 48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41" name="Text Box 49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T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42" name="Text Box 50"/>
            <p:cNvSpPr txBox="1">
              <a:spLocks noChangeArrowheads="1"/>
            </p:cNvSpPr>
            <p:nvPr/>
          </p:nvSpPr>
          <p:spPr bwMode="auto">
            <a:xfrm>
              <a:off x="3648" y="1996"/>
              <a:ext cx="17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sz="2400" b="1">
                  <a:solidFill>
                    <a:srgbClr val="000000"/>
                  </a:solidFill>
                  <a:ea typeface="楷体_GB2312" pitchFamily="49" charset="-122"/>
                </a:rPr>
                <a:t>中序序列：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BCAED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938035" name="Text Box 51"/>
          <p:cNvSpPr txBox="1">
            <a:spLocks noChangeArrowheads="1"/>
          </p:cNvSpPr>
          <p:nvPr/>
        </p:nvSpPr>
        <p:spPr bwMode="auto">
          <a:xfrm>
            <a:off x="5237163" y="179864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36" name="Text Box 52"/>
          <p:cNvSpPr txBox="1">
            <a:spLocks noChangeArrowheads="1"/>
          </p:cNvSpPr>
          <p:nvPr/>
        </p:nvSpPr>
        <p:spPr bwMode="auto">
          <a:xfrm>
            <a:off x="5810250" y="1801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37" name="Text Box 53"/>
          <p:cNvSpPr txBox="1">
            <a:spLocks noChangeArrowheads="1"/>
          </p:cNvSpPr>
          <p:nvPr/>
        </p:nvSpPr>
        <p:spPr bwMode="auto">
          <a:xfrm>
            <a:off x="4437063" y="270669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38" name="Text Box 54"/>
          <p:cNvSpPr txBox="1">
            <a:spLocks noChangeArrowheads="1"/>
          </p:cNvSpPr>
          <p:nvPr/>
        </p:nvSpPr>
        <p:spPr bwMode="auto">
          <a:xfrm>
            <a:off x="6589713" y="27051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39" name="Text Box 55"/>
          <p:cNvSpPr txBox="1">
            <a:spLocks noChangeArrowheads="1"/>
          </p:cNvSpPr>
          <p:nvPr/>
        </p:nvSpPr>
        <p:spPr bwMode="auto">
          <a:xfrm>
            <a:off x="3856038" y="26924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0" name="Text Box 56"/>
          <p:cNvSpPr txBox="1">
            <a:spLocks noChangeArrowheads="1"/>
          </p:cNvSpPr>
          <p:nvPr/>
        </p:nvSpPr>
        <p:spPr bwMode="auto">
          <a:xfrm>
            <a:off x="7170738" y="27051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1" name="Text Box 57"/>
          <p:cNvSpPr txBox="1">
            <a:spLocks noChangeArrowheads="1"/>
          </p:cNvSpPr>
          <p:nvPr/>
        </p:nvSpPr>
        <p:spPr bwMode="auto">
          <a:xfrm>
            <a:off x="4994275" y="37084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2" name="Text Box 58"/>
          <p:cNvSpPr txBox="1">
            <a:spLocks noChangeArrowheads="1"/>
          </p:cNvSpPr>
          <p:nvPr/>
        </p:nvSpPr>
        <p:spPr bwMode="auto">
          <a:xfrm>
            <a:off x="6577013" y="36830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3" name="Text Box 59"/>
          <p:cNvSpPr txBox="1">
            <a:spLocks noChangeArrowheads="1"/>
          </p:cNvSpPr>
          <p:nvPr/>
        </p:nvSpPr>
        <p:spPr bwMode="auto">
          <a:xfrm>
            <a:off x="7442200" y="26892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FF3300"/>
                </a:solidFill>
                <a:ea typeface="宋体" pitchFamily="2" charset="-122"/>
              </a:rPr>
              <a:t>^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4" name="Text Box 60"/>
          <p:cNvSpPr txBox="1">
            <a:spLocks noChangeArrowheads="1"/>
          </p:cNvSpPr>
          <p:nvPr/>
        </p:nvSpPr>
        <p:spPr bwMode="auto">
          <a:xfrm>
            <a:off x="4375150" y="3706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5" name="Text Box 61"/>
          <p:cNvSpPr txBox="1">
            <a:spLocks noChangeArrowheads="1"/>
          </p:cNvSpPr>
          <p:nvPr/>
        </p:nvSpPr>
        <p:spPr bwMode="auto">
          <a:xfrm>
            <a:off x="5995988" y="37068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38046" name="Line 62"/>
          <p:cNvSpPr>
            <a:spLocks noChangeShapeType="1"/>
          </p:cNvSpPr>
          <p:nvPr/>
        </p:nvSpPr>
        <p:spPr bwMode="auto">
          <a:xfrm flipH="1" flipV="1">
            <a:off x="3900488" y="3094038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47" name="Line 63"/>
          <p:cNvSpPr>
            <a:spLocks noChangeShapeType="1"/>
          </p:cNvSpPr>
          <p:nvPr/>
        </p:nvSpPr>
        <p:spPr bwMode="auto">
          <a:xfrm flipV="1">
            <a:off x="5424488" y="2179638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48" name="Line 64"/>
          <p:cNvSpPr>
            <a:spLocks noChangeShapeType="1"/>
          </p:cNvSpPr>
          <p:nvPr/>
        </p:nvSpPr>
        <p:spPr bwMode="auto">
          <a:xfrm flipV="1">
            <a:off x="5881688" y="2179638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49" name="Line 65"/>
          <p:cNvSpPr>
            <a:spLocks noChangeShapeType="1"/>
          </p:cNvSpPr>
          <p:nvPr/>
        </p:nvSpPr>
        <p:spPr bwMode="auto">
          <a:xfrm flipV="1">
            <a:off x="7024688" y="3094038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38050" name="Text Box 66"/>
          <p:cNvSpPr txBox="1">
            <a:spLocks noChangeArrowheads="1"/>
          </p:cNvSpPr>
          <p:nvPr/>
        </p:nvSpPr>
        <p:spPr bwMode="auto">
          <a:xfrm>
            <a:off x="3551238" y="26797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FF3300"/>
                </a:solidFill>
                <a:ea typeface="宋体" pitchFamily="2" charset="-122"/>
              </a:rPr>
              <a:t>^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8" name="Group 67"/>
          <p:cNvGrpSpPr/>
          <p:nvPr/>
        </p:nvGrpSpPr>
        <p:grpSpPr bwMode="auto">
          <a:xfrm>
            <a:off x="3165475" y="865188"/>
            <a:ext cx="5105400" cy="436562"/>
            <a:chOff x="3216" y="3303"/>
            <a:chExt cx="1680" cy="275"/>
          </a:xfrm>
        </p:grpSpPr>
        <p:sp>
          <p:nvSpPr>
            <p:cNvPr id="76826" name="Rectangle 68"/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宋体" pitchFamily="2" charset="-122"/>
                </a:rPr>
                <a:t>  </a:t>
              </a:r>
              <a:r>
                <a:rPr lang="en-US" altLang="zh-CN" sz="2200" b="1" dirty="0" err="1">
                  <a:solidFill>
                    <a:srgbClr val="000000"/>
                  </a:solidFill>
                  <a:ea typeface="宋体" pitchFamily="2" charset="-122"/>
                </a:rPr>
                <a:t>lchild</a:t>
              </a:r>
              <a:r>
                <a:rPr lang="en-US" altLang="zh-CN" sz="2200" b="1" dirty="0">
                  <a:solidFill>
                    <a:srgbClr val="000000"/>
                  </a:solidFill>
                  <a:ea typeface="宋体" pitchFamily="2" charset="-122"/>
                </a:rPr>
                <a:t>     </a:t>
              </a:r>
              <a:r>
                <a:rPr lang="en-US" altLang="zh-CN" sz="2200" b="1" dirty="0" err="1">
                  <a:solidFill>
                    <a:srgbClr val="000000"/>
                  </a:solidFill>
                  <a:ea typeface="宋体" pitchFamily="2" charset="-122"/>
                </a:rPr>
                <a:t>LTag</a:t>
              </a:r>
              <a:r>
                <a:rPr lang="en-US" altLang="zh-CN" sz="2200" b="1" dirty="0">
                  <a:solidFill>
                    <a:srgbClr val="000000"/>
                  </a:solidFill>
                  <a:ea typeface="宋体" pitchFamily="2" charset="-122"/>
                </a:rPr>
                <a:t>     data      </a:t>
              </a:r>
              <a:r>
                <a:rPr lang="en-US" altLang="zh-CN" sz="2200" b="1" dirty="0" err="1">
                  <a:solidFill>
                    <a:srgbClr val="000000"/>
                  </a:solidFill>
                  <a:ea typeface="宋体" pitchFamily="2" charset="-122"/>
                </a:rPr>
                <a:t>RTag</a:t>
              </a:r>
              <a:r>
                <a:rPr lang="en-US" altLang="zh-CN" sz="2200" b="1" dirty="0">
                  <a:solidFill>
                    <a:srgbClr val="000000"/>
                  </a:solidFill>
                  <a:ea typeface="宋体" pitchFamily="2" charset="-122"/>
                </a:rPr>
                <a:t>     </a:t>
              </a:r>
              <a:r>
                <a:rPr lang="en-US" altLang="zh-CN" sz="2200" b="1" dirty="0" err="1">
                  <a:solidFill>
                    <a:srgbClr val="000000"/>
                  </a:solidFill>
                  <a:ea typeface="宋体" pitchFamily="2" charset="-122"/>
                </a:rPr>
                <a:t>rchild</a:t>
              </a:r>
              <a:endParaRPr lang="en-US" altLang="zh-CN" sz="22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6827" name="Line 69"/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28" name="Line 70"/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29" name="Line 71"/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0" name="Line 72"/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6825" name="Rectangle 73"/>
          <p:cNvSpPr>
            <a:spLocks noChangeArrowheads="1"/>
          </p:cNvSpPr>
          <p:nvPr/>
        </p:nvSpPr>
        <p:spPr bwMode="auto">
          <a:xfrm>
            <a:off x="14288" y="0"/>
            <a:ext cx="41973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中序线索二叉树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35" grpId="0" autoUpdateAnimBg="0" build="p"/>
      <p:bldP spid="938036" grpId="0" autoUpdateAnimBg="0" build="p"/>
      <p:bldP spid="938037" grpId="0" autoUpdateAnimBg="0" build="p"/>
      <p:bldP spid="938038" grpId="0" autoUpdateAnimBg="0" build="p"/>
      <p:bldP spid="938039" grpId="0" autoUpdateAnimBg="0" build="p"/>
      <p:bldP spid="938040" grpId="0" autoUpdateAnimBg="0" build="p"/>
      <p:bldP spid="938041" grpId="0" autoUpdateAnimBg="0" build="p"/>
      <p:bldP spid="938042" grpId="0" autoUpdateAnimBg="0" build="p"/>
      <p:bldP spid="938043" grpId="0" autoUpdateAnimBg="0" build="p"/>
      <p:bldP spid="938044" grpId="0" autoUpdateAnimBg="0" build="p"/>
      <p:bldP spid="938045" grpId="0" autoUpdateAnimBg="0" build="p"/>
      <p:bldP spid="938050" grpId="0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457202" y="836615"/>
            <a:ext cx="84359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95500" indent="-2095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：指向结点前驱和后继的指针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线索链表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：加上线索二叉链表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线索二叉树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：加上线索的二叉树（图形式样）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线索化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：对二叉树以某种次序遍历使其变为线索二叉树的过程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14290" y="0"/>
            <a:ext cx="549433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线索化二叉树的几个术语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 bwMode="auto">
          <a:xfrm>
            <a:off x="2963865" y="4067175"/>
            <a:ext cx="485775" cy="2058988"/>
            <a:chOff x="1895" y="2426"/>
            <a:chExt cx="306" cy="1297"/>
          </a:xfrm>
        </p:grpSpPr>
        <p:sp>
          <p:nvSpPr>
            <p:cNvPr id="79947" name="Line 13"/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8" name="Line 14"/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136900" y="4043365"/>
            <a:ext cx="762000" cy="904875"/>
            <a:chOff x="2004" y="2411"/>
            <a:chExt cx="480" cy="570"/>
          </a:xfrm>
        </p:grpSpPr>
        <p:sp>
          <p:nvSpPr>
            <p:cNvPr id="79945" name="Line 16"/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6" name="Line 17"/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2184400" y="5245102"/>
            <a:ext cx="438150" cy="811213"/>
            <a:chOff x="1404" y="3168"/>
            <a:chExt cx="276" cy="511"/>
          </a:xfrm>
        </p:grpSpPr>
        <p:sp>
          <p:nvSpPr>
            <p:cNvPr id="79943" name="Line 19"/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4" name="Line 20"/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1544638" y="5268915"/>
            <a:ext cx="392112" cy="835025"/>
            <a:chOff x="1001" y="3183"/>
            <a:chExt cx="247" cy="526"/>
          </a:xfrm>
        </p:grpSpPr>
        <p:sp>
          <p:nvSpPr>
            <p:cNvPr id="79941" name="Line 22"/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2" name="Line 23"/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5224463" y="3006725"/>
            <a:ext cx="679450" cy="1893888"/>
            <a:chOff x="3319" y="1758"/>
            <a:chExt cx="428" cy="1193"/>
          </a:xfrm>
        </p:grpSpPr>
        <p:sp>
          <p:nvSpPr>
            <p:cNvPr id="79939" name="Line 25"/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40" name="Line 26"/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7297738" y="4019552"/>
            <a:ext cx="557212" cy="892175"/>
            <a:chOff x="4625" y="2396"/>
            <a:chExt cx="351" cy="562"/>
          </a:xfrm>
        </p:grpSpPr>
        <p:sp>
          <p:nvSpPr>
            <p:cNvPr id="79937" name="Line 28"/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38" name="Line 29"/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" name="Group 30"/>
          <p:cNvGrpSpPr/>
          <p:nvPr/>
        </p:nvGrpSpPr>
        <p:grpSpPr bwMode="auto">
          <a:xfrm>
            <a:off x="676275" y="5314952"/>
            <a:ext cx="292100" cy="811213"/>
            <a:chOff x="454" y="3212"/>
            <a:chExt cx="184" cy="511"/>
          </a:xfrm>
        </p:grpSpPr>
        <p:sp>
          <p:nvSpPr>
            <p:cNvPr id="79935" name="Line 31"/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36" name="Line 32"/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33"/>
          <p:cNvGrpSpPr/>
          <p:nvPr/>
        </p:nvGrpSpPr>
        <p:grpSpPr bwMode="auto">
          <a:xfrm>
            <a:off x="4475163" y="3030540"/>
            <a:ext cx="495300" cy="1881187"/>
            <a:chOff x="2847" y="1773"/>
            <a:chExt cx="312" cy="1185"/>
          </a:xfrm>
        </p:grpSpPr>
        <p:sp>
          <p:nvSpPr>
            <p:cNvPr id="79933" name="Line 34"/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34" name="Line 35"/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0" name="Group 36"/>
          <p:cNvGrpSpPr/>
          <p:nvPr/>
        </p:nvGrpSpPr>
        <p:grpSpPr bwMode="auto">
          <a:xfrm>
            <a:off x="6470652" y="4030665"/>
            <a:ext cx="587375" cy="866775"/>
            <a:chOff x="4104" y="2403"/>
            <a:chExt cx="370" cy="546"/>
          </a:xfrm>
        </p:grpSpPr>
        <p:sp>
          <p:nvSpPr>
            <p:cNvPr id="79931" name="Line 37"/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32" name="Line 38"/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39"/>
          <p:cNvGrpSpPr/>
          <p:nvPr/>
        </p:nvGrpSpPr>
        <p:grpSpPr bwMode="auto">
          <a:xfrm>
            <a:off x="8431213" y="3578225"/>
            <a:ext cx="393700" cy="1320800"/>
            <a:chOff x="5339" y="2118"/>
            <a:chExt cx="248" cy="832"/>
          </a:xfrm>
        </p:grpSpPr>
        <p:sp>
          <p:nvSpPr>
            <p:cNvPr id="79929" name="Line 40"/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30" name="Line 41"/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2" name="Group 42"/>
          <p:cNvGrpSpPr/>
          <p:nvPr/>
        </p:nvGrpSpPr>
        <p:grpSpPr bwMode="auto">
          <a:xfrm>
            <a:off x="974727" y="2276477"/>
            <a:ext cx="7434263" cy="4111625"/>
            <a:chOff x="642" y="1298"/>
            <a:chExt cx="4683" cy="2590"/>
          </a:xfrm>
        </p:grpSpPr>
        <p:grpSp>
          <p:nvGrpSpPr>
            <p:cNvPr id="79892" name="Group 43"/>
            <p:cNvGrpSpPr/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79927" name="Oval 44"/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28" name="Rectangle 45"/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A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79893" name="Group 46"/>
            <p:cNvGrpSpPr/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79925" name="Oval 47"/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26" name="Rectangle 48"/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B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79894" name="Line 49"/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79895" name="Group 50"/>
            <p:cNvGrpSpPr/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79923" name="Oval 51"/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24" name="Rectangle 52"/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C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79896" name="Group 53"/>
            <p:cNvGrpSpPr/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79921" name="Oval 54"/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22" name="Rectangle 55"/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b="1">
                    <a:solidFill>
                      <a:srgbClr val="FF33CC"/>
                    </a:solidFill>
                    <a:ea typeface="PMingLiU" pitchFamily="18" charset="-120"/>
                  </a:rPr>
                  <a:t>G</a:t>
                </a:r>
                <a:endParaRPr lang="en-US" altLang="zh-TW" sz="2400" b="1">
                  <a:solidFill>
                    <a:srgbClr val="FF33CC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79897" name="Line 56"/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79898" name="Group 57"/>
            <p:cNvGrpSpPr/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79919" name="Oval 58"/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20" name="Rectangle 59"/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E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79899" name="Group 60"/>
            <p:cNvGrpSpPr/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79917" name="Oval 61"/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18" name="Rectangle 62"/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I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79900" name="Line 63"/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79901" name="Group 64"/>
            <p:cNvGrpSpPr/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79915" name="Oval 65"/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16" name="Rectangle 66"/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D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79902" name="Group 67"/>
            <p:cNvGrpSpPr/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79913" name="Oval 68"/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14" name="Rectangle 69"/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 b="1">
                    <a:solidFill>
                      <a:srgbClr val="FF33CC"/>
                    </a:solidFill>
                    <a:ea typeface="PMingLiU" pitchFamily="18" charset="-120"/>
                  </a:rPr>
                  <a:t>H</a:t>
                </a:r>
                <a:endParaRPr lang="en-US" altLang="zh-TW" sz="2400" b="1">
                  <a:solidFill>
                    <a:srgbClr val="FF33CC"/>
                  </a:solidFill>
                  <a:ea typeface="PMingLiU" pitchFamily="18" charset="-120"/>
                </a:endParaRPr>
              </a:p>
            </p:txBody>
          </p:sp>
        </p:grpSp>
        <p:grpSp>
          <p:nvGrpSpPr>
            <p:cNvPr id="79903" name="Group 70"/>
            <p:cNvGrpSpPr/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79911" name="Oval 71"/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12" name="Rectangle 72"/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ea typeface="PMingLiU" pitchFamily="18" charset="-120"/>
                  </a:rPr>
                  <a:t>F</a:t>
                </a:r>
                <a:endParaRPr lang="en-US" altLang="zh-TW" sz="2400">
                  <a:solidFill>
                    <a:srgbClr val="000000"/>
                  </a:solidFill>
                  <a:ea typeface="PMingLiU" pitchFamily="18" charset="-120"/>
                </a:endParaRPr>
              </a:p>
            </p:txBody>
          </p:sp>
        </p:grpSp>
        <p:sp>
          <p:nvSpPr>
            <p:cNvPr id="79904" name="Line 73"/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05" name="Line 74"/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06" name="Line 75"/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07" name="Line 76"/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08" name="Line 77"/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09" name="Line 78"/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910" name="Rectangle 79"/>
            <p:cNvSpPr>
              <a:spLocks noChangeArrowheads="1"/>
            </p:cNvSpPr>
            <p:nvPr/>
          </p:nvSpPr>
          <p:spPr bwMode="auto">
            <a:xfrm>
              <a:off x="1570" y="1298"/>
              <a:ext cx="4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>
                  <a:solidFill>
                    <a:srgbClr val="000000"/>
                  </a:solidFill>
                  <a:ea typeface="PMingLiU" pitchFamily="18" charset="-120"/>
                </a:rPr>
                <a:t>root</a:t>
              </a:r>
              <a:endParaRPr lang="en-US" altLang="zh-TW" sz="2400">
                <a:solidFill>
                  <a:srgbClr val="000000"/>
                </a:solidFill>
                <a:ea typeface="PMingLiU" pitchFamily="18" charset="-120"/>
              </a:endParaRPr>
            </a:p>
          </p:txBody>
        </p:sp>
      </p:grpSp>
      <p:sp>
        <p:nvSpPr>
          <p:cNvPr id="778320" name="Text Box 80"/>
          <p:cNvSpPr txBox="1">
            <a:spLocks noChangeArrowheads="1"/>
          </p:cNvSpPr>
          <p:nvPr/>
        </p:nvSpPr>
        <p:spPr bwMode="auto">
          <a:xfrm>
            <a:off x="203202" y="45735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FF3300"/>
                </a:solidFill>
                <a:ea typeface="楷体_GB2312" pitchFamily="49" charset="-122"/>
              </a:rPr>
              <a:t>悬空？</a:t>
            </a:r>
            <a:endParaRPr lang="zh-TW" altLang="en-US" sz="24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78321" name="Rectangle 81"/>
          <p:cNvSpPr>
            <a:spLocks noChangeArrowheads="1"/>
          </p:cNvSpPr>
          <p:nvPr/>
        </p:nvSpPr>
        <p:spPr bwMode="auto">
          <a:xfrm>
            <a:off x="7854950" y="31115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b="1">
                <a:solidFill>
                  <a:srgbClr val="FF3300"/>
                </a:solidFill>
                <a:ea typeface="楷体_GB2312" pitchFamily="49" charset="-122"/>
              </a:rPr>
              <a:t>悬空？</a:t>
            </a:r>
            <a:endParaRPr lang="zh-TW" altLang="en-US" sz="24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78322" name="Text Box 82"/>
          <p:cNvSpPr txBox="1">
            <a:spLocks noChangeArrowheads="1"/>
          </p:cNvSpPr>
          <p:nvPr/>
        </p:nvSpPr>
        <p:spPr bwMode="auto">
          <a:xfrm>
            <a:off x="436563" y="1587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该二叉树中序遍历结果为</a:t>
            </a:r>
            <a:r>
              <a:rPr lang="zh-TW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TW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TW" sz="2400" b="1">
                <a:solidFill>
                  <a:srgbClr val="FF3300"/>
                </a:solidFill>
                <a:ea typeface="PMingLiU" pitchFamily="18" charset="-120"/>
              </a:rPr>
              <a:t>H, </a:t>
            </a:r>
            <a:r>
              <a:rPr lang="en-US" altLang="zh-TW" sz="2400" b="1">
                <a:solidFill>
                  <a:srgbClr val="0000FF"/>
                </a:solidFill>
                <a:ea typeface="PMingLiU" pitchFamily="18" charset="-120"/>
              </a:rPr>
              <a:t>D, I, B, E, A, F, C</a:t>
            </a:r>
            <a:r>
              <a:rPr lang="en-US" altLang="zh-TW" sz="2400" b="1">
                <a:solidFill>
                  <a:srgbClr val="FF3300"/>
                </a:solidFill>
                <a:ea typeface="PMingLiU" pitchFamily="18" charset="-120"/>
              </a:rPr>
              <a:t>, G</a:t>
            </a:r>
            <a:endParaRPr lang="zh-TW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23" name="Rectangle 83"/>
          <p:cNvSpPr>
            <a:spLocks noGrp="1" noChangeArrowheads="1"/>
          </p:cNvSpPr>
          <p:nvPr>
            <p:ph type="title"/>
          </p:nvPr>
        </p:nvSpPr>
        <p:spPr>
          <a:xfrm>
            <a:off x="585788" y="685800"/>
            <a:ext cx="7772400" cy="609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l">
              <a:defRPr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cs typeface="+mj-cs"/>
              </a:rPr>
              <a:t>画出以下二叉树对应的中序线索二叉树。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  <a:cs typeface="+mj-cs"/>
            </a:endParaRPr>
          </a:p>
        </p:txBody>
      </p:sp>
      <p:sp>
        <p:nvSpPr>
          <p:cNvPr id="778324" name="AutoShape 84"/>
          <p:cNvSpPr>
            <a:spLocks noChangeArrowheads="1"/>
          </p:cNvSpPr>
          <p:nvPr/>
        </p:nvSpPr>
        <p:spPr bwMode="auto">
          <a:xfrm>
            <a:off x="184150" y="3263900"/>
            <a:ext cx="1600200" cy="990600"/>
          </a:xfrm>
          <a:prstGeom prst="wedgeRoundRectCallout">
            <a:avLst>
              <a:gd name="adj1" fmla="val 199"/>
              <a:gd name="adj2" fmla="val 8798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>
                <a:solidFill>
                  <a:srgbClr val="FF3300"/>
                </a:solidFill>
                <a:ea typeface="楷体_GB2312" pitchFamily="49" charset="-122"/>
              </a:rPr>
              <a:t>为避免悬空态，应增设一个头结点</a:t>
            </a:r>
            <a:endParaRPr lang="zh-CN" altLang="en-US" sz="20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9890" name="Rectangle 86"/>
          <p:cNvSpPr>
            <a:spLocks noChangeArrowheads="1"/>
          </p:cNvSpPr>
          <p:nvPr/>
        </p:nvSpPr>
        <p:spPr bwMode="auto">
          <a:xfrm>
            <a:off x="2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练习</a:t>
            </a:r>
            <a:endParaRPr lang="zh-CN" altLang="en-US" sz="4000" b="1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91" name="日期占位符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                            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0" grpId="0" autoUpdateAnimBg="0"/>
      <p:bldP spid="778321" grpId="0" autoUpdateAnimBg="0"/>
      <p:bldP spid="778322" grpId="0" autoUpdateAnimBg="0" build="p"/>
      <p:bldP spid="77832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517525" y="584200"/>
            <a:ext cx="7162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对应的中序线索二叉树存储结构如图所示：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95288" y="2479677"/>
            <a:ext cx="3700462" cy="3667125"/>
            <a:chOff x="115" y="1134"/>
            <a:chExt cx="2331" cy="2310"/>
          </a:xfrm>
        </p:grpSpPr>
        <p:sp>
          <p:nvSpPr>
            <p:cNvPr id="81039" name="Line 5"/>
            <p:cNvSpPr>
              <a:spLocks noChangeShapeType="1"/>
            </p:cNvSpPr>
            <p:nvPr/>
          </p:nvSpPr>
          <p:spPr bwMode="auto">
            <a:xfrm>
              <a:off x="551" y="3200"/>
              <a:ext cx="8" cy="21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040" name="Line 6"/>
            <p:cNvSpPr>
              <a:spLocks noChangeShapeType="1"/>
            </p:cNvSpPr>
            <p:nvPr/>
          </p:nvSpPr>
          <p:spPr bwMode="auto">
            <a:xfrm>
              <a:off x="115" y="3435"/>
              <a:ext cx="44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041" name="Line 7"/>
            <p:cNvSpPr>
              <a:spLocks noChangeShapeType="1"/>
            </p:cNvSpPr>
            <p:nvPr/>
          </p:nvSpPr>
          <p:spPr bwMode="auto">
            <a:xfrm flipH="1">
              <a:off x="115" y="1788"/>
              <a:ext cx="16" cy="165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042" name="Line 8"/>
            <p:cNvSpPr>
              <a:spLocks noChangeShapeType="1"/>
            </p:cNvSpPr>
            <p:nvPr/>
          </p:nvSpPr>
          <p:spPr bwMode="auto">
            <a:xfrm flipV="1">
              <a:off x="133" y="1134"/>
              <a:ext cx="2313" cy="64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6156325" y="2184402"/>
            <a:ext cx="2630488" cy="2384425"/>
            <a:chOff x="3744" y="1152"/>
            <a:chExt cx="1657" cy="1502"/>
          </a:xfrm>
        </p:grpSpPr>
        <p:sp>
          <p:nvSpPr>
            <p:cNvPr id="81037" name="Line 10"/>
            <p:cNvSpPr>
              <a:spLocks noChangeShapeType="1"/>
            </p:cNvSpPr>
            <p:nvPr/>
          </p:nvSpPr>
          <p:spPr bwMode="auto">
            <a:xfrm flipV="1">
              <a:off x="3744" y="1152"/>
              <a:ext cx="163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038" name="Line 11"/>
            <p:cNvSpPr>
              <a:spLocks noChangeShapeType="1"/>
            </p:cNvSpPr>
            <p:nvPr/>
          </p:nvSpPr>
          <p:spPr bwMode="auto">
            <a:xfrm flipV="1">
              <a:off x="5401" y="1164"/>
              <a:ext cx="0" cy="149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608013" y="2895602"/>
            <a:ext cx="8566150" cy="3054351"/>
            <a:chOff x="249" y="1600"/>
            <a:chExt cx="5396" cy="1924"/>
          </a:xfrm>
        </p:grpSpPr>
        <p:grpSp>
          <p:nvGrpSpPr>
            <p:cNvPr id="80948" name="Group 13"/>
            <p:cNvGrpSpPr/>
            <p:nvPr/>
          </p:nvGrpSpPr>
          <p:grpSpPr bwMode="auto">
            <a:xfrm>
              <a:off x="2493" y="1602"/>
              <a:ext cx="1274" cy="274"/>
              <a:chOff x="2530" y="1805"/>
              <a:chExt cx="1274" cy="274"/>
            </a:xfrm>
          </p:grpSpPr>
          <p:sp>
            <p:nvSpPr>
              <p:cNvPr id="81032" name="Rectangle 14"/>
              <p:cNvSpPr>
                <a:spLocks noChangeArrowheads="1"/>
              </p:cNvSpPr>
              <p:nvPr/>
            </p:nvSpPr>
            <p:spPr bwMode="auto">
              <a:xfrm>
                <a:off x="2530" y="180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33" name="Line 15"/>
              <p:cNvSpPr>
                <a:spLocks noChangeShapeType="1"/>
              </p:cNvSpPr>
              <p:nvPr/>
            </p:nvSpPr>
            <p:spPr bwMode="auto">
              <a:xfrm>
                <a:off x="276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34" name="Line 16"/>
              <p:cNvSpPr>
                <a:spLocks noChangeShapeType="1"/>
              </p:cNvSpPr>
              <p:nvPr/>
            </p:nvSpPr>
            <p:spPr bwMode="auto">
              <a:xfrm>
                <a:off x="357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35" name="Line 17"/>
              <p:cNvSpPr>
                <a:spLocks noChangeShapeType="1"/>
              </p:cNvSpPr>
              <p:nvPr/>
            </p:nvSpPr>
            <p:spPr bwMode="auto">
              <a:xfrm>
                <a:off x="2991" y="180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36" name="Line 18"/>
              <p:cNvSpPr>
                <a:spLocks noChangeShapeType="1"/>
              </p:cNvSpPr>
              <p:nvPr/>
            </p:nvSpPr>
            <p:spPr bwMode="auto">
              <a:xfrm>
                <a:off x="3358" y="180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49" name="Rectangle 19"/>
            <p:cNvSpPr>
              <a:spLocks noChangeArrowheads="1"/>
            </p:cNvSpPr>
            <p:nvPr/>
          </p:nvSpPr>
          <p:spPr bwMode="auto">
            <a:xfrm>
              <a:off x="2514" y="162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0" name="Rectangle 20"/>
            <p:cNvSpPr>
              <a:spLocks noChangeArrowheads="1"/>
            </p:cNvSpPr>
            <p:nvPr/>
          </p:nvSpPr>
          <p:spPr bwMode="auto">
            <a:xfrm>
              <a:off x="3562" y="1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1" name="Rectangle 21"/>
            <p:cNvSpPr>
              <a:spLocks noChangeArrowheads="1"/>
            </p:cNvSpPr>
            <p:nvPr/>
          </p:nvSpPr>
          <p:spPr bwMode="auto">
            <a:xfrm>
              <a:off x="3009" y="160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A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52" name="Group 22"/>
            <p:cNvGrpSpPr/>
            <p:nvPr/>
          </p:nvGrpSpPr>
          <p:grpSpPr bwMode="auto">
            <a:xfrm>
              <a:off x="3917" y="2098"/>
              <a:ext cx="1274" cy="274"/>
              <a:chOff x="3954" y="2301"/>
              <a:chExt cx="1274" cy="274"/>
            </a:xfrm>
          </p:grpSpPr>
          <p:sp>
            <p:nvSpPr>
              <p:cNvPr id="81027" name="Rectangle 23"/>
              <p:cNvSpPr>
                <a:spLocks noChangeArrowheads="1"/>
              </p:cNvSpPr>
              <p:nvPr/>
            </p:nvSpPr>
            <p:spPr bwMode="auto">
              <a:xfrm>
                <a:off x="3954" y="230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8" name="Line 24"/>
              <p:cNvSpPr>
                <a:spLocks noChangeShapeType="1"/>
              </p:cNvSpPr>
              <p:nvPr/>
            </p:nvSpPr>
            <p:spPr bwMode="auto">
              <a:xfrm>
                <a:off x="419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9" name="Line 25"/>
              <p:cNvSpPr>
                <a:spLocks noChangeShapeType="1"/>
              </p:cNvSpPr>
              <p:nvPr/>
            </p:nvSpPr>
            <p:spPr bwMode="auto">
              <a:xfrm>
                <a:off x="500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30" name="Line 26"/>
              <p:cNvSpPr>
                <a:spLocks noChangeShapeType="1"/>
              </p:cNvSpPr>
              <p:nvPr/>
            </p:nvSpPr>
            <p:spPr bwMode="auto">
              <a:xfrm>
                <a:off x="4415" y="230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31" name="Line 27"/>
              <p:cNvSpPr>
                <a:spLocks noChangeShapeType="1"/>
              </p:cNvSpPr>
              <p:nvPr/>
            </p:nvSpPr>
            <p:spPr bwMode="auto">
              <a:xfrm>
                <a:off x="4782" y="230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53" name="Rectangle 28"/>
            <p:cNvSpPr>
              <a:spLocks noChangeArrowheads="1"/>
            </p:cNvSpPr>
            <p:nvPr/>
          </p:nvSpPr>
          <p:spPr bwMode="auto">
            <a:xfrm>
              <a:off x="3938" y="211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4" name="Rectangle 29"/>
            <p:cNvSpPr>
              <a:spLocks noChangeArrowheads="1"/>
            </p:cNvSpPr>
            <p:nvPr/>
          </p:nvSpPr>
          <p:spPr bwMode="auto">
            <a:xfrm>
              <a:off x="4986" y="212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5" name="Rectangle 30"/>
            <p:cNvSpPr>
              <a:spLocks noChangeArrowheads="1"/>
            </p:cNvSpPr>
            <p:nvPr/>
          </p:nvSpPr>
          <p:spPr bwMode="auto">
            <a:xfrm>
              <a:off x="4433" y="209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C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56" name="Group 31"/>
            <p:cNvGrpSpPr/>
            <p:nvPr/>
          </p:nvGrpSpPr>
          <p:grpSpPr bwMode="auto">
            <a:xfrm>
              <a:off x="1015" y="2105"/>
              <a:ext cx="1274" cy="274"/>
              <a:chOff x="1052" y="2308"/>
              <a:chExt cx="1274" cy="274"/>
            </a:xfrm>
          </p:grpSpPr>
          <p:sp>
            <p:nvSpPr>
              <p:cNvPr id="81022" name="Rectangle 32"/>
              <p:cNvSpPr>
                <a:spLocks noChangeArrowheads="1"/>
              </p:cNvSpPr>
              <p:nvPr/>
            </p:nvSpPr>
            <p:spPr bwMode="auto">
              <a:xfrm>
                <a:off x="1052" y="2312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23" name="Line 33"/>
              <p:cNvSpPr>
                <a:spLocks noChangeShapeType="1"/>
              </p:cNvSpPr>
              <p:nvPr/>
            </p:nvSpPr>
            <p:spPr bwMode="auto">
              <a:xfrm>
                <a:off x="128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4" name="Line 34"/>
              <p:cNvSpPr>
                <a:spLocks noChangeShapeType="1"/>
              </p:cNvSpPr>
              <p:nvPr/>
            </p:nvSpPr>
            <p:spPr bwMode="auto">
              <a:xfrm>
                <a:off x="209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5" name="Line 35"/>
              <p:cNvSpPr>
                <a:spLocks noChangeShapeType="1"/>
              </p:cNvSpPr>
              <p:nvPr/>
            </p:nvSpPr>
            <p:spPr bwMode="auto">
              <a:xfrm>
                <a:off x="1513" y="2308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6" name="Line 36"/>
              <p:cNvSpPr>
                <a:spLocks noChangeShapeType="1"/>
              </p:cNvSpPr>
              <p:nvPr/>
            </p:nvSpPr>
            <p:spPr bwMode="auto">
              <a:xfrm>
                <a:off x="1880" y="2308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57" name="Rectangle 37"/>
            <p:cNvSpPr>
              <a:spLocks noChangeArrowheads="1"/>
            </p:cNvSpPr>
            <p:nvPr/>
          </p:nvSpPr>
          <p:spPr bwMode="auto">
            <a:xfrm>
              <a:off x="1036" y="212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8" name="Rectangle 38"/>
            <p:cNvSpPr>
              <a:spLocks noChangeArrowheads="1"/>
            </p:cNvSpPr>
            <p:nvPr/>
          </p:nvSpPr>
          <p:spPr bwMode="auto">
            <a:xfrm>
              <a:off x="2084" y="213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59" name="Rectangle 39"/>
            <p:cNvSpPr>
              <a:spLocks noChangeArrowheads="1"/>
            </p:cNvSpPr>
            <p:nvPr/>
          </p:nvSpPr>
          <p:spPr bwMode="auto">
            <a:xfrm>
              <a:off x="1531" y="210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B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60" name="Group 40"/>
            <p:cNvGrpSpPr/>
            <p:nvPr/>
          </p:nvGrpSpPr>
          <p:grpSpPr bwMode="auto">
            <a:xfrm>
              <a:off x="1721" y="2630"/>
              <a:ext cx="1274" cy="274"/>
              <a:chOff x="1758" y="2833"/>
              <a:chExt cx="1274" cy="274"/>
            </a:xfrm>
          </p:grpSpPr>
          <p:sp>
            <p:nvSpPr>
              <p:cNvPr id="81017" name="Rectangle 41"/>
              <p:cNvSpPr>
                <a:spLocks noChangeArrowheads="1"/>
              </p:cNvSpPr>
              <p:nvPr/>
            </p:nvSpPr>
            <p:spPr bwMode="auto">
              <a:xfrm>
                <a:off x="1758" y="2837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8" name="Line 42"/>
              <p:cNvSpPr>
                <a:spLocks noChangeShapeType="1"/>
              </p:cNvSpPr>
              <p:nvPr/>
            </p:nvSpPr>
            <p:spPr bwMode="auto">
              <a:xfrm>
                <a:off x="199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9" name="Line 43"/>
              <p:cNvSpPr>
                <a:spLocks noChangeShapeType="1"/>
              </p:cNvSpPr>
              <p:nvPr/>
            </p:nvSpPr>
            <p:spPr bwMode="auto">
              <a:xfrm>
                <a:off x="280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0" name="Line 44"/>
              <p:cNvSpPr>
                <a:spLocks noChangeShapeType="1"/>
              </p:cNvSpPr>
              <p:nvPr/>
            </p:nvSpPr>
            <p:spPr bwMode="auto">
              <a:xfrm>
                <a:off x="2219" y="2833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21" name="Line 45"/>
              <p:cNvSpPr>
                <a:spLocks noChangeShapeType="1"/>
              </p:cNvSpPr>
              <p:nvPr/>
            </p:nvSpPr>
            <p:spPr bwMode="auto">
              <a:xfrm>
                <a:off x="2586" y="2833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61" name="Rectangle 46"/>
            <p:cNvSpPr>
              <a:spLocks noChangeArrowheads="1"/>
            </p:cNvSpPr>
            <p:nvPr/>
          </p:nvSpPr>
          <p:spPr bwMode="auto">
            <a:xfrm>
              <a:off x="1742" y="265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62" name="Rectangle 47"/>
            <p:cNvSpPr>
              <a:spLocks noChangeArrowheads="1"/>
            </p:cNvSpPr>
            <p:nvPr/>
          </p:nvSpPr>
          <p:spPr bwMode="auto">
            <a:xfrm>
              <a:off x="2790" y="2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63" name="Rectangle 48"/>
            <p:cNvSpPr>
              <a:spLocks noChangeArrowheads="1"/>
            </p:cNvSpPr>
            <p:nvPr/>
          </p:nvSpPr>
          <p:spPr bwMode="auto">
            <a:xfrm>
              <a:off x="2237" y="2628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E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64" name="Group 49"/>
            <p:cNvGrpSpPr/>
            <p:nvPr/>
          </p:nvGrpSpPr>
          <p:grpSpPr bwMode="auto">
            <a:xfrm>
              <a:off x="3198" y="2623"/>
              <a:ext cx="1274" cy="274"/>
              <a:chOff x="3235" y="2826"/>
              <a:chExt cx="1274" cy="274"/>
            </a:xfrm>
          </p:grpSpPr>
          <p:sp>
            <p:nvSpPr>
              <p:cNvPr id="81012" name="Rectangle 50"/>
              <p:cNvSpPr>
                <a:spLocks noChangeArrowheads="1"/>
              </p:cNvSpPr>
              <p:nvPr/>
            </p:nvSpPr>
            <p:spPr bwMode="auto">
              <a:xfrm>
                <a:off x="3235" y="2830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3" name="Line 51"/>
              <p:cNvSpPr>
                <a:spLocks noChangeShapeType="1"/>
              </p:cNvSpPr>
              <p:nvPr/>
            </p:nvSpPr>
            <p:spPr bwMode="auto">
              <a:xfrm>
                <a:off x="347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4" name="Line 52"/>
              <p:cNvSpPr>
                <a:spLocks noChangeShapeType="1"/>
              </p:cNvSpPr>
              <p:nvPr/>
            </p:nvSpPr>
            <p:spPr bwMode="auto">
              <a:xfrm>
                <a:off x="428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5" name="Line 53"/>
              <p:cNvSpPr>
                <a:spLocks noChangeShapeType="1"/>
              </p:cNvSpPr>
              <p:nvPr/>
            </p:nvSpPr>
            <p:spPr bwMode="auto">
              <a:xfrm>
                <a:off x="3696" y="2826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6" name="Line 54"/>
              <p:cNvSpPr>
                <a:spLocks noChangeShapeType="1"/>
              </p:cNvSpPr>
              <p:nvPr/>
            </p:nvSpPr>
            <p:spPr bwMode="auto">
              <a:xfrm>
                <a:off x="4063" y="2826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65" name="Rectangle 55"/>
            <p:cNvSpPr>
              <a:spLocks noChangeArrowheads="1"/>
            </p:cNvSpPr>
            <p:nvPr/>
          </p:nvSpPr>
          <p:spPr bwMode="auto">
            <a:xfrm>
              <a:off x="3219" y="264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66" name="Rectangle 56"/>
            <p:cNvSpPr>
              <a:spLocks noChangeArrowheads="1"/>
            </p:cNvSpPr>
            <p:nvPr/>
          </p:nvSpPr>
          <p:spPr bwMode="auto">
            <a:xfrm>
              <a:off x="4267" y="264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67" name="Rectangle 57"/>
            <p:cNvSpPr>
              <a:spLocks noChangeArrowheads="1"/>
            </p:cNvSpPr>
            <p:nvPr/>
          </p:nvSpPr>
          <p:spPr bwMode="auto">
            <a:xfrm>
              <a:off x="3714" y="2621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F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68" name="Group 58"/>
            <p:cNvGrpSpPr/>
            <p:nvPr/>
          </p:nvGrpSpPr>
          <p:grpSpPr bwMode="auto">
            <a:xfrm>
              <a:off x="4653" y="2608"/>
              <a:ext cx="992" cy="274"/>
              <a:chOff x="4690" y="2811"/>
              <a:chExt cx="1274" cy="274"/>
            </a:xfrm>
          </p:grpSpPr>
          <p:sp>
            <p:nvSpPr>
              <p:cNvPr id="81007" name="Rectangle 59"/>
              <p:cNvSpPr>
                <a:spLocks noChangeArrowheads="1"/>
              </p:cNvSpPr>
              <p:nvPr/>
            </p:nvSpPr>
            <p:spPr bwMode="auto">
              <a:xfrm>
                <a:off x="4690" y="28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8" name="Line 60"/>
              <p:cNvSpPr>
                <a:spLocks noChangeShapeType="1"/>
              </p:cNvSpPr>
              <p:nvPr/>
            </p:nvSpPr>
            <p:spPr bwMode="auto">
              <a:xfrm>
                <a:off x="492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9" name="Line 61"/>
              <p:cNvSpPr>
                <a:spLocks noChangeShapeType="1"/>
              </p:cNvSpPr>
              <p:nvPr/>
            </p:nvSpPr>
            <p:spPr bwMode="auto">
              <a:xfrm>
                <a:off x="573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0" name="Line 62"/>
              <p:cNvSpPr>
                <a:spLocks noChangeShapeType="1"/>
              </p:cNvSpPr>
              <p:nvPr/>
            </p:nvSpPr>
            <p:spPr bwMode="auto">
              <a:xfrm>
                <a:off x="5151" y="28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11" name="Line 63"/>
              <p:cNvSpPr>
                <a:spLocks noChangeShapeType="1"/>
              </p:cNvSpPr>
              <p:nvPr/>
            </p:nvSpPr>
            <p:spPr bwMode="auto">
              <a:xfrm>
                <a:off x="5518" y="28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69" name="Rectangle 64"/>
            <p:cNvSpPr>
              <a:spLocks noChangeArrowheads="1"/>
            </p:cNvSpPr>
            <p:nvPr/>
          </p:nvSpPr>
          <p:spPr bwMode="auto">
            <a:xfrm>
              <a:off x="4674" y="2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0" name="Rectangle 65"/>
            <p:cNvSpPr>
              <a:spLocks noChangeArrowheads="1"/>
            </p:cNvSpPr>
            <p:nvPr/>
          </p:nvSpPr>
          <p:spPr bwMode="auto">
            <a:xfrm>
              <a:off x="5472" y="2605"/>
              <a:ext cx="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1" name="Rectangle 66"/>
            <p:cNvSpPr>
              <a:spLocks noChangeArrowheads="1"/>
            </p:cNvSpPr>
            <p:nvPr/>
          </p:nvSpPr>
          <p:spPr bwMode="auto">
            <a:xfrm>
              <a:off x="5034" y="2606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G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72" name="Group 67"/>
            <p:cNvGrpSpPr/>
            <p:nvPr/>
          </p:nvGrpSpPr>
          <p:grpSpPr bwMode="auto">
            <a:xfrm>
              <a:off x="281" y="2631"/>
              <a:ext cx="1274" cy="274"/>
              <a:chOff x="318" y="2834"/>
              <a:chExt cx="1274" cy="274"/>
            </a:xfrm>
          </p:grpSpPr>
          <p:sp>
            <p:nvSpPr>
              <p:cNvPr id="81002" name="Rectangle 68"/>
              <p:cNvSpPr>
                <a:spLocks noChangeArrowheads="1"/>
              </p:cNvSpPr>
              <p:nvPr/>
            </p:nvSpPr>
            <p:spPr bwMode="auto">
              <a:xfrm>
                <a:off x="318" y="2838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3" name="Line 69"/>
              <p:cNvSpPr>
                <a:spLocks noChangeShapeType="1"/>
              </p:cNvSpPr>
              <p:nvPr/>
            </p:nvSpPr>
            <p:spPr bwMode="auto">
              <a:xfrm>
                <a:off x="55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4" name="Line 70"/>
              <p:cNvSpPr>
                <a:spLocks noChangeShapeType="1"/>
              </p:cNvSpPr>
              <p:nvPr/>
            </p:nvSpPr>
            <p:spPr bwMode="auto">
              <a:xfrm>
                <a:off x="136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5" name="Line 71"/>
              <p:cNvSpPr>
                <a:spLocks noChangeShapeType="1"/>
              </p:cNvSpPr>
              <p:nvPr/>
            </p:nvSpPr>
            <p:spPr bwMode="auto">
              <a:xfrm>
                <a:off x="779" y="283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6" name="Line 72"/>
              <p:cNvSpPr>
                <a:spLocks noChangeShapeType="1"/>
              </p:cNvSpPr>
              <p:nvPr/>
            </p:nvSpPr>
            <p:spPr bwMode="auto">
              <a:xfrm>
                <a:off x="1146" y="2834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73" name="Rectangle 73"/>
            <p:cNvSpPr>
              <a:spLocks noChangeArrowheads="1"/>
            </p:cNvSpPr>
            <p:nvPr/>
          </p:nvSpPr>
          <p:spPr bwMode="auto">
            <a:xfrm>
              <a:off x="302" y="265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4" name="Rectangle 74"/>
            <p:cNvSpPr>
              <a:spLocks noChangeArrowheads="1"/>
            </p:cNvSpPr>
            <p:nvPr/>
          </p:nvSpPr>
          <p:spPr bwMode="auto">
            <a:xfrm>
              <a:off x="1350" y="265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5" name="Rectangle 75"/>
            <p:cNvSpPr>
              <a:spLocks noChangeArrowheads="1"/>
            </p:cNvSpPr>
            <p:nvPr/>
          </p:nvSpPr>
          <p:spPr bwMode="auto">
            <a:xfrm>
              <a:off x="797" y="2629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D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76" name="Group 76"/>
            <p:cNvGrpSpPr/>
            <p:nvPr/>
          </p:nvGrpSpPr>
          <p:grpSpPr bwMode="auto">
            <a:xfrm>
              <a:off x="1579" y="3207"/>
              <a:ext cx="1274" cy="274"/>
              <a:chOff x="1616" y="3410"/>
              <a:chExt cx="1274" cy="274"/>
            </a:xfrm>
          </p:grpSpPr>
          <p:sp>
            <p:nvSpPr>
              <p:cNvPr id="80997" name="Rectangle 77"/>
              <p:cNvSpPr>
                <a:spLocks noChangeArrowheads="1"/>
              </p:cNvSpPr>
              <p:nvPr/>
            </p:nvSpPr>
            <p:spPr bwMode="auto">
              <a:xfrm>
                <a:off x="1616" y="3414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8" name="Line 78"/>
              <p:cNvSpPr>
                <a:spLocks noChangeShapeType="1"/>
              </p:cNvSpPr>
              <p:nvPr/>
            </p:nvSpPr>
            <p:spPr bwMode="auto">
              <a:xfrm>
                <a:off x="185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99" name="Line 79"/>
              <p:cNvSpPr>
                <a:spLocks noChangeShapeType="1"/>
              </p:cNvSpPr>
              <p:nvPr/>
            </p:nvSpPr>
            <p:spPr bwMode="auto">
              <a:xfrm>
                <a:off x="266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0" name="Line 80"/>
              <p:cNvSpPr>
                <a:spLocks noChangeShapeType="1"/>
              </p:cNvSpPr>
              <p:nvPr/>
            </p:nvSpPr>
            <p:spPr bwMode="auto">
              <a:xfrm>
                <a:off x="2077" y="341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1001" name="Line 81"/>
              <p:cNvSpPr>
                <a:spLocks noChangeShapeType="1"/>
              </p:cNvSpPr>
              <p:nvPr/>
            </p:nvSpPr>
            <p:spPr bwMode="auto">
              <a:xfrm>
                <a:off x="2444" y="341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77" name="Rectangle 82"/>
            <p:cNvSpPr>
              <a:spLocks noChangeArrowheads="1"/>
            </p:cNvSpPr>
            <p:nvPr/>
          </p:nvSpPr>
          <p:spPr bwMode="auto">
            <a:xfrm>
              <a:off x="1600" y="322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8" name="Rectangle 83"/>
            <p:cNvSpPr>
              <a:spLocks noChangeArrowheads="1"/>
            </p:cNvSpPr>
            <p:nvPr/>
          </p:nvSpPr>
          <p:spPr bwMode="auto">
            <a:xfrm>
              <a:off x="2648" y="323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79" name="Rectangle 84"/>
            <p:cNvSpPr>
              <a:spLocks noChangeArrowheads="1"/>
            </p:cNvSpPr>
            <p:nvPr/>
          </p:nvSpPr>
          <p:spPr bwMode="auto">
            <a:xfrm>
              <a:off x="2148" y="3205"/>
              <a:ext cx="1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I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grpSp>
          <p:nvGrpSpPr>
            <p:cNvPr id="80980" name="Group 85"/>
            <p:cNvGrpSpPr/>
            <p:nvPr/>
          </p:nvGrpSpPr>
          <p:grpSpPr bwMode="auto">
            <a:xfrm>
              <a:off x="249" y="3208"/>
              <a:ext cx="1111" cy="274"/>
              <a:chOff x="78" y="3411"/>
              <a:chExt cx="1274" cy="274"/>
            </a:xfrm>
          </p:grpSpPr>
          <p:sp>
            <p:nvSpPr>
              <p:cNvPr id="80992" name="Rectangle 86"/>
              <p:cNvSpPr>
                <a:spLocks noChangeArrowheads="1"/>
              </p:cNvSpPr>
              <p:nvPr/>
            </p:nvSpPr>
            <p:spPr bwMode="auto">
              <a:xfrm>
                <a:off x="78" y="34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3" name="Line 87"/>
              <p:cNvSpPr>
                <a:spLocks noChangeShapeType="1"/>
              </p:cNvSpPr>
              <p:nvPr/>
            </p:nvSpPr>
            <p:spPr bwMode="auto">
              <a:xfrm>
                <a:off x="31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94" name="Line 88"/>
              <p:cNvSpPr>
                <a:spLocks noChangeShapeType="1"/>
              </p:cNvSpPr>
              <p:nvPr/>
            </p:nvSpPr>
            <p:spPr bwMode="auto">
              <a:xfrm>
                <a:off x="112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95" name="Line 89"/>
              <p:cNvSpPr>
                <a:spLocks noChangeShapeType="1"/>
              </p:cNvSpPr>
              <p:nvPr/>
            </p:nvSpPr>
            <p:spPr bwMode="auto">
              <a:xfrm>
                <a:off x="539" y="34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96" name="Line 90"/>
              <p:cNvSpPr>
                <a:spLocks noChangeShapeType="1"/>
              </p:cNvSpPr>
              <p:nvPr/>
            </p:nvSpPr>
            <p:spPr bwMode="auto">
              <a:xfrm>
                <a:off x="906" y="34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81" name="Rectangle 91"/>
            <p:cNvSpPr>
              <a:spLocks noChangeArrowheads="1"/>
            </p:cNvSpPr>
            <p:nvPr/>
          </p:nvSpPr>
          <p:spPr bwMode="auto">
            <a:xfrm>
              <a:off x="263" y="319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82" name="Rectangle 92"/>
            <p:cNvSpPr>
              <a:spLocks noChangeArrowheads="1"/>
            </p:cNvSpPr>
            <p:nvPr/>
          </p:nvSpPr>
          <p:spPr bwMode="auto">
            <a:xfrm>
              <a:off x="1176" y="319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83" name="Rectangle 93"/>
            <p:cNvSpPr>
              <a:spLocks noChangeArrowheads="1"/>
            </p:cNvSpPr>
            <p:nvPr/>
          </p:nvSpPr>
          <p:spPr bwMode="auto">
            <a:xfrm>
              <a:off x="672" y="3187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CC99"/>
                  </a:solidFill>
                  <a:ea typeface="PMingLiU" pitchFamily="18" charset="-120"/>
                </a:rPr>
                <a:t>H</a:t>
              </a:r>
              <a:endParaRPr lang="en-US" altLang="zh-TW" sz="2400" b="1">
                <a:solidFill>
                  <a:srgbClr val="00CC99"/>
                </a:solidFill>
                <a:ea typeface="PMingLiU" pitchFamily="18" charset="-120"/>
              </a:endParaRPr>
            </a:p>
          </p:txBody>
        </p:sp>
        <p:sp>
          <p:nvSpPr>
            <p:cNvPr id="80984" name="Line 94"/>
            <p:cNvSpPr>
              <a:spLocks noChangeShapeType="1"/>
            </p:cNvSpPr>
            <p:nvPr/>
          </p:nvSpPr>
          <p:spPr bwMode="auto">
            <a:xfrm flipH="1">
              <a:off x="2041" y="1747"/>
              <a:ext cx="78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85" name="Line 95"/>
            <p:cNvSpPr>
              <a:spLocks noChangeShapeType="1"/>
            </p:cNvSpPr>
            <p:nvPr/>
          </p:nvSpPr>
          <p:spPr bwMode="auto">
            <a:xfrm>
              <a:off x="3435" y="1754"/>
              <a:ext cx="833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86" name="Line 96"/>
            <p:cNvSpPr>
              <a:spLocks noChangeShapeType="1"/>
            </p:cNvSpPr>
            <p:nvPr/>
          </p:nvSpPr>
          <p:spPr bwMode="auto">
            <a:xfrm flipH="1">
              <a:off x="953" y="2272"/>
              <a:ext cx="405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87" name="Line 97"/>
            <p:cNvSpPr>
              <a:spLocks noChangeShapeType="1"/>
            </p:cNvSpPr>
            <p:nvPr/>
          </p:nvSpPr>
          <p:spPr bwMode="auto">
            <a:xfrm>
              <a:off x="1951" y="2272"/>
              <a:ext cx="39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88" name="Line 98"/>
            <p:cNvSpPr>
              <a:spLocks noChangeShapeType="1"/>
            </p:cNvSpPr>
            <p:nvPr/>
          </p:nvSpPr>
          <p:spPr bwMode="auto">
            <a:xfrm flipH="1">
              <a:off x="3870" y="2265"/>
              <a:ext cx="398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89" name="Line 99"/>
            <p:cNvSpPr>
              <a:spLocks noChangeShapeType="1"/>
            </p:cNvSpPr>
            <p:nvPr/>
          </p:nvSpPr>
          <p:spPr bwMode="auto">
            <a:xfrm>
              <a:off x="4860" y="2280"/>
              <a:ext cx="41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90" name="Line 100"/>
            <p:cNvSpPr>
              <a:spLocks noChangeShapeType="1"/>
            </p:cNvSpPr>
            <p:nvPr/>
          </p:nvSpPr>
          <p:spPr bwMode="auto">
            <a:xfrm flipH="1">
              <a:off x="524" y="2820"/>
              <a:ext cx="11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91" name="Line 101"/>
            <p:cNvSpPr>
              <a:spLocks noChangeShapeType="1"/>
            </p:cNvSpPr>
            <p:nvPr/>
          </p:nvSpPr>
          <p:spPr bwMode="auto">
            <a:xfrm>
              <a:off x="1231" y="2812"/>
              <a:ext cx="65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Group 102"/>
          <p:cNvGrpSpPr/>
          <p:nvPr/>
        </p:nvGrpSpPr>
        <p:grpSpPr bwMode="auto">
          <a:xfrm>
            <a:off x="1809750" y="3402015"/>
            <a:ext cx="6242050" cy="2668587"/>
            <a:chOff x="1006" y="1919"/>
            <a:chExt cx="3932" cy="1681"/>
          </a:xfrm>
        </p:grpSpPr>
        <p:sp>
          <p:nvSpPr>
            <p:cNvPr id="80921" name="Line 103"/>
            <p:cNvSpPr>
              <a:spLocks noChangeShapeType="1"/>
            </p:cNvSpPr>
            <p:nvPr/>
          </p:nvSpPr>
          <p:spPr bwMode="auto">
            <a:xfrm>
              <a:off x="1079" y="3356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2" name="Line 104"/>
            <p:cNvSpPr>
              <a:spLocks noChangeShapeType="1"/>
            </p:cNvSpPr>
            <p:nvPr/>
          </p:nvSpPr>
          <p:spPr bwMode="auto">
            <a:xfrm>
              <a:off x="1089" y="3599"/>
              <a:ext cx="303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3" name="Line 105"/>
            <p:cNvSpPr>
              <a:spLocks noChangeShapeType="1"/>
            </p:cNvSpPr>
            <p:nvPr/>
          </p:nvSpPr>
          <p:spPr bwMode="auto">
            <a:xfrm flipH="1" flipV="1">
              <a:off x="1388" y="3157"/>
              <a:ext cx="1" cy="42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4" name="Line 106"/>
            <p:cNvSpPr>
              <a:spLocks noChangeShapeType="1"/>
            </p:cNvSpPr>
            <p:nvPr/>
          </p:nvSpPr>
          <p:spPr bwMode="auto">
            <a:xfrm>
              <a:off x="1006" y="2940"/>
              <a:ext cx="382" cy="2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5" name="Line 107"/>
            <p:cNvSpPr>
              <a:spLocks noChangeShapeType="1"/>
            </p:cNvSpPr>
            <p:nvPr/>
          </p:nvSpPr>
          <p:spPr bwMode="auto">
            <a:xfrm>
              <a:off x="1936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6" name="Line 108"/>
            <p:cNvSpPr>
              <a:spLocks noChangeShapeType="1"/>
            </p:cNvSpPr>
            <p:nvPr/>
          </p:nvSpPr>
          <p:spPr bwMode="auto">
            <a:xfrm>
              <a:off x="1463" y="3592"/>
              <a:ext cx="4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7" name="Line 109"/>
            <p:cNvSpPr>
              <a:spLocks noChangeShapeType="1"/>
            </p:cNvSpPr>
            <p:nvPr/>
          </p:nvSpPr>
          <p:spPr bwMode="auto">
            <a:xfrm>
              <a:off x="1463" y="2977"/>
              <a:ext cx="0" cy="6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8" name="Line 110"/>
            <p:cNvSpPr>
              <a:spLocks noChangeShapeType="1"/>
            </p:cNvSpPr>
            <p:nvPr/>
          </p:nvSpPr>
          <p:spPr bwMode="auto">
            <a:xfrm>
              <a:off x="1590" y="2430"/>
              <a:ext cx="1" cy="6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9" name="Line 111"/>
            <p:cNvSpPr>
              <a:spLocks noChangeShapeType="1"/>
            </p:cNvSpPr>
            <p:nvPr/>
          </p:nvSpPr>
          <p:spPr bwMode="auto">
            <a:xfrm>
              <a:off x="1591" y="3097"/>
              <a:ext cx="137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0" name="Line 112"/>
            <p:cNvSpPr>
              <a:spLocks noChangeShapeType="1"/>
            </p:cNvSpPr>
            <p:nvPr/>
          </p:nvSpPr>
          <p:spPr bwMode="auto">
            <a:xfrm>
              <a:off x="2963" y="3105"/>
              <a:ext cx="0" cy="4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1" name="Line 113"/>
            <p:cNvSpPr>
              <a:spLocks noChangeShapeType="1"/>
            </p:cNvSpPr>
            <p:nvPr/>
          </p:nvSpPr>
          <p:spPr bwMode="auto">
            <a:xfrm>
              <a:off x="2513" y="3600"/>
              <a:ext cx="44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2" name="Line 114"/>
            <p:cNvSpPr>
              <a:spLocks noChangeShapeType="1"/>
            </p:cNvSpPr>
            <p:nvPr/>
          </p:nvSpPr>
          <p:spPr bwMode="auto">
            <a:xfrm>
              <a:off x="2513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3" name="Line 115"/>
            <p:cNvSpPr>
              <a:spLocks noChangeShapeType="1"/>
            </p:cNvSpPr>
            <p:nvPr/>
          </p:nvSpPr>
          <p:spPr bwMode="auto">
            <a:xfrm>
              <a:off x="2063" y="2797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4" name="Line 116"/>
            <p:cNvSpPr>
              <a:spLocks noChangeShapeType="1"/>
            </p:cNvSpPr>
            <p:nvPr/>
          </p:nvSpPr>
          <p:spPr bwMode="auto">
            <a:xfrm>
              <a:off x="1666" y="3022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5" name="Line 117"/>
            <p:cNvSpPr>
              <a:spLocks noChangeShapeType="1"/>
            </p:cNvSpPr>
            <p:nvPr/>
          </p:nvSpPr>
          <p:spPr bwMode="auto">
            <a:xfrm>
              <a:off x="1666" y="2430"/>
              <a:ext cx="0" cy="5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6" name="Line 118"/>
            <p:cNvSpPr>
              <a:spLocks noChangeShapeType="1"/>
            </p:cNvSpPr>
            <p:nvPr/>
          </p:nvSpPr>
          <p:spPr bwMode="auto">
            <a:xfrm>
              <a:off x="3523" y="2765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7" name="Line 119"/>
            <p:cNvSpPr>
              <a:spLocks noChangeShapeType="1"/>
            </p:cNvSpPr>
            <p:nvPr/>
          </p:nvSpPr>
          <p:spPr bwMode="auto">
            <a:xfrm>
              <a:off x="3126" y="2990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8" name="Line 120"/>
            <p:cNvSpPr>
              <a:spLocks noChangeShapeType="1"/>
            </p:cNvSpPr>
            <p:nvPr/>
          </p:nvSpPr>
          <p:spPr bwMode="auto">
            <a:xfrm flipH="1">
              <a:off x="3126" y="1919"/>
              <a:ext cx="3" cy="107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9" name="Line 121"/>
            <p:cNvSpPr>
              <a:spLocks noChangeShapeType="1"/>
            </p:cNvSpPr>
            <p:nvPr/>
          </p:nvSpPr>
          <p:spPr bwMode="auto">
            <a:xfrm>
              <a:off x="4929" y="2752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0" name="Line 122"/>
            <p:cNvSpPr>
              <a:spLocks noChangeShapeType="1"/>
            </p:cNvSpPr>
            <p:nvPr/>
          </p:nvSpPr>
          <p:spPr bwMode="auto">
            <a:xfrm>
              <a:off x="4596" y="2968"/>
              <a:ext cx="34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1" name="Line 123"/>
            <p:cNvSpPr>
              <a:spLocks noChangeShapeType="1"/>
            </p:cNvSpPr>
            <p:nvPr/>
          </p:nvSpPr>
          <p:spPr bwMode="auto">
            <a:xfrm flipH="1">
              <a:off x="4589" y="2407"/>
              <a:ext cx="1" cy="5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2" name="Line 124"/>
            <p:cNvSpPr>
              <a:spLocks noChangeShapeType="1"/>
            </p:cNvSpPr>
            <p:nvPr/>
          </p:nvSpPr>
          <p:spPr bwMode="auto">
            <a:xfrm>
              <a:off x="3054" y="1927"/>
              <a:ext cx="5" cy="10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3" name="Line 125"/>
            <p:cNvSpPr>
              <a:spLocks noChangeShapeType="1"/>
            </p:cNvSpPr>
            <p:nvPr/>
          </p:nvSpPr>
          <p:spPr bwMode="auto">
            <a:xfrm>
              <a:off x="2661" y="2983"/>
              <a:ext cx="385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4" name="Line 126"/>
            <p:cNvSpPr>
              <a:spLocks noChangeShapeType="1"/>
            </p:cNvSpPr>
            <p:nvPr/>
          </p:nvSpPr>
          <p:spPr bwMode="auto">
            <a:xfrm>
              <a:off x="2661" y="2758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5" name="Line 127"/>
            <p:cNvSpPr>
              <a:spLocks noChangeShapeType="1"/>
            </p:cNvSpPr>
            <p:nvPr/>
          </p:nvSpPr>
          <p:spPr bwMode="auto">
            <a:xfrm flipH="1">
              <a:off x="4529" y="2407"/>
              <a:ext cx="1" cy="5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6" name="Line 128"/>
            <p:cNvSpPr>
              <a:spLocks noChangeShapeType="1"/>
            </p:cNvSpPr>
            <p:nvPr/>
          </p:nvSpPr>
          <p:spPr bwMode="auto">
            <a:xfrm>
              <a:off x="4139" y="2975"/>
              <a:ext cx="391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47" name="Line 129"/>
            <p:cNvSpPr>
              <a:spLocks noChangeShapeType="1"/>
            </p:cNvSpPr>
            <p:nvPr/>
          </p:nvSpPr>
          <p:spPr bwMode="auto">
            <a:xfrm>
              <a:off x="4139" y="2750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79394" name="Text Box 130"/>
          <p:cNvSpPr txBox="1">
            <a:spLocks noChangeArrowheads="1"/>
          </p:cNvSpPr>
          <p:nvPr/>
        </p:nvSpPr>
        <p:spPr bwMode="auto">
          <a:xfrm>
            <a:off x="517525" y="1193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注：此图中序遍历结果为</a:t>
            </a:r>
            <a:r>
              <a:rPr lang="zh-TW" altLang="en-US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:  </a:t>
            </a:r>
            <a:r>
              <a:rPr lang="en-US" altLang="zh-TW" sz="2400" b="1">
                <a:solidFill>
                  <a:srgbClr val="FF3300"/>
                </a:solidFill>
                <a:ea typeface="PMingLiU" pitchFamily="18" charset="-120"/>
              </a:rPr>
              <a:t>H</a:t>
            </a:r>
            <a:r>
              <a:rPr lang="en-US" altLang="zh-TW" sz="2400" b="1">
                <a:solidFill>
                  <a:srgbClr val="3333CC"/>
                </a:solidFill>
                <a:ea typeface="PMingLiU" pitchFamily="18" charset="-120"/>
              </a:rPr>
              <a:t>, D, I, B, E, A, F, C, </a:t>
            </a:r>
            <a:r>
              <a:rPr lang="en-US" altLang="zh-TW" sz="2400" b="1">
                <a:solidFill>
                  <a:srgbClr val="FF3300"/>
                </a:solidFill>
                <a:ea typeface="PMingLiU" pitchFamily="18" charset="-120"/>
              </a:rPr>
              <a:t>G</a:t>
            </a:r>
            <a:endParaRPr lang="en-US" altLang="zh-TW" sz="2400" b="1">
              <a:solidFill>
                <a:srgbClr val="FF3300"/>
              </a:solidFill>
              <a:ea typeface="PMingLiU" pitchFamily="18" charset="-120"/>
            </a:endParaRPr>
          </a:p>
        </p:txBody>
      </p:sp>
      <p:grpSp>
        <p:nvGrpSpPr>
          <p:cNvPr id="15" name="Group 132"/>
          <p:cNvGrpSpPr/>
          <p:nvPr/>
        </p:nvGrpSpPr>
        <p:grpSpPr bwMode="auto">
          <a:xfrm>
            <a:off x="2609852" y="1885952"/>
            <a:ext cx="3579813" cy="981075"/>
            <a:chOff x="1510" y="964"/>
            <a:chExt cx="2255" cy="618"/>
          </a:xfrm>
        </p:grpSpPr>
        <p:grpSp>
          <p:nvGrpSpPr>
            <p:cNvPr id="80905" name="Group 133"/>
            <p:cNvGrpSpPr/>
            <p:nvPr/>
          </p:nvGrpSpPr>
          <p:grpSpPr bwMode="auto">
            <a:xfrm>
              <a:off x="2487" y="1042"/>
              <a:ext cx="1274" cy="274"/>
              <a:chOff x="2524" y="1245"/>
              <a:chExt cx="1274" cy="274"/>
            </a:xfrm>
          </p:grpSpPr>
          <p:sp>
            <p:nvSpPr>
              <p:cNvPr id="80916" name="Rectangle 134"/>
              <p:cNvSpPr>
                <a:spLocks noChangeArrowheads="1"/>
              </p:cNvSpPr>
              <p:nvPr/>
            </p:nvSpPr>
            <p:spPr bwMode="auto">
              <a:xfrm>
                <a:off x="2524" y="124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917" name="Line 135"/>
              <p:cNvSpPr>
                <a:spLocks noChangeShapeType="1"/>
              </p:cNvSpPr>
              <p:nvPr/>
            </p:nvSpPr>
            <p:spPr bwMode="auto">
              <a:xfrm>
                <a:off x="276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18" name="Line 136"/>
              <p:cNvSpPr>
                <a:spLocks noChangeShapeType="1"/>
              </p:cNvSpPr>
              <p:nvPr/>
            </p:nvSpPr>
            <p:spPr bwMode="auto">
              <a:xfrm>
                <a:off x="357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19" name="Line 137"/>
              <p:cNvSpPr>
                <a:spLocks noChangeShapeType="1"/>
              </p:cNvSpPr>
              <p:nvPr/>
            </p:nvSpPr>
            <p:spPr bwMode="auto">
              <a:xfrm>
                <a:off x="2985" y="124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80920" name="Line 138"/>
              <p:cNvSpPr>
                <a:spLocks noChangeShapeType="1"/>
              </p:cNvSpPr>
              <p:nvPr/>
            </p:nvSpPr>
            <p:spPr bwMode="auto">
              <a:xfrm>
                <a:off x="3352" y="124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80906" name="Rectangle 139"/>
            <p:cNvSpPr>
              <a:spLocks noChangeArrowheads="1"/>
            </p:cNvSpPr>
            <p:nvPr/>
          </p:nvSpPr>
          <p:spPr bwMode="auto">
            <a:xfrm>
              <a:off x="2518" y="1050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>
                  <a:solidFill>
                    <a:srgbClr val="000000"/>
                  </a:solidFill>
                  <a:ea typeface="PMingLiU" pitchFamily="18" charset="-120"/>
                </a:rPr>
                <a:t>0</a:t>
              </a:r>
              <a:endParaRPr lang="en-US" altLang="zh-TW" sz="2400" b="1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07" name="Rectangle 140"/>
            <p:cNvSpPr>
              <a:spLocks noChangeArrowheads="1"/>
            </p:cNvSpPr>
            <p:nvPr/>
          </p:nvSpPr>
          <p:spPr bwMode="auto">
            <a:xfrm>
              <a:off x="2928" y="1040"/>
              <a:ext cx="384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TW" altLang="en-US" sz="2400" b="1">
                  <a:solidFill>
                    <a:srgbClr val="66FF33"/>
                  </a:solidFill>
                  <a:ea typeface="PMingLiU" pitchFamily="18" charset="-120"/>
                </a:rPr>
                <a:t>--</a:t>
              </a:r>
              <a:endParaRPr lang="zh-TW" altLang="en-US" sz="2400" b="1">
                <a:solidFill>
                  <a:srgbClr val="66FF33"/>
                </a:solidFill>
                <a:ea typeface="PMingLiU" pitchFamily="18" charset="-120"/>
              </a:endParaRPr>
            </a:p>
          </p:txBody>
        </p:sp>
        <p:sp>
          <p:nvSpPr>
            <p:cNvPr id="80908" name="Line 141"/>
            <p:cNvSpPr>
              <a:spLocks noChangeShapeType="1"/>
            </p:cNvSpPr>
            <p:nvPr/>
          </p:nvSpPr>
          <p:spPr bwMode="auto">
            <a:xfrm flipH="1">
              <a:off x="2626" y="1237"/>
              <a:ext cx="240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13" name="Line 146"/>
            <p:cNvSpPr>
              <a:spLocks noChangeShapeType="1"/>
            </p:cNvSpPr>
            <p:nvPr/>
          </p:nvSpPr>
          <p:spPr bwMode="auto">
            <a:xfrm>
              <a:off x="1906" y="1169"/>
              <a:ext cx="57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14" name="Rectangle 147"/>
            <p:cNvSpPr>
              <a:spLocks noChangeArrowheads="1"/>
            </p:cNvSpPr>
            <p:nvPr/>
          </p:nvSpPr>
          <p:spPr bwMode="auto">
            <a:xfrm>
              <a:off x="1510" y="964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TW" sz="2400" b="1" dirty="0" err="1" smtClean="0">
                  <a:solidFill>
                    <a:srgbClr val="000000"/>
                  </a:solidFill>
                  <a:ea typeface="PMingLiU" pitchFamily="18" charset="-120"/>
                </a:rPr>
                <a:t>thrt</a:t>
              </a:r>
              <a:endParaRPr lang="en-US" altLang="zh-TW" sz="2400" b="1" dirty="0">
                <a:solidFill>
                  <a:srgbClr val="000000"/>
                </a:solidFill>
                <a:ea typeface="PMingLiU" pitchFamily="18" charset="-120"/>
              </a:endParaRPr>
            </a:p>
          </p:txBody>
        </p:sp>
        <p:sp>
          <p:nvSpPr>
            <p:cNvPr id="80915" name="Rectangle 148"/>
            <p:cNvSpPr>
              <a:spLocks noChangeArrowheads="1"/>
            </p:cNvSpPr>
            <p:nvPr/>
          </p:nvSpPr>
          <p:spPr bwMode="auto">
            <a:xfrm>
              <a:off x="3552" y="105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ea typeface="PMingLiU" pitchFamily="18" charset="-120"/>
                </a:rPr>
                <a:t>1</a:t>
              </a:r>
              <a:endParaRPr lang="en-US" altLang="zh-CN" sz="2400" b="1" dirty="0">
                <a:solidFill>
                  <a:srgbClr val="000000"/>
                </a:solidFill>
                <a:ea typeface="PMingLiU" pitchFamily="18" charset="-12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5662614" y="2257428"/>
            <a:ext cx="11112" cy="334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5673726" y="2586039"/>
            <a:ext cx="2986881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8660607" y="2592389"/>
            <a:ext cx="0" cy="189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7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9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99"/>
                </a:solidFill>
              </a:rPr>
              <a:t>中序线索化算法</a:t>
            </a:r>
            <a:endParaRPr lang="zh-CN" altLang="en-US" dirty="0">
              <a:solidFill>
                <a:srgbClr val="33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642" y="1511581"/>
            <a:ext cx="7983537" cy="5187950"/>
          </a:xfrm>
        </p:spPr>
        <p:txBody>
          <a:bodyPr/>
          <a:lstStyle/>
          <a:p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r>
              <a:rPr lang="zh-CN" altLang="en-US" dirty="0" smtClean="0"/>
              <a:t>在中序遍历的过程中加线索</a:t>
            </a:r>
            <a:endParaRPr lang="en-US" altLang="zh-CN" dirty="0" smtClean="0"/>
          </a:p>
          <a:p>
            <a:r>
              <a:rPr lang="en-US" altLang="zh-CN" dirty="0" smtClean="0"/>
              <a:t>P </a:t>
            </a:r>
            <a:r>
              <a:rPr lang="zh-CN" altLang="en-US" dirty="0" smtClean="0"/>
              <a:t>指向当前结点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指向当前结点在中序下的前驱结点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ltag</a:t>
            </a:r>
            <a:r>
              <a:rPr lang="en-US" altLang="zh-CN" dirty="0" smtClean="0"/>
              <a:t>==1) p-&gt;</a:t>
            </a:r>
            <a:r>
              <a:rPr lang="en-US" altLang="zh-CN" dirty="0" err="1" smtClean="0"/>
              <a:t>lchild</a:t>
            </a:r>
            <a:r>
              <a:rPr lang="en-US" altLang="zh-CN" dirty="0" smtClean="0"/>
              <a:t> =pre;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If(pre-&gt;</a:t>
            </a:r>
            <a:r>
              <a:rPr lang="en-US" altLang="zh-CN" dirty="0" err="1" smtClean="0"/>
              <a:t>rtag</a:t>
            </a:r>
            <a:r>
              <a:rPr lang="en-US" altLang="zh-CN" dirty="0" smtClean="0"/>
              <a:t>==1) pre-&gt;</a:t>
            </a:r>
            <a:r>
              <a:rPr lang="en-US" altLang="zh-CN" dirty="0" err="1" smtClean="0"/>
              <a:t>rchild</a:t>
            </a:r>
            <a:r>
              <a:rPr lang="en-US" altLang="zh-CN" dirty="0" smtClean="0"/>
              <a:t>=p;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1476375" y="695325"/>
            <a:ext cx="7010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即上层的那个结点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直接前驱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即下层结点的子树的根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直接后继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同一双亲下的同层结点（孩子之间互称兄弟）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即双亲位于同一层的结点（但并非同一双亲）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即从根到该结点所经分支的所有结点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即该结点下层子树中的任一结点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94014" name="Rectangle 62"/>
          <p:cNvSpPr>
            <a:spLocks noChangeArrowheads="1"/>
          </p:cNvSpPr>
          <p:nvPr/>
        </p:nvSpPr>
        <p:spPr bwMode="auto">
          <a:xfrm>
            <a:off x="485777" y="692150"/>
            <a:ext cx="111280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双亲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孩子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兄弟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堂兄弟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祖先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子孙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</p:txBody>
      </p:sp>
      <p:graphicFrame>
        <p:nvGraphicFramePr>
          <p:cNvPr id="23556" name="Object 65"/>
          <p:cNvGraphicFramePr>
            <a:graphicFrameLocks noChangeAspect="1"/>
          </p:cNvGraphicFramePr>
          <p:nvPr/>
        </p:nvGraphicFramePr>
        <p:xfrm>
          <a:off x="1258888" y="336073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1" imgW="6875780" imgH="3817620" progId="Visio.Drawing.5">
                  <p:embed/>
                </p:oleObj>
              </mc:Choice>
              <mc:Fallback>
                <p:oleObj name="VISIO" r:id="rId1" imgW="6875780" imgH="3817620" progId="Visio.Drawing.5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6073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01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Status </a:t>
            </a:r>
            <a:r>
              <a:rPr lang="en-US" altLang="zh-CN" sz="1800" dirty="0" err="1"/>
              <a:t>InOrderThreading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BiThrTree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Thrt,BiThrTree</a:t>
            </a:r>
            <a:r>
              <a:rPr lang="en-US" altLang="zh-CN" sz="1800" dirty="0"/>
              <a:t> T) </a:t>
            </a:r>
            <a:endParaRPr lang="en-US" altLang="zh-CN" sz="1800" dirty="0"/>
          </a:p>
          <a:p>
            <a:r>
              <a:rPr lang="en-US" altLang="zh-CN" sz="1800" dirty="0"/>
              <a:t>{ //</a:t>
            </a:r>
            <a:r>
              <a:rPr lang="zh-CN" altLang="en-US" sz="1800" dirty="0"/>
              <a:t>中序遍历二叉树</a:t>
            </a:r>
            <a:r>
              <a:rPr lang="en-US" altLang="zh-CN" sz="1800" dirty="0"/>
              <a:t>T,</a:t>
            </a:r>
            <a:r>
              <a:rPr lang="zh-CN" altLang="en-US" sz="1800" dirty="0"/>
              <a:t>并将其中序线索化</a:t>
            </a:r>
            <a:r>
              <a:rPr lang="en-US" altLang="zh-CN" sz="1800" dirty="0"/>
              <a:t>,</a:t>
            </a:r>
            <a:r>
              <a:rPr lang="en-US" altLang="zh-CN" sz="1800" dirty="0" err="1"/>
              <a:t>Thrt</a:t>
            </a:r>
            <a:r>
              <a:rPr lang="zh-CN" altLang="en-US" sz="1800" dirty="0"/>
              <a:t>指向头结点。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if ( !(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BiThrTree</a:t>
            </a:r>
            <a:r>
              <a:rPr lang="en-US" altLang="zh-CN" sz="1800" dirty="0"/>
              <a:t>)</a:t>
            </a:r>
            <a:r>
              <a:rPr lang="en-US" altLang="zh-CN" sz="1800" dirty="0" err="1"/>
              <a:t>malloc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BiThrNode</a:t>
            </a:r>
            <a:r>
              <a:rPr lang="en-US" altLang="zh-CN" sz="1800" dirty="0"/>
              <a:t>))) ) </a:t>
            </a:r>
            <a:endParaRPr lang="en-US" altLang="zh-CN" sz="1800" dirty="0"/>
          </a:p>
          <a:p>
            <a:r>
              <a:rPr lang="en-US" altLang="zh-CN" sz="1800" dirty="0"/>
              <a:t> exit(OVERFLOW); 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LTag</a:t>
            </a:r>
            <a:r>
              <a:rPr lang="en-US" altLang="zh-CN" sz="1800" dirty="0"/>
              <a:t>=Link;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RTag</a:t>
            </a:r>
            <a:r>
              <a:rPr lang="en-US" altLang="zh-CN" sz="1800" dirty="0"/>
              <a:t>=Thread; // </a:t>
            </a:r>
            <a:r>
              <a:rPr lang="zh-CN" altLang="en-US" sz="1800" dirty="0"/>
              <a:t>建头结点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rchild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; // </a:t>
            </a:r>
            <a:r>
              <a:rPr lang="zh-CN" altLang="en-US" sz="1800" dirty="0"/>
              <a:t>右指针回指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if ( !T )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lchild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; // </a:t>
            </a:r>
            <a:r>
              <a:rPr lang="zh-CN" altLang="en-US" sz="1800" dirty="0"/>
              <a:t>若二叉树空，则左指针回指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else </a:t>
            </a:r>
            <a:endParaRPr lang="en-US" altLang="zh-CN" sz="1800" dirty="0"/>
          </a:p>
          <a:p>
            <a:r>
              <a:rPr lang="en-US" altLang="zh-CN" sz="1800" dirty="0"/>
              <a:t> {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lchild</a:t>
            </a:r>
            <a:r>
              <a:rPr lang="en-US" altLang="zh-CN" sz="1800" dirty="0"/>
              <a:t>=T; pre=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InThreading</a:t>
            </a:r>
            <a:r>
              <a:rPr lang="en-US" altLang="zh-CN" sz="1800" dirty="0"/>
              <a:t>(T); //</a:t>
            </a:r>
            <a:r>
              <a:rPr lang="zh-CN" altLang="en-US" sz="1800" dirty="0"/>
              <a:t>中序遍历进行中序线索化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pre-&gt;</a:t>
            </a:r>
            <a:r>
              <a:rPr lang="en-US" altLang="zh-CN" sz="1800" dirty="0" err="1"/>
              <a:t>RTag</a:t>
            </a:r>
            <a:r>
              <a:rPr lang="en-US" altLang="zh-CN" sz="1800" dirty="0"/>
              <a:t>=Thread; pre-&gt;</a:t>
            </a:r>
            <a:r>
              <a:rPr lang="en-US" altLang="zh-CN" sz="1800" dirty="0" err="1"/>
              <a:t>rchild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; </a:t>
            </a:r>
            <a:endParaRPr lang="en-US" altLang="zh-CN" sz="1800" dirty="0"/>
          </a:p>
          <a:p>
            <a:r>
              <a:rPr lang="en-US" altLang="zh-CN" sz="1800" dirty="0"/>
              <a:t> // </a:t>
            </a:r>
            <a:r>
              <a:rPr lang="zh-CN" altLang="en-US" sz="1800" dirty="0"/>
              <a:t>最后一个结点线索化 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 err="1"/>
              <a:t>Thrt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rchild</a:t>
            </a:r>
            <a:r>
              <a:rPr lang="en-US" altLang="zh-CN" sz="1800" dirty="0"/>
              <a:t>=pre; </a:t>
            </a:r>
            <a:endParaRPr lang="en-US" altLang="zh-CN" sz="1800" dirty="0"/>
          </a:p>
          <a:p>
            <a:r>
              <a:rPr lang="en-US" altLang="zh-CN" sz="1800" dirty="0"/>
              <a:t> } </a:t>
            </a:r>
            <a:endParaRPr lang="en-US" altLang="zh-CN" sz="1800" dirty="0"/>
          </a:p>
          <a:p>
            <a:r>
              <a:rPr lang="en-US" altLang="zh-CN" sz="1800" dirty="0"/>
              <a:t> return OK; </a:t>
            </a:r>
            <a:endParaRPr lang="en-US" altLang="zh-CN" sz="1800" dirty="0"/>
          </a:p>
          <a:p>
            <a:r>
              <a:rPr lang="en-US" altLang="zh-CN" sz="1800" dirty="0"/>
              <a:t>} 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zh-CN" sz="1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9" y="677863"/>
            <a:ext cx="8209335" cy="5187950"/>
          </a:xfrm>
        </p:spPr>
        <p:txBody>
          <a:bodyPr/>
          <a:lstStyle/>
          <a:p>
            <a:r>
              <a:rPr lang="zh-CN" altLang="en-US" sz="2000" dirty="0"/>
              <a:t>算法</a:t>
            </a:r>
            <a:r>
              <a:rPr lang="en-US" altLang="zh-CN" sz="2000" dirty="0"/>
              <a:t>6.7 </a:t>
            </a:r>
            <a:endParaRPr lang="en-US" altLang="zh-CN" sz="2000" dirty="0"/>
          </a:p>
          <a:p>
            <a:r>
              <a:rPr lang="en-US" altLang="zh-CN" sz="2000" dirty="0"/>
              <a:t>void </a:t>
            </a:r>
            <a:r>
              <a:rPr lang="en-US" altLang="zh-CN" sz="2000" dirty="0" err="1"/>
              <a:t>InThreading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BiThrTree</a:t>
            </a:r>
            <a:r>
              <a:rPr lang="en-US" altLang="zh-CN" sz="2000" dirty="0"/>
              <a:t> p) </a:t>
            </a:r>
            <a:endParaRPr lang="en-US" altLang="zh-CN" sz="2000" dirty="0"/>
          </a:p>
          <a:p>
            <a:r>
              <a:rPr lang="en-US" altLang="zh-CN" sz="2000" dirty="0"/>
              <a:t>{ // </a:t>
            </a:r>
            <a:r>
              <a:rPr lang="zh-CN" altLang="en-US" sz="2000" dirty="0"/>
              <a:t>中序遍历进行中序线索化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if (p) </a:t>
            </a:r>
            <a:endParaRPr lang="en-US" altLang="zh-CN" sz="2000" dirty="0"/>
          </a:p>
          <a:p>
            <a:r>
              <a:rPr lang="en-US" altLang="zh-CN" sz="2000" dirty="0"/>
              <a:t> { </a:t>
            </a:r>
            <a:r>
              <a:rPr lang="en-US" altLang="zh-CN" sz="2000" dirty="0" err="1">
                <a:solidFill>
                  <a:srgbClr val="FF0000"/>
                </a:solidFill>
              </a:rPr>
              <a:t>InThreading</a:t>
            </a:r>
            <a:r>
              <a:rPr lang="en-US" altLang="zh-CN" sz="2000" dirty="0">
                <a:solidFill>
                  <a:srgbClr val="FF0000"/>
                </a:solidFill>
              </a:rPr>
              <a:t>(p-&gt;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);          //</a:t>
            </a:r>
            <a:r>
              <a:rPr lang="zh-CN" altLang="en-US" sz="2000" dirty="0" smtClean="0">
                <a:solidFill>
                  <a:srgbClr val="FF0000"/>
                </a:solidFill>
              </a:rPr>
              <a:t>递归左子树线索化 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if ( !p-&gt;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 ) //</a:t>
            </a:r>
            <a:r>
              <a:rPr lang="zh-CN" altLang="en-US" sz="2000" dirty="0"/>
              <a:t>没有左孩子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{ p-&gt;</a:t>
            </a:r>
            <a:r>
              <a:rPr lang="en-US" altLang="zh-CN" sz="2000" dirty="0" err="1"/>
              <a:t>LTag</a:t>
            </a:r>
            <a:r>
              <a:rPr lang="en-US" altLang="zh-CN" sz="2000" dirty="0"/>
              <a:t>=Thread; //</a:t>
            </a:r>
            <a:r>
              <a:rPr lang="zh-CN" altLang="en-US" sz="2000" dirty="0"/>
              <a:t>前驱线索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p-&gt;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=pre; // </a:t>
            </a:r>
            <a:r>
              <a:rPr lang="zh-CN" altLang="en-US" sz="2000" dirty="0"/>
              <a:t>左孩子指针指向前驱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} </a:t>
            </a:r>
            <a:endParaRPr lang="en-US" altLang="zh-CN" sz="2000" dirty="0"/>
          </a:p>
          <a:p>
            <a:r>
              <a:rPr lang="en-US" altLang="zh-CN" sz="2000" dirty="0"/>
              <a:t> if ( !pre-&gt;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) //</a:t>
            </a:r>
            <a:r>
              <a:rPr lang="zh-CN" altLang="en-US" sz="2000" dirty="0"/>
              <a:t>前驱没有右孩子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{ pre-&gt;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=Thread; //</a:t>
            </a:r>
            <a:r>
              <a:rPr lang="zh-CN" altLang="en-US" sz="2000" dirty="0"/>
              <a:t>后继线索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pre-&gt;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=p; // </a:t>
            </a:r>
            <a:r>
              <a:rPr lang="zh-CN" altLang="en-US" sz="2000" dirty="0"/>
              <a:t>前驱右孩子指针指向后继</a:t>
            </a:r>
            <a:r>
              <a:rPr lang="en-US" altLang="zh-CN" sz="2000" dirty="0"/>
              <a:t>(</a:t>
            </a:r>
            <a:r>
              <a:rPr lang="zh-CN" altLang="en-US" sz="2000" dirty="0"/>
              <a:t>当前结点</a:t>
            </a:r>
            <a:r>
              <a:rPr lang="en-US" altLang="zh-CN" sz="2000" dirty="0"/>
              <a:t>p) </a:t>
            </a:r>
            <a:endParaRPr lang="en-US" altLang="zh-CN" sz="2000" dirty="0"/>
          </a:p>
          <a:p>
            <a:r>
              <a:rPr lang="en-US" altLang="zh-CN" sz="2000" dirty="0"/>
              <a:t> } 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 pre=p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;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//</a:t>
            </a:r>
            <a:r>
              <a:rPr lang="zh-CN" altLang="en-US" sz="2000" dirty="0"/>
              <a:t>保持</a:t>
            </a:r>
            <a:r>
              <a:rPr lang="en-US" altLang="zh-CN" sz="2000" dirty="0"/>
              <a:t>pre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的前驱 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InThreading</a:t>
            </a:r>
            <a:r>
              <a:rPr lang="en-US" altLang="zh-CN" sz="2000" dirty="0">
                <a:solidFill>
                  <a:srgbClr val="FF0000"/>
                </a:solidFill>
              </a:rPr>
              <a:t>(p-&gt;</a:t>
            </a:r>
            <a:r>
              <a:rPr lang="en-US" altLang="zh-CN" sz="2000" dirty="0" err="1">
                <a:solidFill>
                  <a:srgbClr val="FF0000"/>
                </a:solidFill>
              </a:rPr>
              <a:t>rchild</a:t>
            </a:r>
            <a:r>
              <a:rPr lang="en-US" altLang="zh-CN" sz="2000" dirty="0">
                <a:solidFill>
                  <a:srgbClr val="FF0000"/>
                </a:solidFill>
              </a:rPr>
              <a:t>); //</a:t>
            </a:r>
            <a:r>
              <a:rPr lang="zh-CN" altLang="en-US" sz="2000" dirty="0">
                <a:solidFill>
                  <a:srgbClr val="FF0000"/>
                </a:solidFill>
              </a:rPr>
              <a:t>递归右子树线索化 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} 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         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467" y="826691"/>
            <a:ext cx="4800600" cy="514350"/>
          </a:xfrm>
        </p:spPr>
        <p:txBody>
          <a:bodyPr/>
          <a:lstStyle/>
          <a:p>
            <a:pPr algn="l">
              <a:defRPr/>
            </a:pPr>
            <a:r>
              <a:rPr lang="zh-CN" altLang="en-US" dirty="0" smtClean="0">
                <a:solidFill>
                  <a:schemeClr val="accent6"/>
                </a:solidFill>
              </a:rPr>
              <a:t>遍历</a:t>
            </a:r>
            <a:r>
              <a:rPr lang="zh-CN" altLang="en-US" dirty="0">
                <a:solidFill>
                  <a:schemeClr val="accent6"/>
                </a:solidFill>
              </a:rPr>
              <a:t>中序</a:t>
            </a:r>
            <a:r>
              <a:rPr lang="zh-CN" altLang="en-US" dirty="0" smtClean="0">
                <a:solidFill>
                  <a:schemeClr val="accent6"/>
                </a:solidFill>
              </a:rPr>
              <a:t>线索二叉树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>
          <a:xfrm>
            <a:off x="508399" y="1341041"/>
            <a:ext cx="5587602" cy="3952875"/>
          </a:xfrm>
        </p:spPr>
        <p:txBody>
          <a:bodyPr/>
          <a:lstStyle/>
          <a:p>
            <a:r>
              <a:rPr lang="zh-CN" altLang="en-US" sz="2800" dirty="0" smtClean="0"/>
              <a:t>（以</a:t>
            </a:r>
            <a:r>
              <a:rPr lang="zh-CN" altLang="en-US" sz="2800" dirty="0"/>
              <a:t>中序线索</a:t>
            </a:r>
            <a:r>
              <a:rPr lang="zh-CN" altLang="en-US" sz="2800" dirty="0" smtClean="0"/>
              <a:t>化树为例） </a:t>
            </a:r>
            <a:endParaRPr lang="en-US" altLang="zh-CN" sz="2800" dirty="0" smtClean="0"/>
          </a:p>
          <a:p>
            <a:r>
              <a:rPr lang="zh-CN" altLang="en-US" sz="2800" dirty="0" smtClean="0"/>
              <a:t>遍历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找后继</a:t>
            </a:r>
            <a:endParaRPr lang="en-US" altLang="zh-CN" sz="2800" dirty="0"/>
          </a:p>
          <a:p>
            <a:r>
              <a:rPr lang="zh-CN" altLang="en-US" sz="2800" dirty="0"/>
              <a:t>在中序线索树中遍历 算法思想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（</a:t>
            </a:r>
            <a:r>
              <a:rPr lang="en-US" altLang="zh-CN" sz="2800" dirty="0"/>
              <a:t>1</a:t>
            </a:r>
            <a:r>
              <a:rPr lang="zh-CN" altLang="en-US" sz="2800" dirty="0"/>
              <a:t>）先找树中最左下的结点为中序的第一个结点，输出该结点；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）接着找这个结点的后继结点，直至最后找到头结点。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endParaRPr lang="zh-CN" altLang="en-US" sz="2100" dirty="0"/>
          </a:p>
        </p:txBody>
      </p:sp>
      <p:sp>
        <p:nvSpPr>
          <p:cNvPr id="9728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685800" eaLnBrk="0" fontAlgn="base" hangingPunct="0">
              <a:spcAft>
                <a:spcPct val="0"/>
              </a:spcAft>
              <a:buNone/>
            </a:pPr>
            <a:r>
              <a: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</a:rPr>
              <a:t>                            </a:t>
            </a:r>
            <a:endParaRPr kumimoji="0" lang="en-US" altLang="zh-CN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728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586450"/>
            <a:ext cx="2933560" cy="240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827089" y="1568055"/>
            <a:ext cx="7983537" cy="4297758"/>
          </a:xfrm>
        </p:spPr>
        <p:txBody>
          <a:bodyPr/>
          <a:lstStyle/>
          <a:p>
            <a:r>
              <a:rPr lang="zh-CN" altLang="en-US" sz="2800" dirty="0" smtClean="0"/>
              <a:t>如何找后继？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sz="2800" dirty="0" smtClean="0"/>
              <a:t>查找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指向结点的后继：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P-&gt;</a:t>
            </a:r>
            <a:r>
              <a:rPr lang="en-US" altLang="zh-CN" sz="2800" dirty="0" err="1" smtClean="0"/>
              <a:t>Rtag</a:t>
            </a:r>
            <a:r>
              <a:rPr lang="en-US" altLang="zh-CN" sz="2800" dirty="0" smtClean="0"/>
              <a:t>=1,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p-&gt;</a:t>
            </a:r>
            <a:r>
              <a:rPr lang="en-US" altLang="zh-CN" sz="2800" dirty="0" err="1" smtClean="0"/>
              <a:t>rchild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就是后继；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P-&gt;</a:t>
            </a:r>
            <a:r>
              <a:rPr lang="en-US" altLang="zh-CN" sz="2800" dirty="0" err="1" smtClean="0"/>
              <a:t>Rtag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，则说明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有右子树，则结点的后继是中序遍历右子树时第一个结点，即右子树最左下的结点；</a:t>
            </a:r>
            <a:endParaRPr lang="en-US" altLang="zh-CN" sz="2800" dirty="0" smtClean="0"/>
          </a:p>
          <a:p>
            <a:r>
              <a:rPr lang="zh-CN" altLang="en-US" sz="2800" dirty="0" smtClean="0"/>
              <a:t>（如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指向</a:t>
            </a:r>
            <a:r>
              <a:rPr lang="en-US" altLang="zh-CN" sz="2800" dirty="0" smtClean="0"/>
              <a:t>A,</a:t>
            </a:r>
            <a:r>
              <a:rPr lang="zh-CN" altLang="en-US" sz="2800" dirty="0" smtClean="0"/>
              <a:t>则它的后继结点是 右子树最左下的结点 </a:t>
            </a:r>
            <a:r>
              <a:rPr lang="en-US" altLang="zh-CN" sz="2800" dirty="0" smtClean="0"/>
              <a:t>E).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  <p:sp>
        <p:nvSpPr>
          <p:cNvPr id="9830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685800" eaLnBrk="0" fontAlgn="base" hangingPunct="0">
              <a:spcAft>
                <a:spcPct val="0"/>
              </a:spcAft>
              <a:buNone/>
            </a:pPr>
            <a:r>
              <a: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</a:rPr>
              <a:t>                            </a:t>
            </a:r>
            <a:endParaRPr kumimoji="0" lang="en-US" altLang="zh-CN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830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19" y="358588"/>
            <a:ext cx="2600325" cy="256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在中序线索树中遍历 算法思想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  </a:t>
            </a:r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）先找树中最左下的结点为中序的第一个结点，输出该结点；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）接着找这个结点的后继结点，直至最后找到头结点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9933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685800" eaLnBrk="0" fontAlgn="base" hangingPunct="0">
              <a:spcAft>
                <a:spcPct val="0"/>
              </a:spcAft>
              <a:buNone/>
            </a:pPr>
            <a:r>
              <a: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</a:rPr>
              <a:t>                            </a:t>
            </a:r>
            <a:endParaRPr kumimoji="0" lang="en-US" altLang="zh-CN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519953" y="677863"/>
            <a:ext cx="8290673" cy="5187950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InOrderTraverse_Thr</a:t>
            </a:r>
            <a:r>
              <a:rPr lang="en-US" altLang="zh-CN" dirty="0"/>
              <a:t>(</a:t>
            </a:r>
            <a:r>
              <a:rPr lang="en-US" altLang="zh-CN" dirty="0" err="1"/>
              <a:t>BiThrTree</a:t>
            </a:r>
            <a:r>
              <a:rPr lang="en-US" altLang="zh-CN" dirty="0"/>
              <a:t> T</a:t>
            </a:r>
            <a:r>
              <a:rPr lang="en-US" altLang="zh-CN" dirty="0" smtClean="0"/>
              <a:t>)     //P134 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6.5 </a:t>
            </a:r>
            <a:endParaRPr lang="en-US" altLang="zh-CN" dirty="0"/>
          </a:p>
          <a:p>
            <a:r>
              <a:rPr lang="en-US" altLang="zh-CN" dirty="0"/>
              <a:t>{ </a:t>
            </a:r>
            <a:endParaRPr lang="en-US" altLang="zh-CN" dirty="0"/>
          </a:p>
          <a:p>
            <a:r>
              <a:rPr lang="en-US" altLang="zh-CN" dirty="0"/>
              <a:t>    //T</a:t>
            </a:r>
            <a:r>
              <a:rPr lang="zh-CN" altLang="en-US" dirty="0"/>
              <a:t>指向头结点，头结点的左链</a:t>
            </a:r>
            <a:r>
              <a:rPr lang="en-US" altLang="zh-CN" dirty="0" err="1"/>
              <a:t>lchild</a:t>
            </a:r>
            <a:r>
              <a:rPr lang="zh-CN" altLang="en-US" dirty="0"/>
              <a:t>指向根</a:t>
            </a:r>
            <a:r>
              <a:rPr lang="zh-CN" altLang="en-US" dirty="0" smtClean="0"/>
              <a:t>结点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BiThrTree</a:t>
            </a:r>
            <a:r>
              <a:rPr lang="en-US" altLang="zh-CN" dirty="0"/>
              <a:t> p;</a:t>
            </a:r>
            <a:endParaRPr lang="en-US" altLang="zh-CN" dirty="0"/>
          </a:p>
          <a:p>
            <a:r>
              <a:rPr lang="en-US" altLang="zh-CN" dirty="0"/>
              <a:t>  p=T-&gt;</a:t>
            </a:r>
            <a:r>
              <a:rPr lang="en-US" altLang="zh-CN" dirty="0" err="1"/>
              <a:t>lchild</a:t>
            </a:r>
            <a:r>
              <a:rPr lang="en-US" altLang="zh-CN" dirty="0"/>
              <a:t>;                             //p</a:t>
            </a:r>
            <a:r>
              <a:rPr lang="zh-CN" altLang="en-US" dirty="0"/>
              <a:t>指向根结点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while(p!=T)	</a:t>
            </a:r>
            <a:r>
              <a:rPr lang="en-US" altLang="zh-CN" dirty="0" smtClean="0"/>
              <a:t>         //</a:t>
            </a:r>
            <a:r>
              <a:rPr lang="zh-CN" altLang="en-US" dirty="0"/>
              <a:t>空树或遍历结束时</a:t>
            </a:r>
            <a:r>
              <a:rPr lang="en-US" altLang="zh-CN" dirty="0"/>
              <a:t>p==T</a:t>
            </a:r>
            <a:endParaRPr lang="en-US" altLang="zh-CN" dirty="0"/>
          </a:p>
          <a:p>
            <a:r>
              <a:rPr lang="en-US" altLang="zh-CN" dirty="0"/>
              <a:t>	{                            					</a:t>
            </a:r>
            <a:endParaRPr lang="en-US" altLang="zh-CN" dirty="0"/>
          </a:p>
          <a:p>
            <a:r>
              <a:rPr lang="en-US" altLang="zh-CN" dirty="0"/>
              <a:t>		while(p-&gt;</a:t>
            </a:r>
            <a:r>
              <a:rPr lang="en-US" altLang="zh-CN" dirty="0" err="1"/>
              <a:t>LTag</a:t>
            </a:r>
            <a:r>
              <a:rPr lang="en-US" altLang="zh-CN" dirty="0"/>
              <a:t>==0)     //</a:t>
            </a:r>
            <a:r>
              <a:rPr lang="zh-CN" altLang="en-US" dirty="0"/>
              <a:t>沿左孩子向下</a:t>
            </a:r>
            <a:endParaRPr lang="zh-CN" altLang="en-US" dirty="0"/>
          </a:p>
          <a:p>
            <a:r>
              <a:rPr lang="zh-CN" altLang="en-US" dirty="0"/>
              <a:t>		  </a:t>
            </a:r>
            <a:r>
              <a:rPr lang="zh-CN" altLang="en-US" dirty="0" smtClean="0"/>
              <a:t>   </a:t>
            </a:r>
            <a:r>
              <a:rPr lang="en-US" altLang="zh-CN" dirty="0"/>
              <a:t>p=p-&gt; </a:t>
            </a:r>
            <a:r>
              <a:rPr lang="en-US" altLang="zh-CN" dirty="0" err="1"/>
              <a:t>lchild</a:t>
            </a:r>
            <a:r>
              <a:rPr lang="en-US" altLang="zh-CN" dirty="0"/>
              <a:t>;       //</a:t>
            </a:r>
            <a:r>
              <a:rPr lang="zh-CN" altLang="en-US" dirty="0"/>
              <a:t>访问其左子树为空的结点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&lt;&lt;p-&gt;data;                       </a:t>
            </a:r>
            <a:r>
              <a:rPr lang="en-US" altLang="zh-CN" sz="1800" dirty="0"/>
              <a:t>		</a:t>
            </a:r>
            <a:endParaRPr lang="en-US" altLang="zh-CN" sz="1800" dirty="0"/>
          </a:p>
          <a:p>
            <a:r>
              <a:rPr lang="en-US" altLang="zh-CN" sz="1800" dirty="0"/>
              <a:t>											</a:t>
            </a:r>
            <a:endParaRPr lang="en-US" altLang="zh-CN" sz="1800" dirty="0"/>
          </a:p>
        </p:txBody>
      </p:sp>
      <p:sp>
        <p:nvSpPr>
          <p:cNvPr id="10138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685800" eaLnBrk="0" fontAlgn="base" hangingPunct="0">
              <a:spcAft>
                <a:spcPct val="0"/>
              </a:spcAft>
              <a:buNone/>
            </a:pPr>
            <a:r>
              <a: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</a:rPr>
              <a:t>                            </a:t>
            </a:r>
            <a:endParaRPr kumimoji="0" lang="en-US" altLang="zh-CN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while(p-&gt;</a:t>
            </a:r>
            <a:r>
              <a:rPr lang="en-US" altLang="zh-CN" dirty="0" err="1"/>
              <a:t>RTag</a:t>
            </a:r>
            <a:r>
              <a:rPr lang="en-US" altLang="zh-CN" dirty="0"/>
              <a:t>==1&amp;&amp;p-&gt;</a:t>
            </a:r>
            <a:r>
              <a:rPr lang="en-US" altLang="zh-CN" dirty="0" err="1"/>
              <a:t>rchild</a:t>
            </a:r>
            <a:r>
              <a:rPr lang="en-US" altLang="zh-CN" dirty="0"/>
              <a:t>!=T)</a:t>
            </a:r>
            <a:endParaRPr lang="en-US" altLang="zh-CN" dirty="0"/>
          </a:p>
          <a:p>
            <a:r>
              <a:rPr lang="en-US" altLang="zh-CN" dirty="0"/>
              <a:t>		{</a:t>
            </a:r>
            <a:endParaRPr lang="en-US" altLang="zh-CN" dirty="0"/>
          </a:p>
          <a:p>
            <a:r>
              <a:rPr lang="en-US" altLang="zh-CN" dirty="0"/>
              <a:t>		p=p-&gt;</a:t>
            </a:r>
            <a:r>
              <a:rPr lang="en-US" altLang="zh-CN" dirty="0" err="1"/>
              <a:t>rchild</a:t>
            </a:r>
            <a:r>
              <a:rPr lang="en-US" altLang="zh-CN" dirty="0"/>
              <a:t>;	  //</a:t>
            </a:r>
            <a:r>
              <a:rPr lang="zh-CN" altLang="en-US" dirty="0"/>
              <a:t>沿右线索访问后继结点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&lt;&lt;p-&gt;data;     				 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p=p-&gt;</a:t>
            </a:r>
            <a:r>
              <a:rPr lang="en-US" altLang="zh-CN" dirty="0" err="1"/>
              <a:t>rchild</a:t>
            </a:r>
            <a:r>
              <a:rPr lang="en-US" altLang="zh-CN" dirty="0"/>
              <a:t>;         // P </a:t>
            </a:r>
            <a:r>
              <a:rPr lang="zh-CN" altLang="en-US" dirty="0"/>
              <a:t>指向右子树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		</a:t>
            </a:r>
            <a:r>
              <a:rPr lang="en-US" altLang="zh-CN" sz="1800" dirty="0"/>
              <a:t>	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10240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defTabSz="685800" eaLnBrk="0" fontAlgn="base" hangingPunct="0">
              <a:spcAft>
                <a:spcPct val="0"/>
              </a:spcAft>
              <a:buNone/>
            </a:pPr>
            <a:r>
              <a:rPr kumimoji="0" lang="zh-CN" altLang="en-US" sz="1350">
                <a:solidFill>
                  <a:srgbClr val="000000"/>
                </a:solidFill>
                <a:latin typeface="Tahoma" panose="020B0604030504040204" pitchFamily="34" charset="0"/>
              </a:rPr>
              <a:t>                            </a:t>
            </a:r>
            <a:endParaRPr kumimoji="0" lang="en-US" altLang="zh-CN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240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57" y="3972719"/>
            <a:ext cx="2600325" cy="189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6.5  </a:t>
            </a:r>
            <a:r>
              <a:rPr lang="zh-CN" altLang="en-US" dirty="0" smtClean="0">
                <a:solidFill>
                  <a:srgbClr val="3333FF"/>
                </a:solidFill>
              </a:rPr>
              <a:t>树和森林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957" y="1295400"/>
            <a:ext cx="7983537" cy="5187950"/>
          </a:xfrm>
        </p:spPr>
        <p:txBody>
          <a:bodyPr/>
          <a:lstStyle/>
          <a:p>
            <a:r>
              <a:rPr lang="en-US" altLang="zh-CN" dirty="0" smtClean="0"/>
              <a:t>6.5.1 </a:t>
            </a:r>
            <a:r>
              <a:rPr lang="zh-CN" altLang="en-US" dirty="0" smtClean="0"/>
              <a:t>树的存储结构</a:t>
            </a:r>
            <a:endParaRPr lang="en-US" altLang="zh-CN" dirty="0" smtClean="0"/>
          </a:p>
          <a:p>
            <a:r>
              <a:rPr lang="en-US" altLang="zh-CN" dirty="0" smtClean="0"/>
              <a:t>6.5.2 </a:t>
            </a:r>
            <a:r>
              <a:rPr lang="zh-CN" altLang="en-US" dirty="0" smtClean="0"/>
              <a:t>树的遍历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57200" y="751582"/>
            <a:ext cx="40012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200" dirty="0"/>
              <a:t>6.5.1 </a:t>
            </a:r>
            <a:r>
              <a:rPr lang="zh-CN" altLang="en-US" sz="3200" dirty="0"/>
              <a:t>树的存储</a:t>
            </a:r>
            <a:r>
              <a:rPr lang="zh-CN" altLang="en-US" sz="3200" dirty="0" smtClean="0"/>
              <a:t>结构</a:t>
            </a:r>
            <a:endParaRPr lang="en-US" altLang="zh-CN" sz="3200" dirty="0" smtClean="0"/>
          </a:p>
          <a:p>
            <a:pPr>
              <a:defRPr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的三种存储结构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083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57200" y="2389210"/>
            <a:ext cx="2518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双亲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083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57200" y="3164261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孩子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链表表示法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083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57200" y="3925568"/>
            <a:ext cx="7757161" cy="64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3.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的二叉链表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孩子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兄弟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）存储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5" grpId="0" autoUpdateAnimBg="0"/>
      <p:bldP spid="120836" grpId="0" autoUpdateAnimBg="0"/>
      <p:bldP spid="12083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Oval 1026"/>
          <p:cNvSpPr>
            <a:spLocks noChangeArrowheads="1"/>
          </p:cNvSpPr>
          <p:nvPr/>
        </p:nvSpPr>
        <p:spPr bwMode="auto">
          <a:xfrm>
            <a:off x="1676400" y="1972491"/>
            <a:ext cx="609600" cy="618309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795" name="Text Box 1027"/>
          <p:cNvSpPr txBox="1">
            <a:spLocks noChangeArrowheads="1"/>
          </p:cNvSpPr>
          <p:nvPr/>
        </p:nvSpPr>
        <p:spPr bwMode="auto">
          <a:xfrm>
            <a:off x="1752599" y="1947666"/>
            <a:ext cx="3652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797" name="Oval 1029"/>
          <p:cNvSpPr>
            <a:spLocks noChangeArrowheads="1"/>
          </p:cNvSpPr>
          <p:nvPr/>
        </p:nvSpPr>
        <p:spPr bwMode="auto">
          <a:xfrm>
            <a:off x="16764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798" name="Oval 1030"/>
          <p:cNvSpPr>
            <a:spLocks noChangeArrowheads="1"/>
          </p:cNvSpPr>
          <p:nvPr/>
        </p:nvSpPr>
        <p:spPr bwMode="auto">
          <a:xfrm>
            <a:off x="6858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799" name="Oval 1031"/>
          <p:cNvSpPr>
            <a:spLocks noChangeArrowheads="1"/>
          </p:cNvSpPr>
          <p:nvPr/>
        </p:nvSpPr>
        <p:spPr bwMode="auto">
          <a:xfrm>
            <a:off x="2667000" y="3048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0" name="Oval 1032"/>
          <p:cNvSpPr>
            <a:spLocks noChangeArrowheads="1"/>
          </p:cNvSpPr>
          <p:nvPr/>
        </p:nvSpPr>
        <p:spPr bwMode="auto">
          <a:xfrm>
            <a:off x="1295400" y="4191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1" name="Oval 103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2" name="Oval 1034"/>
          <p:cNvSpPr>
            <a:spLocks noChangeArrowheads="1"/>
          </p:cNvSpPr>
          <p:nvPr/>
        </p:nvSpPr>
        <p:spPr bwMode="auto">
          <a:xfrm>
            <a:off x="2209800" y="5334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3" name="Text Box 1035"/>
          <p:cNvSpPr txBox="1">
            <a:spLocks noChangeArrowheads="1"/>
          </p:cNvSpPr>
          <p:nvPr/>
        </p:nvSpPr>
        <p:spPr bwMode="auto">
          <a:xfrm>
            <a:off x="762000" y="29718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4" name="Text Box 1036"/>
          <p:cNvSpPr txBox="1">
            <a:spLocks noChangeArrowheads="1"/>
          </p:cNvSpPr>
          <p:nvPr/>
        </p:nvSpPr>
        <p:spPr bwMode="auto">
          <a:xfrm>
            <a:off x="1676400" y="29718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5" name="Text Box 1037"/>
          <p:cNvSpPr txBox="1">
            <a:spLocks noChangeArrowheads="1"/>
          </p:cNvSpPr>
          <p:nvPr/>
        </p:nvSpPr>
        <p:spPr bwMode="auto">
          <a:xfrm>
            <a:off x="2698292" y="2971800"/>
            <a:ext cx="449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6" name="Text Box 1038"/>
          <p:cNvSpPr txBox="1">
            <a:spLocks noChangeArrowheads="1"/>
          </p:cNvSpPr>
          <p:nvPr/>
        </p:nvSpPr>
        <p:spPr bwMode="auto">
          <a:xfrm>
            <a:off x="1371600" y="4114800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7" name="Text Box 1039"/>
          <p:cNvSpPr txBox="1">
            <a:spLocks noChangeArrowheads="1"/>
          </p:cNvSpPr>
          <p:nvPr/>
        </p:nvSpPr>
        <p:spPr bwMode="auto">
          <a:xfrm>
            <a:off x="2286000" y="411480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8" name="Text Box 1040"/>
          <p:cNvSpPr txBox="1">
            <a:spLocks noChangeArrowheads="1"/>
          </p:cNvSpPr>
          <p:nvPr/>
        </p:nvSpPr>
        <p:spPr bwMode="auto">
          <a:xfrm>
            <a:off x="2209800" y="52578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09" name="Line 1041"/>
          <p:cNvSpPr>
            <a:spLocks noChangeShapeType="1"/>
          </p:cNvSpPr>
          <p:nvPr/>
        </p:nvSpPr>
        <p:spPr bwMode="auto">
          <a:xfrm>
            <a:off x="1981200" y="2590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0" name="Line 1042"/>
          <p:cNvSpPr>
            <a:spLocks noChangeShapeType="1"/>
          </p:cNvSpPr>
          <p:nvPr/>
        </p:nvSpPr>
        <p:spPr bwMode="auto">
          <a:xfrm>
            <a:off x="2286000" y="24384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1" name="Line 1043"/>
          <p:cNvSpPr>
            <a:spLocks noChangeShapeType="1"/>
          </p:cNvSpPr>
          <p:nvPr/>
        </p:nvSpPr>
        <p:spPr bwMode="auto">
          <a:xfrm flipH="1">
            <a:off x="990600" y="24384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2" name="Line 1044"/>
          <p:cNvSpPr>
            <a:spLocks noChangeShapeType="1"/>
          </p:cNvSpPr>
          <p:nvPr/>
        </p:nvSpPr>
        <p:spPr bwMode="auto">
          <a:xfrm flipH="1">
            <a:off x="1600200" y="35814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3" name="Line 1045"/>
          <p:cNvSpPr>
            <a:spLocks noChangeShapeType="1"/>
          </p:cNvSpPr>
          <p:nvPr/>
        </p:nvSpPr>
        <p:spPr bwMode="auto">
          <a:xfrm>
            <a:off x="2209800" y="35814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4" name="Line 1046"/>
          <p:cNvSpPr>
            <a:spLocks noChangeShapeType="1"/>
          </p:cNvSpPr>
          <p:nvPr/>
        </p:nvSpPr>
        <p:spPr bwMode="auto">
          <a:xfrm>
            <a:off x="2514600" y="4800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5" name="Text Box 1047"/>
          <p:cNvSpPr txBox="1">
            <a:spLocks noChangeArrowheads="1"/>
          </p:cNvSpPr>
          <p:nvPr/>
        </p:nvSpPr>
        <p:spPr bwMode="auto">
          <a:xfrm>
            <a:off x="4267200" y="1600200"/>
            <a:ext cx="204094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-1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B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16" name="Text Box 1048"/>
          <p:cNvSpPr txBox="1">
            <a:spLocks noChangeArrowheads="1"/>
          </p:cNvSpPr>
          <p:nvPr/>
        </p:nvSpPr>
        <p:spPr bwMode="auto">
          <a:xfrm>
            <a:off x="7772400" y="1828800"/>
            <a:ext cx="7457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r=0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n=6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17" name="Rectangle 1049"/>
          <p:cNvSpPr>
            <a:spLocks noChangeArrowheads="1"/>
          </p:cNvSpPr>
          <p:nvPr/>
        </p:nvSpPr>
        <p:spPr bwMode="auto">
          <a:xfrm>
            <a:off x="4899025" y="1622246"/>
            <a:ext cx="1554026" cy="363555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18" name="Line 1050"/>
          <p:cNvSpPr>
            <a:spLocks noChangeShapeType="1"/>
          </p:cNvSpPr>
          <p:nvPr/>
        </p:nvSpPr>
        <p:spPr bwMode="auto">
          <a:xfrm>
            <a:off x="4876800" y="2286000"/>
            <a:ext cx="157625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19" name="Line 1051"/>
          <p:cNvSpPr>
            <a:spLocks noChangeShapeType="1"/>
          </p:cNvSpPr>
          <p:nvPr/>
        </p:nvSpPr>
        <p:spPr bwMode="auto">
          <a:xfrm flipV="1">
            <a:off x="4899025" y="2799806"/>
            <a:ext cx="1554026" cy="653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0" name="Line 1052"/>
          <p:cNvSpPr>
            <a:spLocks noChangeShapeType="1"/>
          </p:cNvSpPr>
          <p:nvPr/>
        </p:nvSpPr>
        <p:spPr bwMode="auto">
          <a:xfrm>
            <a:off x="4899025" y="3260725"/>
            <a:ext cx="15692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1" name="Line 1053"/>
          <p:cNvSpPr>
            <a:spLocks noChangeShapeType="1"/>
          </p:cNvSpPr>
          <p:nvPr/>
        </p:nvSpPr>
        <p:spPr bwMode="auto">
          <a:xfrm flipV="1">
            <a:off x="4899025" y="3733800"/>
            <a:ext cx="1569266" cy="195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2" name="Line 1054"/>
          <p:cNvSpPr>
            <a:spLocks noChangeShapeType="1"/>
          </p:cNvSpPr>
          <p:nvPr/>
        </p:nvSpPr>
        <p:spPr bwMode="auto">
          <a:xfrm>
            <a:off x="4876800" y="4191000"/>
            <a:ext cx="159149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3" name="Line 1055"/>
          <p:cNvSpPr>
            <a:spLocks noChangeShapeType="1"/>
          </p:cNvSpPr>
          <p:nvPr/>
        </p:nvSpPr>
        <p:spPr bwMode="auto">
          <a:xfrm>
            <a:off x="4899025" y="4800600"/>
            <a:ext cx="155402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4" name="Line 1056"/>
          <p:cNvSpPr>
            <a:spLocks noChangeShapeType="1"/>
          </p:cNvSpPr>
          <p:nvPr/>
        </p:nvSpPr>
        <p:spPr bwMode="auto">
          <a:xfrm flipH="1">
            <a:off x="5658621" y="1698446"/>
            <a:ext cx="17417" cy="364789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1825" name="Text Box 1057"/>
          <p:cNvSpPr txBox="1">
            <a:spLocks noChangeArrowheads="1"/>
          </p:cNvSpPr>
          <p:nvPr/>
        </p:nvSpPr>
        <p:spPr bwMode="auto">
          <a:xfrm>
            <a:off x="4876800" y="990600"/>
            <a:ext cx="249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data  parent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1827" name="Text Box 1059"/>
          <p:cNvSpPr txBox="1">
            <a:spLocks noChangeArrowheads="1"/>
          </p:cNvSpPr>
          <p:nvPr/>
        </p:nvSpPr>
        <p:spPr bwMode="auto">
          <a:xfrm>
            <a:off x="302638" y="570638"/>
            <a:ext cx="32047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一、双亲表示法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803" grpId="0" autoUpdateAnimBg="0"/>
      <p:bldP spid="161804" grpId="0" autoUpdateAnimBg="0"/>
      <p:bldP spid="161805" grpId="0" autoUpdateAnimBg="0"/>
      <p:bldP spid="161806" grpId="0" autoUpdateAnimBg="0"/>
      <p:bldP spid="161807" grpId="0" autoUpdateAnimBg="0"/>
      <p:bldP spid="161808" grpId="0" autoUpdateAnimBg="0"/>
      <p:bldP spid="161815" grpId="0" autoUpdateAnimBg="0"/>
      <p:bldP spid="161816" grpId="0" autoUpdateAnimBg="0"/>
      <p:bldP spid="161825" grpId="0" autoUpdateAnimBg="0"/>
      <p:bldP spid="1618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1447800" y="476252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即树的数据元素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结点挂接的子树数</a:t>
            </a:r>
            <a:endParaRPr lang="zh-CN" altLang="en-US" sz="2000" b="1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228602" y="476250"/>
            <a:ext cx="1724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结点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结点的度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结点的层次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终端结点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分支结点</a:t>
            </a:r>
            <a:endParaRPr lang="zh-CN" altLang="en-US" sz="2400" b="1" dirty="0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228600" y="2393952"/>
            <a:ext cx="14221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树的度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树的深度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00CC99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CC99"/>
                </a:solidFill>
                <a:ea typeface="楷体_GB2312" pitchFamily="49" charset="-122"/>
              </a:rPr>
              <a:t>或高度</a:t>
            </a:r>
            <a:r>
              <a:rPr lang="en-US" altLang="zh-CN" sz="2400" b="1" dirty="0">
                <a:solidFill>
                  <a:srgbClr val="00CC99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rgbClr val="00CC99"/>
              </a:solidFill>
              <a:ea typeface="楷体_GB2312" pitchFamily="49" charset="-122"/>
            </a:endParaRPr>
          </a:p>
        </p:txBody>
      </p:sp>
      <p:sp>
        <p:nvSpPr>
          <p:cNvPr id="24581" name="Rectangle 61"/>
          <p:cNvSpPr>
            <a:spLocks noChangeArrowheads="1"/>
          </p:cNvSpPr>
          <p:nvPr/>
        </p:nvSpPr>
        <p:spPr bwMode="auto">
          <a:xfrm>
            <a:off x="1828802" y="1206502"/>
            <a:ext cx="63690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从根到该结点的层数（根结点算第一层）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即度为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的结点，即叶子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即度不为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的结点（也称为内部结点）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4582" name="Rectangle 62"/>
          <p:cNvSpPr>
            <a:spLocks noChangeArrowheads="1"/>
          </p:cNvSpPr>
          <p:nvPr/>
        </p:nvSpPr>
        <p:spPr bwMode="auto">
          <a:xfrm>
            <a:off x="1447802" y="2393952"/>
            <a:ext cx="42033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所有结点度中的最大值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>
                <a:solidFill>
                  <a:srgbClr val="00CC99"/>
                </a:solidFill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指所有结点中最大的层数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4583" name="Object 69"/>
          <p:cNvGraphicFramePr>
            <a:graphicFrameLocks noChangeAspect="1"/>
          </p:cNvGraphicFramePr>
          <p:nvPr/>
        </p:nvGraphicFramePr>
        <p:xfrm>
          <a:off x="2700338" y="335438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1" imgW="6875780" imgH="3817620" progId="Visio.Drawing.5">
                  <p:embed/>
                </p:oleObj>
              </mc:Choice>
              <mc:Fallback>
                <p:oleObj name="VISIO" r:id="rId1" imgW="6875780" imgH="3817620" progId="Visio.Drawing.5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5438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70"/>
          <p:cNvGrpSpPr/>
          <p:nvPr/>
        </p:nvGrpSpPr>
        <p:grpSpPr bwMode="auto">
          <a:xfrm>
            <a:off x="7667627" y="3194052"/>
            <a:ext cx="803275" cy="3057525"/>
            <a:chOff x="4944" y="1584"/>
            <a:chExt cx="506" cy="1926"/>
          </a:xfrm>
        </p:grpSpPr>
        <p:sp>
          <p:nvSpPr>
            <p:cNvPr id="24586" name="Text Box 71"/>
            <p:cNvSpPr txBox="1">
              <a:spLocks noChangeArrowheads="1"/>
            </p:cNvSpPr>
            <p:nvPr/>
          </p:nvSpPr>
          <p:spPr bwMode="auto">
            <a:xfrm>
              <a:off x="4944" y="1584"/>
              <a:ext cx="506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层次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587" name="Text Box 72"/>
            <p:cNvSpPr txBox="1">
              <a:spLocks noChangeArrowheads="1"/>
            </p:cNvSpPr>
            <p:nvPr/>
          </p:nvSpPr>
          <p:spPr bwMode="auto">
            <a:xfrm>
              <a:off x="5088" y="1920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588" name="Text Box 73"/>
            <p:cNvSpPr txBox="1">
              <a:spLocks noChangeArrowheads="1"/>
            </p:cNvSpPr>
            <p:nvPr/>
          </p:nvSpPr>
          <p:spPr bwMode="auto">
            <a:xfrm>
              <a:off x="5088" y="2352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589" name="Text Box 74"/>
            <p:cNvSpPr txBox="1">
              <a:spLocks noChangeArrowheads="1"/>
            </p:cNvSpPr>
            <p:nvPr/>
          </p:nvSpPr>
          <p:spPr bwMode="auto">
            <a:xfrm>
              <a:off x="5088" y="2784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590" name="Text Box 75"/>
            <p:cNvSpPr txBox="1">
              <a:spLocks noChangeArrowheads="1"/>
            </p:cNvSpPr>
            <p:nvPr/>
          </p:nvSpPr>
          <p:spPr bwMode="auto">
            <a:xfrm>
              <a:off x="5088" y="3216"/>
              <a:ext cx="218" cy="29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66FF33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24585" name="Rectangle 76"/>
          <p:cNvSpPr>
            <a:spLocks noChangeArrowheads="1"/>
          </p:cNvSpPr>
          <p:nvPr/>
        </p:nvSpPr>
        <p:spPr bwMode="auto">
          <a:xfrm>
            <a:off x="39688" y="0"/>
            <a:ext cx="39227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基本术语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0365" y="3326674"/>
            <a:ext cx="5517857" cy="221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Elem  data;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parent;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双亲位置域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505200" y="2362200"/>
            <a:ext cx="2745688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data   parent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4667793" y="2327275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609600" y="1219200"/>
            <a:ext cx="5641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#define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MAX_TREE_SIZE  100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533400" y="2209800"/>
            <a:ext cx="19688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80365" y="457200"/>
            <a:ext cx="3571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隶书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语言的类型描述: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nimBg="1" autoUpdateAnimBg="0"/>
      <p:bldP spid="121865" grpId="0" autoUpdateAnimBg="0"/>
      <p:bldP spid="121866" grpId="0" autoUpdateAnimBg="0"/>
      <p:bldP spid="12186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81000" y="1355725"/>
            <a:ext cx="76134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nodes[MAX_TREE_SIZE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];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r, n;    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根结点的位置和结点个数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574766" y="603068"/>
            <a:ext cx="1556836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1047"/>
          <p:cNvSpPr txBox="1">
            <a:spLocks noChangeArrowheads="1"/>
          </p:cNvSpPr>
          <p:nvPr/>
        </p:nvSpPr>
        <p:spPr bwMode="auto">
          <a:xfrm>
            <a:off x="5730240" y="3133904"/>
            <a:ext cx="204094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-1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B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2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5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018" y="3133904"/>
            <a:ext cx="1566808" cy="3651821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1026"/>
          <p:cNvSpPr>
            <a:spLocks noChangeArrowheads="1"/>
          </p:cNvSpPr>
          <p:nvPr/>
        </p:nvSpPr>
        <p:spPr bwMode="auto">
          <a:xfrm>
            <a:off x="1524000" y="1752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27" name="Text Box 1027"/>
          <p:cNvSpPr txBox="1">
            <a:spLocks noChangeArrowheads="1"/>
          </p:cNvSpPr>
          <p:nvPr/>
        </p:nvSpPr>
        <p:spPr bwMode="auto">
          <a:xfrm>
            <a:off x="1546225" y="16764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28" name="Oval 1028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29" name="Oval 1029"/>
          <p:cNvSpPr>
            <a:spLocks noChangeArrowheads="1"/>
          </p:cNvSpPr>
          <p:nvPr/>
        </p:nvSpPr>
        <p:spPr bwMode="auto">
          <a:xfrm>
            <a:off x="5334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0" name="Oval 1030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1" name="Oval 1031"/>
          <p:cNvSpPr>
            <a:spLocks noChangeArrowheads="1"/>
          </p:cNvSpPr>
          <p:nvPr/>
        </p:nvSpPr>
        <p:spPr bwMode="auto">
          <a:xfrm>
            <a:off x="1143000" y="3962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2" name="Oval 1032"/>
          <p:cNvSpPr>
            <a:spLocks noChangeArrowheads="1"/>
          </p:cNvSpPr>
          <p:nvPr/>
        </p:nvSpPr>
        <p:spPr bwMode="auto">
          <a:xfrm>
            <a:off x="2057400" y="3962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3" name="Oval 1033"/>
          <p:cNvSpPr>
            <a:spLocks noChangeArrowheads="1"/>
          </p:cNvSpPr>
          <p:nvPr/>
        </p:nvSpPr>
        <p:spPr bwMode="auto">
          <a:xfrm>
            <a:off x="1143000" y="51054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4" name="Text Box 1034"/>
          <p:cNvSpPr txBox="1">
            <a:spLocks noChangeArrowheads="1"/>
          </p:cNvSpPr>
          <p:nvPr/>
        </p:nvSpPr>
        <p:spPr bwMode="auto">
          <a:xfrm>
            <a:off x="609600" y="27432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5" name="Text Box 1035"/>
          <p:cNvSpPr txBox="1">
            <a:spLocks noChangeArrowheads="1"/>
          </p:cNvSpPr>
          <p:nvPr/>
        </p:nvSpPr>
        <p:spPr bwMode="auto">
          <a:xfrm>
            <a:off x="1524000" y="2743200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6" name="Text Box 1036"/>
          <p:cNvSpPr txBox="1">
            <a:spLocks noChangeArrowheads="1"/>
          </p:cNvSpPr>
          <p:nvPr/>
        </p:nvSpPr>
        <p:spPr bwMode="auto">
          <a:xfrm>
            <a:off x="2514600" y="27432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7" name="Text Box 1037"/>
          <p:cNvSpPr txBox="1">
            <a:spLocks noChangeArrowheads="1"/>
          </p:cNvSpPr>
          <p:nvPr/>
        </p:nvSpPr>
        <p:spPr bwMode="auto">
          <a:xfrm>
            <a:off x="1219200" y="3886200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8" name="Text Box 1038"/>
          <p:cNvSpPr txBox="1">
            <a:spLocks noChangeArrowheads="1"/>
          </p:cNvSpPr>
          <p:nvPr/>
        </p:nvSpPr>
        <p:spPr bwMode="auto">
          <a:xfrm>
            <a:off x="2133600" y="38862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39" name="Text Box 1039"/>
          <p:cNvSpPr txBox="1">
            <a:spLocks noChangeArrowheads="1"/>
          </p:cNvSpPr>
          <p:nvPr/>
        </p:nvSpPr>
        <p:spPr bwMode="auto">
          <a:xfrm>
            <a:off x="1143000" y="50292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40" name="Line 1040"/>
          <p:cNvSpPr>
            <a:spLocks noChangeShapeType="1"/>
          </p:cNvSpPr>
          <p:nvPr/>
        </p:nvSpPr>
        <p:spPr bwMode="auto">
          <a:xfrm>
            <a:off x="2133600" y="22098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3441" name="Line 1041"/>
          <p:cNvSpPr>
            <a:spLocks noChangeShapeType="1"/>
          </p:cNvSpPr>
          <p:nvPr/>
        </p:nvSpPr>
        <p:spPr bwMode="auto">
          <a:xfrm flipH="1">
            <a:off x="838200" y="22098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3442" name="Line 1042"/>
          <p:cNvSpPr>
            <a:spLocks noChangeShapeType="1"/>
          </p:cNvSpPr>
          <p:nvPr/>
        </p:nvSpPr>
        <p:spPr bwMode="auto">
          <a:xfrm flipH="1">
            <a:off x="1447800" y="3352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59" name="Text Box 1043"/>
          <p:cNvSpPr txBox="1">
            <a:spLocks noChangeArrowheads="1"/>
          </p:cNvSpPr>
          <p:nvPr/>
        </p:nvSpPr>
        <p:spPr bwMode="auto">
          <a:xfrm>
            <a:off x="3635375" y="1851154"/>
            <a:ext cx="14414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0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endParaRPr kumimoji="1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rgbClr val="000000"/>
                </a:solidFill>
              </a:rPr>
              <a:t>1  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2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3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4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5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6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60" name="Text Box 1044"/>
          <p:cNvSpPr txBox="1">
            <a:spLocks noChangeArrowheads="1"/>
          </p:cNvSpPr>
          <p:nvPr/>
        </p:nvSpPr>
        <p:spPr bwMode="auto">
          <a:xfrm>
            <a:off x="7502752" y="4806859"/>
            <a:ext cx="8258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r=0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n=6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4038600" y="1851154"/>
            <a:ext cx="1905000" cy="401759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62" name="Line 1046"/>
          <p:cNvSpPr>
            <a:spLocks noChangeShapeType="1"/>
          </p:cNvSpPr>
          <p:nvPr/>
        </p:nvSpPr>
        <p:spPr bwMode="auto">
          <a:xfrm>
            <a:off x="4038600" y="24384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3" name="Line 1047"/>
          <p:cNvSpPr>
            <a:spLocks noChangeShapeType="1"/>
          </p:cNvSpPr>
          <p:nvPr/>
        </p:nvSpPr>
        <p:spPr bwMode="auto">
          <a:xfrm>
            <a:off x="4038600" y="3113314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4" name="Line 1048"/>
          <p:cNvSpPr>
            <a:spLocks noChangeShapeType="1"/>
          </p:cNvSpPr>
          <p:nvPr/>
        </p:nvSpPr>
        <p:spPr bwMode="auto">
          <a:xfrm>
            <a:off x="4038600" y="3590109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5" name="Line 1049"/>
          <p:cNvSpPr>
            <a:spLocks noChangeShapeType="1"/>
          </p:cNvSpPr>
          <p:nvPr/>
        </p:nvSpPr>
        <p:spPr bwMode="auto">
          <a:xfrm>
            <a:off x="4062412" y="46482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6" name="Line 1050"/>
          <p:cNvSpPr>
            <a:spLocks noChangeShapeType="1"/>
          </p:cNvSpPr>
          <p:nvPr/>
        </p:nvSpPr>
        <p:spPr bwMode="auto">
          <a:xfrm>
            <a:off x="4038600" y="51816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7" name="Line 1051"/>
          <p:cNvSpPr>
            <a:spLocks noChangeShapeType="1"/>
          </p:cNvSpPr>
          <p:nvPr/>
        </p:nvSpPr>
        <p:spPr bwMode="auto">
          <a:xfrm>
            <a:off x="4038600" y="40386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69" name="Text Box 1053"/>
          <p:cNvSpPr txBox="1">
            <a:spLocks noChangeArrowheads="1"/>
          </p:cNvSpPr>
          <p:nvPr/>
        </p:nvSpPr>
        <p:spPr bwMode="auto">
          <a:xfrm>
            <a:off x="3886200" y="11430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data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firstchild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54" name="Line 1054"/>
          <p:cNvSpPr>
            <a:spLocks noChangeShapeType="1"/>
          </p:cNvSpPr>
          <p:nvPr/>
        </p:nvSpPr>
        <p:spPr bwMode="auto">
          <a:xfrm>
            <a:off x="1828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3455" name="Line 1055"/>
          <p:cNvSpPr>
            <a:spLocks noChangeShapeType="1"/>
          </p:cNvSpPr>
          <p:nvPr/>
        </p:nvSpPr>
        <p:spPr bwMode="auto">
          <a:xfrm>
            <a:off x="2057400" y="3352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3456" name="Line 1056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73" name="Line 1057"/>
          <p:cNvSpPr>
            <a:spLocks noChangeShapeType="1"/>
          </p:cNvSpPr>
          <p:nvPr/>
        </p:nvSpPr>
        <p:spPr bwMode="auto">
          <a:xfrm>
            <a:off x="5014912" y="1901251"/>
            <a:ext cx="22724" cy="401112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74" name="Text Box 1058"/>
          <p:cNvSpPr txBox="1">
            <a:spLocks noChangeArrowheads="1"/>
          </p:cNvSpPr>
          <p:nvPr/>
        </p:nvSpPr>
        <p:spPr bwMode="auto">
          <a:xfrm>
            <a:off x="6019800" y="18288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1      2      3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75" name="Rectangle 1059"/>
          <p:cNvSpPr>
            <a:spLocks noChangeArrowheads="1"/>
          </p:cNvSpPr>
          <p:nvPr/>
        </p:nvSpPr>
        <p:spPr bwMode="auto">
          <a:xfrm>
            <a:off x="62484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76" name="Line 1060"/>
          <p:cNvSpPr>
            <a:spLocks noChangeShapeType="1"/>
          </p:cNvSpPr>
          <p:nvPr/>
        </p:nvSpPr>
        <p:spPr bwMode="auto">
          <a:xfrm>
            <a:off x="66294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77" name="Line 1061"/>
          <p:cNvSpPr>
            <a:spLocks noChangeShapeType="1"/>
          </p:cNvSpPr>
          <p:nvPr/>
        </p:nvSpPr>
        <p:spPr bwMode="auto">
          <a:xfrm>
            <a:off x="57912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78" name="Rectangle 1062"/>
          <p:cNvSpPr>
            <a:spLocks noChangeArrowheads="1"/>
          </p:cNvSpPr>
          <p:nvPr/>
        </p:nvSpPr>
        <p:spPr bwMode="auto">
          <a:xfrm>
            <a:off x="71628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79" name="Line 1063"/>
          <p:cNvSpPr>
            <a:spLocks noChangeShapeType="1"/>
          </p:cNvSpPr>
          <p:nvPr/>
        </p:nvSpPr>
        <p:spPr bwMode="auto">
          <a:xfrm>
            <a:off x="7543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0" name="Line 1064"/>
          <p:cNvSpPr>
            <a:spLocks noChangeShapeType="1"/>
          </p:cNvSpPr>
          <p:nvPr/>
        </p:nvSpPr>
        <p:spPr bwMode="auto">
          <a:xfrm>
            <a:off x="67056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1" name="Rectangle 1065"/>
          <p:cNvSpPr>
            <a:spLocks noChangeArrowheads="1"/>
          </p:cNvSpPr>
          <p:nvPr/>
        </p:nvSpPr>
        <p:spPr bwMode="auto">
          <a:xfrm>
            <a:off x="8077200" y="19812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82" name="Line 1066"/>
          <p:cNvSpPr>
            <a:spLocks noChangeShapeType="1"/>
          </p:cNvSpPr>
          <p:nvPr/>
        </p:nvSpPr>
        <p:spPr bwMode="auto">
          <a:xfrm>
            <a:off x="84582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3" name="Line 1067"/>
          <p:cNvSpPr>
            <a:spLocks noChangeShapeType="1"/>
          </p:cNvSpPr>
          <p:nvPr/>
        </p:nvSpPr>
        <p:spPr bwMode="auto">
          <a:xfrm>
            <a:off x="7620000" y="2209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4" name="Text Box 1068"/>
          <p:cNvSpPr txBox="1">
            <a:spLocks noChangeArrowheads="1"/>
          </p:cNvSpPr>
          <p:nvPr/>
        </p:nvSpPr>
        <p:spPr bwMode="auto">
          <a:xfrm>
            <a:off x="6248400" y="31242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4      5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85" name="Text Box 1069"/>
          <p:cNvSpPr txBox="1">
            <a:spLocks noChangeArrowheads="1"/>
          </p:cNvSpPr>
          <p:nvPr/>
        </p:nvSpPr>
        <p:spPr bwMode="auto">
          <a:xfrm>
            <a:off x="6208124" y="4038600"/>
            <a:ext cx="453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86" name="Rectangle 1070"/>
          <p:cNvSpPr>
            <a:spLocks noChangeArrowheads="1"/>
          </p:cNvSpPr>
          <p:nvPr/>
        </p:nvSpPr>
        <p:spPr bwMode="auto">
          <a:xfrm>
            <a:off x="6248400" y="3276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87" name="Line 1071"/>
          <p:cNvSpPr>
            <a:spLocks noChangeShapeType="1"/>
          </p:cNvSpPr>
          <p:nvPr/>
        </p:nvSpPr>
        <p:spPr bwMode="auto">
          <a:xfrm>
            <a:off x="6629400" y="3276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8" name="Line 1072"/>
          <p:cNvSpPr>
            <a:spLocks noChangeShapeType="1"/>
          </p:cNvSpPr>
          <p:nvPr/>
        </p:nvSpPr>
        <p:spPr bwMode="auto">
          <a:xfrm>
            <a:off x="5791200" y="3505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89" name="Rectangle 1073"/>
          <p:cNvSpPr>
            <a:spLocks noChangeArrowheads="1"/>
          </p:cNvSpPr>
          <p:nvPr/>
        </p:nvSpPr>
        <p:spPr bwMode="auto">
          <a:xfrm>
            <a:off x="7162800" y="3276600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90" name="Line 1074"/>
          <p:cNvSpPr>
            <a:spLocks noChangeShapeType="1"/>
          </p:cNvSpPr>
          <p:nvPr/>
        </p:nvSpPr>
        <p:spPr bwMode="auto">
          <a:xfrm>
            <a:off x="7543800" y="3276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1" name="Line 1075"/>
          <p:cNvSpPr>
            <a:spLocks noChangeShapeType="1"/>
          </p:cNvSpPr>
          <p:nvPr/>
        </p:nvSpPr>
        <p:spPr bwMode="auto">
          <a:xfrm>
            <a:off x="6705600" y="3505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2" name="Rectangle 1076"/>
          <p:cNvSpPr>
            <a:spLocks noChangeArrowheads="1"/>
          </p:cNvSpPr>
          <p:nvPr/>
        </p:nvSpPr>
        <p:spPr bwMode="auto">
          <a:xfrm>
            <a:off x="6246223" y="4115660"/>
            <a:ext cx="611777" cy="45633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3893" name="Line 1077"/>
          <p:cNvSpPr>
            <a:spLocks noChangeShapeType="1"/>
          </p:cNvSpPr>
          <p:nvPr/>
        </p:nvSpPr>
        <p:spPr bwMode="auto">
          <a:xfrm>
            <a:off x="6629400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4" name="Line 1078"/>
          <p:cNvSpPr>
            <a:spLocks noChangeShapeType="1"/>
          </p:cNvSpPr>
          <p:nvPr/>
        </p:nvSpPr>
        <p:spPr bwMode="auto">
          <a:xfrm>
            <a:off x="5791200" y="433687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6" name="Line 1080"/>
          <p:cNvSpPr>
            <a:spLocks noChangeShapeType="1"/>
          </p:cNvSpPr>
          <p:nvPr/>
        </p:nvSpPr>
        <p:spPr bwMode="auto">
          <a:xfrm flipH="1">
            <a:off x="5729288" y="485503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7" name="Line 1081"/>
          <p:cNvSpPr>
            <a:spLocks noChangeShapeType="1"/>
          </p:cNvSpPr>
          <p:nvPr/>
        </p:nvSpPr>
        <p:spPr bwMode="auto">
          <a:xfrm>
            <a:off x="5829300" y="4831754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8" name="Line 1082"/>
          <p:cNvSpPr>
            <a:spLocks noChangeShapeType="1"/>
          </p:cNvSpPr>
          <p:nvPr/>
        </p:nvSpPr>
        <p:spPr bwMode="auto">
          <a:xfrm flipH="1">
            <a:off x="5715000" y="550273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899" name="Line 1083"/>
          <p:cNvSpPr>
            <a:spLocks noChangeShapeType="1"/>
          </p:cNvSpPr>
          <p:nvPr/>
        </p:nvSpPr>
        <p:spPr bwMode="auto">
          <a:xfrm>
            <a:off x="5817363" y="5479453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2" name="Line 1086"/>
          <p:cNvSpPr>
            <a:spLocks noChangeShapeType="1"/>
          </p:cNvSpPr>
          <p:nvPr/>
        </p:nvSpPr>
        <p:spPr bwMode="auto">
          <a:xfrm flipH="1">
            <a:off x="5715000" y="26670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3" name="Line 1087"/>
          <p:cNvSpPr>
            <a:spLocks noChangeShapeType="1"/>
          </p:cNvSpPr>
          <p:nvPr/>
        </p:nvSpPr>
        <p:spPr bwMode="auto">
          <a:xfrm>
            <a:off x="5791200" y="26670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4" name="Line 1088"/>
          <p:cNvSpPr>
            <a:spLocks noChangeShapeType="1"/>
          </p:cNvSpPr>
          <p:nvPr/>
        </p:nvSpPr>
        <p:spPr bwMode="auto">
          <a:xfrm flipH="1">
            <a:off x="6645275" y="4249214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5" name="Line 1089"/>
          <p:cNvSpPr>
            <a:spLocks noChangeShapeType="1"/>
          </p:cNvSpPr>
          <p:nvPr/>
        </p:nvSpPr>
        <p:spPr bwMode="auto">
          <a:xfrm>
            <a:off x="6743700" y="422257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6" name="Line 1090"/>
          <p:cNvSpPr>
            <a:spLocks noChangeShapeType="1"/>
          </p:cNvSpPr>
          <p:nvPr/>
        </p:nvSpPr>
        <p:spPr bwMode="auto">
          <a:xfrm flipH="1">
            <a:off x="7620000" y="33528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7" name="Line 1091"/>
          <p:cNvSpPr>
            <a:spLocks noChangeShapeType="1"/>
          </p:cNvSpPr>
          <p:nvPr/>
        </p:nvSpPr>
        <p:spPr bwMode="auto">
          <a:xfrm>
            <a:off x="7696200" y="33528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8" name="Line 1092"/>
          <p:cNvSpPr>
            <a:spLocks noChangeShapeType="1"/>
          </p:cNvSpPr>
          <p:nvPr/>
        </p:nvSpPr>
        <p:spPr bwMode="auto">
          <a:xfrm flipH="1">
            <a:off x="8534400" y="20574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09" name="Line 1093"/>
          <p:cNvSpPr>
            <a:spLocks noChangeShapeType="1"/>
          </p:cNvSpPr>
          <p:nvPr/>
        </p:nvSpPr>
        <p:spPr bwMode="auto">
          <a:xfrm>
            <a:off x="8610600" y="2057400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3910" name="Text Box 1094"/>
          <p:cNvSpPr txBox="1">
            <a:spLocks noChangeArrowheads="1"/>
          </p:cNvSpPr>
          <p:nvPr/>
        </p:nvSpPr>
        <p:spPr bwMode="auto">
          <a:xfrm>
            <a:off x="331787" y="532538"/>
            <a:ext cx="5992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二、孩子链表表示法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" name="Line 1081"/>
          <p:cNvSpPr>
            <a:spLocks noChangeShapeType="1"/>
          </p:cNvSpPr>
          <p:nvPr/>
        </p:nvSpPr>
        <p:spPr bwMode="auto">
          <a:xfrm flipH="1" flipV="1">
            <a:off x="5768975" y="3742510"/>
            <a:ext cx="76200" cy="218545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72" name="Line 1082"/>
          <p:cNvSpPr>
            <a:spLocks noChangeShapeType="1"/>
          </p:cNvSpPr>
          <p:nvPr/>
        </p:nvSpPr>
        <p:spPr bwMode="auto">
          <a:xfrm flipH="1">
            <a:off x="5670549" y="3722915"/>
            <a:ext cx="76200" cy="230775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utoUpdateAnimBg="0"/>
      <p:bldP spid="163860" grpId="0" autoUpdateAnimBg="0"/>
      <p:bldP spid="163869" grpId="0" autoUpdateAnimBg="0"/>
      <p:bldP spid="163874" grpId="0" autoUpdateAnimBg="0"/>
      <p:bldP spid="163884" grpId="0" autoUpdateAnimBg="0"/>
      <p:bldP spid="163885" grpId="0" autoUpdateAnimBg="0"/>
      <p:bldP spid="16391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09600" y="2714625"/>
            <a:ext cx="4392549" cy="23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child;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next;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ChildPtr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33400" y="1676400"/>
            <a:ext cx="2792752" cy="6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孩子结点结构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181600" y="1905000"/>
            <a:ext cx="28956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child   next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6498772" y="1903643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17525" y="457200"/>
            <a:ext cx="36487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隶书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语言的类型描述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8" grpId="0" autoUpdateAnimBg="0"/>
      <p:bldP spid="123909" grpId="0" animBg="1" autoUpdateAnimBg="0"/>
      <p:bldP spid="12391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18945" y="1972447"/>
            <a:ext cx="7603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Elem    data;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ChildPtr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firstchild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r>
              <a:rPr kumimoji="1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孩子链的头指针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CTBox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33400" y="928688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双亲结点结构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876800" y="1066800"/>
            <a:ext cx="38100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data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firstchild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>
            <a:off x="6126480" y="1066800"/>
            <a:ext cx="2177" cy="727075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2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6713697" cy="28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CTBox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nodes[MAX_TREE_SIZE];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n, r;    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//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结点数和根结点的位置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81000" y="609600"/>
            <a:ext cx="1556836" cy="6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5957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Oval 2"/>
          <p:cNvSpPr>
            <a:spLocks noChangeArrowheads="1"/>
          </p:cNvSpPr>
          <p:nvPr/>
        </p:nvSpPr>
        <p:spPr bwMode="auto">
          <a:xfrm>
            <a:off x="1219200" y="11430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241425" y="10668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2286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2209800" y="2209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838200" y="3352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752600" y="3352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1752600" y="4495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1219200" y="2133600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2209800" y="21336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914400" y="3276600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828800" y="3276600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1752600" y="4419600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1828800" y="16002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H="1">
            <a:off x="533400" y="16002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H="1">
            <a:off x="1143000" y="27432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1524000" y="1752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>
            <a:off x="1752600" y="2667000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2057400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5067300" y="1088867"/>
            <a:ext cx="403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6096000" y="11461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6400800" y="1146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6858000" y="1146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flipH="1">
            <a:off x="6934200" y="1298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7010400" y="1298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8" name="Line 30"/>
          <p:cNvSpPr>
            <a:spLocks noChangeShapeType="1"/>
          </p:cNvSpPr>
          <p:nvPr/>
        </p:nvSpPr>
        <p:spPr bwMode="auto">
          <a:xfrm flipH="1">
            <a:off x="4800600" y="19081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49" name="Line 31"/>
          <p:cNvSpPr>
            <a:spLocks noChangeShapeType="1"/>
          </p:cNvSpPr>
          <p:nvPr/>
        </p:nvSpPr>
        <p:spPr bwMode="auto">
          <a:xfrm>
            <a:off x="4876800" y="19081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0" name="Line 32"/>
          <p:cNvSpPr>
            <a:spLocks noChangeShapeType="1"/>
          </p:cNvSpPr>
          <p:nvPr/>
        </p:nvSpPr>
        <p:spPr bwMode="auto">
          <a:xfrm flipH="1">
            <a:off x="7848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1" name="Line 33"/>
          <p:cNvSpPr>
            <a:spLocks noChangeShapeType="1"/>
          </p:cNvSpPr>
          <p:nvPr/>
        </p:nvSpPr>
        <p:spPr bwMode="auto">
          <a:xfrm>
            <a:off x="79248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2" name="Line 38"/>
          <p:cNvSpPr>
            <a:spLocks noChangeShapeType="1"/>
          </p:cNvSpPr>
          <p:nvPr/>
        </p:nvSpPr>
        <p:spPr bwMode="auto">
          <a:xfrm flipH="1">
            <a:off x="5181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3" name="Line 39"/>
          <p:cNvSpPr>
            <a:spLocks noChangeShapeType="1"/>
          </p:cNvSpPr>
          <p:nvPr/>
        </p:nvSpPr>
        <p:spPr bwMode="auto">
          <a:xfrm>
            <a:off x="5257800" y="3303588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4" name="Rectangle 40"/>
          <p:cNvSpPr>
            <a:spLocks noChangeArrowheads="1"/>
          </p:cNvSpPr>
          <p:nvPr/>
        </p:nvSpPr>
        <p:spPr bwMode="auto">
          <a:xfrm>
            <a:off x="6629400" y="38131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55" name="Line 41"/>
          <p:cNvSpPr>
            <a:spLocks noChangeShapeType="1"/>
          </p:cNvSpPr>
          <p:nvPr/>
        </p:nvSpPr>
        <p:spPr bwMode="auto">
          <a:xfrm>
            <a:off x="6934200" y="3813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6" name="Line 42"/>
          <p:cNvSpPr>
            <a:spLocks noChangeShapeType="1"/>
          </p:cNvSpPr>
          <p:nvPr/>
        </p:nvSpPr>
        <p:spPr bwMode="auto">
          <a:xfrm>
            <a:off x="7391400" y="38131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7" name="Line 43"/>
          <p:cNvSpPr>
            <a:spLocks noChangeShapeType="1"/>
          </p:cNvSpPr>
          <p:nvPr/>
        </p:nvSpPr>
        <p:spPr bwMode="auto">
          <a:xfrm flipH="1">
            <a:off x="7467600" y="3965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8" name="Line 44"/>
          <p:cNvSpPr>
            <a:spLocks noChangeShapeType="1"/>
          </p:cNvSpPr>
          <p:nvPr/>
        </p:nvSpPr>
        <p:spPr bwMode="auto">
          <a:xfrm>
            <a:off x="7543800" y="39655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59" name="Rectangle 45"/>
          <p:cNvSpPr>
            <a:spLocks noChangeArrowheads="1"/>
          </p:cNvSpPr>
          <p:nvPr/>
        </p:nvSpPr>
        <p:spPr bwMode="auto">
          <a:xfrm>
            <a:off x="7772400" y="31273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60" name="Line 46"/>
          <p:cNvSpPr>
            <a:spLocks noChangeShapeType="1"/>
          </p:cNvSpPr>
          <p:nvPr/>
        </p:nvSpPr>
        <p:spPr bwMode="auto">
          <a:xfrm>
            <a:off x="80772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1" name="Line 47"/>
          <p:cNvSpPr>
            <a:spLocks noChangeShapeType="1"/>
          </p:cNvSpPr>
          <p:nvPr/>
        </p:nvSpPr>
        <p:spPr bwMode="auto">
          <a:xfrm>
            <a:off x="85344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2" name="Line 48"/>
          <p:cNvSpPr>
            <a:spLocks noChangeShapeType="1"/>
          </p:cNvSpPr>
          <p:nvPr/>
        </p:nvSpPr>
        <p:spPr bwMode="auto">
          <a:xfrm flipH="1">
            <a:off x="86106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3" name="Line 49"/>
          <p:cNvSpPr>
            <a:spLocks noChangeShapeType="1"/>
          </p:cNvSpPr>
          <p:nvPr/>
        </p:nvSpPr>
        <p:spPr bwMode="auto">
          <a:xfrm>
            <a:off x="8686800" y="32797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4" name="Rectangle 50"/>
          <p:cNvSpPr>
            <a:spLocks noChangeArrowheads="1"/>
          </p:cNvSpPr>
          <p:nvPr/>
        </p:nvSpPr>
        <p:spPr bwMode="auto">
          <a:xfrm>
            <a:off x="5105400" y="31273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65" name="Line 51"/>
          <p:cNvSpPr>
            <a:spLocks noChangeShapeType="1"/>
          </p:cNvSpPr>
          <p:nvPr/>
        </p:nvSpPr>
        <p:spPr bwMode="auto">
          <a:xfrm>
            <a:off x="54102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6" name="Line 52"/>
          <p:cNvSpPr>
            <a:spLocks noChangeShapeType="1"/>
          </p:cNvSpPr>
          <p:nvPr/>
        </p:nvSpPr>
        <p:spPr bwMode="auto">
          <a:xfrm>
            <a:off x="5867400" y="31273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7" name="Rectangle 55"/>
          <p:cNvSpPr>
            <a:spLocks noChangeArrowheads="1"/>
          </p:cNvSpPr>
          <p:nvPr/>
        </p:nvSpPr>
        <p:spPr bwMode="auto">
          <a:xfrm>
            <a:off x="6096000" y="24415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68" name="Line 56"/>
          <p:cNvSpPr>
            <a:spLocks noChangeShapeType="1"/>
          </p:cNvSpPr>
          <p:nvPr/>
        </p:nvSpPr>
        <p:spPr bwMode="auto">
          <a:xfrm>
            <a:off x="6400800" y="2441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69" name="Line 57"/>
          <p:cNvSpPr>
            <a:spLocks noChangeShapeType="1"/>
          </p:cNvSpPr>
          <p:nvPr/>
        </p:nvSpPr>
        <p:spPr bwMode="auto">
          <a:xfrm>
            <a:off x="6858000" y="2441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0" name="Rectangle 60"/>
          <p:cNvSpPr>
            <a:spLocks noChangeArrowheads="1"/>
          </p:cNvSpPr>
          <p:nvPr/>
        </p:nvSpPr>
        <p:spPr bwMode="auto">
          <a:xfrm>
            <a:off x="4724400" y="17557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71" name="Line 61"/>
          <p:cNvSpPr>
            <a:spLocks noChangeShapeType="1"/>
          </p:cNvSpPr>
          <p:nvPr/>
        </p:nvSpPr>
        <p:spPr bwMode="auto">
          <a:xfrm>
            <a:off x="5029200" y="17557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2" name="Line 62"/>
          <p:cNvSpPr>
            <a:spLocks noChangeShapeType="1"/>
          </p:cNvSpPr>
          <p:nvPr/>
        </p:nvSpPr>
        <p:spPr bwMode="auto">
          <a:xfrm>
            <a:off x="5486400" y="17557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3" name="Line 65"/>
          <p:cNvSpPr>
            <a:spLocks noChangeShapeType="1"/>
          </p:cNvSpPr>
          <p:nvPr/>
        </p:nvSpPr>
        <p:spPr bwMode="auto">
          <a:xfrm flipH="1">
            <a:off x="5257800" y="1450975"/>
            <a:ext cx="990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4" name="Line 66"/>
          <p:cNvSpPr>
            <a:spLocks noChangeShapeType="1"/>
          </p:cNvSpPr>
          <p:nvPr/>
        </p:nvSpPr>
        <p:spPr bwMode="auto">
          <a:xfrm>
            <a:off x="5638800" y="2060575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5" name="Line 67"/>
          <p:cNvSpPr>
            <a:spLocks noChangeShapeType="1"/>
          </p:cNvSpPr>
          <p:nvPr/>
        </p:nvSpPr>
        <p:spPr bwMode="auto">
          <a:xfrm flipH="1">
            <a:off x="5638800" y="2670175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6" name="Line 68"/>
          <p:cNvSpPr>
            <a:spLocks noChangeShapeType="1"/>
          </p:cNvSpPr>
          <p:nvPr/>
        </p:nvSpPr>
        <p:spPr bwMode="auto">
          <a:xfrm>
            <a:off x="7086600" y="2670175"/>
            <a:ext cx="1295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77" name="Line 69"/>
          <p:cNvSpPr>
            <a:spLocks noChangeShapeType="1"/>
          </p:cNvSpPr>
          <p:nvPr/>
        </p:nvSpPr>
        <p:spPr bwMode="auto">
          <a:xfrm>
            <a:off x="6019800" y="3355975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cxnSp>
        <p:nvCxnSpPr>
          <p:cNvPr id="107578" name="AutoShape 70"/>
          <p:cNvCxnSpPr>
            <a:cxnSpLocks noChangeShapeType="1"/>
            <a:endCxn id="107543" idx="0"/>
          </p:cNvCxnSpPr>
          <p:nvPr/>
        </p:nvCxnSpPr>
        <p:spPr bwMode="auto">
          <a:xfrm>
            <a:off x="5715000" y="841375"/>
            <a:ext cx="914400" cy="3048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79" name="Text Box 71"/>
          <p:cNvSpPr txBox="1">
            <a:spLocks noChangeArrowheads="1"/>
          </p:cNvSpPr>
          <p:nvPr/>
        </p:nvSpPr>
        <p:spPr bwMode="auto">
          <a:xfrm>
            <a:off x="4953000" y="4873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root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2895600" y="3733800"/>
            <a:ext cx="25781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A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C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E               D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F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37" name="Oval 73"/>
          <p:cNvSpPr>
            <a:spLocks noChangeArrowheads="1"/>
          </p:cNvSpPr>
          <p:nvPr/>
        </p:nvSpPr>
        <p:spPr bwMode="auto">
          <a:xfrm>
            <a:off x="3810000" y="38100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38" name="Oval 74"/>
          <p:cNvSpPr>
            <a:spLocks noChangeArrowheads="1"/>
          </p:cNvSpPr>
          <p:nvPr/>
        </p:nvSpPr>
        <p:spPr bwMode="auto">
          <a:xfrm>
            <a:off x="3962400" y="4724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39" name="Oval 75"/>
          <p:cNvSpPr>
            <a:spLocks noChangeArrowheads="1"/>
          </p:cNvSpPr>
          <p:nvPr/>
        </p:nvSpPr>
        <p:spPr bwMode="auto">
          <a:xfrm>
            <a:off x="2895600" y="42672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40" name="Oval 76"/>
          <p:cNvSpPr>
            <a:spLocks noChangeArrowheads="1"/>
          </p:cNvSpPr>
          <p:nvPr/>
        </p:nvSpPr>
        <p:spPr bwMode="auto">
          <a:xfrm>
            <a:off x="5029200" y="525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41" name="Oval 77"/>
          <p:cNvSpPr>
            <a:spLocks noChangeArrowheads="1"/>
          </p:cNvSpPr>
          <p:nvPr/>
        </p:nvSpPr>
        <p:spPr bwMode="auto">
          <a:xfrm>
            <a:off x="3200400" y="525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42" name="Oval 78"/>
          <p:cNvSpPr>
            <a:spLocks noChangeArrowheads="1"/>
          </p:cNvSpPr>
          <p:nvPr/>
        </p:nvSpPr>
        <p:spPr bwMode="auto">
          <a:xfrm>
            <a:off x="4267200" y="57150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45" name="Line 81"/>
          <p:cNvSpPr>
            <a:spLocks noChangeShapeType="1"/>
          </p:cNvSpPr>
          <p:nvPr/>
        </p:nvSpPr>
        <p:spPr bwMode="auto">
          <a:xfrm>
            <a:off x="3352800" y="4572000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4946" name="Line 82"/>
          <p:cNvSpPr>
            <a:spLocks noChangeShapeType="1"/>
          </p:cNvSpPr>
          <p:nvPr/>
        </p:nvSpPr>
        <p:spPr bwMode="auto">
          <a:xfrm>
            <a:off x="4419600" y="50292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4948" name="Line 84"/>
          <p:cNvSpPr>
            <a:spLocks noChangeShapeType="1"/>
          </p:cNvSpPr>
          <p:nvPr/>
        </p:nvSpPr>
        <p:spPr bwMode="auto">
          <a:xfrm>
            <a:off x="3657600" y="5562600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4949" name="Line 85"/>
          <p:cNvSpPr>
            <a:spLocks noChangeShapeType="1"/>
          </p:cNvSpPr>
          <p:nvPr/>
        </p:nvSpPr>
        <p:spPr bwMode="auto">
          <a:xfrm flipH="1">
            <a:off x="3581400" y="50292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4950" name="Line 86"/>
          <p:cNvSpPr>
            <a:spLocks noChangeShapeType="1"/>
          </p:cNvSpPr>
          <p:nvPr/>
        </p:nvSpPr>
        <p:spPr bwMode="auto">
          <a:xfrm flipH="1">
            <a:off x="3276600" y="41148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2" name="Line 87"/>
          <p:cNvSpPr>
            <a:spLocks noChangeShapeType="1"/>
          </p:cNvSpPr>
          <p:nvPr/>
        </p:nvSpPr>
        <p:spPr bwMode="auto">
          <a:xfrm flipH="1">
            <a:off x="57912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3" name="Line 88"/>
          <p:cNvSpPr>
            <a:spLocks noChangeShapeType="1"/>
          </p:cNvSpPr>
          <p:nvPr/>
        </p:nvSpPr>
        <p:spPr bwMode="auto">
          <a:xfrm>
            <a:off x="58674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4" name="Rectangle 89"/>
          <p:cNvSpPr>
            <a:spLocks noChangeArrowheads="1"/>
          </p:cNvSpPr>
          <p:nvPr/>
        </p:nvSpPr>
        <p:spPr bwMode="auto">
          <a:xfrm>
            <a:off x="5715000" y="4498975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95" name="Line 90"/>
          <p:cNvSpPr>
            <a:spLocks noChangeShapeType="1"/>
          </p:cNvSpPr>
          <p:nvPr/>
        </p:nvSpPr>
        <p:spPr bwMode="auto">
          <a:xfrm>
            <a:off x="6002383" y="4495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6" name="Line 91"/>
          <p:cNvSpPr>
            <a:spLocks noChangeShapeType="1"/>
          </p:cNvSpPr>
          <p:nvPr/>
        </p:nvSpPr>
        <p:spPr bwMode="auto">
          <a:xfrm>
            <a:off x="6477000" y="44989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7" name="Line 92"/>
          <p:cNvSpPr>
            <a:spLocks noChangeShapeType="1"/>
          </p:cNvSpPr>
          <p:nvPr/>
        </p:nvSpPr>
        <p:spPr bwMode="auto">
          <a:xfrm flipH="1">
            <a:off x="65532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8" name="Line 93"/>
          <p:cNvSpPr>
            <a:spLocks noChangeShapeType="1"/>
          </p:cNvSpPr>
          <p:nvPr/>
        </p:nvSpPr>
        <p:spPr bwMode="auto">
          <a:xfrm>
            <a:off x="6629400" y="4651375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07599" name="Line 94"/>
          <p:cNvSpPr>
            <a:spLocks noChangeShapeType="1"/>
          </p:cNvSpPr>
          <p:nvPr/>
        </p:nvSpPr>
        <p:spPr bwMode="auto">
          <a:xfrm flipH="1">
            <a:off x="6388100" y="3884625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4959" name="Oval 95"/>
          <p:cNvSpPr>
            <a:spLocks noChangeArrowheads="1"/>
          </p:cNvSpPr>
          <p:nvPr/>
        </p:nvSpPr>
        <p:spPr bwMode="auto">
          <a:xfrm>
            <a:off x="3505200" y="62484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4960" name="Line 96"/>
          <p:cNvSpPr>
            <a:spLocks noChangeShapeType="1"/>
          </p:cNvSpPr>
          <p:nvPr/>
        </p:nvSpPr>
        <p:spPr bwMode="auto">
          <a:xfrm flipH="1">
            <a:off x="3886200" y="6019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cxnSp>
        <p:nvCxnSpPr>
          <p:cNvPr id="164961" name="AutoShape 97"/>
          <p:cNvCxnSpPr>
            <a:cxnSpLocks noChangeShapeType="1"/>
            <a:endCxn id="164937" idx="0"/>
          </p:cNvCxnSpPr>
          <p:nvPr/>
        </p:nvCxnSpPr>
        <p:spPr bwMode="auto">
          <a:xfrm>
            <a:off x="3352800" y="3581400"/>
            <a:ext cx="685800" cy="2286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965" name="Text Box 101"/>
          <p:cNvSpPr txBox="1">
            <a:spLocks noChangeArrowheads="1"/>
          </p:cNvSpPr>
          <p:nvPr/>
        </p:nvSpPr>
        <p:spPr bwMode="auto">
          <a:xfrm>
            <a:off x="152400" y="465296"/>
            <a:ext cx="899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三、树的二叉链表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孩子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兄弟）存储表示法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6" grpId="0" autoUpdateAnimBg="0"/>
      <p:bldP spid="16496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36487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隶书" pitchFamily="49" charset="-122"/>
                <a:cs typeface="+mn-cs"/>
              </a:rPr>
              <a:t>C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语言的类型描述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3400" y="1219200"/>
            <a:ext cx="2020105" cy="80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结点结构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92286" y="1447800"/>
            <a:ext cx="5342708" cy="6667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firstchild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data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nextsibling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6705600" y="1447800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562600" y="1447800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864162" y="2794953"/>
            <a:ext cx="6189781" cy="203132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一个数据元素域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marR="0" lvl="0" indent="-4572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第一个孩子结点指针域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firstchild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marR="0" lvl="0" indent="-4572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一个兄弟结点指针域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nextsibling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765" y="5360894"/>
            <a:ext cx="471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左孩子 右兄弟</a:t>
            </a:r>
            <a:endParaRPr lang="zh-CN" altLang="en-US" sz="2800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  <p:bldP spid="126982" grpId="0" autoUpdateAnimBg="0"/>
      <p:bldP spid="12698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2488109"/>
            <a:ext cx="747413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Elem          data;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firstchild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nextsibling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CSNode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CSTree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489095"/>
            <a:ext cx="3995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结点</a:t>
            </a:r>
            <a:r>
              <a:rPr kumimoji="1" lang="zh-CN" altLang="en-US" sz="3200" b="1" dirty="0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结构定义 如下：</a:t>
            </a:r>
            <a:endParaRPr lang="zh-CN" alt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4"/>
          <p:cNvGraphicFramePr>
            <a:graphicFrameLocks noChangeAspect="1"/>
          </p:cNvGraphicFramePr>
          <p:nvPr/>
        </p:nvGraphicFramePr>
        <p:xfrm>
          <a:off x="5105400" y="838200"/>
          <a:ext cx="3513138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VISIO" r:id="rId1" imgW="3816350" imgH="5763895" progId="Visio.Drawing.5">
                  <p:embed/>
                </p:oleObj>
              </mc:Choice>
              <mc:Fallback>
                <p:oleObj name="VISIO" r:id="rId1" imgW="3816350" imgH="5763895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3513138" cy="5308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468313" y="838202"/>
          <a:ext cx="32956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VISIO" r:id="rId3" imgW="3601085" imgH="3060065" progId="Visio.Drawing.5">
                  <p:embed/>
                </p:oleObj>
              </mc:Choice>
              <mc:Fallback>
                <p:oleObj name="VISIO" r:id="rId3" imgW="3601085" imgH="3060065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8202"/>
                        <a:ext cx="3295650" cy="28606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0" y="0"/>
            <a:ext cx="6840538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树的存储结构－－二叉链表表示法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4996"/>
            <a:ext cx="9143999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树的定义和基本术语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-1" y="815464"/>
            <a:ext cx="9143999" cy="83099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树的表示方法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80" y="1375954"/>
            <a:ext cx="2699469" cy="32058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25" y="1158240"/>
            <a:ext cx="2079872" cy="3338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52" y="1587577"/>
            <a:ext cx="2994538" cy="2908878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52057" y="5087780"/>
            <a:ext cx="4224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ea typeface="楷体_GB2312" pitchFamily="49" charset="-122"/>
              </a:rPr>
              <a:t>(A(B(D)(E(I)(J))(C(G)(H)))</a:t>
            </a: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333333"/>
              </a:solidFill>
              <a:ea typeface="楷体_GB2312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(d)   </a:t>
            </a:r>
            <a:r>
              <a:rPr lang="zh-CN" altLang="en-US" sz="2000" dirty="0">
                <a:solidFill>
                  <a:srgbClr val="333333"/>
                </a:solidFill>
                <a:ea typeface="楷体_GB2312" pitchFamily="49" charset="-122"/>
              </a:rPr>
              <a:t>嵌套括号表示法</a:t>
            </a:r>
            <a:endParaRPr lang="zh-CN" altLang="en-US" sz="2000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树转换成二叉树 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树转换为二叉树</a:t>
            </a:r>
            <a:endParaRPr lang="zh-CN" altLang="zh-CN" dirty="0" smtClean="0"/>
          </a:p>
          <a:p>
            <a:r>
              <a:rPr lang="zh-CN" altLang="zh-CN" dirty="0" smtClean="0"/>
              <a:t>树中每个节点最多只有一个最左边的孩子（长子）和一个右邻的兄弟</a:t>
            </a:r>
            <a:endParaRPr lang="zh-CN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/>
              <a:t>在所有兄弟节点之间加一连线</a:t>
            </a:r>
            <a:endParaRPr lang="zh-CN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/>
              <a:t>对每个节点，除了保留与其长子之间的连线外，去掉该节点与其它孩子的连线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以树根为轴，顺时针旋转</a:t>
            </a:r>
            <a:r>
              <a:rPr lang="zh-CN" altLang="en-US" dirty="0"/>
              <a:t>一</a:t>
            </a:r>
            <a:r>
              <a:rPr lang="zh-CN" altLang="en-US" dirty="0" smtClean="0"/>
              <a:t>定角度。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 注意：第一个孩子为二叉树结点的左孩子，兄弟转换过来的孩子是结点的右孩子。）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pic>
        <p:nvPicPr>
          <p:cNvPr id="757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7588" y="842683"/>
            <a:ext cx="6833189" cy="41865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25463" y="533400"/>
            <a:ext cx="4793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森林和二叉树的对应关系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19113" y="1752600"/>
            <a:ext cx="5410968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= (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);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(root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t</a:t>
            </a:r>
            <a:r>
              <a:rPr kumimoji="1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19113" y="3953435"/>
            <a:ext cx="5834802" cy="126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二叉树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B =( LBT, Node(root), RBT 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58673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由森林转换成二叉树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转换规则为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20688" y="1752600"/>
            <a:ext cx="6376939" cy="32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 = 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否则，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ROOT(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Node(root)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…,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LBT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由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对应得到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RBT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仿宋_GB2312"/>
                <a:cs typeface="+mn-cs"/>
              </a:rPr>
              <a:t>          </a:t>
            </a:r>
            <a:endParaRPr kumimoji="1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7" y="743629"/>
            <a:ext cx="7973265" cy="5280653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757646"/>
            <a:ext cx="6400800" cy="537754"/>
          </a:xfrm>
        </p:spPr>
        <p:txBody>
          <a:bodyPr/>
          <a:lstStyle/>
          <a:p>
            <a:pPr lvl="0" algn="l"/>
            <a:br>
              <a:rPr lang="en-US" altLang="zh-CN" sz="3600" kern="1200" dirty="0" smtClean="0">
                <a:solidFill>
                  <a:srgbClr val="333399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kern="1200" dirty="0" smtClean="0">
                <a:solidFill>
                  <a:srgbClr val="333399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6.5.2 </a:t>
            </a:r>
            <a:r>
              <a:rPr lang="zh-CN" altLang="en-US" sz="4000" kern="1200" dirty="0" smtClean="0">
                <a:solidFill>
                  <a:srgbClr val="333399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树</a:t>
            </a:r>
            <a:r>
              <a:rPr lang="zh-CN" altLang="en-US" sz="4000" kern="1200" dirty="0">
                <a:solidFill>
                  <a:srgbClr val="333399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和森林的遍历</a:t>
            </a:r>
            <a:br>
              <a:rPr lang="zh-CN" altLang="en-US" sz="4000" b="0" kern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endParaRPr lang="zh-CN" altLang="en-US" sz="4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289" y="1658983"/>
            <a:ext cx="7983537" cy="187688"/>
          </a:xfrm>
        </p:spPr>
        <p:txBody>
          <a:bodyPr/>
          <a:lstStyle/>
          <a:p>
            <a:pPr marL="457200" lvl="0" indent="-457200">
              <a:buAutoNum type="arabicPeriod"/>
            </a:pPr>
            <a:r>
              <a:rPr lang="zh-CN" altLang="en-US" sz="3600" b="1" kern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树</a:t>
            </a:r>
            <a:r>
              <a:rPr lang="zh-CN" altLang="en-US" sz="3600" b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3600" b="1" kern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遍历</a:t>
            </a:r>
            <a:endParaRPr lang="en-US" altLang="zh-CN" sz="3600" b="1" kern="12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lvl="0" indent="-457200">
              <a:buAutoNum type="arabicPeriod"/>
            </a:pPr>
            <a:r>
              <a:rPr lang="zh-CN" altLang="en-US" sz="3600" b="1" kern="1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森林</a:t>
            </a:r>
            <a:r>
              <a:rPr lang="zh-CN" altLang="en-US" sz="3600" b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的遍历</a:t>
            </a:r>
            <a:endParaRPr lang="zh-CN" altLang="en-US" sz="3600" kern="1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kern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88751" y="582940"/>
            <a:ext cx="4740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树的遍历可有三条搜索路径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95300" y="3561057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按层次遍历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57200" y="1048968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95300" y="2362849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591671" y="1524000"/>
            <a:ext cx="8323729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若树不空，则先访问根结点，然后依次先根遍历各棵子树。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457200" y="2799123"/>
            <a:ext cx="836407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若树不空，则先依次后根遍历各棵子树，然后访问根结点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457200" y="4269201"/>
            <a:ext cx="8095129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若树不空，则自上而下自左至右访问树中每个结点。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5" grpId="0" autoUpdateAnimBg="0"/>
      <p:bldP spid="133126" grpId="0" autoUpdateAnimBg="0"/>
      <p:bldP spid="133130" grpId="0" autoUpdateAnimBg="0"/>
      <p:bldP spid="133131" grpId="0" autoUpdateAnimBg="0"/>
      <p:bldP spid="133132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5097884" y="333127"/>
            <a:ext cx="3756156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A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H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I        J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K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39" name="Oval 1027"/>
          <p:cNvSpPr>
            <a:spLocks noChangeArrowheads="1"/>
          </p:cNvSpPr>
          <p:nvPr/>
        </p:nvSpPr>
        <p:spPr bwMode="auto">
          <a:xfrm>
            <a:off x="6599238" y="457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0" name="Oval 1028"/>
          <p:cNvSpPr>
            <a:spLocks noChangeArrowheads="1"/>
          </p:cNvSpPr>
          <p:nvPr/>
        </p:nvSpPr>
        <p:spPr bwMode="auto">
          <a:xfrm>
            <a:off x="5456238" y="1676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1" name="Oval 1029"/>
          <p:cNvSpPr>
            <a:spLocks noChangeArrowheads="1"/>
          </p:cNvSpPr>
          <p:nvPr/>
        </p:nvSpPr>
        <p:spPr bwMode="auto">
          <a:xfrm>
            <a:off x="6664284" y="1660071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2" name="Oval 1030"/>
          <p:cNvSpPr>
            <a:spLocks noChangeArrowheads="1"/>
          </p:cNvSpPr>
          <p:nvPr/>
        </p:nvSpPr>
        <p:spPr bwMode="auto">
          <a:xfrm>
            <a:off x="7589838" y="1676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3" name="Oval 1031"/>
          <p:cNvSpPr>
            <a:spLocks noChangeArrowheads="1"/>
          </p:cNvSpPr>
          <p:nvPr/>
        </p:nvSpPr>
        <p:spPr bwMode="auto">
          <a:xfrm>
            <a:off x="49990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4" name="Oval 1032"/>
          <p:cNvSpPr>
            <a:spLocks noChangeArrowheads="1"/>
          </p:cNvSpPr>
          <p:nvPr/>
        </p:nvSpPr>
        <p:spPr bwMode="auto">
          <a:xfrm>
            <a:off x="58372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5" name="Oval 1033"/>
          <p:cNvSpPr>
            <a:spLocks noChangeArrowheads="1"/>
          </p:cNvSpPr>
          <p:nvPr/>
        </p:nvSpPr>
        <p:spPr bwMode="auto">
          <a:xfrm>
            <a:off x="7589838" y="2895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6" name="Oval 1034"/>
          <p:cNvSpPr>
            <a:spLocks noChangeArrowheads="1"/>
          </p:cNvSpPr>
          <p:nvPr/>
        </p:nvSpPr>
        <p:spPr bwMode="auto">
          <a:xfrm>
            <a:off x="7589838" y="41148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7" name="Oval 1035"/>
          <p:cNvSpPr>
            <a:spLocks noChangeArrowheads="1"/>
          </p:cNvSpPr>
          <p:nvPr/>
        </p:nvSpPr>
        <p:spPr bwMode="auto">
          <a:xfrm>
            <a:off x="7589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8" name="Oval 1036"/>
          <p:cNvSpPr>
            <a:spLocks noChangeArrowheads="1"/>
          </p:cNvSpPr>
          <p:nvPr/>
        </p:nvSpPr>
        <p:spPr bwMode="auto">
          <a:xfrm>
            <a:off x="6827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49" name="Oval 1037"/>
          <p:cNvSpPr>
            <a:spLocks noChangeArrowheads="1"/>
          </p:cNvSpPr>
          <p:nvPr/>
        </p:nvSpPr>
        <p:spPr bwMode="auto">
          <a:xfrm>
            <a:off x="8351838" y="533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50" name="Line 1038"/>
          <p:cNvSpPr>
            <a:spLocks noChangeShapeType="1"/>
          </p:cNvSpPr>
          <p:nvPr/>
        </p:nvSpPr>
        <p:spPr bwMode="auto">
          <a:xfrm>
            <a:off x="6904038" y="990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1" name="Line 1039"/>
          <p:cNvSpPr>
            <a:spLocks noChangeShapeType="1"/>
          </p:cNvSpPr>
          <p:nvPr/>
        </p:nvSpPr>
        <p:spPr bwMode="auto">
          <a:xfrm flipH="1">
            <a:off x="5761038" y="838200"/>
            <a:ext cx="838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2" name="Line 1040"/>
          <p:cNvSpPr>
            <a:spLocks noChangeShapeType="1"/>
          </p:cNvSpPr>
          <p:nvPr/>
        </p:nvSpPr>
        <p:spPr bwMode="auto">
          <a:xfrm>
            <a:off x="7132638" y="838200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3" name="Line 1041"/>
          <p:cNvSpPr>
            <a:spLocks noChangeShapeType="1"/>
          </p:cNvSpPr>
          <p:nvPr/>
        </p:nvSpPr>
        <p:spPr bwMode="auto">
          <a:xfrm flipH="1">
            <a:off x="5227638" y="205740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4" name="Line 1042"/>
          <p:cNvSpPr>
            <a:spLocks noChangeShapeType="1"/>
          </p:cNvSpPr>
          <p:nvPr/>
        </p:nvSpPr>
        <p:spPr bwMode="auto">
          <a:xfrm>
            <a:off x="5989638" y="205740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5" name="Line 1043"/>
          <p:cNvSpPr>
            <a:spLocks noChangeShapeType="1"/>
          </p:cNvSpPr>
          <p:nvPr/>
        </p:nvSpPr>
        <p:spPr bwMode="auto">
          <a:xfrm>
            <a:off x="7818438" y="2209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6" name="Line 1044"/>
          <p:cNvSpPr>
            <a:spLocks noChangeShapeType="1"/>
          </p:cNvSpPr>
          <p:nvPr/>
        </p:nvSpPr>
        <p:spPr bwMode="auto">
          <a:xfrm>
            <a:off x="7818438" y="34290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7" name="Line 1045"/>
          <p:cNvSpPr>
            <a:spLocks noChangeShapeType="1"/>
          </p:cNvSpPr>
          <p:nvPr/>
        </p:nvSpPr>
        <p:spPr bwMode="auto">
          <a:xfrm>
            <a:off x="7894638" y="4648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8" name="Line 1046"/>
          <p:cNvSpPr>
            <a:spLocks noChangeShapeType="1"/>
          </p:cNvSpPr>
          <p:nvPr/>
        </p:nvSpPr>
        <p:spPr bwMode="auto">
          <a:xfrm flipH="1">
            <a:off x="7056438" y="44958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6759" name="Line 1047"/>
          <p:cNvSpPr>
            <a:spLocks noChangeShapeType="1"/>
          </p:cNvSpPr>
          <p:nvPr/>
        </p:nvSpPr>
        <p:spPr bwMode="auto">
          <a:xfrm>
            <a:off x="8123238" y="449580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96633" name="Text Box 1049"/>
          <p:cNvSpPr txBox="1">
            <a:spLocks noChangeArrowheads="1"/>
          </p:cNvSpPr>
          <p:nvPr/>
        </p:nvSpPr>
        <p:spPr bwMode="auto">
          <a:xfrm>
            <a:off x="-476158" y="800239"/>
            <a:ext cx="55513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先根遍历时顶点的访问次序：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6634" name="Text Box 1050"/>
          <p:cNvSpPr txBox="1">
            <a:spLocks noChangeArrowheads="1"/>
          </p:cNvSpPr>
          <p:nvPr/>
        </p:nvSpPr>
        <p:spPr bwMode="auto">
          <a:xfrm>
            <a:off x="76200" y="1508125"/>
            <a:ext cx="4020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A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 E F C D G H I J K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6635" name="Text Box 1051"/>
          <p:cNvSpPr txBox="1">
            <a:spLocks noChangeArrowheads="1"/>
          </p:cNvSpPr>
          <p:nvPr/>
        </p:nvSpPr>
        <p:spPr bwMode="auto">
          <a:xfrm>
            <a:off x="76200" y="2346325"/>
            <a:ext cx="4740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遍历时顶点的访问次序：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6636" name="Text Box 1052"/>
          <p:cNvSpPr txBox="1">
            <a:spLocks noChangeArrowheads="1"/>
          </p:cNvSpPr>
          <p:nvPr/>
        </p:nvSpPr>
        <p:spPr bwMode="auto">
          <a:xfrm>
            <a:off x="76200" y="3641725"/>
            <a:ext cx="4040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E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 B C I J K H G D A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6637" name="Text Box 1053"/>
          <p:cNvSpPr txBox="1">
            <a:spLocks noChangeArrowheads="1"/>
          </p:cNvSpPr>
          <p:nvPr/>
        </p:nvSpPr>
        <p:spPr bwMode="auto">
          <a:xfrm>
            <a:off x="152400" y="4479925"/>
            <a:ext cx="4892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层次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遍历时顶点的访问次序：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6638" name="Text Box 1054"/>
          <p:cNvSpPr txBox="1">
            <a:spLocks noChangeArrowheads="1"/>
          </p:cNvSpPr>
          <p:nvPr/>
        </p:nvSpPr>
        <p:spPr bwMode="auto">
          <a:xfrm>
            <a:off x="163513" y="5204984"/>
            <a:ext cx="4020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A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 C D E F G H I J K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3" grpId="0" autoUpdateAnimBg="0"/>
      <p:bldP spid="196634" grpId="0" autoUpdateAnimBg="0"/>
      <p:bldP spid="196635" grpId="0" autoUpdateAnimBg="0"/>
      <p:bldP spid="196636" grpId="0" autoUpdateAnimBg="0"/>
      <p:bldP spid="196637" grpId="0" autoUpdateAnimBg="0"/>
      <p:bldP spid="196638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026"/>
          <p:cNvSpPr txBox="1">
            <a:spLocks noChangeArrowheads="1"/>
          </p:cNvSpPr>
          <p:nvPr/>
        </p:nvSpPr>
        <p:spPr bwMode="auto">
          <a:xfrm>
            <a:off x="457200" y="228600"/>
            <a:ext cx="38401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B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D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G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H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       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K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3" name="Oval 1028"/>
          <p:cNvSpPr>
            <a:spLocks noChangeArrowheads="1"/>
          </p:cNvSpPr>
          <p:nvPr/>
        </p:nvSpPr>
        <p:spPr bwMode="auto">
          <a:xfrm>
            <a:off x="838200" y="152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4" name="Oval 1029"/>
          <p:cNvSpPr>
            <a:spLocks noChangeArrowheads="1"/>
          </p:cNvSpPr>
          <p:nvPr/>
        </p:nvSpPr>
        <p:spPr bwMode="auto">
          <a:xfrm>
            <a:off x="1874838" y="1524000"/>
            <a:ext cx="411162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5" name="Oval 1030"/>
          <p:cNvSpPr>
            <a:spLocks noChangeArrowheads="1"/>
          </p:cNvSpPr>
          <p:nvPr/>
        </p:nvSpPr>
        <p:spPr bwMode="auto">
          <a:xfrm>
            <a:off x="2971800" y="15240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6" name="Oval 1031"/>
          <p:cNvSpPr>
            <a:spLocks noChangeArrowheads="1"/>
          </p:cNvSpPr>
          <p:nvPr/>
        </p:nvSpPr>
        <p:spPr bwMode="auto">
          <a:xfrm>
            <a:off x="3810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7" name="Oval 1032"/>
          <p:cNvSpPr>
            <a:spLocks noChangeArrowheads="1"/>
          </p:cNvSpPr>
          <p:nvPr/>
        </p:nvSpPr>
        <p:spPr bwMode="auto">
          <a:xfrm>
            <a:off x="12192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8" name="Oval 1033"/>
          <p:cNvSpPr>
            <a:spLocks noChangeArrowheads="1"/>
          </p:cNvSpPr>
          <p:nvPr/>
        </p:nvSpPr>
        <p:spPr bwMode="auto">
          <a:xfrm>
            <a:off x="2971800" y="27432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69" name="Oval 1034"/>
          <p:cNvSpPr>
            <a:spLocks noChangeArrowheads="1"/>
          </p:cNvSpPr>
          <p:nvPr/>
        </p:nvSpPr>
        <p:spPr bwMode="auto">
          <a:xfrm>
            <a:off x="2971800" y="39624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70" name="Oval 1035"/>
          <p:cNvSpPr>
            <a:spLocks noChangeArrowheads="1"/>
          </p:cNvSpPr>
          <p:nvPr/>
        </p:nvSpPr>
        <p:spPr bwMode="auto">
          <a:xfrm>
            <a:off x="2971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71" name="Oval 1036"/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72" name="Oval 1037"/>
          <p:cNvSpPr>
            <a:spLocks noChangeArrowheads="1"/>
          </p:cNvSpPr>
          <p:nvPr/>
        </p:nvSpPr>
        <p:spPr bwMode="auto">
          <a:xfrm>
            <a:off x="3733800" y="518160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7773" name="Line 1041"/>
          <p:cNvSpPr>
            <a:spLocks noChangeShapeType="1"/>
          </p:cNvSpPr>
          <p:nvPr/>
        </p:nvSpPr>
        <p:spPr bwMode="auto">
          <a:xfrm flipH="1">
            <a:off x="609600" y="190500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4" name="Line 1042"/>
          <p:cNvSpPr>
            <a:spLocks noChangeShapeType="1"/>
          </p:cNvSpPr>
          <p:nvPr/>
        </p:nvSpPr>
        <p:spPr bwMode="auto">
          <a:xfrm>
            <a:off x="1371600" y="190500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5" name="Line 1043"/>
          <p:cNvSpPr>
            <a:spLocks noChangeShapeType="1"/>
          </p:cNvSpPr>
          <p:nvPr/>
        </p:nvSpPr>
        <p:spPr bwMode="auto">
          <a:xfrm>
            <a:off x="3200400" y="2057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6" name="Line 1044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7" name="Line 1045"/>
          <p:cNvSpPr>
            <a:spLocks noChangeShapeType="1"/>
          </p:cNvSpPr>
          <p:nvPr/>
        </p:nvSpPr>
        <p:spPr bwMode="auto">
          <a:xfrm>
            <a:off x="3276600" y="4495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8" name="Line 1046"/>
          <p:cNvSpPr>
            <a:spLocks noChangeShapeType="1"/>
          </p:cNvSpPr>
          <p:nvPr/>
        </p:nvSpPr>
        <p:spPr bwMode="auto">
          <a:xfrm flipH="1">
            <a:off x="2438400" y="43434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17779" name="Line 1047"/>
          <p:cNvSpPr>
            <a:spLocks noChangeShapeType="1"/>
          </p:cNvSpPr>
          <p:nvPr/>
        </p:nvSpPr>
        <p:spPr bwMode="auto">
          <a:xfrm>
            <a:off x="3505200" y="434340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仿宋_GB2312"/>
              <a:cs typeface="+mn-cs"/>
            </a:endParaRPr>
          </a:p>
        </p:txBody>
      </p:sp>
      <p:sp>
        <p:nvSpPr>
          <p:cNvPr id="166936" name="Rectangle 1048"/>
          <p:cNvSpPr>
            <a:spLocks noChangeArrowheads="1"/>
          </p:cNvSpPr>
          <p:nvPr/>
        </p:nvSpPr>
        <p:spPr bwMode="auto">
          <a:xfrm>
            <a:off x="457200" y="137160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6937" name="Rectangle 1049"/>
          <p:cNvSpPr>
            <a:spLocks noChangeArrowheads="1"/>
          </p:cNvSpPr>
          <p:nvPr/>
        </p:nvSpPr>
        <p:spPr bwMode="auto">
          <a:xfrm>
            <a:off x="152400" y="251460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6938" name="Rectangle 1050"/>
          <p:cNvSpPr>
            <a:spLocks noChangeArrowheads="1"/>
          </p:cNvSpPr>
          <p:nvPr/>
        </p:nvSpPr>
        <p:spPr bwMode="auto">
          <a:xfrm>
            <a:off x="1905000" y="137160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6940" name="Text Box 1052"/>
          <p:cNvSpPr txBox="1">
            <a:spLocks noChangeArrowheads="1"/>
          </p:cNvSpPr>
          <p:nvPr/>
        </p:nvSpPr>
        <p:spPr bwMode="auto">
          <a:xfrm>
            <a:off x="4708525" y="1203325"/>
            <a:ext cx="4283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．森林中第一棵树的根结点；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6941" name="Text Box 1053"/>
          <p:cNvSpPr txBox="1">
            <a:spLocks noChangeArrowheads="1"/>
          </p:cNvSpPr>
          <p:nvPr/>
        </p:nvSpPr>
        <p:spPr bwMode="auto">
          <a:xfrm>
            <a:off x="4775120" y="2364890"/>
            <a:ext cx="419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．森林中第一棵树的子树森林；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6942" name="Text Box 1054"/>
          <p:cNvSpPr txBox="1">
            <a:spLocks noChangeArrowheads="1"/>
          </p:cNvSpPr>
          <p:nvPr/>
        </p:nvSpPr>
        <p:spPr bwMode="auto">
          <a:xfrm>
            <a:off x="4644945" y="3389293"/>
            <a:ext cx="43211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．森林中其它树构成的森林。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6943" name="Text Box 1055"/>
          <p:cNvSpPr txBox="1">
            <a:spLocks noChangeArrowheads="1"/>
          </p:cNvSpPr>
          <p:nvPr/>
        </p:nvSpPr>
        <p:spPr bwMode="auto">
          <a:xfrm>
            <a:off x="4373563" y="634385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森林由三部分构成：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66944" name="AutoShape 105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Return">
            <a:avLst/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0" grpId="0" autoUpdateAnimBg="0"/>
      <p:bldP spid="166941" grpId="0" autoUpdateAnimBg="0"/>
      <p:bldP spid="166942" grpId="0" autoUpdateAnimBg="0"/>
      <p:bldP spid="16694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66713" y="553750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森林的遍历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81000" y="1236528"/>
            <a:ext cx="90492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森林不空，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森林中第一棵树的根结点；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森林中第一棵树的子树森林；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森林中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其余树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构成的森林。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80999" y="3796552"/>
            <a:ext cx="86901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依次从左至右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对森林中的每一棵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先根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solidFill>
                <a:srgbClr val="CC6600"/>
              </a:solidFill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图中的森林 先序遍历的结果 为 </a:t>
            </a:r>
            <a:endParaRPr lang="en-US" altLang="zh-CN" sz="2800" dirty="0" smtClean="0">
              <a:solidFill>
                <a:srgbClr val="002060"/>
              </a:solidFill>
              <a:ea typeface="楷体_GB2312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ea typeface="楷体_GB2312" pitchFamily="49" charset="-122"/>
              </a:rPr>
              <a:t> B E F C D G H I J K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48" grpId="0" autoUpdateAnimBg="0"/>
      <p:bldP spid="13414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19727</Words>
  <Application>WPS 演示</Application>
  <PresentationFormat>全屏显示(4:3)</PresentationFormat>
  <Paragraphs>2457</Paragraphs>
  <Slides>124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124</vt:i4>
      </vt:variant>
    </vt:vector>
  </HeadingPairs>
  <TitlesOfParts>
    <vt:vector size="196" baseType="lpstr">
      <vt:lpstr>Arial</vt:lpstr>
      <vt:lpstr>宋体</vt:lpstr>
      <vt:lpstr>Wingdings</vt:lpstr>
      <vt:lpstr>Times New Roman</vt:lpstr>
      <vt:lpstr>仿宋_GB2312</vt:lpstr>
      <vt:lpstr>方正仿宋_GBK</vt:lpstr>
      <vt:lpstr>华文行楷</vt:lpstr>
      <vt:lpstr>行楷-简</vt:lpstr>
      <vt:lpstr>Arial Narrow</vt:lpstr>
      <vt:lpstr>仿宋_GB2312</vt:lpstr>
      <vt:lpstr>等线</vt:lpstr>
      <vt:lpstr>Tahoma</vt:lpstr>
      <vt:lpstr>汉仪书宋二KW</vt:lpstr>
      <vt:lpstr>Times New Roman</vt:lpstr>
      <vt:lpstr>Monotype Sorts</vt:lpstr>
      <vt:lpstr>Thonburi</vt:lpstr>
      <vt:lpstr>楷体_GB2312</vt:lpstr>
      <vt:lpstr>华文楷体</vt:lpstr>
      <vt:lpstr>汉仪楷体简</vt:lpstr>
      <vt:lpstr>Franklin Gothic Medium</vt:lpstr>
      <vt:lpstr>苹方-简</vt:lpstr>
      <vt:lpstr>微软雅黑</vt:lpstr>
      <vt:lpstr>隶书</vt:lpstr>
      <vt:lpstr>PMingLiU</vt:lpstr>
      <vt:lpstr>汉仪旗黑</vt:lpstr>
      <vt:lpstr>Symbol</vt:lpstr>
      <vt:lpstr>黑体</vt:lpstr>
      <vt:lpstr>汉仪中黑KW</vt:lpstr>
      <vt:lpstr>Verdana</vt:lpstr>
      <vt:lpstr>宋体-繁</vt:lpstr>
      <vt:lpstr>华文宋体</vt:lpstr>
      <vt:lpstr>报隶-简</vt:lpstr>
      <vt:lpstr>楷体_GB2312</vt:lpstr>
      <vt:lpstr>Wingdings 2</vt:lpstr>
      <vt:lpstr>Monotype Corsiva</vt:lpstr>
      <vt:lpstr>宋体</vt:lpstr>
      <vt:lpstr>Arial Unicode MS</vt:lpstr>
      <vt:lpstr>汉仪中等线KW</vt:lpstr>
      <vt:lpstr>Kingsoft Sign</vt:lpstr>
      <vt:lpstr>Calibri</vt:lpstr>
      <vt:lpstr>Helvetica Neue</vt:lpstr>
      <vt:lpstr>默认设计模板</vt:lpstr>
      <vt:lpstr>1_默认设计模板</vt:lpstr>
      <vt:lpstr>3_默认设计模板</vt:lpstr>
      <vt:lpstr>4_默认设计模板</vt:lpstr>
      <vt:lpstr>5_默认设计模板</vt:lpstr>
      <vt:lpstr>6_默认设计模板</vt:lpstr>
      <vt:lpstr>ljh6</vt:lpstr>
      <vt:lpstr>2_默认设计模板</vt:lpstr>
      <vt:lpstr>Visio.Drawing.5</vt:lpstr>
      <vt:lpstr>Equation.3</vt:lpstr>
      <vt:lpstr>Equation.3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后序遍历二叉树</vt:lpstr>
      <vt:lpstr>PowerPoint 演示文稿</vt:lpstr>
      <vt:lpstr>PowerPoint 演示文稿</vt:lpstr>
      <vt:lpstr>中序遍历非递归算法</vt:lpstr>
      <vt:lpstr>中序遍历非递归</vt:lpstr>
      <vt:lpstr>中序非递归的基本思想</vt:lpstr>
      <vt:lpstr>PowerPoint 演示文稿</vt:lpstr>
      <vt:lpstr>PowerPoint 演示文稿</vt:lpstr>
      <vt:lpstr>按先序遍历序列建立二叉树</vt:lpstr>
      <vt:lpstr>PowerPoint 演示文稿</vt:lpstr>
      <vt:lpstr>计算二叉树结点总数</vt:lpstr>
      <vt:lpstr>PowerPoint 演示文稿</vt:lpstr>
      <vt:lpstr>计算二叉树深度</vt:lpstr>
      <vt:lpstr>第四次上机 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画出以下二叉树对应的中序线索二叉树。</vt:lpstr>
      <vt:lpstr>PowerPoint 演示文稿</vt:lpstr>
      <vt:lpstr>中序线索化算法</vt:lpstr>
      <vt:lpstr>PowerPoint 演示文稿</vt:lpstr>
      <vt:lpstr>PowerPoint 演示文稿</vt:lpstr>
      <vt:lpstr>遍历中序线索二叉树</vt:lpstr>
      <vt:lpstr>PowerPoint 演示文稿</vt:lpstr>
      <vt:lpstr>PowerPoint 演示文稿</vt:lpstr>
      <vt:lpstr>PowerPoint 演示文稿</vt:lpstr>
      <vt:lpstr>PowerPoint 演示文稿</vt:lpstr>
      <vt:lpstr>6.5  树和森林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树转换成二叉树 </vt:lpstr>
      <vt:lpstr>PowerPoint 演示文稿</vt:lpstr>
      <vt:lpstr>PowerPoint 演示文稿</vt:lpstr>
      <vt:lpstr>PowerPoint 演示文稿</vt:lpstr>
      <vt:lpstr>PowerPoint 演示文稿</vt:lpstr>
      <vt:lpstr> 6.5.2 树和森林的遍历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求最小值函数MIN  </vt:lpstr>
      <vt:lpstr>Selete函数</vt:lpstr>
      <vt:lpstr>PowerPoint 演示文稿</vt:lpstr>
      <vt:lpstr>PowerPoint 演示文稿</vt:lpstr>
      <vt:lpstr>第 五次上机-哈夫曼树和编码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Keroro</cp:lastModifiedBy>
  <cp:revision>65</cp:revision>
  <dcterms:created xsi:type="dcterms:W3CDTF">2022-11-07T03:36:39Z</dcterms:created>
  <dcterms:modified xsi:type="dcterms:W3CDTF">2022-11-07T03:36:39Z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A7722D4CE54159BC477D686386242B4E</vt:lpwstr>
  </property>
  <property fmtid="{D5CDD505-2E9C-101B-9397-08002B2CF9AE}" pid="3" name="KSOProductBuildVer">
    <vt:lpwstr>2052-4.6.1.7467</vt:lpwstr>
  </property>
</Properties>
</file>