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1" r:id="rId2"/>
    <p:sldMasterId id="2147483768" r:id="rId3"/>
  </p:sldMasterIdLst>
  <p:notesMasterIdLst>
    <p:notesMasterId r:id="rId29"/>
  </p:notesMasterIdLst>
  <p:sldIdLst>
    <p:sldId id="269" r:id="rId4"/>
    <p:sldId id="270" r:id="rId5"/>
    <p:sldId id="257" r:id="rId6"/>
    <p:sldId id="258" r:id="rId7"/>
    <p:sldId id="296" r:id="rId8"/>
    <p:sldId id="291" r:id="rId9"/>
    <p:sldId id="293" r:id="rId10"/>
    <p:sldId id="292" r:id="rId11"/>
    <p:sldId id="294" r:id="rId12"/>
    <p:sldId id="259" r:id="rId13"/>
    <p:sldId id="275" r:id="rId14"/>
    <p:sldId id="260" r:id="rId15"/>
    <p:sldId id="273" r:id="rId16"/>
    <p:sldId id="274" r:id="rId17"/>
    <p:sldId id="29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97" r:id="rId27"/>
    <p:sldId id="28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28B62-2A6C-4695-912E-5370334E61A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D2C69-7299-40C7-8C5B-636DC3F9B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EF0076-0325-4DB6-9873-50F4F091C25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7552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2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7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2C69-7299-40C7-8C5B-636DC3F9BE5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9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b="1" smtClean="0">
                <a:solidFill>
                  <a:srgbClr val="00CC99">
                    <a:lumMod val="75000"/>
                  </a:srgbClr>
                </a:solidFill>
              </a:rPr>
              <a:t>北京林业大学信息学院</a:t>
            </a:r>
            <a:endParaRPr kumimoji="1" lang="zh-CN" altLang="en-US" sz="1050" b="1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2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9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8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0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9" y="1449390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1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9" y="1449390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1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68D599A-EB92-4167-A491-70C2C160D6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20000"/>
          </a:xfrm>
          <a:prstGeom prst="rect">
            <a:avLst/>
          </a:prstGeom>
          <a:solidFill>
            <a:srgbClr val="0362A9"/>
          </a:solidFill>
          <a:ln>
            <a:noFill/>
          </a:ln>
        </p:spPr>
        <p:txBody>
          <a:bodyPr wrap="none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8394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42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948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012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75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9" y="1196754"/>
            <a:ext cx="7983537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05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7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699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41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855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025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752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598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940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0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76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b="1" smtClean="0">
                <a:solidFill>
                  <a:srgbClr val="00CC99">
                    <a:lumMod val="75000"/>
                  </a:srgbClr>
                </a:solidFill>
              </a:rPr>
              <a:t>北京林业大学信息学院</a:t>
            </a:r>
            <a:endParaRPr kumimoji="1" lang="zh-CN" altLang="en-US" sz="1050" b="1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35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6463" y="1449388"/>
            <a:ext cx="3916362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6463" y="3887788"/>
            <a:ext cx="3916362" cy="2287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1446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6463" y="1449388"/>
            <a:ext cx="3916362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6463" y="3887788"/>
            <a:ext cx="3916362" cy="2287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749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BA919B20-F7E7-4FB6-9D7F-A5B705467F92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6649311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8A8F1F83-192C-42D1-BEA2-0B78902D1691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268262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F495D0D5-C8E7-49C0-AC95-F01E391EEF21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6812542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A559AFD0-4DAA-4AA5-B620-F3916ED41A1D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722116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83D4A1F1-C948-487A-BE92-9ECC297D1BB0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北京林业大学信息学院</a:t>
            </a: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8828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276C019A-39AC-4E26-B33B-DB8503BD108A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北京林业大学信息学院</a:t>
            </a: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3179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0B7E07B2-4C5A-4142-BC07-82710D62EA58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293838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7F426752-24FF-4B7C-9E29-13D7A8F4597E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45757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b="1" smtClean="0">
                <a:solidFill>
                  <a:srgbClr val="00CC99">
                    <a:lumMod val="75000"/>
                  </a:srgbClr>
                </a:solidFill>
              </a:rPr>
              <a:t>北京林业大学信息学院</a:t>
            </a:r>
            <a:endParaRPr kumimoji="1" lang="zh-CN" altLang="en-US" sz="1050" b="1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555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2C7BD29A-B582-4337-96D4-F6FBC48EB9FC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9654321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60B66CA0-1BA1-498E-8D6D-5AF12EB7F981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北京林业大学信息学院</a:t>
            </a: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6472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B5A5AECC-EF89-4534-9FC9-B979D6BEE844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北京林业大学信息学院</a:t>
            </a: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9798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D0B39DEA-2972-4E91-8908-50A9B811F67B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1287981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6928FF82-76DF-403C-9C8A-A865BEBA1D64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0041900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BE704DC4-16C0-4C65-9D67-376198009BB7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24934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b="1" smtClean="0">
                <a:solidFill>
                  <a:srgbClr val="00CC99">
                    <a:lumMod val="75000"/>
                  </a:srgbClr>
                </a:solidFill>
              </a:rPr>
              <a:t>北京林业大学信息学院</a:t>
            </a:r>
            <a:endParaRPr kumimoji="1" lang="zh-CN" altLang="en-US" sz="1050" b="1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7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b="1" smtClean="0">
                <a:solidFill>
                  <a:srgbClr val="00CC99">
                    <a:lumMod val="75000"/>
                  </a:srgbClr>
                </a:solidFill>
              </a:rPr>
              <a:t>北京林业大学信息学院</a:t>
            </a:r>
            <a:endParaRPr kumimoji="1" lang="zh-CN" altLang="en-US" sz="1050" b="1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3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9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2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9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9" y="1449390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200">
                <a:solidFill>
                  <a:schemeClr val="accent1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30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31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0" cap="none" spc="0" normalizeH="0" baseline="0" noProof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data structure</a:t>
            </a:r>
            <a:endParaRPr kumimoji="1" lang="zh-CN" altLang="en-US" sz="2400" b="1" i="1" u="none" strike="noStrike" kern="10" cap="none" spc="0" normalizeH="0" baseline="0" noProof="0" smtClean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28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783" r:id="rId15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  <a:cs typeface="仿宋_GB231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仿宋_GB231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  <a:cs typeface="仿宋_GB231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  <a:cs typeface="仿宋_GB2312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ea typeface="宋体" pitchFamily="2" charset="-122"/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32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1" u="none" strike="noStrike" kern="10" cap="none" spc="0" normalizeH="0" baseline="0" noProof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data structure</a:t>
            </a:r>
            <a:endParaRPr kumimoji="1" lang="zh-CN" altLang="en-US" sz="3200" b="1" i="1" u="none" strike="noStrike" kern="10" cap="none" spc="0" normalizeH="0" baseline="0" noProof="0" smtClean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51BADC79-DD33-4151-AD56-8212D286E198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-296215" y="6240463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</a:endParaRPr>
          </a:p>
        </p:txBody>
      </p:sp>
      <p:sp>
        <p:nvSpPr>
          <p:cNvPr id="1030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</a:endParaRPr>
          </a:p>
        </p:txBody>
      </p:sp>
      <p:sp>
        <p:nvSpPr>
          <p:cNvPr id="1031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1" u="none" strike="noStrike" kern="10" cap="none" spc="0" normalizeH="0" baseline="0" noProof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/>
              </a:rPr>
              <a:t>data structure</a:t>
            </a:r>
            <a:endParaRPr kumimoji="1" lang="zh-CN" altLang="en-US" sz="3200" b="1" i="1" u="none" strike="noStrike" kern="10" cap="none" spc="0" normalizeH="0" baseline="0" noProof="0" smtClean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32565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3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A9B09D78-5872-4D98-A316-2BA7BE6BAE51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239713" y="903288"/>
            <a:ext cx="73390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章　</a:t>
            </a:r>
            <a:r>
              <a:rPr lang="zh-CN" altLang="en-US" sz="4000" b="1" dirty="0">
                <a:solidFill>
                  <a:srgbClr val="CC00CC"/>
                </a:solidFill>
                <a:latin typeface="Arial" panose="020B0604020202020204" pitchFamily="34" charset="0"/>
                <a:ea typeface="楷体_GB2312" pitchFamily="49" charset="-122"/>
              </a:rPr>
              <a:t>串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0" y="13065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20485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596900"/>
            <a:ext cx="811213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1009650" y="2492375"/>
            <a:ext cx="7246938" cy="3097213"/>
          </a:xfrm>
          <a:prstGeom prst="rect">
            <a:avLst/>
          </a:prstGeom>
          <a:solidFill>
            <a:srgbClr val="CCCCFF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4.1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串的类型定义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4.2 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串的表示和实现</a:t>
            </a: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lang="en-US" altLang="zh-CN" b="1" noProof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.3 </a:t>
            </a:r>
            <a:r>
              <a:rPr lang="zh-CN" altLang="en-US" b="1" noProof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串的模式匹配算法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        </a:t>
            </a: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1177925" y="1570038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教学内容</a:t>
            </a:r>
            <a:endParaRPr kumimoji="1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137536"/>
      </p:ext>
    </p:extLst>
  </p:cSld>
  <p:clrMapOvr>
    <a:masterClrMapping/>
  </p:clrMapOvr>
  <p:transition spd="slow" advTm="338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  <p:sp>
        <p:nvSpPr>
          <p:cNvPr id="19460" name="Rectangle 97"/>
          <p:cNvSpPr>
            <a:spLocks noChangeArrowheads="1"/>
          </p:cNvSpPr>
          <p:nvPr/>
        </p:nvSpPr>
        <p:spPr bwMode="auto">
          <a:xfrm>
            <a:off x="2574132" y="1970485"/>
            <a:ext cx="458986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lnSpc>
                <a:spcPct val="155000"/>
              </a:lnSpc>
              <a:spcAft>
                <a:spcPct val="0"/>
              </a:spcAft>
              <a:buBlip>
                <a:blip r:embed="rId2"/>
              </a:buBlip>
            </a:pPr>
            <a:r>
              <a:rPr lang="zh-CN" altLang="en-US" sz="3000" b="1">
                <a:solidFill>
                  <a:srgbClr val="000000"/>
                </a:solidFill>
                <a:ea typeface="楷体_GB2312" pitchFamily="49" charset="-122"/>
              </a:rPr>
              <a:t>顺序存储</a:t>
            </a:r>
          </a:p>
          <a:p>
            <a:pPr eaLnBrk="0" fontAlgn="base" hangingPunct="0">
              <a:lnSpc>
                <a:spcPct val="155000"/>
              </a:lnSpc>
              <a:spcAft>
                <a:spcPct val="0"/>
              </a:spcAft>
              <a:buBlip>
                <a:blip r:embed="rId2"/>
              </a:buBlip>
            </a:pPr>
            <a:r>
              <a:rPr lang="zh-CN" altLang="en-US" sz="3000" b="1">
                <a:solidFill>
                  <a:srgbClr val="000000"/>
                </a:solidFill>
                <a:ea typeface="楷体_GB2312" pitchFamily="49" charset="-122"/>
              </a:rPr>
              <a:t>链式存储</a:t>
            </a:r>
          </a:p>
        </p:txBody>
      </p:sp>
      <p:sp>
        <p:nvSpPr>
          <p:cNvPr id="19461" name="Rectangle 98"/>
          <p:cNvSpPr>
            <a:spLocks noChangeArrowheads="1"/>
          </p:cNvSpPr>
          <p:nvPr/>
        </p:nvSpPr>
        <p:spPr bwMode="auto">
          <a:xfrm>
            <a:off x="1172767" y="857250"/>
            <a:ext cx="3939778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3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串的存储结构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21742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accent6"/>
                </a:solidFill>
              </a:rPr>
              <a:t>串的顺序存储方式</a:t>
            </a:r>
            <a:endParaRPr lang="zh-CN" altLang="en-US" sz="3600" dirty="0">
              <a:solidFill>
                <a:schemeClr val="accent6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289" y="1453243"/>
            <a:ext cx="7983537" cy="4469498"/>
          </a:xfrm>
        </p:spPr>
        <p:txBody>
          <a:bodyPr/>
          <a:lstStyle/>
          <a:p>
            <a:r>
              <a:rPr lang="zh-CN" altLang="en-US" sz="2800" dirty="0" smtClean="0"/>
              <a:t>定长存储方式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 char </a:t>
            </a:r>
            <a:r>
              <a:rPr lang="en-US" altLang="zh-CN" sz="2800" dirty="0" err="1" smtClean="0"/>
              <a:t>Sstring</a:t>
            </a:r>
            <a:r>
              <a:rPr lang="en-US" altLang="zh-CN" sz="2800" dirty="0" smtClean="0"/>
              <a:t>[255];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程序设计语言中的字符数组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因为规定了字符串长度，有些操作如插入、连结字符串时超出字符串规定的长度，要做截尾的处理。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2800" dirty="0" smtClean="0"/>
              <a:t>堆分配存储方式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 串的空间可以动态分配。 </a:t>
            </a:r>
            <a:endParaRPr lang="zh-CN" altLang="en-US" sz="28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2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46" name="Rectangle 22"/>
          <p:cNvSpPr>
            <a:spLocks noChangeArrowheads="1"/>
          </p:cNvSpPr>
          <p:nvPr/>
        </p:nvSpPr>
        <p:spPr bwMode="auto">
          <a:xfrm>
            <a:off x="1314450" y="1431131"/>
            <a:ext cx="72199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typedef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struct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 char *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;      </a:t>
            </a:r>
            <a:endParaRPr lang="en-US" altLang="zh-CN" sz="28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2060575" indent="-2060575"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   //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若串非空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则按串长分配存储区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,     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否则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NULL</a:t>
            </a: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length;   //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串长度</a:t>
            </a: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lang="en-US" altLang="zh-CN" sz="2800" b="1" dirty="0" err="1">
                <a:solidFill>
                  <a:srgbClr val="3333CC"/>
                </a:solidFill>
                <a:latin typeface="宋体" panose="02010600030101010101" pitchFamily="2" charset="-122"/>
              </a:rPr>
              <a:t>HString</a:t>
            </a:r>
            <a:r>
              <a:rPr lang="en-US" altLang="zh-CN" sz="2800" b="1" dirty="0" smtClean="0">
                <a:solidFill>
                  <a:srgbClr val="3333CC"/>
                </a:solidFill>
                <a:latin typeface="宋体" panose="02010600030101010101" pitchFamily="2" charset="-122"/>
              </a:rPr>
              <a:t>;</a:t>
            </a: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endParaRPr lang="en-US" altLang="zh-CN" sz="2100" b="1" dirty="0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2600" b="1" dirty="0" smtClean="0">
                <a:solidFill>
                  <a:srgbClr val="3333CC"/>
                </a:solidFill>
                <a:latin typeface="宋体" panose="02010600030101010101" pitchFamily="2" charset="-122"/>
              </a:rPr>
              <a:t>可动态分配存储空间</a:t>
            </a:r>
            <a:endParaRPr lang="en-US" altLang="zh-CN" sz="2600" b="1" dirty="0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                        </a:t>
            </a:r>
          </a:p>
        </p:txBody>
      </p:sp>
      <p:sp>
        <p:nvSpPr>
          <p:cNvPr id="20484" name="Rectangle 23"/>
          <p:cNvSpPr>
            <a:spLocks noChangeArrowheads="1"/>
          </p:cNvSpPr>
          <p:nvPr/>
        </p:nvSpPr>
        <p:spPr bwMode="auto">
          <a:xfrm>
            <a:off x="1172765" y="857250"/>
            <a:ext cx="5866664" cy="38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顺序存储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串的堆分配存储表示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4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1084217"/>
            <a:ext cx="6884126" cy="523220"/>
          </a:xfrm>
          <a:prstGeom prst="rect">
            <a:avLst/>
          </a:prstGeom>
          <a:noFill/>
          <a:ln>
            <a:solidFill>
              <a:schemeClr val="accent3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sz="2800" dirty="0" smtClean="0"/>
              <a:t>例， 在串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的第</a:t>
            </a:r>
            <a:r>
              <a:rPr lang="en-US" altLang="zh-CN" sz="2800" dirty="0" err="1" smtClean="0"/>
              <a:t>pos</a:t>
            </a:r>
            <a:r>
              <a:rPr lang="zh-CN" altLang="en-US" sz="2800" dirty="0" smtClean="0"/>
              <a:t>个字符之前插入串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58536" y="2076994"/>
            <a:ext cx="68188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思路：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将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串 复制到</a:t>
            </a:r>
            <a:r>
              <a:rPr lang="en-US" altLang="zh-CN" sz="2800" dirty="0" smtClean="0"/>
              <a:t>S1</a:t>
            </a:r>
            <a:r>
              <a:rPr lang="zh-CN" altLang="en-US" sz="2800" dirty="0" smtClean="0"/>
              <a:t>串中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开空间 （长度为 </a:t>
            </a:r>
            <a:r>
              <a:rPr lang="en-US" altLang="zh-CN" sz="2800" dirty="0" err="1" smtClean="0"/>
              <a:t>s.length+t.length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给</a:t>
            </a:r>
            <a:r>
              <a:rPr lang="en-US" altLang="zh-CN" sz="2800" dirty="0" smtClean="0"/>
              <a:t>S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将</a:t>
            </a:r>
            <a:r>
              <a:rPr lang="en-US" altLang="zh-CN" sz="2800" dirty="0" smtClean="0"/>
              <a:t>S1</a:t>
            </a:r>
            <a:r>
              <a:rPr lang="zh-CN" altLang="en-US" sz="2800" dirty="0" smtClean="0"/>
              <a:t>串第一个元素到第</a:t>
            </a:r>
            <a:r>
              <a:rPr lang="en-US" altLang="zh-CN" sz="2800" dirty="0" smtClean="0"/>
              <a:t>POS</a:t>
            </a:r>
            <a:r>
              <a:rPr lang="zh-CN" altLang="en-US" sz="2800" dirty="0" smtClean="0"/>
              <a:t>之前的字符复制到</a:t>
            </a:r>
            <a:r>
              <a:rPr lang="en-US" altLang="zh-CN" sz="2800" dirty="0" smtClean="0"/>
              <a:t>S </a:t>
            </a:r>
            <a:r>
              <a:rPr lang="zh-CN" altLang="en-US" sz="2800" dirty="0" smtClean="0"/>
              <a:t>串中。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将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串复制到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串第</a:t>
            </a:r>
            <a:r>
              <a:rPr lang="en-US" altLang="zh-CN" sz="2800" dirty="0" err="1" smtClean="0"/>
              <a:t>pos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开始的位置。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将</a:t>
            </a:r>
            <a:r>
              <a:rPr lang="en-US" altLang="zh-CN" sz="2800" dirty="0" smtClean="0"/>
              <a:t>S1</a:t>
            </a:r>
            <a:r>
              <a:rPr lang="zh-CN" altLang="en-US" sz="2800" dirty="0" smtClean="0"/>
              <a:t>串从第</a:t>
            </a:r>
            <a:r>
              <a:rPr lang="en-US" altLang="zh-CN" sz="2800" dirty="0" smtClean="0"/>
              <a:t>POS </a:t>
            </a:r>
            <a:r>
              <a:rPr lang="zh-CN" altLang="en-US" sz="2800" dirty="0" smtClean="0"/>
              <a:t>位置字符到结束复制到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串中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08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488" y="771275"/>
            <a:ext cx="82642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Status </a:t>
            </a:r>
            <a:r>
              <a:rPr lang="en-US" altLang="zh-CN" sz="2400" dirty="0" err="1" smtClean="0"/>
              <a:t>StrInsert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HString</a:t>
            </a:r>
            <a:r>
              <a:rPr lang="en-US" altLang="zh-CN" sz="2400" dirty="0" smtClean="0"/>
              <a:t> &amp;S,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HString</a:t>
            </a:r>
            <a:r>
              <a:rPr lang="en-US" altLang="zh-CN" sz="2400" dirty="0" smtClean="0"/>
              <a:t> T) {  // </a:t>
            </a:r>
            <a:r>
              <a:rPr lang="zh-CN" altLang="en-US" sz="2400" dirty="0" smtClean="0"/>
              <a:t>算法</a:t>
            </a:r>
            <a:r>
              <a:rPr lang="en-US" altLang="zh-CN" sz="2400" dirty="0" smtClean="0"/>
              <a:t>4.4</a:t>
            </a:r>
          </a:p>
          <a:p>
            <a:r>
              <a:rPr lang="en-US" altLang="zh-CN" sz="2400" dirty="0" smtClean="0"/>
              <a:t>   // 1≤pos≤StrLength(S)</a:t>
            </a:r>
            <a:r>
              <a:rPr lang="zh-CN" altLang="en-US" sz="2400" dirty="0" smtClean="0"/>
              <a:t>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。在串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的第</a:t>
            </a:r>
            <a:r>
              <a:rPr lang="en-US" altLang="zh-CN" sz="2400" dirty="0" err="1" smtClean="0"/>
              <a:t>pos</a:t>
            </a:r>
            <a:r>
              <a:rPr lang="zh-CN" altLang="en-US" sz="2400" dirty="0" smtClean="0"/>
              <a:t>个字符之前插入串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b="1" dirty="0" smtClean="0"/>
              <a:t> char</a:t>
            </a:r>
            <a:r>
              <a:rPr lang="en-US" altLang="zh-CN" sz="2400" dirty="0" smtClean="0"/>
              <a:t> S1[</a:t>
            </a:r>
            <a:r>
              <a:rPr lang="en-US" altLang="zh-CN" sz="2400" dirty="0" err="1" smtClean="0"/>
              <a:t>S.length</a:t>
            </a:r>
            <a:r>
              <a:rPr lang="en-US" altLang="zh-CN" sz="2400" dirty="0" smtClean="0"/>
              <a:t>]            </a:t>
            </a:r>
            <a:r>
              <a:rPr lang="en-US" altLang="zh-CN" sz="2400" dirty="0" smtClean="0">
                <a:latin typeface="Times New Roman, Times, serif"/>
              </a:rPr>
              <a:t>//</a:t>
            </a:r>
            <a:r>
              <a:rPr lang="en-US" altLang="zh-CN" sz="2400" dirty="0" smtClean="0"/>
              <a:t> S1 </a:t>
            </a:r>
            <a:r>
              <a:rPr lang="zh-CN" altLang="en-US" sz="2400" dirty="0" smtClean="0"/>
              <a:t>作为辅助串空间用于暂存 </a:t>
            </a:r>
            <a:r>
              <a:rPr lang="en-US" altLang="zh-CN" sz="2400" dirty="0" smtClean="0"/>
              <a:t>S.ch</a:t>
            </a:r>
            <a:br>
              <a:rPr lang="en-US" altLang="zh-CN" sz="2400" dirty="0" smtClean="0"/>
            </a:br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 &lt; 1 || 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 &gt; S.length+1)</a:t>
            </a:r>
            <a:br>
              <a:rPr lang="en-US" altLang="zh-CN" sz="2400" dirty="0" smtClean="0"/>
            </a:br>
            <a:r>
              <a:rPr lang="zh-CN" altLang="en-US" sz="2400" dirty="0" smtClean="0"/>
              <a:t>　　　</a:t>
            </a:r>
            <a:r>
              <a:rPr lang="en-US" altLang="zh-CN" sz="2400" b="1" dirty="0" smtClean="0"/>
              <a:t>return</a:t>
            </a:r>
            <a:r>
              <a:rPr lang="en-US" altLang="zh-CN" sz="2400" dirty="0" smtClean="0"/>
              <a:t> FALSE; </a:t>
            </a:r>
            <a:r>
              <a:rPr lang="zh-CN" altLang="en-US" sz="2400" dirty="0" smtClean="0">
                <a:latin typeface="Times New Roman, Times, serif"/>
              </a:rPr>
              <a:t>　　　　　　　 </a:t>
            </a:r>
            <a:r>
              <a:rPr lang="en-US" altLang="zh-CN" sz="2400" dirty="0" smtClean="0">
                <a:latin typeface="Times New Roman, Times, serif"/>
              </a:rPr>
              <a:t>//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插入位置不合法</a:t>
            </a:r>
            <a:endParaRPr lang="en-US" altLang="zh-CN" sz="2400" dirty="0"/>
          </a:p>
          <a:p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T.length</a:t>
            </a:r>
            <a:r>
              <a:rPr lang="en-US" altLang="zh-CN" sz="2400" dirty="0" smtClean="0"/>
              <a:t>)</a:t>
            </a:r>
            <a:r>
              <a:rPr lang="en-US" altLang="zh-CN" sz="2400" dirty="0">
                <a:solidFill>
                  <a:srgbClr val="000000"/>
                </a:solidFill>
                <a:latin typeface="Times New Roman, Times, serif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, Times, serif"/>
              </a:rPr>
              <a:t>       //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T </a:t>
            </a:r>
            <a:r>
              <a:rPr lang="zh-CN" altLang="en-US" sz="2400" dirty="0">
                <a:solidFill>
                  <a:srgbClr val="000000"/>
                </a:solidFill>
              </a:rPr>
              <a:t>非空，则为</a:t>
            </a:r>
            <a:r>
              <a:rPr lang="en-US" altLang="zh-CN" sz="2400" dirty="0">
                <a:solidFill>
                  <a:srgbClr val="000000"/>
                </a:solidFill>
              </a:rPr>
              <a:t>S</a:t>
            </a:r>
            <a:r>
              <a:rPr lang="zh-CN" altLang="en-US" sz="2400" dirty="0">
                <a:solidFill>
                  <a:srgbClr val="000000"/>
                </a:solidFill>
              </a:rPr>
              <a:t>重新分配空间并插入 </a:t>
            </a:r>
            <a:r>
              <a:rPr lang="en-US" altLang="zh-CN" sz="2400" dirty="0" smtClean="0">
                <a:solidFill>
                  <a:srgbClr val="000000"/>
                </a:solidFill>
              </a:rPr>
              <a:t>T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　　</a:t>
            </a:r>
            <a:r>
              <a:rPr lang="en-US" altLang="zh-CN" sz="2400" b="1" dirty="0" smtClean="0"/>
              <a:t>{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　</a:t>
            </a:r>
            <a:r>
              <a:rPr lang="en-US" altLang="zh-CN" sz="2400" dirty="0" smtClean="0"/>
              <a:t>p=S.ch; 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</a:t>
            </a:r>
            <a:br>
              <a:rPr lang="en-US" altLang="zh-CN" sz="2400" dirty="0" smtClean="0"/>
            </a:br>
            <a:r>
              <a:rPr lang="zh-CN" altLang="en-US" sz="2400" dirty="0" smtClean="0"/>
              <a:t>　　　  </a:t>
            </a:r>
            <a:r>
              <a:rPr lang="en-US" altLang="zh-CN" sz="2400" b="1" dirty="0" smtClean="0"/>
              <a:t>while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 </a:t>
            </a:r>
            <a:r>
              <a:rPr lang="en-US" altLang="zh-CN" sz="2400" dirty="0" err="1" smtClean="0"/>
              <a:t>S.length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zh-CN" altLang="en-US" sz="2400" dirty="0" smtClean="0"/>
              <a:t>　　　　   </a:t>
            </a:r>
            <a:r>
              <a:rPr lang="en-US" altLang="zh-CN" sz="2400" dirty="0" smtClean="0"/>
              <a:t>S1[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++] = *(</a:t>
            </a:r>
            <a:r>
              <a:rPr lang="en-US" altLang="zh-CN" sz="2400" dirty="0" err="1" smtClean="0"/>
              <a:t>p+i</a:t>
            </a:r>
            <a:r>
              <a:rPr lang="en-US" altLang="zh-CN" sz="2400" dirty="0" smtClean="0"/>
              <a:t>); </a:t>
            </a:r>
            <a:r>
              <a:rPr lang="zh-CN" altLang="en-US" sz="2400" dirty="0" smtClean="0">
                <a:latin typeface="Times New Roman, Times, serif"/>
              </a:rPr>
              <a:t>　　　　 </a:t>
            </a:r>
            <a:r>
              <a:rPr lang="en-US" altLang="zh-CN" sz="2400" dirty="0" smtClean="0">
                <a:latin typeface="Times New Roman, Times, serif"/>
              </a:rPr>
              <a:t>//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暂存串</a:t>
            </a:r>
            <a:r>
              <a:rPr lang="en-US" altLang="zh-CN" sz="2400" dirty="0" smtClean="0"/>
              <a:t>S</a:t>
            </a:r>
            <a:endParaRPr lang="en-US" altLang="zh-CN" sz="2400" dirty="0"/>
          </a:p>
          <a:p>
            <a:r>
              <a:rPr lang="zh-CN" altLang="en-US" sz="2400" dirty="0" smtClean="0"/>
              <a:t>　</a:t>
            </a:r>
            <a:r>
              <a:rPr lang="en-US" altLang="zh-CN" sz="2400" dirty="0" smtClean="0"/>
              <a:t>S.ch = </a:t>
            </a:r>
            <a:r>
              <a:rPr lang="en-US" altLang="zh-CN" sz="2400" b="1" dirty="0" smtClean="0"/>
              <a:t>new char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S.length</a:t>
            </a:r>
            <a:r>
              <a:rPr lang="en-US" altLang="zh-CN" sz="2400" dirty="0" smtClean="0"/>
              <a:t> + </a:t>
            </a:r>
            <a:r>
              <a:rPr lang="en-US" altLang="zh-CN" sz="2400" dirty="0" err="1" smtClean="0"/>
              <a:t>T.length</a:t>
            </a:r>
            <a:r>
              <a:rPr lang="en-US" altLang="zh-CN" sz="2400" dirty="0"/>
              <a:t>]</a:t>
            </a:r>
            <a:r>
              <a:rPr lang="en-US" altLang="zh-CN" sz="2400" dirty="0" smtClean="0"/>
              <a:t>;  </a:t>
            </a:r>
            <a:r>
              <a:rPr lang="en-US" altLang="zh-CN" dirty="0" smtClean="0">
                <a:latin typeface="Times New Roman, Times, serif"/>
              </a:rPr>
              <a:t>//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重新分配串值存储空间</a:t>
            </a:r>
            <a:br>
              <a:rPr lang="zh-CN" altLang="en-US" dirty="0" smtClean="0"/>
            </a:br>
            <a:r>
              <a:rPr lang="zh-CN" altLang="en-US" dirty="0" smtClean="0"/>
              <a:t>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850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4784" y="937656"/>
            <a:ext cx="84092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0000"/>
                </a:solidFill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</a:rPr>
              <a:t> (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=0, k=0;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&lt;pos-1;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++)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　　    </a:t>
            </a:r>
            <a:r>
              <a:rPr lang="en-US" altLang="zh-CN" sz="2400" dirty="0">
                <a:solidFill>
                  <a:srgbClr val="000000"/>
                </a:solidFill>
              </a:rPr>
              <a:t>S.ch[k++] = S1[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]; </a:t>
            </a:r>
            <a:r>
              <a:rPr lang="zh-CN" altLang="en-US" sz="2400" dirty="0">
                <a:solidFill>
                  <a:srgbClr val="000000"/>
                </a:solidFill>
                <a:latin typeface="Times New Roman, Times, serif"/>
              </a:rPr>
              <a:t>　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, Times, serif"/>
              </a:rPr>
              <a:t>//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保留插入位置之前的子串</a:t>
            </a:r>
            <a:r>
              <a:rPr lang="zh-CN" altLang="en-US" sz="2400" dirty="0">
                <a:solidFill>
                  <a:srgbClr val="000000"/>
                </a:solidFill>
              </a:rPr>
              <a:t/>
            </a:r>
            <a:br>
              <a:rPr lang="zh-CN" altLang="en-US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　</a:t>
            </a:r>
            <a:r>
              <a:rPr lang="en-US" altLang="zh-CN" sz="2400" dirty="0">
                <a:solidFill>
                  <a:srgbClr val="000000"/>
                </a:solidFill>
              </a:rPr>
              <a:t>j = 0;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</a:t>
            </a:r>
            <a:r>
              <a:rPr lang="en-US" altLang="zh-CN" sz="2400" b="1" dirty="0">
                <a:solidFill>
                  <a:srgbClr val="000000"/>
                </a:solidFill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</a:rPr>
              <a:t> (j&lt;</a:t>
            </a:r>
            <a:r>
              <a:rPr lang="en-US" altLang="zh-CN" sz="2400" dirty="0" err="1">
                <a:solidFill>
                  <a:srgbClr val="000000"/>
                </a:solidFill>
              </a:rPr>
              <a:t>T.length</a:t>
            </a:r>
            <a:r>
              <a:rPr lang="en-US" altLang="zh-CN" sz="2400" dirty="0">
                <a:solidFill>
                  <a:srgbClr val="000000"/>
                </a:solidFill>
              </a:rPr>
              <a:t>) 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　　</a:t>
            </a:r>
            <a:r>
              <a:rPr lang="en-US" altLang="zh-CN" sz="2400" dirty="0">
                <a:solidFill>
                  <a:srgbClr val="000000"/>
                </a:solidFill>
              </a:rPr>
              <a:t>S.ch[k++] = T.ch[</a:t>
            </a:r>
            <a:r>
              <a:rPr lang="en-US" altLang="zh-CN" sz="2400" dirty="0" err="1">
                <a:solidFill>
                  <a:srgbClr val="000000"/>
                </a:solidFill>
              </a:rPr>
              <a:t>j++</a:t>
            </a:r>
            <a:r>
              <a:rPr lang="en-US" altLang="zh-CN" sz="2400" dirty="0">
                <a:solidFill>
                  <a:srgbClr val="000000"/>
                </a:solidFill>
              </a:rPr>
              <a:t>]; </a:t>
            </a:r>
            <a:r>
              <a:rPr lang="zh-CN" altLang="en-US" sz="2400" dirty="0">
                <a:solidFill>
                  <a:srgbClr val="000000"/>
                </a:solidFill>
                <a:latin typeface="Times New Roman, Times, serif"/>
              </a:rPr>
              <a:t>　　    </a:t>
            </a:r>
            <a:r>
              <a:rPr lang="en-US" altLang="zh-CN" sz="2400" dirty="0">
                <a:solidFill>
                  <a:srgbClr val="000000"/>
                </a:solidFill>
                <a:latin typeface="Times New Roman, Times, serif"/>
              </a:rPr>
              <a:t>//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插入 </a:t>
            </a:r>
            <a:r>
              <a:rPr lang="en-US" altLang="zh-CN" sz="2400" dirty="0">
                <a:solidFill>
                  <a:srgbClr val="000000"/>
                </a:solidFill>
              </a:rPr>
              <a:t>T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</a:t>
            </a:r>
            <a:r>
              <a:rPr lang="en-US" altLang="zh-CN" sz="2400" b="1" dirty="0">
                <a:solidFill>
                  <a:srgbClr val="000000"/>
                </a:solidFill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</a:rPr>
              <a:t> (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S.length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　　</a:t>
            </a:r>
            <a:r>
              <a:rPr lang="en-US" altLang="zh-CN" sz="2400" dirty="0">
                <a:solidFill>
                  <a:srgbClr val="000000"/>
                </a:solidFill>
              </a:rPr>
              <a:t>S.ch[k++] = S1[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++];</a:t>
            </a:r>
            <a:r>
              <a:rPr lang="zh-CN" altLang="en-US" sz="2400" dirty="0">
                <a:solidFill>
                  <a:srgbClr val="000000"/>
                </a:solidFill>
              </a:rPr>
              <a:t>　　</a:t>
            </a:r>
            <a:r>
              <a:rPr lang="zh-CN" altLang="en-US" sz="2400" dirty="0">
                <a:solidFill>
                  <a:srgbClr val="000000"/>
                </a:solidFill>
                <a:latin typeface="Times New Roman, Times, serif"/>
              </a:rPr>
              <a:t>　   </a:t>
            </a:r>
            <a:endParaRPr lang="en-US" altLang="zh-CN" sz="2400" dirty="0" smtClean="0">
              <a:solidFill>
                <a:srgbClr val="000000"/>
              </a:solidFill>
              <a:latin typeface="Times New Roman, Times, serif"/>
            </a:endParaRPr>
          </a:p>
          <a:p>
            <a:pPr lvl="0"/>
            <a:r>
              <a:rPr lang="en-US" altLang="zh-CN" sz="2400" dirty="0">
                <a:solidFill>
                  <a:srgbClr val="000000"/>
                </a:solidFill>
                <a:latin typeface="Times New Roman, Times, serif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, Times, serif"/>
              </a:rPr>
              <a:t>                           //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复制插入位置之后的子串</a:t>
            </a:r>
            <a:br>
              <a:rPr lang="zh-CN" altLang="en-US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　</a:t>
            </a:r>
            <a:r>
              <a:rPr lang="en-US" altLang="zh-CN" sz="2400" dirty="0" err="1">
                <a:solidFill>
                  <a:srgbClr val="000000"/>
                </a:solidFill>
              </a:rPr>
              <a:t>S.length</a:t>
            </a:r>
            <a:r>
              <a:rPr lang="en-US" altLang="zh-CN" sz="2400" b="1" dirty="0">
                <a:solidFill>
                  <a:srgbClr val="000000"/>
                </a:solidFill>
              </a:rPr>
              <a:t>+=</a:t>
            </a:r>
            <a:r>
              <a:rPr lang="en-US" altLang="zh-CN" sz="2400" dirty="0" err="1">
                <a:solidFill>
                  <a:srgbClr val="000000"/>
                </a:solidFill>
              </a:rPr>
              <a:t>T.length</a:t>
            </a:r>
            <a:r>
              <a:rPr lang="en-US" altLang="zh-CN" sz="2400" dirty="0">
                <a:solidFill>
                  <a:srgbClr val="000000"/>
                </a:solidFill>
              </a:rPr>
              <a:t>; </a:t>
            </a:r>
            <a:r>
              <a:rPr lang="zh-CN" altLang="en-US" sz="2400" dirty="0">
                <a:solidFill>
                  <a:srgbClr val="000000"/>
                </a:solidFill>
                <a:latin typeface="Times New Roman, Times, serif"/>
              </a:rPr>
              <a:t>　　　 　    </a:t>
            </a:r>
            <a:r>
              <a:rPr lang="en-US" altLang="zh-CN" sz="2400" dirty="0">
                <a:solidFill>
                  <a:srgbClr val="000000"/>
                </a:solidFill>
                <a:latin typeface="Times New Roman, Times, serif"/>
              </a:rPr>
              <a:t>//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置串 </a:t>
            </a:r>
            <a:r>
              <a:rPr lang="en-US" altLang="zh-CN" sz="2400" dirty="0">
                <a:solidFill>
                  <a:srgbClr val="000000"/>
                </a:solidFill>
              </a:rPr>
              <a:t>S </a:t>
            </a:r>
            <a:r>
              <a:rPr lang="zh-CN" altLang="en-US" sz="2400" dirty="0">
                <a:solidFill>
                  <a:srgbClr val="000000"/>
                </a:solidFill>
              </a:rPr>
              <a:t>的长度</a:t>
            </a:r>
            <a:br>
              <a:rPr lang="zh-CN" altLang="en-US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</a:t>
            </a:r>
            <a:r>
              <a:rPr lang="en-US" altLang="zh-CN" sz="2400" b="1" dirty="0">
                <a:solidFill>
                  <a:srgbClr val="000000"/>
                </a:solidFill>
              </a:rPr>
              <a:t>}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, Times, serif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if 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   </a:t>
            </a:r>
            <a:r>
              <a:rPr lang="en-US" altLang="zh-CN" sz="2400" b="1" dirty="0">
                <a:solidFill>
                  <a:srgbClr val="000000"/>
                </a:solidFill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</a:rPr>
              <a:t> ok;   </a:t>
            </a:r>
            <a:r>
              <a:rPr lang="en-US" altLang="zh-CN" sz="2400" b="1" dirty="0">
                <a:solidFill>
                  <a:srgbClr val="000000"/>
                </a:solidFill>
              </a:rPr>
              <a:t>}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, Times, serif"/>
              </a:rPr>
              <a:t>//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StrInsert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32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  <p:graphicFrame>
        <p:nvGraphicFramePr>
          <p:cNvPr id="21507" name="Object 21"/>
          <p:cNvGraphicFramePr>
            <a:graphicFrameLocks noChangeAspect="1"/>
          </p:cNvGraphicFramePr>
          <p:nvPr/>
        </p:nvGraphicFramePr>
        <p:xfrm>
          <a:off x="1485900" y="1638301"/>
          <a:ext cx="6267450" cy="2546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VISIO" r:id="rId3" imgW="7056720" imgH="2126880" progId="Visio.Drawing.5">
                  <p:embed/>
                </p:oleObj>
              </mc:Choice>
              <mc:Fallback>
                <p:oleObj name="VISIO" r:id="rId3" imgW="7056720" imgH="2126880" progId="Visio.Drawing.5">
                  <p:embed/>
                  <p:pic>
                    <p:nvPicPr>
                      <p:cNvPr id="2150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638301"/>
                        <a:ext cx="6267450" cy="254674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22"/>
          <p:cNvSpPr>
            <a:spLocks noChangeArrowheads="1"/>
          </p:cNvSpPr>
          <p:nvPr/>
        </p:nvSpPr>
        <p:spPr bwMode="auto">
          <a:xfrm>
            <a:off x="1172766" y="857250"/>
            <a:ext cx="522803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链式存储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串的块链表示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1457" y="4490357"/>
            <a:ext cx="569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  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存储密度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=4/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4+2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）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=2/3</a:t>
            </a:r>
          </a:p>
          <a:p>
            <a:r>
              <a:rPr lang="en-US" altLang="zh-CN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     </a:t>
            </a:r>
          </a:p>
          <a:p>
            <a:r>
              <a:rPr lang="en-US" altLang="zh-CN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       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2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） 存储密度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=1/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1+2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）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=1/3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7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  <p:sp>
        <p:nvSpPr>
          <p:cNvPr id="22532" name="Rectangle 27"/>
          <p:cNvSpPr>
            <a:spLocks noChangeArrowheads="1"/>
          </p:cNvSpPr>
          <p:nvPr/>
        </p:nvSpPr>
        <p:spPr bwMode="auto">
          <a:xfrm>
            <a:off x="1314450" y="1431132"/>
            <a:ext cx="6686550" cy="394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#define CHUNKSIZE 80       //</a:t>
            </a:r>
            <a:r>
              <a:rPr lang="zh-CN" altLang="en-US" sz="2100" b="1" dirty="0">
                <a:solidFill>
                  <a:srgbClr val="000000"/>
                </a:solidFill>
              </a:rPr>
              <a:t>可由用户定义的块大小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 err="1">
                <a:solidFill>
                  <a:srgbClr val="000000"/>
                </a:solidFill>
              </a:rPr>
              <a:t>typedef</a:t>
            </a:r>
            <a:r>
              <a:rPr lang="en-US" altLang="zh-CN" sz="2100" b="1" dirty="0">
                <a:solidFill>
                  <a:srgbClr val="000000"/>
                </a:solidFill>
              </a:rPr>
              <a:t> </a:t>
            </a:r>
            <a:r>
              <a:rPr lang="en-US" altLang="zh-CN" sz="2100" b="1" dirty="0" err="1">
                <a:solidFill>
                  <a:srgbClr val="000000"/>
                </a:solidFill>
              </a:rPr>
              <a:t>struct</a:t>
            </a:r>
            <a:r>
              <a:rPr lang="en-US" altLang="zh-CN" sz="2100" b="1" dirty="0">
                <a:solidFill>
                  <a:srgbClr val="000000"/>
                </a:solidFill>
              </a:rPr>
              <a:t> Chunk{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   char  </a:t>
            </a:r>
            <a:r>
              <a:rPr lang="en-US" altLang="zh-CN" sz="2100" b="1" dirty="0" err="1">
                <a:solidFill>
                  <a:srgbClr val="000000"/>
                </a:solidFill>
              </a:rPr>
              <a:t>ch</a:t>
            </a:r>
            <a:r>
              <a:rPr lang="en-US" altLang="zh-CN" sz="2100" b="1" dirty="0">
                <a:solidFill>
                  <a:srgbClr val="000000"/>
                </a:solidFill>
              </a:rPr>
              <a:t>[CHUNKSIZE];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   </a:t>
            </a:r>
            <a:r>
              <a:rPr lang="en-US" altLang="zh-CN" sz="2100" b="1" dirty="0" err="1">
                <a:solidFill>
                  <a:srgbClr val="000000"/>
                </a:solidFill>
              </a:rPr>
              <a:t>struct</a:t>
            </a:r>
            <a:r>
              <a:rPr lang="en-US" altLang="zh-CN" sz="2100" b="1" dirty="0">
                <a:solidFill>
                  <a:srgbClr val="000000"/>
                </a:solidFill>
              </a:rPr>
              <a:t> Chunk *next;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}Chunk;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en-US" altLang="zh-CN" sz="2100" b="1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 err="1">
                <a:solidFill>
                  <a:srgbClr val="000000"/>
                </a:solidFill>
              </a:rPr>
              <a:t>typedef</a:t>
            </a:r>
            <a:r>
              <a:rPr lang="en-US" altLang="zh-CN" sz="2100" b="1" dirty="0">
                <a:solidFill>
                  <a:srgbClr val="000000"/>
                </a:solidFill>
              </a:rPr>
              <a:t> </a:t>
            </a:r>
            <a:r>
              <a:rPr lang="en-US" altLang="zh-CN" sz="2100" b="1" dirty="0" err="1">
                <a:solidFill>
                  <a:srgbClr val="000000"/>
                </a:solidFill>
              </a:rPr>
              <a:t>struct</a:t>
            </a:r>
            <a:r>
              <a:rPr lang="en-US" altLang="zh-CN" sz="2100" b="1" dirty="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   Chunk *head,*tail;      //</a:t>
            </a:r>
            <a:r>
              <a:rPr lang="zh-CN" altLang="en-US" sz="2100" b="1" dirty="0">
                <a:solidFill>
                  <a:srgbClr val="000000"/>
                </a:solidFill>
              </a:rPr>
              <a:t>串的头指针和尾指针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100" b="1" dirty="0">
                <a:solidFill>
                  <a:srgbClr val="000000"/>
                </a:solidFill>
              </a:rPr>
              <a:t>   </a:t>
            </a:r>
            <a:r>
              <a:rPr lang="en-US" altLang="zh-CN" sz="2100" b="1" dirty="0" err="1">
                <a:solidFill>
                  <a:srgbClr val="000000"/>
                </a:solidFill>
              </a:rPr>
              <a:t>int</a:t>
            </a:r>
            <a:r>
              <a:rPr lang="en-US" altLang="zh-CN" sz="2100" b="1" dirty="0">
                <a:solidFill>
                  <a:srgbClr val="000000"/>
                </a:solidFill>
              </a:rPr>
              <a:t> </a:t>
            </a:r>
            <a:r>
              <a:rPr lang="en-US" altLang="zh-CN" sz="2100" b="1" dirty="0" err="1">
                <a:solidFill>
                  <a:srgbClr val="000000"/>
                </a:solidFill>
              </a:rPr>
              <a:t>curlen</a:t>
            </a:r>
            <a:r>
              <a:rPr lang="en-US" altLang="zh-CN" sz="2100" b="1" dirty="0">
                <a:solidFill>
                  <a:srgbClr val="000000"/>
                </a:solidFill>
              </a:rPr>
              <a:t>;             //</a:t>
            </a:r>
            <a:r>
              <a:rPr lang="zh-CN" altLang="en-US" sz="2100" b="1" dirty="0">
                <a:solidFill>
                  <a:srgbClr val="000000"/>
                </a:solidFill>
              </a:rPr>
              <a:t>串的当前长度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}</a:t>
            </a:r>
            <a:r>
              <a:rPr lang="en-US" altLang="zh-CN" sz="2100" b="1" dirty="0" err="1">
                <a:solidFill>
                  <a:srgbClr val="000000"/>
                </a:solidFill>
              </a:rPr>
              <a:t>LString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 </a:t>
            </a:r>
            <a:r>
              <a:rPr lang="en-US" altLang="zh-CN" sz="21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     </a:t>
            </a:r>
            <a:endParaRPr lang="en-US" altLang="zh-CN" sz="21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533" name="Rectangle 29"/>
          <p:cNvSpPr>
            <a:spLocks noChangeArrowheads="1"/>
          </p:cNvSpPr>
          <p:nvPr/>
        </p:nvSpPr>
        <p:spPr bwMode="auto">
          <a:xfrm>
            <a:off x="1172766" y="857250"/>
            <a:ext cx="2643188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链式存储表示</a:t>
            </a:r>
          </a:p>
        </p:txBody>
      </p:sp>
    </p:spTree>
    <p:extLst>
      <p:ext uri="{BB962C8B-B14F-4D97-AF65-F5344CB8AC3E}">
        <p14:creationId xmlns:p14="http://schemas.microsoft.com/office/powerpoint/2010/main" val="379385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1172766" y="3267075"/>
            <a:ext cx="6828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可将多个字符存放在一个结点中，以克服其缺点</a:t>
            </a:r>
          </a:p>
        </p:txBody>
      </p:sp>
      <p:sp>
        <p:nvSpPr>
          <p:cNvPr id="23557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1439467" y="1376363"/>
            <a:ext cx="3050381" cy="790575"/>
          </a:xfr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100" b="1">
                <a:solidFill>
                  <a:schemeClr val="accent2"/>
                </a:solidFill>
                <a:ea typeface="楷体_GB2312" pitchFamily="49" charset="-122"/>
              </a:rPr>
              <a:t>优点：操作方便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100" b="1">
                <a:solidFill>
                  <a:schemeClr val="accent2"/>
                </a:solidFill>
                <a:ea typeface="楷体_GB2312" pitchFamily="49" charset="-122"/>
              </a:rPr>
              <a:t>缺点：存储密度较低</a:t>
            </a:r>
          </a:p>
        </p:txBody>
      </p:sp>
      <p:grpSp>
        <p:nvGrpSpPr>
          <p:cNvPr id="23558" name="Group 18"/>
          <p:cNvGrpSpPr>
            <a:grpSpLocks noChangeAspect="1"/>
          </p:cNvGrpSpPr>
          <p:nvPr/>
        </p:nvGrpSpPr>
        <p:grpSpPr bwMode="auto">
          <a:xfrm>
            <a:off x="2613422" y="2339581"/>
            <a:ext cx="4424363" cy="795337"/>
            <a:chOff x="1200" y="1296"/>
            <a:chExt cx="3716" cy="668"/>
          </a:xfrm>
        </p:grpSpPr>
        <p:sp>
          <p:nvSpPr>
            <p:cNvPr id="23563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200" y="1296"/>
              <a:ext cx="3716" cy="65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64" name="Line 19"/>
            <p:cNvSpPr>
              <a:spLocks noChangeShapeType="1"/>
            </p:cNvSpPr>
            <p:nvPr/>
          </p:nvSpPr>
          <p:spPr bwMode="auto">
            <a:xfrm>
              <a:off x="2625" y="1635"/>
              <a:ext cx="224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65" name="Rectangle 20"/>
            <p:cNvSpPr>
              <a:spLocks noChangeArrowheads="1"/>
            </p:cNvSpPr>
            <p:nvPr/>
          </p:nvSpPr>
          <p:spPr bwMode="auto">
            <a:xfrm>
              <a:off x="2628" y="1673"/>
              <a:ext cx="19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r>
                <a:rPr lang="zh-CN" altLang="en-US" sz="225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 pitchFamily="49" charset="-122"/>
                </a:rPr>
                <a:t>实际分配的存储位</a:t>
              </a:r>
              <a:endPara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23566" name="Rectangle 21"/>
            <p:cNvSpPr>
              <a:spLocks noChangeArrowheads="1"/>
            </p:cNvSpPr>
            <p:nvPr/>
          </p:nvSpPr>
          <p:spPr bwMode="auto">
            <a:xfrm>
              <a:off x="2618" y="1340"/>
              <a:ext cx="19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r>
                <a:rPr lang="zh-CN" altLang="en-US" sz="225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 pitchFamily="49" charset="-122"/>
                </a:rPr>
                <a:t>串值所占的存储位</a:t>
              </a: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23567" name="Rectangle 22"/>
            <p:cNvSpPr>
              <a:spLocks noChangeArrowheads="1"/>
            </p:cNvSpPr>
            <p:nvPr/>
          </p:nvSpPr>
          <p:spPr bwMode="auto">
            <a:xfrm>
              <a:off x="1235" y="1489"/>
              <a:ext cx="9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r>
                <a:rPr lang="zh-CN" altLang="en-US" sz="225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 pitchFamily="49" charset="-122"/>
                </a:rPr>
                <a:t>存储密度</a:t>
              </a: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23568" name="Rectangle 23"/>
            <p:cNvSpPr>
              <a:spLocks noChangeArrowheads="1"/>
            </p:cNvSpPr>
            <p:nvPr/>
          </p:nvSpPr>
          <p:spPr bwMode="auto">
            <a:xfrm>
              <a:off x="2402" y="1454"/>
              <a:ext cx="1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r>
                <a:rPr lang="en-US" altLang="zh-CN" sz="225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1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3559" name="Group 29"/>
          <p:cNvGrpSpPr>
            <a:grpSpLocks/>
          </p:cNvGrpSpPr>
          <p:nvPr/>
        </p:nvGrpSpPr>
        <p:grpSpPr bwMode="auto">
          <a:xfrm>
            <a:off x="1601391" y="3861197"/>
            <a:ext cx="5724525" cy="1509713"/>
            <a:chOff x="385" y="2523"/>
            <a:chExt cx="4808" cy="1268"/>
          </a:xfrm>
        </p:grpSpPr>
        <p:graphicFrame>
          <p:nvGraphicFramePr>
            <p:cNvPr id="23561" name="Object 25"/>
            <p:cNvGraphicFramePr>
              <a:graphicFrameLocks noChangeAspect="1"/>
            </p:cNvGraphicFramePr>
            <p:nvPr/>
          </p:nvGraphicFramePr>
          <p:xfrm>
            <a:off x="385" y="2523"/>
            <a:ext cx="4808" cy="1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VISIO" r:id="rId3" imgW="7056720" imgH="2126880" progId="Visio.Drawing.5">
                    <p:embed/>
                  </p:oleObj>
                </mc:Choice>
                <mc:Fallback>
                  <p:oleObj name="VISIO" r:id="rId3" imgW="7056720" imgH="2126880" progId="Visio.Drawing.5">
                    <p:embed/>
                    <p:pic>
                      <p:nvPicPr>
                        <p:cNvPr id="2356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523"/>
                          <a:ext cx="4808" cy="126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2" name="Line 28"/>
            <p:cNvSpPr>
              <a:spLocks noChangeShapeType="1"/>
            </p:cNvSpPr>
            <p:nvPr/>
          </p:nvSpPr>
          <p:spPr bwMode="auto">
            <a:xfrm>
              <a:off x="748" y="3113"/>
              <a:ext cx="444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560" name="Rectangle 30"/>
          <p:cNvSpPr>
            <a:spLocks noChangeArrowheads="1"/>
          </p:cNvSpPr>
          <p:nvPr/>
        </p:nvSpPr>
        <p:spPr bwMode="auto">
          <a:xfrm>
            <a:off x="1172766" y="857250"/>
            <a:ext cx="2643188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链式存储表示</a:t>
            </a:r>
          </a:p>
        </p:txBody>
      </p:sp>
    </p:spTree>
    <p:extLst>
      <p:ext uri="{BB962C8B-B14F-4D97-AF65-F5344CB8AC3E}">
        <p14:creationId xmlns:p14="http://schemas.microsoft.com/office/powerpoint/2010/main" val="423064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8"/>
          <p:cNvSpPr txBox="1">
            <a:spLocks noChangeAspect="1" noChangeArrowheads="1"/>
          </p:cNvSpPr>
          <p:nvPr/>
        </p:nvSpPr>
        <p:spPr bwMode="auto">
          <a:xfrm>
            <a:off x="1143001" y="1970485"/>
            <a:ext cx="66091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算法目的：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143000" y="3677844"/>
            <a:ext cx="7333183" cy="1938337"/>
            <a:chOff x="0" y="2369"/>
            <a:chExt cx="5617" cy="1628"/>
          </a:xfrm>
        </p:grpSpPr>
        <p:sp>
          <p:nvSpPr>
            <p:cNvPr id="24584" name="Rectangle 9"/>
            <p:cNvSpPr>
              <a:spLocks noChangeArrowheads="1"/>
            </p:cNvSpPr>
            <p:nvPr/>
          </p:nvSpPr>
          <p:spPr bwMode="auto">
            <a:xfrm>
              <a:off x="310" y="2834"/>
              <a:ext cx="5307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BF</a:t>
              </a:r>
              <a:r>
                <a:rPr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算法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（又称古典的、经典的、朴素的、穷举的）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KMP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算法（特点：速度快）</a:t>
              </a:r>
            </a:p>
          </p:txBody>
        </p:sp>
        <p:sp>
          <p:nvSpPr>
            <p:cNvPr id="24585" name="Rectangle 10"/>
            <p:cNvSpPr>
              <a:spLocks noChangeArrowheads="1"/>
            </p:cNvSpPr>
            <p:nvPr/>
          </p:nvSpPr>
          <p:spPr bwMode="auto">
            <a:xfrm>
              <a:off x="0" y="2369"/>
              <a:ext cx="177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r>
                <a:rPr lang="zh-CN" altLang="en-US" sz="3000" b="1" dirty="0">
                  <a:solidFill>
                    <a:srgbClr val="0000FF"/>
                  </a:solidFill>
                  <a:ea typeface="楷体_GB2312" pitchFamily="49" charset="-122"/>
                </a:rPr>
                <a:t>算法种类：</a:t>
              </a:r>
            </a:p>
          </p:txBody>
        </p:sp>
      </p:grpSp>
      <p:sp>
        <p:nvSpPr>
          <p:cNvPr id="24582" name="Rectangle 11"/>
          <p:cNvSpPr>
            <a:spLocks noChangeArrowheads="1"/>
          </p:cNvSpPr>
          <p:nvPr/>
        </p:nvSpPr>
        <p:spPr bwMode="auto">
          <a:xfrm>
            <a:off x="1547814" y="2557830"/>
            <a:ext cx="6719886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确定主串中所含子串第一次出现的位置（定位）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即如何实现</a:t>
            </a: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教材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Index(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S,T,pos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函数</a:t>
            </a:r>
          </a:p>
        </p:txBody>
      </p:sp>
      <p:sp>
        <p:nvSpPr>
          <p:cNvPr id="24583" name="Rectangle 13"/>
          <p:cNvSpPr>
            <a:spLocks noChangeArrowheads="1"/>
          </p:cNvSpPr>
          <p:nvPr/>
        </p:nvSpPr>
        <p:spPr bwMode="auto">
          <a:xfrm>
            <a:off x="1143000" y="857251"/>
            <a:ext cx="3590925" cy="7655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0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串的模式匹配算法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32752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22531" name="Rectangle 58"/>
          <p:cNvSpPr>
            <a:spLocks noChangeArrowheads="1"/>
          </p:cNvSpPr>
          <p:nvPr/>
        </p:nvSpPr>
        <p:spPr bwMode="auto">
          <a:xfrm>
            <a:off x="0" y="511175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4.1 </a:t>
            </a: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</a:t>
            </a:r>
          </a:p>
        </p:txBody>
      </p:sp>
      <p:sp>
        <p:nvSpPr>
          <p:cNvPr id="22532" name="Line 59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22533" name="Picture 6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1118"/>
          <p:cNvSpPr>
            <a:spLocks noChangeArrowheads="1"/>
          </p:cNvSpPr>
          <p:nvPr/>
        </p:nvSpPr>
        <p:spPr bwMode="auto">
          <a:xfrm>
            <a:off x="2743200" y="2500313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535" name="Text Box 1120"/>
          <p:cNvSpPr txBox="1">
            <a:spLocks noChangeArrowheads="1"/>
          </p:cNvSpPr>
          <p:nvPr/>
        </p:nvSpPr>
        <p:spPr bwMode="auto">
          <a:xfrm>
            <a:off x="0" y="1268413"/>
            <a:ext cx="906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(String)----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零个或多个字符组成的有限序列</a:t>
            </a:r>
          </a:p>
        </p:txBody>
      </p:sp>
      <p:graphicFrame>
        <p:nvGraphicFramePr>
          <p:cNvPr id="22536" name="Object 1121"/>
          <p:cNvGraphicFramePr>
            <a:graphicFrameLocks noChangeAspect="1"/>
          </p:cNvGraphicFramePr>
          <p:nvPr/>
        </p:nvGraphicFramePr>
        <p:xfrm>
          <a:off x="2590800" y="2098675"/>
          <a:ext cx="43624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6" imgW="850900" imgH="228600" progId="Equation.3">
                  <p:embed/>
                </p:oleObj>
              </mc:Choice>
              <mc:Fallback>
                <p:oleObj name="公式" r:id="rId6" imgW="850900" imgH="228600" progId="Equation.3">
                  <p:embed/>
                  <p:pic>
                    <p:nvPicPr>
                      <p:cNvPr id="22536" name="Object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98675"/>
                        <a:ext cx="4362450" cy="11731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86" name="Text Box 1122"/>
          <p:cNvSpPr txBox="1">
            <a:spLocks noChangeArrowheads="1"/>
          </p:cNvSpPr>
          <p:nvPr/>
        </p:nvSpPr>
        <p:spPr bwMode="auto">
          <a:xfrm>
            <a:off x="609600" y="3719513"/>
            <a:ext cx="1066800" cy="588962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串名</a:t>
            </a:r>
          </a:p>
        </p:txBody>
      </p:sp>
      <p:sp>
        <p:nvSpPr>
          <p:cNvPr id="370787" name="Text Box 1123"/>
          <p:cNvSpPr txBox="1">
            <a:spLocks noChangeArrowheads="1"/>
          </p:cNvSpPr>
          <p:nvPr/>
        </p:nvSpPr>
        <p:spPr bwMode="auto">
          <a:xfrm>
            <a:off x="609600" y="4481513"/>
            <a:ext cx="1066800" cy="588962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串值</a:t>
            </a:r>
          </a:p>
        </p:txBody>
      </p:sp>
      <p:sp>
        <p:nvSpPr>
          <p:cNvPr id="370788" name="Text Box 1124"/>
          <p:cNvSpPr txBox="1">
            <a:spLocks noChangeArrowheads="1"/>
          </p:cNvSpPr>
          <p:nvPr/>
        </p:nvSpPr>
        <p:spPr bwMode="auto">
          <a:xfrm>
            <a:off x="609600" y="5243513"/>
            <a:ext cx="1066800" cy="588962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串长</a:t>
            </a:r>
          </a:p>
        </p:txBody>
      </p:sp>
      <p:grpSp>
        <p:nvGrpSpPr>
          <p:cNvPr id="2" name="Group 1125"/>
          <p:cNvGrpSpPr>
            <a:grpSpLocks/>
          </p:cNvGrpSpPr>
          <p:nvPr/>
        </p:nvGrpSpPr>
        <p:grpSpPr bwMode="auto">
          <a:xfrm>
            <a:off x="1676400" y="3262313"/>
            <a:ext cx="1143000" cy="685800"/>
            <a:chOff x="1056" y="2640"/>
            <a:chExt cx="768" cy="432"/>
          </a:xfrm>
        </p:grpSpPr>
        <p:sp>
          <p:nvSpPr>
            <p:cNvPr id="22551" name="Line 1126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552" name="Line 1127"/>
            <p:cNvSpPr>
              <a:spLocks noChangeShapeType="1"/>
            </p:cNvSpPr>
            <p:nvPr/>
          </p:nvSpPr>
          <p:spPr bwMode="auto">
            <a:xfrm>
              <a:off x="1056" y="307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3" name="Group 1128"/>
          <p:cNvGrpSpPr>
            <a:grpSpLocks/>
          </p:cNvGrpSpPr>
          <p:nvPr/>
        </p:nvGrpSpPr>
        <p:grpSpPr bwMode="auto">
          <a:xfrm>
            <a:off x="1752600" y="3338513"/>
            <a:ext cx="3352800" cy="1447800"/>
            <a:chOff x="1056" y="2640"/>
            <a:chExt cx="768" cy="432"/>
          </a:xfrm>
        </p:grpSpPr>
        <p:sp>
          <p:nvSpPr>
            <p:cNvPr id="22549" name="Line 1129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550" name="Line 1130"/>
            <p:cNvSpPr>
              <a:spLocks noChangeShapeType="1"/>
            </p:cNvSpPr>
            <p:nvPr/>
          </p:nvSpPr>
          <p:spPr bwMode="auto">
            <a:xfrm>
              <a:off x="1056" y="307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70795" name="Line 1131"/>
          <p:cNvSpPr>
            <a:spLocks noChangeShapeType="1"/>
          </p:cNvSpPr>
          <p:nvPr/>
        </p:nvSpPr>
        <p:spPr bwMode="auto">
          <a:xfrm>
            <a:off x="3810000" y="3186113"/>
            <a:ext cx="28956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0796" name="Line 1132"/>
          <p:cNvSpPr>
            <a:spLocks noChangeShapeType="1"/>
          </p:cNvSpPr>
          <p:nvPr/>
        </p:nvSpPr>
        <p:spPr bwMode="auto">
          <a:xfrm>
            <a:off x="1676400" y="5548313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0797" name="Text Box 1133"/>
          <p:cNvSpPr txBox="1">
            <a:spLocks noChangeArrowheads="1"/>
          </p:cNvSpPr>
          <p:nvPr/>
        </p:nvSpPr>
        <p:spPr bwMode="auto">
          <a:xfrm>
            <a:off x="3200400" y="5091113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n</a:t>
            </a:r>
          </a:p>
        </p:txBody>
      </p:sp>
      <p:sp>
        <p:nvSpPr>
          <p:cNvPr id="370798" name="Text Box 1134"/>
          <p:cNvSpPr txBox="1">
            <a:spLocks noChangeArrowheads="1"/>
          </p:cNvSpPr>
          <p:nvPr/>
        </p:nvSpPr>
        <p:spPr bwMode="auto">
          <a:xfrm>
            <a:off x="4495800" y="5243513"/>
            <a:ext cx="1066800" cy="588962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空串</a:t>
            </a:r>
          </a:p>
        </p:txBody>
      </p:sp>
      <p:sp>
        <p:nvSpPr>
          <p:cNvPr id="370799" name="Line 1135"/>
          <p:cNvSpPr>
            <a:spLocks noChangeShapeType="1"/>
          </p:cNvSpPr>
          <p:nvPr/>
        </p:nvSpPr>
        <p:spPr bwMode="auto">
          <a:xfrm>
            <a:off x="5715000" y="5548313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0800" name="Text Box 1136"/>
          <p:cNvSpPr txBox="1">
            <a:spLocks noChangeArrowheads="1"/>
          </p:cNvSpPr>
          <p:nvPr/>
        </p:nvSpPr>
        <p:spPr bwMode="auto">
          <a:xfrm>
            <a:off x="7239000" y="5091113"/>
            <a:ext cx="977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n=0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49578083"/>
      </p:ext>
    </p:extLst>
  </p:cSld>
  <p:clrMapOvr>
    <a:masterClrMapping/>
  </p:clrMapOvr>
  <p:transition spd="slow" advTm="640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86" grpId="0" animBg="1" autoUpdateAnimBg="0"/>
      <p:bldP spid="370787" grpId="0" animBg="1" autoUpdateAnimBg="0"/>
      <p:bldP spid="370788" grpId="0" animBg="1" autoUpdateAnimBg="0"/>
      <p:bldP spid="370797" grpId="0" build="p" autoUpdateAnimBg="0" advAuto="0"/>
      <p:bldP spid="370798" grpId="0" animBg="1" autoUpdateAnimBg="0"/>
      <p:bldP spid="37080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143000" y="944167"/>
            <a:ext cx="6858000" cy="49398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609600" y="1116806"/>
            <a:ext cx="7391400" cy="485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US" altLang="zh-CN" sz="2100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100" dirty="0" smtClean="0">
                <a:solidFill>
                  <a:srgbClr val="000000"/>
                </a:solidFill>
                <a:latin typeface="楷体_GB2312" pitchFamily="49" charset="-122"/>
              </a:rPr>
              <a:t>第</a:t>
            </a:r>
            <a:r>
              <a:rPr lang="en-US" altLang="zh-CN" sz="2100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100" dirty="0" smtClean="0">
                <a:solidFill>
                  <a:srgbClr val="000000"/>
                </a:solidFill>
                <a:latin typeface="楷体_GB2312" pitchFamily="49" charset="-122"/>
              </a:rPr>
              <a:t>次</a:t>
            </a:r>
            <a:endParaRPr lang="en-US" altLang="zh-CN" sz="2100" dirty="0" smtClean="0">
              <a:solidFill>
                <a:srgbClr val="000000"/>
              </a:solidFill>
              <a:latin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2100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2100" dirty="0" smtClean="0">
              <a:solidFill>
                <a:srgbClr val="000000"/>
              </a:solidFill>
              <a:latin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2100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100" dirty="0" smtClean="0">
                <a:solidFill>
                  <a:srgbClr val="000000"/>
                </a:solidFill>
                <a:latin typeface="楷体_GB2312" pitchFamily="49" charset="-122"/>
              </a:rPr>
              <a:t>第</a:t>
            </a:r>
            <a:r>
              <a:rPr lang="en-US" altLang="zh-CN" sz="2100" dirty="0" smtClean="0">
                <a:solidFill>
                  <a:srgbClr val="000000"/>
                </a:solidFill>
                <a:latin typeface="楷体_GB2312" pitchFamily="49" charset="-122"/>
              </a:rPr>
              <a:t>2</a:t>
            </a:r>
            <a:r>
              <a:rPr lang="zh-CN" altLang="en-US" sz="2100" dirty="0" smtClean="0">
                <a:solidFill>
                  <a:srgbClr val="000000"/>
                </a:solidFill>
                <a:latin typeface="楷体_GB2312" pitchFamily="49" charset="-122"/>
              </a:rPr>
              <a:t>次</a:t>
            </a:r>
            <a:endParaRPr lang="en-US" altLang="zh-CN" sz="2100" dirty="0" smtClean="0">
              <a:solidFill>
                <a:srgbClr val="000000"/>
              </a:solidFill>
              <a:latin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2100" dirty="0">
              <a:solidFill>
                <a:srgbClr val="000000"/>
              </a:solidFill>
              <a:latin typeface="楷体_GB2312" pitchFamily="49" charset="-122"/>
            </a:endParaRPr>
          </a:p>
          <a:p>
            <a:pPr marL="0" indent="0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100" dirty="0" smtClean="0">
                <a:solidFill>
                  <a:srgbClr val="000000"/>
                </a:solidFill>
                <a:latin typeface="楷体_GB2312" pitchFamily="49" charset="-122"/>
              </a:rPr>
              <a:t>   第</a:t>
            </a:r>
            <a:r>
              <a:rPr lang="en-US" altLang="zh-CN" sz="2100" dirty="0" smtClean="0">
                <a:solidFill>
                  <a:srgbClr val="000000"/>
                </a:solidFill>
                <a:latin typeface="楷体_GB2312" pitchFamily="49" charset="-122"/>
              </a:rPr>
              <a:t>3</a:t>
            </a:r>
            <a:r>
              <a:rPr lang="zh-CN" altLang="en-US" sz="2100" dirty="0" smtClean="0">
                <a:solidFill>
                  <a:srgbClr val="000000"/>
                </a:solidFill>
                <a:latin typeface="楷体_GB2312" pitchFamily="49" charset="-122"/>
              </a:rPr>
              <a:t>次</a:t>
            </a:r>
            <a:r>
              <a:rPr lang="en-US" altLang="zh-CN" sz="2100" dirty="0" smtClean="0">
                <a:solidFill>
                  <a:srgbClr val="000000"/>
                </a:solidFill>
                <a:latin typeface="楷体_GB2312" pitchFamily="49" charset="-122"/>
              </a:rPr>
              <a:t> </a:t>
            </a:r>
            <a:endParaRPr lang="en-US" altLang="zh-CN" sz="21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756742" name="Text Box 6"/>
          <p:cNvSpPr txBox="1">
            <a:spLocks noChangeArrowheads="1"/>
          </p:cNvSpPr>
          <p:nvPr/>
        </p:nvSpPr>
        <p:spPr bwMode="auto">
          <a:xfrm>
            <a:off x="1799771" y="1330193"/>
            <a:ext cx="5486854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S  : a b a b c a b c a c b a b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T  : a b c</a:t>
            </a:r>
          </a:p>
        </p:txBody>
      </p:sp>
      <p:sp>
        <p:nvSpPr>
          <p:cNvPr id="756743" name="Line 7"/>
          <p:cNvSpPr>
            <a:spLocks noChangeShapeType="1"/>
          </p:cNvSpPr>
          <p:nvPr/>
        </p:nvSpPr>
        <p:spPr bwMode="auto">
          <a:xfrm>
            <a:off x="2474119" y="11156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44" name="Line 8"/>
          <p:cNvSpPr>
            <a:spLocks noChangeShapeType="1"/>
          </p:cNvSpPr>
          <p:nvPr/>
        </p:nvSpPr>
        <p:spPr bwMode="auto">
          <a:xfrm flipV="1">
            <a:off x="2480809" y="22586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45" name="Text Box 9"/>
          <p:cNvSpPr txBox="1">
            <a:spLocks noChangeArrowheads="1"/>
          </p:cNvSpPr>
          <p:nvPr/>
        </p:nvSpPr>
        <p:spPr bwMode="auto">
          <a:xfrm>
            <a:off x="2106386" y="915801"/>
            <a:ext cx="62865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i</a:t>
            </a:r>
            <a:endParaRPr kumimoji="1" lang="en-US" altLang="zh-CN" b="1">
              <a:solidFill>
                <a:srgbClr val="FFCC99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6746" name="Text Box 10"/>
          <p:cNvSpPr txBox="1">
            <a:spLocks noChangeArrowheads="1"/>
          </p:cNvSpPr>
          <p:nvPr/>
        </p:nvSpPr>
        <p:spPr bwMode="auto">
          <a:xfrm>
            <a:off x="1959769" y="2201467"/>
            <a:ext cx="3429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j</a:t>
            </a:r>
            <a:endParaRPr kumimoji="1" lang="en-US" altLang="zh-CN" b="1" dirty="0">
              <a:solidFill>
                <a:srgbClr val="003366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6747" name="Line 11"/>
          <p:cNvSpPr>
            <a:spLocks noChangeShapeType="1"/>
          </p:cNvSpPr>
          <p:nvPr/>
        </p:nvSpPr>
        <p:spPr bwMode="auto">
          <a:xfrm flipV="1">
            <a:off x="2737871" y="22586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48" name="Line 12"/>
          <p:cNvSpPr>
            <a:spLocks noChangeShapeType="1"/>
          </p:cNvSpPr>
          <p:nvPr/>
        </p:nvSpPr>
        <p:spPr bwMode="auto">
          <a:xfrm flipV="1">
            <a:off x="2988469" y="22586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49" name="Line 13"/>
          <p:cNvSpPr>
            <a:spLocks noChangeShapeType="1"/>
          </p:cNvSpPr>
          <p:nvPr/>
        </p:nvSpPr>
        <p:spPr bwMode="auto">
          <a:xfrm>
            <a:off x="2734809" y="11156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0" name="Line 14"/>
          <p:cNvSpPr>
            <a:spLocks noChangeShapeType="1"/>
          </p:cNvSpPr>
          <p:nvPr/>
        </p:nvSpPr>
        <p:spPr bwMode="auto">
          <a:xfrm>
            <a:off x="2929845" y="1158743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1" name="Text Box 15"/>
          <p:cNvSpPr txBox="1">
            <a:spLocks noChangeArrowheads="1"/>
          </p:cNvSpPr>
          <p:nvPr/>
        </p:nvSpPr>
        <p:spPr bwMode="auto">
          <a:xfrm>
            <a:off x="1799771" y="2988470"/>
            <a:ext cx="5874998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S  : a b a b c a b c a c b a b 	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T   :   a b c</a:t>
            </a:r>
          </a:p>
        </p:txBody>
      </p:sp>
      <p:sp>
        <p:nvSpPr>
          <p:cNvPr id="756752" name="Line 16"/>
          <p:cNvSpPr>
            <a:spLocks noChangeShapeType="1"/>
          </p:cNvSpPr>
          <p:nvPr/>
        </p:nvSpPr>
        <p:spPr bwMode="auto">
          <a:xfrm>
            <a:off x="2702719" y="27158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3" name="Line 17"/>
          <p:cNvSpPr>
            <a:spLocks noChangeShapeType="1"/>
          </p:cNvSpPr>
          <p:nvPr/>
        </p:nvSpPr>
        <p:spPr bwMode="auto">
          <a:xfrm flipV="1">
            <a:off x="2702719" y="38588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4" name="Text Box 18"/>
          <p:cNvSpPr txBox="1">
            <a:spLocks noChangeArrowheads="1"/>
          </p:cNvSpPr>
          <p:nvPr/>
        </p:nvSpPr>
        <p:spPr bwMode="auto">
          <a:xfrm>
            <a:off x="1799771" y="4430317"/>
            <a:ext cx="4046198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S  : a b a b c a b c a c b a b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T  :       a b c</a:t>
            </a:r>
          </a:p>
        </p:txBody>
      </p:sp>
      <p:sp>
        <p:nvSpPr>
          <p:cNvPr id="756755" name="Line 19"/>
          <p:cNvSpPr>
            <a:spLocks noChangeShapeType="1"/>
          </p:cNvSpPr>
          <p:nvPr/>
        </p:nvSpPr>
        <p:spPr bwMode="auto">
          <a:xfrm>
            <a:off x="2931319" y="42017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6" name="Line 20"/>
          <p:cNvSpPr>
            <a:spLocks noChangeShapeType="1"/>
          </p:cNvSpPr>
          <p:nvPr/>
        </p:nvSpPr>
        <p:spPr bwMode="auto">
          <a:xfrm>
            <a:off x="3159919" y="42017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7" name="Line 21"/>
          <p:cNvSpPr>
            <a:spLocks noChangeShapeType="1"/>
          </p:cNvSpPr>
          <p:nvPr/>
        </p:nvSpPr>
        <p:spPr bwMode="auto">
          <a:xfrm>
            <a:off x="3617119" y="42017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8" name="Line 22"/>
          <p:cNvSpPr>
            <a:spLocks noChangeShapeType="1"/>
          </p:cNvSpPr>
          <p:nvPr/>
        </p:nvSpPr>
        <p:spPr bwMode="auto">
          <a:xfrm flipV="1">
            <a:off x="2988469" y="53447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9" name="Line 23"/>
          <p:cNvSpPr>
            <a:spLocks noChangeShapeType="1"/>
          </p:cNvSpPr>
          <p:nvPr/>
        </p:nvSpPr>
        <p:spPr bwMode="auto">
          <a:xfrm flipV="1">
            <a:off x="3217069" y="53447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60" name="Line 24"/>
          <p:cNvSpPr>
            <a:spLocks noChangeShapeType="1"/>
          </p:cNvSpPr>
          <p:nvPr/>
        </p:nvSpPr>
        <p:spPr bwMode="auto">
          <a:xfrm flipV="1">
            <a:off x="3674269" y="53447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61" name="AutoShape 25"/>
          <p:cNvSpPr>
            <a:spLocks noChangeArrowheads="1"/>
          </p:cNvSpPr>
          <p:nvPr/>
        </p:nvSpPr>
        <p:spPr bwMode="auto">
          <a:xfrm>
            <a:off x="2874169" y="2430066"/>
            <a:ext cx="2057400" cy="457200"/>
          </a:xfrm>
          <a:prstGeom prst="wedgeEllipseCallout">
            <a:avLst>
              <a:gd name="adj1" fmla="val -41782"/>
              <a:gd name="adj2" fmla="val 1085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zh-CN" sz="21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指针回溯</a:t>
            </a:r>
            <a:endParaRPr lang="zh-CN" altLang="en-US" sz="21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6762" name="Line 26"/>
          <p:cNvSpPr>
            <a:spLocks noChangeShapeType="1"/>
          </p:cNvSpPr>
          <p:nvPr/>
        </p:nvSpPr>
        <p:spPr bwMode="auto">
          <a:xfrm>
            <a:off x="3388519" y="42017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63" name="Line 27"/>
          <p:cNvSpPr>
            <a:spLocks noChangeShapeType="1"/>
          </p:cNvSpPr>
          <p:nvPr/>
        </p:nvSpPr>
        <p:spPr bwMode="auto">
          <a:xfrm flipV="1">
            <a:off x="3445669" y="53447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27" name="Rectangle 29"/>
          <p:cNvSpPr>
            <a:spLocks noChangeArrowheads="1"/>
          </p:cNvSpPr>
          <p:nvPr/>
        </p:nvSpPr>
        <p:spPr bwMode="auto">
          <a:xfrm>
            <a:off x="5357812" y="857250"/>
            <a:ext cx="2643188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BF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算法设计思想</a:t>
            </a:r>
          </a:p>
        </p:txBody>
      </p:sp>
    </p:spTree>
    <p:extLst>
      <p:ext uri="{BB962C8B-B14F-4D97-AF65-F5344CB8AC3E}">
        <p14:creationId xmlns:p14="http://schemas.microsoft.com/office/powerpoint/2010/main" val="357319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5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51" grpId="0" autoUpdateAnimBg="0"/>
      <p:bldP spid="756754" grpId="0" autoUpdateAnimBg="0"/>
      <p:bldP spid="75676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ChangeArrowheads="1"/>
          </p:cNvSpPr>
          <p:nvPr/>
        </p:nvSpPr>
        <p:spPr bwMode="auto">
          <a:xfrm>
            <a:off x="1428750" y="1593058"/>
            <a:ext cx="6286500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1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将主串的第</a:t>
            </a:r>
            <a:r>
              <a:rPr lang="en-US" altLang="zh-CN" sz="24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pos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个字符和模式的第一个字符比较，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若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相等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，继续逐个比较后续字符；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若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不等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，从主串的下一字符起，重新与模式的第一个字符比较。  </a:t>
            </a:r>
          </a:p>
        </p:txBody>
      </p:sp>
      <p:sp>
        <p:nvSpPr>
          <p:cNvPr id="753669" name="Rectangle 5"/>
          <p:cNvSpPr>
            <a:spLocks noChangeArrowheads="1"/>
          </p:cNvSpPr>
          <p:nvPr/>
        </p:nvSpPr>
        <p:spPr bwMode="auto">
          <a:xfrm>
            <a:off x="1547813" y="4073101"/>
            <a:ext cx="61150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直到主串的一个连续子串字符序列与模式相等 。返回值为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中与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匹配的子序列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第一个字符的序号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，即匹配成功。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否则，匹配失败，返回值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172766" y="857250"/>
            <a:ext cx="2643188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BF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算法设计思想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547813" y="1375173"/>
            <a:ext cx="2268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3333CC"/>
                </a:solidFill>
                <a:ea typeface="楷体_GB2312" pitchFamily="49" charset="-122"/>
              </a:rPr>
              <a:t>Index(S,T,pos)</a:t>
            </a:r>
          </a:p>
        </p:txBody>
      </p:sp>
    </p:spTree>
    <p:extLst>
      <p:ext uri="{BB962C8B-B14F-4D97-AF65-F5344CB8AC3E}">
        <p14:creationId xmlns:p14="http://schemas.microsoft.com/office/powerpoint/2010/main" val="66787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autoUpdateAnimBg="0"/>
      <p:bldP spid="75366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4067176"/>
            <a:ext cx="5454254" cy="183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439467" y="1322786"/>
            <a:ext cx="645630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err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Index(</a:t>
            </a:r>
            <a:r>
              <a:rPr lang="en-US" altLang="zh-CN" sz="2400" b="1" dirty="0" err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Sstring</a:t>
            </a: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S,Sstring</a:t>
            </a: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T,int</a:t>
            </a: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pos</a:t>
            </a: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){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pos</a:t>
            </a: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;   j=1;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while (</a:t>
            </a:r>
            <a:r>
              <a:rPr lang="en-US" altLang="zh-CN" sz="2400" b="1" dirty="0" err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&lt;=S[ 0 ] &amp;&amp; j &lt;=T[ 0 ]){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    if ( S[ </a:t>
            </a:r>
            <a:r>
              <a:rPr lang="en-US" altLang="zh-CN" sz="2400" b="1" dirty="0" err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]=T[ j ]) {++</a:t>
            </a:r>
            <a:r>
              <a:rPr lang="en-US" altLang="zh-CN" sz="2400" b="1" dirty="0" err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;  ++j; }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   else{ </a:t>
            </a:r>
            <a:r>
              <a:rPr lang="en-US" altLang="zh-CN" sz="2400" b="1" dirty="0" err="1">
                <a:solidFill>
                  <a:srgbClr val="FF0000"/>
                </a:solidFill>
                <a:ea typeface="隶书" panose="02010509060101010101" pitchFamily="49" charset="-122"/>
                <a:cs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ea typeface="隶书" panose="02010509060101010101" pitchFamily="49" charset="-122"/>
                <a:cs typeface="楷体_GB2312" pitchFamily="49" charset="-122"/>
              </a:rPr>
              <a:t>=i-j+2;</a:t>
            </a: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 j=1; </a:t>
            </a:r>
            <a:r>
              <a:rPr lang="en-US" altLang="zh-CN" sz="2400" b="1" dirty="0" smtClean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}       //I </a:t>
            </a:r>
            <a:r>
              <a:rPr lang="zh-CN" altLang="en-US" sz="2400" b="1" dirty="0" smtClean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回溯</a:t>
            </a:r>
            <a:endParaRPr lang="en-US" altLang="zh-CN" sz="2400" b="1" dirty="0">
              <a:solidFill>
                <a:srgbClr val="000000"/>
              </a:solidFill>
              <a:ea typeface="隶书" panose="02010509060101010101" pitchFamily="49" charset="-122"/>
              <a:cs typeface="楷体_GB2312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if ( j&gt;T[ 0 ])   return   </a:t>
            </a:r>
            <a:r>
              <a:rPr lang="en-US" altLang="zh-CN" sz="2400" b="1" dirty="0" err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T[0];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else return 0;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}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158252" y="726622"/>
            <a:ext cx="3452813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BF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算法描述（算法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4.1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765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ChangeArrowheads="1"/>
          </p:cNvSpPr>
          <p:nvPr/>
        </p:nvSpPr>
        <p:spPr bwMode="auto">
          <a:xfrm>
            <a:off x="1172767" y="2439592"/>
            <a:ext cx="6322219" cy="42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为主串长度，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为子串长度，最坏情况是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172766" y="857250"/>
            <a:ext cx="3452813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BF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算法时间复杂度</a:t>
            </a:r>
          </a:p>
        </p:txBody>
      </p:sp>
      <p:sp>
        <p:nvSpPr>
          <p:cNvPr id="757766" name="Rectangle 6"/>
          <p:cNvSpPr>
            <a:spLocks noChangeArrowheads="1"/>
          </p:cNvSpPr>
          <p:nvPr/>
        </p:nvSpPr>
        <p:spPr bwMode="auto">
          <a:xfrm>
            <a:off x="1494235" y="2900363"/>
            <a:ext cx="6169308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主串前面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n-m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个位置都部分匹配到子串的最后一位，即这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n-m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位各比较了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</a:p>
          <a:p>
            <a:pPr fontAlgn="base"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最后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位也各比较了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</a:p>
        </p:txBody>
      </p:sp>
      <p:sp>
        <p:nvSpPr>
          <p:cNvPr id="757767" name="Rectangle 7"/>
          <p:cNvSpPr>
            <a:spLocks noChangeArrowheads="1"/>
          </p:cNvSpPr>
          <p:nvPr/>
        </p:nvSpPr>
        <p:spPr bwMode="auto">
          <a:xfrm>
            <a:off x="1787345" y="4379913"/>
            <a:ext cx="5093061" cy="9048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总次数为：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(n-m)*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m+m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(n-m+1)*m</a:t>
            </a: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m&lt;&lt;n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，则算法复杂度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O(n*m)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1428750" y="1485900"/>
            <a:ext cx="588645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例：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S=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0000000001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T=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0001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pos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71395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autoUpdateAnimBg="0"/>
      <p:bldP spid="757766" grpId="0" build="p" autoUpdateAnimBg="0"/>
      <p:bldP spid="7577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作业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8948" y="1404938"/>
            <a:ext cx="8252664" cy="4725987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zh-CN" dirty="0"/>
              <a:t>设主串为</a:t>
            </a:r>
            <a:r>
              <a:rPr lang="en-US" altLang="zh-CN" dirty="0"/>
              <a:t>t=</a:t>
            </a:r>
            <a:r>
              <a:rPr lang="zh-CN" altLang="zh-CN" dirty="0"/>
              <a:t>“</a:t>
            </a:r>
            <a:r>
              <a:rPr lang="en-US" altLang="zh-CN" dirty="0" err="1" smtClean="0"/>
              <a:t>abcababcabaabcba</a:t>
            </a:r>
            <a:r>
              <a:rPr lang="zh-CN" altLang="zh-CN" dirty="0"/>
              <a:t>”</a:t>
            </a:r>
            <a:r>
              <a:rPr lang="en-US" altLang="zh-CN" dirty="0"/>
              <a:t>,</a:t>
            </a:r>
            <a:r>
              <a:rPr lang="zh-CN" altLang="zh-CN" dirty="0"/>
              <a:t>模式为</a:t>
            </a:r>
            <a:r>
              <a:rPr lang="en-US" altLang="zh-CN" dirty="0"/>
              <a:t>p=</a:t>
            </a:r>
            <a:r>
              <a:rPr lang="zh-CN" altLang="zh-CN" dirty="0"/>
              <a:t>“</a:t>
            </a:r>
            <a:r>
              <a:rPr lang="en-US" altLang="zh-CN" dirty="0" err="1"/>
              <a:t>abcabaa</a:t>
            </a:r>
            <a:r>
              <a:rPr lang="zh-CN" altLang="zh-CN" dirty="0"/>
              <a:t>”；</a:t>
            </a:r>
          </a:p>
          <a:p>
            <a:r>
              <a:rPr lang="zh-CN" altLang="en-US" dirty="0"/>
              <a:t>写</a:t>
            </a:r>
            <a:r>
              <a:rPr lang="zh-CN" altLang="zh-CN" dirty="0" smtClean="0"/>
              <a:t>出</a:t>
            </a:r>
            <a:r>
              <a:rPr lang="zh-CN" altLang="zh-CN" dirty="0"/>
              <a:t>利用模式匹配算法进行匹配时每一趟的匹配过程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zh-CN" altLang="zh-CN" dirty="0"/>
              <a:t>从第</a:t>
            </a:r>
            <a:r>
              <a:rPr lang="en-US" altLang="zh-CN" dirty="0"/>
              <a:t>1</a:t>
            </a:r>
            <a:r>
              <a:rPr lang="zh-CN" altLang="zh-CN" dirty="0"/>
              <a:t>个字符</a:t>
            </a:r>
            <a:r>
              <a:rPr lang="zh-CN" altLang="zh-CN" dirty="0" smtClean="0"/>
              <a:t>开始</a:t>
            </a:r>
            <a:r>
              <a:rPr lang="zh-CN" altLang="en-US" dirty="0" smtClean="0"/>
              <a:t>匹配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函数实现字符串</a:t>
            </a:r>
            <a:r>
              <a:rPr lang="zh-CN" altLang="en-US" dirty="0"/>
              <a:t>的模式匹配算法（下标从</a:t>
            </a:r>
            <a:r>
              <a:rPr lang="en-US" altLang="zh-CN" dirty="0"/>
              <a:t>0</a:t>
            </a:r>
            <a:r>
              <a:rPr lang="zh-CN" altLang="en-US" dirty="0" smtClean="0"/>
              <a:t>开</a:t>
            </a:r>
            <a:endParaRPr lang="en-US" altLang="zh-CN" dirty="0" smtClean="0"/>
          </a:p>
          <a:p>
            <a:r>
              <a:rPr lang="zh-CN" altLang="en-US" dirty="0" smtClean="0"/>
              <a:t>始，</a:t>
            </a:r>
            <a:r>
              <a:rPr lang="zh-CN" altLang="zh-CN" dirty="0" smtClean="0"/>
              <a:t>如果</a:t>
            </a:r>
            <a:r>
              <a:rPr lang="zh-CN" altLang="en-US" dirty="0"/>
              <a:t>匹配</a:t>
            </a:r>
            <a:r>
              <a:rPr lang="zh-CN" altLang="zh-CN" dirty="0"/>
              <a:t>，输出子串</a:t>
            </a:r>
            <a:r>
              <a:rPr lang="en-US" altLang="zh-CN" dirty="0"/>
              <a:t>t</a:t>
            </a:r>
            <a:r>
              <a:rPr lang="zh-CN" altLang="zh-CN" dirty="0"/>
              <a:t>在主串</a:t>
            </a:r>
            <a:r>
              <a:rPr lang="en-US" altLang="zh-CN" dirty="0"/>
              <a:t>S</a:t>
            </a:r>
            <a:r>
              <a:rPr lang="zh-CN" altLang="zh-CN" dirty="0"/>
              <a:t>中的</a:t>
            </a:r>
            <a:r>
              <a:rPr lang="zh-CN" altLang="zh-CN" dirty="0" smtClean="0"/>
              <a:t>位置</a:t>
            </a:r>
            <a:r>
              <a:rPr lang="zh-CN" altLang="en-US" dirty="0" smtClean="0"/>
              <a:t>，如</a:t>
            </a:r>
            <a:r>
              <a:rPr lang="zh-CN" altLang="en-US" dirty="0"/>
              <a:t>上例</a:t>
            </a:r>
            <a:r>
              <a:rPr lang="zh-CN" altLang="en-US" dirty="0" smtClean="0"/>
              <a:t>，返回值</a:t>
            </a:r>
            <a:r>
              <a:rPr lang="en-US" altLang="zh-CN" dirty="0" smtClean="0"/>
              <a:t>6,</a:t>
            </a:r>
            <a:r>
              <a:rPr lang="zh-CN" altLang="en-US" dirty="0"/>
              <a:t>如果没有</a:t>
            </a:r>
            <a:r>
              <a:rPr lang="zh-CN" altLang="en-US" dirty="0" smtClean="0"/>
              <a:t>匹配，返回值</a:t>
            </a:r>
            <a:r>
              <a:rPr lang="en-US" altLang="zh-CN" dirty="0" smtClean="0"/>
              <a:t>0</a:t>
            </a:r>
            <a:r>
              <a:rPr lang="zh-CN" altLang="zh-CN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main </a:t>
            </a:r>
            <a:r>
              <a:rPr lang="zh-CN" altLang="en-US" dirty="0" smtClean="0"/>
              <a:t>函数，输入主串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和子串</a:t>
            </a:r>
            <a:r>
              <a:rPr lang="en-US" altLang="zh-CN" dirty="0" smtClean="0"/>
              <a:t>T</a:t>
            </a:r>
            <a:r>
              <a:rPr lang="zh-CN" altLang="en-US" smtClean="0"/>
              <a:t>，</a:t>
            </a:r>
            <a:r>
              <a:rPr lang="zh-CN" altLang="en-US" dirty="0" smtClean="0"/>
              <a:t>调用模式匹配函数，输出结果。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60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D109F09D-6406-4F2F-96E9-75D55B87C98F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11:01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43363" name="文本框 2"/>
          <p:cNvSpPr txBox="1">
            <a:spLocks noChangeArrowheads="1"/>
          </p:cNvSpPr>
          <p:nvPr/>
        </p:nvSpPr>
        <p:spPr bwMode="auto">
          <a:xfrm>
            <a:off x="2195513" y="2492375"/>
            <a:ext cx="52562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The   End  </a:t>
            </a:r>
            <a:endParaRPr kumimoji="1" lang="zh-CN" altLang="en-US" sz="5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4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17411" name="Rectangle 58"/>
          <p:cNvSpPr>
            <a:spLocks noChangeArrowheads="1"/>
          </p:cNvSpPr>
          <p:nvPr/>
        </p:nvSpPr>
        <p:spPr bwMode="auto">
          <a:xfrm>
            <a:off x="1143000" y="1240631"/>
            <a:ext cx="5887641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700" b="1" dirty="0" smtClean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4.1</a:t>
            </a:r>
            <a:r>
              <a:rPr lang="zh-CN" altLang="en-US" sz="2700" b="1" dirty="0" smtClean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串</a:t>
            </a:r>
            <a:r>
              <a:rPr lang="zh-CN" altLang="en-US" sz="27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的类型定义、存储结构及运算</a:t>
            </a:r>
          </a:p>
        </p:txBody>
      </p:sp>
      <p:sp>
        <p:nvSpPr>
          <p:cNvPr id="17412" name="Line 59"/>
          <p:cNvSpPr>
            <a:spLocks noChangeShapeType="1"/>
          </p:cNvSpPr>
          <p:nvPr/>
        </p:nvSpPr>
        <p:spPr bwMode="auto">
          <a:xfrm>
            <a:off x="1143000" y="1808560"/>
            <a:ext cx="6858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7413" name="Picture 6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41" y="1239442"/>
            <a:ext cx="608409" cy="56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143250" y="2476500"/>
          <a:ext cx="4457700" cy="35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公式" r:id="rId4" imgW="2844800" imgH="228600" progId="Equation.3">
                  <p:embed/>
                </p:oleObj>
              </mc:Choice>
              <mc:Fallback>
                <p:oleObj name="公式" r:id="rId4" imgW="2844800" imgH="2286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476500"/>
                        <a:ext cx="4457700" cy="35837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600201" y="2419351"/>
            <a:ext cx="12314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数据对象</a:t>
            </a:r>
            <a:r>
              <a:rPr lang="en-US" altLang="zh-CN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00201" y="2933701"/>
            <a:ext cx="12314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数据关系</a:t>
            </a:r>
            <a:r>
              <a:rPr lang="en-US" altLang="zh-CN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3143250" y="2990851"/>
          <a:ext cx="4457700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公式" r:id="rId6" imgW="2489200" imgH="228600" progId="Equation.3">
                  <p:embed/>
                </p:oleObj>
              </mc:Choice>
              <mc:Fallback>
                <p:oleObj name="公式" r:id="rId6" imgW="2489200" imgH="228600" progId="Equation.3">
                  <p:embed/>
                  <p:pic>
                    <p:nvPicPr>
                      <p:cNvPr id="1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990851"/>
                        <a:ext cx="4457700" cy="39886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600201" y="3448051"/>
            <a:ext cx="12314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基本操作</a:t>
            </a:r>
            <a:r>
              <a:rPr lang="en-US" altLang="zh-CN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28800" y="3794523"/>
            <a:ext cx="5715000" cy="1892826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(1)  </a:t>
            </a:r>
            <a:r>
              <a:rPr lang="en-US" altLang="zh-CN" sz="1800" b="1" dirty="0" err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StrAssign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 (&amp;</a:t>
            </a:r>
            <a:r>
              <a:rPr lang="en-US" altLang="zh-CN" sz="1800" b="1" dirty="0" err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T,chars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)                //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串赋值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(2) </a:t>
            </a:r>
            <a:r>
              <a:rPr lang="en-US" altLang="zh-CN" sz="1800" b="1" dirty="0" err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StrCompare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 (S,T)                      //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串比较</a:t>
            </a: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(3) </a:t>
            </a:r>
            <a:r>
              <a:rPr lang="en-US" altLang="zh-CN" sz="1800" b="1" dirty="0" err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StrLength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 (S)                             //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求串长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(4) </a:t>
            </a:r>
            <a:r>
              <a:rPr lang="en-US" altLang="zh-CN" sz="1800" b="1" dirty="0" err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Concat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(&amp;T,S1,S2)                     //</a:t>
            </a:r>
            <a:r>
              <a:rPr lang="zh-CN" altLang="en-US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串联 </a:t>
            </a:r>
            <a:endParaRPr lang="en-US" altLang="zh-CN" sz="1800" b="1" dirty="0" smtClean="0">
              <a:solidFill>
                <a:srgbClr val="000000"/>
              </a:solidFill>
              <a:ea typeface="宋体" panose="02010600030101010101" pitchFamily="2" charset="-122"/>
              <a:cs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           </a:t>
            </a:r>
            <a:endParaRPr lang="zh-CN" altLang="en-US" sz="1800" b="1" dirty="0">
              <a:solidFill>
                <a:srgbClr val="000000"/>
              </a:solidFill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17420" name="Text Box 19"/>
          <p:cNvSpPr txBox="1">
            <a:spLocks noChangeArrowheads="1"/>
          </p:cNvSpPr>
          <p:nvPr/>
        </p:nvSpPr>
        <p:spPr bwMode="auto">
          <a:xfrm>
            <a:off x="1283494" y="1982391"/>
            <a:ext cx="1490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ADT String {</a:t>
            </a:r>
          </a:p>
        </p:txBody>
      </p:sp>
    </p:spTree>
    <p:extLst>
      <p:ext uri="{BB962C8B-B14F-4D97-AF65-F5344CB8AC3E}">
        <p14:creationId xmlns:p14="http://schemas.microsoft.com/office/powerpoint/2010/main" val="2785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2" grpId="0" autoUpdateAnimBg="0"/>
      <p:bldP spid="13" grpId="0" build="p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845844" y="5537597"/>
            <a:ext cx="33147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>
                <a:solidFill>
                  <a:srgbClr val="000000"/>
                </a:solidFill>
                <a:ea typeface="楷体_GB2312" pitchFamily="49" charset="-122"/>
              </a:rPr>
              <a:t>                    </a:t>
            </a:r>
            <a:fld id="{DDB05BE6-9C4B-41EE-903C-2CCBF5D2DEA8}" type="datetime2"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pPr eaLnBrk="0" fontAlgn="base" hangingPunct="0">
                <a:spcAft>
                  <a:spcPct val="0"/>
                </a:spcAft>
                <a:buNone/>
              </a:pPr>
              <a:t>2022年10月30日</a:t>
            </a:fld>
            <a:r>
              <a:rPr lang="en-US" altLang="zh-CN" sz="18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</a:p>
        </p:txBody>
      </p:sp>
      <p:sp>
        <p:nvSpPr>
          <p:cNvPr id="636935" name="Rectangle 7"/>
          <p:cNvSpPr>
            <a:spLocks noChangeArrowheads="1"/>
          </p:cNvSpPr>
          <p:nvPr/>
        </p:nvSpPr>
        <p:spPr bwMode="auto">
          <a:xfrm>
            <a:off x="1143000" y="857250"/>
            <a:ext cx="6858000" cy="51435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100" b="1" dirty="0">
                <a:solidFill>
                  <a:srgbClr val="000000"/>
                </a:solidFill>
              </a:rPr>
              <a:t>(5</a:t>
            </a:r>
            <a:r>
              <a:rPr lang="en-US" altLang="zh-CN" sz="2100" b="1" dirty="0">
                <a:solidFill>
                  <a:srgbClr val="FF0000"/>
                </a:solidFill>
              </a:rPr>
              <a:t>) </a:t>
            </a:r>
            <a:r>
              <a:rPr lang="en-US" altLang="zh-CN" sz="2100" b="1" dirty="0" err="1">
                <a:solidFill>
                  <a:srgbClr val="FF0000"/>
                </a:solidFill>
              </a:rPr>
              <a:t>SubString</a:t>
            </a:r>
            <a:r>
              <a:rPr lang="en-US" altLang="zh-CN" sz="2100" b="1" dirty="0">
                <a:solidFill>
                  <a:srgbClr val="FF0000"/>
                </a:solidFill>
              </a:rPr>
              <a:t>(&amp;</a:t>
            </a:r>
            <a:r>
              <a:rPr lang="en-US" altLang="zh-CN" sz="2100" b="1" dirty="0" err="1">
                <a:solidFill>
                  <a:srgbClr val="FF0000"/>
                </a:solidFill>
              </a:rPr>
              <a:t>Sub,S,pos,len</a:t>
            </a:r>
            <a:r>
              <a:rPr lang="en-US" altLang="zh-CN" sz="2100" b="1" dirty="0">
                <a:solidFill>
                  <a:srgbClr val="FF0000"/>
                </a:solidFill>
              </a:rPr>
              <a:t>)     //</a:t>
            </a:r>
            <a:r>
              <a:rPr lang="zh-CN" altLang="en-US" sz="2100" b="1" dirty="0">
                <a:solidFill>
                  <a:srgbClr val="FF0000"/>
                </a:solidFill>
              </a:rPr>
              <a:t>求子串</a:t>
            </a:r>
          </a:p>
          <a:p>
            <a:pPr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100" b="1" dirty="0">
                <a:solidFill>
                  <a:srgbClr val="000000"/>
                </a:solidFill>
              </a:rPr>
              <a:t>     </a:t>
            </a:r>
            <a:r>
              <a:rPr lang="en-US" altLang="zh-CN" sz="2100" b="1" dirty="0">
                <a:solidFill>
                  <a:srgbClr val="000000"/>
                </a:solidFill>
              </a:rPr>
              <a:t>(6) </a:t>
            </a:r>
            <a:r>
              <a:rPr lang="en-US" altLang="zh-CN" sz="2100" b="1" dirty="0" err="1">
                <a:solidFill>
                  <a:srgbClr val="000000"/>
                </a:solidFill>
              </a:rPr>
              <a:t>StrCopy</a:t>
            </a:r>
            <a:r>
              <a:rPr lang="en-US" altLang="zh-CN" sz="2100" b="1" dirty="0">
                <a:solidFill>
                  <a:srgbClr val="000000"/>
                </a:solidFill>
              </a:rPr>
              <a:t>(&amp;T,S)                       //</a:t>
            </a:r>
            <a:r>
              <a:rPr lang="zh-CN" altLang="en-US" sz="2100" b="1" dirty="0">
                <a:solidFill>
                  <a:srgbClr val="000000"/>
                </a:solidFill>
              </a:rPr>
              <a:t>串拷贝</a:t>
            </a:r>
          </a:p>
          <a:p>
            <a:pPr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100" b="1" dirty="0">
                <a:solidFill>
                  <a:srgbClr val="000000"/>
                </a:solidFill>
              </a:rPr>
              <a:t>     </a:t>
            </a:r>
            <a:r>
              <a:rPr lang="en-US" altLang="zh-CN" sz="2100" b="1" dirty="0">
                <a:solidFill>
                  <a:srgbClr val="000000"/>
                </a:solidFill>
              </a:rPr>
              <a:t>(7) </a:t>
            </a:r>
            <a:r>
              <a:rPr lang="en-US" altLang="zh-CN" sz="2100" b="1" dirty="0" err="1">
                <a:solidFill>
                  <a:srgbClr val="000000"/>
                </a:solidFill>
              </a:rPr>
              <a:t>StrEmpty</a:t>
            </a:r>
            <a:r>
              <a:rPr lang="en-US" altLang="zh-CN" sz="2100" b="1" dirty="0">
                <a:solidFill>
                  <a:srgbClr val="000000"/>
                </a:solidFill>
              </a:rPr>
              <a:t>(S)                           //</a:t>
            </a:r>
            <a:r>
              <a:rPr lang="zh-CN" altLang="en-US" sz="2100" b="1" dirty="0">
                <a:solidFill>
                  <a:srgbClr val="000000"/>
                </a:solidFill>
              </a:rPr>
              <a:t>串判空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100" b="1" dirty="0">
                <a:solidFill>
                  <a:srgbClr val="000000"/>
                </a:solidFill>
              </a:rPr>
              <a:t>     </a:t>
            </a:r>
            <a:r>
              <a:rPr lang="en-US" altLang="zh-CN" sz="2100" b="1" dirty="0">
                <a:solidFill>
                  <a:srgbClr val="000000"/>
                </a:solidFill>
              </a:rPr>
              <a:t>(8) </a:t>
            </a:r>
            <a:r>
              <a:rPr lang="en-US" altLang="zh-CN" sz="2100" b="1" dirty="0" err="1">
                <a:solidFill>
                  <a:srgbClr val="000000"/>
                </a:solidFill>
              </a:rPr>
              <a:t>ClearString</a:t>
            </a:r>
            <a:r>
              <a:rPr lang="en-US" altLang="zh-CN" sz="2100" b="1" dirty="0">
                <a:solidFill>
                  <a:srgbClr val="000000"/>
                </a:solidFill>
              </a:rPr>
              <a:t> (&amp;S)                   //</a:t>
            </a:r>
            <a:r>
              <a:rPr lang="zh-CN" altLang="en-US" sz="2100" b="1" dirty="0">
                <a:solidFill>
                  <a:srgbClr val="000000"/>
                </a:solidFill>
              </a:rPr>
              <a:t>清空串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100" b="1" dirty="0">
                <a:solidFill>
                  <a:srgbClr val="000000"/>
                </a:solidFill>
              </a:rPr>
              <a:t>     </a:t>
            </a:r>
            <a:r>
              <a:rPr lang="en-US" altLang="zh-CN" sz="2100" b="1" dirty="0">
                <a:solidFill>
                  <a:srgbClr val="000000"/>
                </a:solidFill>
              </a:rPr>
              <a:t>(9)  </a:t>
            </a:r>
            <a:r>
              <a:rPr lang="en-US" altLang="zh-CN" sz="2100" b="1" dirty="0">
                <a:solidFill>
                  <a:srgbClr val="FF0000"/>
                </a:solidFill>
              </a:rPr>
              <a:t>Index(</a:t>
            </a:r>
            <a:r>
              <a:rPr lang="en-US" altLang="zh-CN" sz="2100" b="1" dirty="0" err="1">
                <a:solidFill>
                  <a:srgbClr val="FF0000"/>
                </a:solidFill>
              </a:rPr>
              <a:t>S,T,pos</a:t>
            </a:r>
            <a:r>
              <a:rPr lang="en-US" altLang="zh-CN" sz="2100" b="1" dirty="0">
                <a:solidFill>
                  <a:srgbClr val="FF0000"/>
                </a:solidFill>
              </a:rPr>
              <a:t>)</a:t>
            </a:r>
            <a:r>
              <a:rPr lang="en-US" altLang="zh-CN" sz="2100" b="1" dirty="0">
                <a:solidFill>
                  <a:srgbClr val="000000"/>
                </a:solidFill>
              </a:rPr>
              <a:t>                     //</a:t>
            </a:r>
            <a:r>
              <a:rPr lang="zh-CN" altLang="en-US" sz="2100" b="1" dirty="0">
                <a:solidFill>
                  <a:srgbClr val="000000"/>
                </a:solidFill>
              </a:rPr>
              <a:t>子串的位置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100" b="1" dirty="0">
                <a:solidFill>
                  <a:srgbClr val="000000"/>
                </a:solidFill>
              </a:rPr>
              <a:t>     </a:t>
            </a:r>
            <a:r>
              <a:rPr lang="en-US" altLang="zh-CN" sz="2100" b="1" dirty="0">
                <a:solidFill>
                  <a:srgbClr val="000000"/>
                </a:solidFill>
              </a:rPr>
              <a:t>(11) Replace(&amp;S,T,V)                //</a:t>
            </a:r>
            <a:r>
              <a:rPr lang="zh-CN" altLang="en-US" sz="2100" b="1" dirty="0">
                <a:solidFill>
                  <a:srgbClr val="000000"/>
                </a:solidFill>
              </a:rPr>
              <a:t>串替换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100" b="1" dirty="0">
                <a:solidFill>
                  <a:srgbClr val="000000"/>
                </a:solidFill>
              </a:rPr>
              <a:t>     </a:t>
            </a:r>
            <a:r>
              <a:rPr lang="en-US" altLang="zh-CN" sz="2100" b="1" dirty="0">
                <a:solidFill>
                  <a:srgbClr val="000000"/>
                </a:solidFill>
              </a:rPr>
              <a:t>(12) </a:t>
            </a:r>
            <a:r>
              <a:rPr lang="en-US" altLang="zh-CN" sz="2100" b="1" dirty="0" err="1">
                <a:solidFill>
                  <a:srgbClr val="000000"/>
                </a:solidFill>
              </a:rPr>
              <a:t>StrInsert</a:t>
            </a:r>
            <a:r>
              <a:rPr lang="en-US" altLang="zh-CN" sz="2100" b="1" dirty="0">
                <a:solidFill>
                  <a:srgbClr val="000000"/>
                </a:solidFill>
              </a:rPr>
              <a:t>(&amp;</a:t>
            </a:r>
            <a:r>
              <a:rPr lang="en-US" altLang="zh-CN" sz="2100" b="1" dirty="0" err="1">
                <a:solidFill>
                  <a:srgbClr val="000000"/>
                </a:solidFill>
              </a:rPr>
              <a:t>S,pos,T</a:t>
            </a:r>
            <a:r>
              <a:rPr lang="en-US" altLang="zh-CN" sz="2100" b="1" dirty="0">
                <a:solidFill>
                  <a:srgbClr val="000000"/>
                </a:solidFill>
              </a:rPr>
              <a:t>)            //</a:t>
            </a:r>
            <a:r>
              <a:rPr lang="zh-CN" altLang="en-US" sz="2100" b="1" dirty="0">
                <a:solidFill>
                  <a:srgbClr val="000000"/>
                </a:solidFill>
              </a:rPr>
              <a:t>子串插入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100" b="1" dirty="0">
                <a:solidFill>
                  <a:srgbClr val="000000"/>
                </a:solidFill>
              </a:rPr>
              <a:t>     </a:t>
            </a:r>
            <a:r>
              <a:rPr lang="en-US" altLang="zh-CN" sz="2100" b="1" dirty="0">
                <a:solidFill>
                  <a:srgbClr val="000000"/>
                </a:solidFill>
              </a:rPr>
              <a:t>(12) </a:t>
            </a:r>
            <a:r>
              <a:rPr lang="en-US" altLang="zh-CN" sz="2100" b="1" dirty="0" err="1">
                <a:solidFill>
                  <a:srgbClr val="000000"/>
                </a:solidFill>
              </a:rPr>
              <a:t>StrDelete</a:t>
            </a:r>
            <a:r>
              <a:rPr lang="en-US" altLang="zh-CN" sz="2100" b="1" dirty="0">
                <a:solidFill>
                  <a:srgbClr val="000000"/>
                </a:solidFill>
              </a:rPr>
              <a:t>(&amp;</a:t>
            </a:r>
            <a:r>
              <a:rPr lang="en-US" altLang="zh-CN" sz="2100" b="1" dirty="0" err="1">
                <a:solidFill>
                  <a:srgbClr val="000000"/>
                </a:solidFill>
              </a:rPr>
              <a:t>S,pos,len</a:t>
            </a:r>
            <a:r>
              <a:rPr lang="en-US" altLang="zh-CN" sz="2100" b="1" dirty="0">
                <a:solidFill>
                  <a:srgbClr val="000000"/>
                </a:solidFill>
              </a:rPr>
              <a:t>)        //</a:t>
            </a:r>
            <a:r>
              <a:rPr lang="zh-CN" altLang="en-US" sz="2100" b="1" dirty="0">
                <a:solidFill>
                  <a:srgbClr val="000000"/>
                </a:solidFill>
              </a:rPr>
              <a:t>子串删除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100" b="1" dirty="0">
                <a:solidFill>
                  <a:srgbClr val="000000"/>
                </a:solidFill>
              </a:rPr>
              <a:t>     </a:t>
            </a:r>
            <a:r>
              <a:rPr lang="en-US" altLang="zh-CN" sz="2100" b="1" dirty="0">
                <a:solidFill>
                  <a:srgbClr val="000000"/>
                </a:solidFill>
              </a:rPr>
              <a:t>(13) </a:t>
            </a:r>
            <a:r>
              <a:rPr lang="en-US" altLang="zh-CN" sz="2100" b="1" dirty="0" err="1">
                <a:solidFill>
                  <a:srgbClr val="000000"/>
                </a:solidFill>
              </a:rPr>
              <a:t>DestroyString</a:t>
            </a:r>
            <a:r>
              <a:rPr lang="en-US" altLang="zh-CN" sz="2100" b="1" dirty="0">
                <a:solidFill>
                  <a:srgbClr val="000000"/>
                </a:solidFill>
              </a:rPr>
              <a:t>(&amp;S)             //</a:t>
            </a:r>
            <a:r>
              <a:rPr lang="zh-CN" altLang="en-US" sz="2100" b="1" dirty="0">
                <a:solidFill>
                  <a:srgbClr val="000000"/>
                </a:solidFill>
              </a:rPr>
              <a:t>串销毁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}ADT String</a:t>
            </a:r>
          </a:p>
          <a:p>
            <a:pPr lvl="2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endParaRPr lang="en-US" altLang="zh-CN" sz="2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0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2867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55650" y="1752600"/>
            <a:ext cx="7367588" cy="2252663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串比较，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strcmp(char s1,char s2)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串复制，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strcpy(char to,char from)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串连接，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strcat(char to,char from)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求串长，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strlen(char s)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……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28600" y="655638"/>
            <a:ext cx="861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调用标准库函数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#include&lt;string.h&gt;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9688" y="0"/>
            <a:ext cx="626110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补充：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语言中常用的串运算</a:t>
            </a: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879402"/>
      </p:ext>
    </p:extLst>
  </p:cSld>
  <p:clrMapOvr>
    <a:masterClrMapping/>
  </p:clrMapOvr>
  <p:transition spd="slow" advTm="8375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0" y="124996"/>
            <a:ext cx="914399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4.1 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串类型的定义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A59251-F243-45EB-AF3A-3C28549CBB83}"/>
              </a:ext>
            </a:extLst>
          </p:cNvPr>
          <p:cNvSpPr txBox="1">
            <a:spLocks/>
          </p:cNvSpPr>
          <p:nvPr/>
        </p:nvSpPr>
        <p:spPr>
          <a:xfrm>
            <a:off x="1" y="836872"/>
            <a:ext cx="9143999" cy="5698996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子串为“串”中的一个字符子序列。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SubString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sub, ‘commander’, 4, 3)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求得 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 =‘man’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SubString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sub, ‘commander’, 1, 9)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求得 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 = ‘commander’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SubString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sub, ‘commander’, 9, 1)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求得 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 = ‘r’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SubString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(sub, ‘commander’, 4, 7)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sub = ? 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98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0" y="124996"/>
            <a:ext cx="914399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4.1 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串类型的定义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A59251-F243-45EB-AF3A-3C28549CBB83}"/>
              </a:ext>
            </a:extLst>
          </p:cNvPr>
          <p:cNvSpPr txBox="1">
            <a:spLocks/>
          </p:cNvSpPr>
          <p:nvPr/>
        </p:nvSpPr>
        <p:spPr>
          <a:xfrm>
            <a:off x="-1" y="727364"/>
            <a:ext cx="9143999" cy="5914440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）模式匹配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操作描述：</a:t>
            </a:r>
            <a:r>
              <a:rPr lang="pt-BR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(S, T, pos)</a:t>
            </a:r>
            <a:br>
              <a:rPr lang="pt-BR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初始条件：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是非空串，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1≤pos≤StrLength(S)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操作结果：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若主串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中存在和串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值相同的子串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则返回它在主串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中第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个字符之后第一次出现的位置；否则函数值为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“子串在主串中的位置”意指子串中的第一个字符在主串中的位序。</a:t>
            </a:r>
            <a:endParaRPr lang="en-US" altLang="zh-CN" sz="2400" dirty="0">
              <a:solidFill>
                <a:srgbClr val="00C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=‘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abcaabcaaabc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’,  T =‘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Index(S, T, 1) = 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Index(S, T, 3) = 6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Index(S, T, 8) = 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457238" lvl="1" indent="0">
              <a:lnSpc>
                <a:spcPct val="100000"/>
              </a:lnSpc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400" dirty="0">
              <a:solidFill>
                <a:srgbClr val="00C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838DB52A-219F-4382-B590-60D1D1614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519" y="5110708"/>
            <a:ext cx="7712075" cy="544512"/>
          </a:xfrm>
          <a:prstGeom prst="rect">
            <a:avLst/>
          </a:prstGeom>
          <a:solidFill>
            <a:srgbClr val="3366FF">
              <a:alpha val="50195"/>
            </a:srgbClr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                                   </a:t>
            </a:r>
            <a:r>
              <a:rPr lang="en-US" altLang="zh-CN" sz="2800">
                <a:solidFill>
                  <a:srgbClr val="000099"/>
                </a:solidFill>
              </a:rPr>
              <a:t>S </a:t>
            </a:r>
            <a:r>
              <a:rPr lang="zh-CN" altLang="en-US" sz="2800">
                <a:solidFill>
                  <a:srgbClr val="000099"/>
                </a:solidFill>
                <a:ea typeface="楷体_GB2312" pitchFamily="49" charset="-122"/>
              </a:rPr>
              <a:t>串</a:t>
            </a:r>
            <a:endParaRPr lang="zh-CN" altLang="en-US" sz="400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3E22491A-BBCE-454C-ACA6-CEC831715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719" y="5653633"/>
            <a:ext cx="1158875" cy="538162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  T </a:t>
            </a:r>
            <a:r>
              <a:rPr lang="zh-CN" altLang="en-US" sz="2800">
                <a:ea typeface="楷体_GB2312" pitchFamily="49" charset="-122"/>
              </a:rPr>
              <a:t>串</a:t>
            </a:r>
            <a:endParaRPr lang="zh-CN" altLang="en-US" sz="400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2D675D06-43B8-468A-9A18-539DC5EE4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5594" y="4286795"/>
            <a:ext cx="0" cy="8382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320789D1-04C6-4DE3-833E-92A378488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5594" y="512499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FF6E6D18-506B-4E17-BB31-787BB21AC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8594" y="512499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D18B6732-0AB0-4B1D-AE3A-E5782B628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719" y="5658395"/>
            <a:ext cx="1158875" cy="5381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 cap="rnd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>
                <a:solidFill>
                  <a:schemeClr val="bg2"/>
                </a:solidFill>
              </a:rPr>
              <a:t>T 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串</a:t>
            </a:r>
            <a:endParaRPr lang="zh-CN" altLang="en-US" sz="4000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F924E50B-2B9B-49B4-8A9D-98A1550A9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594" y="4286795"/>
            <a:ext cx="0" cy="838200"/>
          </a:xfrm>
          <a:prstGeom prst="line">
            <a:avLst/>
          </a:prstGeom>
          <a:noFill/>
          <a:ln w="31750">
            <a:solidFill>
              <a:srgbClr val="FF99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E1980353-438F-4657-87D0-F9A0DC571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5594" y="4591595"/>
            <a:ext cx="4953000" cy="0"/>
          </a:xfrm>
          <a:prstGeom prst="line">
            <a:avLst/>
          </a:prstGeom>
          <a:noFill/>
          <a:ln w="25400">
            <a:solidFill>
              <a:srgbClr val="FF99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90729828-0BDC-4633-ABBF-F672E6C83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594" y="413122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FF6600"/>
                </a:solidFill>
              </a:rPr>
              <a:t>i</a:t>
            </a:r>
            <a:endParaRPr lang="en-US" altLang="zh-CN" sz="4000"/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A5439DA3-D502-4AC0-8323-B42771187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19" y="5520283"/>
            <a:ext cx="677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FF"/>
                </a:solidFill>
              </a:rPr>
              <a:t>pos</a:t>
            </a:r>
            <a:endParaRPr lang="en-US" altLang="zh-CN" sz="4000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6F61BA54-932F-4F77-A010-5DC4BDCDE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5594" y="5658395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70651181-C5E3-4C33-B586-E6ECD9F85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794" y="5596483"/>
            <a:ext cx="1135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6600"/>
                </a:solidFill>
              </a:rPr>
              <a:t>n-m+1</a:t>
            </a:r>
            <a:endParaRPr lang="en-US" altLang="zh-CN" sz="4000"/>
          </a:p>
        </p:txBody>
      </p:sp>
    </p:spTree>
    <p:extLst>
      <p:ext uri="{BB962C8B-B14F-4D97-AF65-F5344CB8AC3E}">
        <p14:creationId xmlns:p14="http://schemas.microsoft.com/office/powerpoint/2010/main" val="166059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  <p:bldP spid="7" grpId="0" animBg="1"/>
      <p:bldP spid="8" grpId="0" animBg="1"/>
      <p:bldP spid="9" grpId="0" animBg="1"/>
      <p:bldP spid="10" grpId="0" animBg="1" autoUpdateAnimBg="0"/>
      <p:bldP spid="11" grpId="0" animBg="1"/>
      <p:bldP spid="12" grpId="0" animBg="1"/>
      <p:bldP spid="13" grpId="0" autoUpdateAnimBg="0"/>
      <p:bldP spid="14" grpId="0" autoUpdateAnimBg="0"/>
      <p:bldP spid="15" grpId="0" animBg="1"/>
      <p:bldP spid="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3770" y="1029065"/>
            <a:ext cx="71120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假设 </a:t>
            </a:r>
            <a:r>
              <a:rPr lang="en-US" altLang="zh-CN" sz="3200" dirty="0"/>
              <a:t>S = </a:t>
            </a:r>
            <a:r>
              <a:rPr lang="zh-CN" altLang="en-US" sz="3200" dirty="0" smtClean="0"/>
              <a:t>“</a:t>
            </a:r>
            <a:r>
              <a:rPr lang="en-US" altLang="zh-CN" sz="3200" dirty="0" err="1" smtClean="0"/>
              <a:t>abcaabcaaabc</a:t>
            </a:r>
            <a:r>
              <a:rPr lang="zh-CN" altLang="en-US" sz="3200" dirty="0" smtClean="0"/>
              <a:t>”</a:t>
            </a:r>
            <a:r>
              <a:rPr lang="en-US" altLang="zh-CN" sz="3200" dirty="0" smtClean="0"/>
              <a:t>, </a:t>
            </a:r>
            <a:r>
              <a:rPr lang="en-US" altLang="zh-CN" sz="3200" dirty="0"/>
              <a:t>T = </a:t>
            </a:r>
            <a:r>
              <a:rPr lang="zh-CN" altLang="en-US" sz="3200" dirty="0" smtClean="0"/>
              <a:t>“</a:t>
            </a:r>
            <a:r>
              <a:rPr lang="en-US" altLang="zh-CN" sz="3200" dirty="0" err="1" smtClean="0"/>
              <a:t>bca</a:t>
            </a:r>
            <a:r>
              <a:rPr lang="zh-CN" altLang="en-US" sz="3200" dirty="0" smtClean="0"/>
              <a:t>”</a:t>
            </a:r>
            <a:r>
              <a:rPr lang="en-US" altLang="zh-CN" sz="3200" dirty="0" smtClean="0"/>
              <a:t> </a:t>
            </a:r>
            <a:endParaRPr lang="en-US" altLang="zh-CN" sz="3200" dirty="0"/>
          </a:p>
          <a:p>
            <a:r>
              <a:rPr lang="en-US" altLang="zh-CN" sz="3200" dirty="0"/>
              <a:t>Index(S, T, 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r>
              <a:rPr lang="en-US" altLang="zh-CN" sz="3200" dirty="0"/>
              <a:t>) = 2; </a:t>
            </a:r>
          </a:p>
          <a:p>
            <a:r>
              <a:rPr lang="en-US" altLang="zh-CN" sz="3200" dirty="0"/>
              <a:t>Index(S, T, </a:t>
            </a:r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en-US" altLang="zh-CN" sz="3200" dirty="0"/>
              <a:t>) = 6; </a:t>
            </a:r>
          </a:p>
          <a:p>
            <a:r>
              <a:rPr lang="en-US" altLang="zh-CN" sz="3200" dirty="0"/>
              <a:t>Index(S, T, </a:t>
            </a:r>
            <a:r>
              <a:rPr lang="en-US" altLang="zh-CN" sz="3200" dirty="0">
                <a:solidFill>
                  <a:srgbClr val="FF0000"/>
                </a:solidFill>
              </a:rPr>
              <a:t>8</a:t>
            </a:r>
            <a:r>
              <a:rPr lang="en-US" altLang="zh-CN" sz="3200" dirty="0"/>
              <a:t>) = 0;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483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书</a:t>
            </a:r>
            <a:r>
              <a:rPr lang="zh-CN" altLang="en-US" dirty="0" smtClean="0"/>
              <a:t>上串抽象数据类型</a:t>
            </a:r>
            <a:r>
              <a:rPr lang="zh-CN" altLang="en-US" dirty="0"/>
              <a:t>定义的</a:t>
            </a:r>
            <a:r>
              <a:rPr lang="en-US" altLang="zh-CN" dirty="0"/>
              <a:t>13</a:t>
            </a:r>
            <a:r>
              <a:rPr lang="zh-CN" altLang="en-US" dirty="0"/>
              <a:t>种操作中</a:t>
            </a:r>
            <a:endParaRPr lang="en-US" altLang="zh-CN" dirty="0" smtClean="0"/>
          </a:p>
          <a:p>
            <a:r>
              <a:rPr lang="zh-CN" altLang="en-US" dirty="0" smtClean="0"/>
              <a:t>串</a:t>
            </a:r>
            <a:r>
              <a:rPr lang="zh-CN" altLang="en-US" dirty="0"/>
              <a:t>赋值 </a:t>
            </a:r>
            <a:r>
              <a:rPr lang="en-US" altLang="zh-CN" dirty="0" err="1">
                <a:solidFill>
                  <a:srgbClr val="FF0000"/>
                </a:solidFill>
              </a:rPr>
              <a:t>StrAssign</a:t>
            </a:r>
            <a:r>
              <a:rPr lang="zh-CN" altLang="en-US" dirty="0"/>
              <a:t>、 串比较 </a:t>
            </a:r>
            <a:r>
              <a:rPr lang="en-US" altLang="zh-CN" dirty="0" err="1">
                <a:solidFill>
                  <a:srgbClr val="FF0000"/>
                </a:solidFill>
              </a:rPr>
              <a:t>StrCompar</a:t>
            </a:r>
            <a:r>
              <a:rPr lang="en-US" altLang="zh-CN" dirty="0" err="1"/>
              <a:t>e</a:t>
            </a:r>
            <a:r>
              <a:rPr lang="zh-CN" altLang="en-US" dirty="0"/>
              <a:t>、 </a:t>
            </a:r>
          </a:p>
          <a:p>
            <a:r>
              <a:rPr lang="zh-CN" altLang="en-US" dirty="0"/>
              <a:t> 求串长</a:t>
            </a:r>
            <a:r>
              <a:rPr lang="en-US" altLang="zh-CN" dirty="0" err="1">
                <a:solidFill>
                  <a:srgbClr val="FF0000"/>
                </a:solidFill>
              </a:rPr>
              <a:t>StrLength</a:t>
            </a:r>
            <a:r>
              <a:rPr lang="zh-CN" altLang="en-US" dirty="0"/>
              <a:t>、串联接 </a:t>
            </a:r>
            <a:r>
              <a:rPr lang="en-US" altLang="zh-CN" dirty="0" err="1">
                <a:solidFill>
                  <a:srgbClr val="FF0000"/>
                </a:solidFill>
              </a:rPr>
              <a:t>Concat</a:t>
            </a:r>
            <a:r>
              <a:rPr lang="zh-CN" altLang="en-US" dirty="0"/>
              <a:t>、 </a:t>
            </a:r>
          </a:p>
          <a:p>
            <a:r>
              <a:rPr lang="zh-CN" altLang="en-US" dirty="0"/>
              <a:t> 求子串</a:t>
            </a:r>
            <a:r>
              <a:rPr lang="en-US" altLang="zh-CN" dirty="0" err="1">
                <a:solidFill>
                  <a:srgbClr val="FF0000"/>
                </a:solidFill>
              </a:rPr>
              <a:t>SubString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等 </a:t>
            </a:r>
            <a:r>
              <a:rPr lang="en-US" altLang="zh-CN" dirty="0"/>
              <a:t>5 </a:t>
            </a:r>
            <a:r>
              <a:rPr lang="zh-CN" altLang="en-US" dirty="0"/>
              <a:t>种操作构成串类型的</a:t>
            </a:r>
            <a:r>
              <a:rPr lang="zh-CN" altLang="en-US" dirty="0">
                <a:solidFill>
                  <a:srgbClr val="FF0000"/>
                </a:solidFill>
              </a:rPr>
              <a:t>最小操作子集</a:t>
            </a:r>
            <a:r>
              <a:rPr lang="zh-CN" altLang="en-US" dirty="0"/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        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3172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1.7|1.8|4.7|0.2|17.9|3.3|8.5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7137</TotalTime>
  <Words>1393</Words>
  <Application>Microsoft Office PowerPoint</Application>
  <PresentationFormat>全屏显示(4:3)</PresentationFormat>
  <Paragraphs>216</Paragraphs>
  <Slides>25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Times New Roman, Times, serif</vt:lpstr>
      <vt:lpstr>等线</vt:lpstr>
      <vt:lpstr>仿宋_GB2312</vt:lpstr>
      <vt:lpstr>华文行楷</vt:lpstr>
      <vt:lpstr>华文楷体</vt:lpstr>
      <vt:lpstr>楷体_GB2312</vt:lpstr>
      <vt:lpstr>隶书</vt:lpstr>
      <vt:lpstr>宋体</vt:lpstr>
      <vt:lpstr>微软雅黑</vt:lpstr>
      <vt:lpstr>Arial</vt:lpstr>
      <vt:lpstr>Arial Narrow</vt:lpstr>
      <vt:lpstr>Franklin Gothic Medium</vt:lpstr>
      <vt:lpstr>Symbol</vt:lpstr>
      <vt:lpstr>Times New Roman</vt:lpstr>
      <vt:lpstr>Wingdings</vt:lpstr>
      <vt:lpstr>默认设计模板</vt:lpstr>
      <vt:lpstr>1_默认设计模板</vt:lpstr>
      <vt:lpstr>4_默认设计模板</vt:lpstr>
      <vt:lpstr>公式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串的顺序存储方式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串 </dc:title>
  <dc:creator>windows</dc:creator>
  <cp:lastModifiedBy>windows</cp:lastModifiedBy>
  <cp:revision>38</cp:revision>
  <dcterms:created xsi:type="dcterms:W3CDTF">2021-09-12T03:33:19Z</dcterms:created>
  <dcterms:modified xsi:type="dcterms:W3CDTF">2022-10-30T04:47:23Z</dcterms:modified>
</cp:coreProperties>
</file>