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6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23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8" Type="http://schemas.openxmlformats.org/officeDocument/2006/relationships/image" Target="../media/image106.wmf"/><Relationship Id="rId17" Type="http://schemas.openxmlformats.org/officeDocument/2006/relationships/image" Target="../media/image105.wmf"/><Relationship Id="rId16" Type="http://schemas.openxmlformats.org/officeDocument/2006/relationships/image" Target="../media/image104.wmf"/><Relationship Id="rId15" Type="http://schemas.openxmlformats.org/officeDocument/2006/relationships/image" Target="../media/image103.wmf"/><Relationship Id="rId14" Type="http://schemas.openxmlformats.org/officeDocument/2006/relationships/image" Target="../media/image102.wmf"/><Relationship Id="rId13" Type="http://schemas.openxmlformats.org/officeDocument/2006/relationships/image" Target="../media/image101.wmf"/><Relationship Id="rId12" Type="http://schemas.openxmlformats.org/officeDocument/2006/relationships/image" Target="../media/image100.wmf"/><Relationship Id="rId11" Type="http://schemas.openxmlformats.org/officeDocument/2006/relationships/image" Target="../media/image99.wmf"/><Relationship Id="rId10" Type="http://schemas.openxmlformats.org/officeDocument/2006/relationships/image" Target="../media/image98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4.wmf"/><Relationship Id="rId2" Type="http://schemas.openxmlformats.org/officeDocument/2006/relationships/image" Target="../media/image5.jpeg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9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4.wmf"/><Relationship Id="rId14" Type="http://schemas.openxmlformats.org/officeDocument/2006/relationships/oleObject" Target="../embeddings/oleObject58.bin"/><Relationship Id="rId13" Type="http://schemas.openxmlformats.org/officeDocument/2006/relationships/image" Target="../media/image53.wmf"/><Relationship Id="rId12" Type="http://schemas.openxmlformats.org/officeDocument/2006/relationships/oleObject" Target="../embeddings/oleObject57.bin"/><Relationship Id="rId11" Type="http://schemas.openxmlformats.org/officeDocument/2006/relationships/oleObject" Target="../embeddings/oleObject56.bin"/><Relationship Id="rId10" Type="http://schemas.openxmlformats.org/officeDocument/2006/relationships/oleObject" Target="../embeddings/oleObject55.bin"/><Relationship Id="rId1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5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8.bin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77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7.wmf"/><Relationship Id="rId30" Type="http://schemas.openxmlformats.org/officeDocument/2006/relationships/vmlDrawing" Target="../drawings/vmlDrawing15.vml"/><Relationship Id="rId3" Type="http://schemas.openxmlformats.org/officeDocument/2006/relationships/oleObject" Target="../embeddings/oleObject8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93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2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0" Type="http://schemas.openxmlformats.org/officeDocument/2006/relationships/vmlDrawing" Target="../drawings/vmlDrawing16.vml"/><Relationship Id="rId4" Type="http://schemas.openxmlformats.org/officeDocument/2006/relationships/image" Target="../media/image91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06.wmf"/><Relationship Id="rId37" Type="http://schemas.openxmlformats.org/officeDocument/2006/relationships/oleObject" Target="../embeddings/oleObject113.bin"/><Relationship Id="rId36" Type="http://schemas.openxmlformats.org/officeDocument/2006/relationships/image" Target="../media/image105.wmf"/><Relationship Id="rId35" Type="http://schemas.openxmlformats.org/officeDocument/2006/relationships/oleObject" Target="../embeddings/oleObject112.bin"/><Relationship Id="rId34" Type="http://schemas.openxmlformats.org/officeDocument/2006/relationships/image" Target="../media/image104.wmf"/><Relationship Id="rId33" Type="http://schemas.openxmlformats.org/officeDocument/2006/relationships/oleObject" Target="../embeddings/oleObject111.bin"/><Relationship Id="rId32" Type="http://schemas.openxmlformats.org/officeDocument/2006/relationships/image" Target="../media/image103.wmf"/><Relationship Id="rId31" Type="http://schemas.openxmlformats.org/officeDocument/2006/relationships/oleObject" Target="../embeddings/oleObject110.bin"/><Relationship Id="rId30" Type="http://schemas.openxmlformats.org/officeDocument/2006/relationships/image" Target="../media/image102.wmf"/><Relationship Id="rId3" Type="http://schemas.openxmlformats.org/officeDocument/2006/relationships/oleObject" Target="../embeddings/oleObject95.bin"/><Relationship Id="rId29" Type="http://schemas.openxmlformats.org/officeDocument/2006/relationships/oleObject" Target="../embeddings/oleObject109.bin"/><Relationship Id="rId28" Type="http://schemas.openxmlformats.org/officeDocument/2006/relationships/image" Target="../media/image101.wmf"/><Relationship Id="rId27" Type="http://schemas.openxmlformats.org/officeDocument/2006/relationships/oleObject" Target="../embeddings/oleObject108.bin"/><Relationship Id="rId26" Type="http://schemas.openxmlformats.org/officeDocument/2006/relationships/image" Target="../media/image100.wmf"/><Relationship Id="rId25" Type="http://schemas.openxmlformats.org/officeDocument/2006/relationships/oleObject" Target="../embeddings/oleObject107.bin"/><Relationship Id="rId24" Type="http://schemas.openxmlformats.org/officeDocument/2006/relationships/oleObject" Target="../embeddings/oleObject106.bin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99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98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jpeg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7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3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4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4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17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16" Type="http://schemas.openxmlformats.org/officeDocument/2006/relationships/oleObject" Target="../embeddings/oleObject16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5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png"/><Relationship Id="rId3" Type="http://schemas.openxmlformats.org/officeDocument/2006/relationships/oleObject" Target="../embeddings/oleObject29.bin"/><Relationship Id="rId25" Type="http://schemas.openxmlformats.org/officeDocument/2006/relationships/vmlDrawing" Target="../drawings/vmlDrawing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7.wmf"/><Relationship Id="rId22" Type="http://schemas.openxmlformats.org/officeDocument/2006/relationships/oleObject" Target="../embeddings/oleObject39.bin"/><Relationship Id="rId21" Type="http://schemas.openxmlformats.org/officeDocument/2006/relationships/image" Target="../media/image36.wmf"/><Relationship Id="rId20" Type="http://schemas.openxmlformats.org/officeDocument/2006/relationships/oleObject" Target="../embeddings/oleObject38.bin"/><Relationship Id="rId2" Type="http://schemas.openxmlformats.org/officeDocument/2006/relationships/image" Target="../media/image27.wmf"/><Relationship Id="rId19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17" Type="http://schemas.openxmlformats.org/officeDocument/2006/relationships/image" Target="../media/image34.wmf"/><Relationship Id="rId16" Type="http://schemas.openxmlformats.org/officeDocument/2006/relationships/oleObject" Target="../embeddings/oleObject36.bin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1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4"/>
          <p:cNvSpPr txBox="1"/>
          <p:nvPr/>
        </p:nvSpPr>
        <p:spPr>
          <a:xfrm>
            <a:off x="1666875" y="214313"/>
            <a:ext cx="40719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§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10-3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高斯定理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37891" name="TextBox 2"/>
          <p:cNvSpPr txBox="1"/>
          <p:nvPr/>
        </p:nvSpPr>
        <p:spPr>
          <a:xfrm>
            <a:off x="1952625" y="85725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一、电力线：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37892" name="Group 4"/>
          <p:cNvGrpSpPr/>
          <p:nvPr/>
        </p:nvGrpSpPr>
        <p:grpSpPr>
          <a:xfrm>
            <a:off x="3009900" y="1500188"/>
            <a:ext cx="4103688" cy="460375"/>
            <a:chOff x="0" y="0"/>
            <a:chExt cx="4103688" cy="460375"/>
          </a:xfrm>
        </p:grpSpPr>
        <p:sp>
          <p:nvSpPr>
            <p:cNvPr id="2" name="Text Box 4"/>
            <p:cNvSpPr txBox="1"/>
            <p:nvPr/>
          </p:nvSpPr>
          <p:spPr>
            <a:xfrm>
              <a:off x="0" y="0"/>
              <a:ext cx="4103688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其上每点切向: 该点     方向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7893" name="对象 37893"/>
            <p:cNvGraphicFramePr>
              <a:graphicFrameLocks noChangeAspect="1"/>
            </p:cNvGraphicFramePr>
            <p:nvPr/>
          </p:nvGraphicFramePr>
          <p:xfrm>
            <a:off x="2800376" y="0"/>
            <a:ext cx="357190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" imgW="3657600" imgH="4572000" progId="Equation.3">
                    <p:embed/>
                  </p:oleObj>
                </mc:Choice>
                <mc:Fallback>
                  <p:oleObj name="" r:id="rId1" imgW="3657600" imgH="45720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00376" y="0"/>
                          <a:ext cx="357190" cy="357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5" name="Text Box 6"/>
          <p:cNvSpPr txBox="1"/>
          <p:nvPr/>
        </p:nvSpPr>
        <p:spPr>
          <a:xfrm>
            <a:off x="2024063" y="1717675"/>
            <a:ext cx="685800" cy="1106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电场线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37896" name="Group 8"/>
          <p:cNvGrpSpPr/>
          <p:nvPr/>
        </p:nvGrpSpPr>
        <p:grpSpPr>
          <a:xfrm>
            <a:off x="2952750" y="2143125"/>
            <a:ext cx="6719888" cy="460375"/>
            <a:chOff x="0" y="0"/>
            <a:chExt cx="4233" cy="290"/>
          </a:xfrm>
        </p:grpSpPr>
        <p:sp>
          <p:nvSpPr>
            <p:cNvPr id="3" name="Text Box 8"/>
            <p:cNvSpPr txBox="1"/>
            <p:nvPr/>
          </p:nvSpPr>
          <p:spPr>
            <a:xfrm>
              <a:off x="0" y="0"/>
              <a:ext cx="423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通过垂直     的单位面积的条数等于场强的大小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7897" name="对象 37897"/>
            <p:cNvGraphicFramePr>
              <a:graphicFrameLocks noChangeAspect="1"/>
            </p:cNvGraphicFramePr>
            <p:nvPr/>
          </p:nvGraphicFramePr>
          <p:xfrm>
            <a:off x="855" y="0"/>
            <a:ext cx="22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3" imgW="3657600" imgH="4572000" progId="Equation.3">
                    <p:embed/>
                  </p:oleObj>
                </mc:Choice>
                <mc:Fallback>
                  <p:oleObj name="" r:id="rId3" imgW="3657600" imgH="45720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55" y="0"/>
                          <a:ext cx="22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9" name="AutoShape 10"/>
          <p:cNvSpPr/>
          <p:nvPr/>
        </p:nvSpPr>
        <p:spPr>
          <a:xfrm>
            <a:off x="2600325" y="1717675"/>
            <a:ext cx="287338" cy="1296988"/>
          </a:xfrm>
          <a:prstGeom prst="leftBrace">
            <a:avLst>
              <a:gd name="adj1" fmla="val 37594"/>
              <a:gd name="adj2" fmla="val 50000"/>
            </a:avLst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25000"/>
              </a:srgbClr>
            </a:outerShdw>
          </a:effectLst>
        </p:spPr>
        <p:txBody>
          <a:bodyPr wrap="none" anchor="ctr" anchorCtr="0"/>
          <a:p>
            <a:endParaRPr lang="zh-CN" altLang="en-US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7900" name="矩形 12"/>
          <p:cNvSpPr/>
          <p:nvPr/>
        </p:nvSpPr>
        <p:spPr>
          <a:xfrm>
            <a:off x="1881188" y="3286125"/>
            <a:ext cx="8286750" cy="3876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76200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2.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电力线的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性质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1)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电力线起始于正电荷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或无穷远处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，终止于负电荷，不会在没有电荷处中断；</a:t>
            </a:r>
            <a:endParaRPr lang="zh-CN" altLang="en-US" sz="24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2)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两条电场线不会相交；</a:t>
            </a:r>
            <a:endParaRPr lang="zh-CN" altLang="en-US" sz="24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3)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电力线不会形成闭合曲线。</a:t>
            </a:r>
            <a:endParaRPr lang="en-US" altLang="zh-CN" sz="24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5) 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电场线越密的地方，场强越大；电场线越疏的地方，场强越小。</a:t>
            </a:r>
            <a:endParaRPr lang="zh-CN" altLang="en-US" sz="24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defTabSz="762000">
              <a:spcBef>
                <a:spcPct val="50000"/>
              </a:spcBef>
            </a:pPr>
            <a:endParaRPr lang="zh-CN" altLang="en-US" sz="20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901" name="TextBox 14"/>
          <p:cNvSpPr txBox="1"/>
          <p:nvPr/>
        </p:nvSpPr>
        <p:spPr>
          <a:xfrm>
            <a:off x="2952750" y="2857500"/>
            <a:ext cx="44665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</a:rPr>
              <a:t>即其疏密与场强的大小成正比 .  </a:t>
            </a:r>
            <a:endParaRPr lang="zh-CN" altLang="en-US" sz="24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5" grpId="0"/>
      <p:bldP spid="37899" grpId="0" bldLvl="0" animBg="1"/>
      <p:bldP spid="37900" grpId="0"/>
      <p:bldP spid="379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81"/>
          <p:cNvSpPr txBox="1"/>
          <p:nvPr/>
        </p:nvSpPr>
        <p:spPr>
          <a:xfrm>
            <a:off x="1738313" y="214313"/>
            <a:ext cx="69611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(2)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曲面为包围电荷的任意封闭曲面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47107" name="Group 3"/>
          <p:cNvGrpSpPr/>
          <p:nvPr/>
        </p:nvGrpSpPr>
        <p:grpSpPr>
          <a:xfrm>
            <a:off x="3143250" y="1052513"/>
            <a:ext cx="5619750" cy="2879725"/>
            <a:chOff x="0" y="0"/>
            <a:chExt cx="3540" cy="1814"/>
          </a:xfrm>
        </p:grpSpPr>
        <p:grpSp>
          <p:nvGrpSpPr>
            <p:cNvPr id="2" name="Group 4"/>
            <p:cNvGrpSpPr/>
            <p:nvPr/>
          </p:nvGrpSpPr>
          <p:grpSpPr>
            <a:xfrm>
              <a:off x="0" y="0"/>
              <a:ext cx="1547" cy="1814"/>
              <a:chOff x="0" y="0"/>
              <a:chExt cx="1547" cy="1814"/>
            </a:xfrm>
          </p:grpSpPr>
          <p:sp>
            <p:nvSpPr>
              <p:cNvPr id="47108" name="Rectangle 46"/>
              <p:cNvSpPr/>
              <p:nvPr/>
            </p:nvSpPr>
            <p:spPr>
              <a:xfrm>
                <a:off x="0" y="0"/>
                <a:ext cx="1547" cy="181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09" name="Freeform 47"/>
              <p:cNvSpPr/>
              <p:nvPr/>
            </p:nvSpPr>
            <p:spPr>
              <a:xfrm rot="-2555200">
                <a:off x="309" y="427"/>
                <a:ext cx="972" cy="1044"/>
              </a:xfrm>
              <a:custGeom>
                <a:avLst/>
                <a:gdLst/>
                <a:ahLst/>
                <a:cxnLst>
                  <a:cxn ang="0">
                    <a:pos x="55" y="5454"/>
                  </a:cxn>
                  <a:cxn ang="0">
                    <a:pos x="91" y="2916"/>
                  </a:cxn>
                  <a:cxn ang="0">
                    <a:pos x="124" y="1478"/>
                  </a:cxn>
                  <a:cxn ang="0">
                    <a:pos x="172" y="354"/>
                  </a:cxn>
                  <a:cxn ang="0">
                    <a:pos x="318" y="1802"/>
                  </a:cxn>
                  <a:cxn ang="0">
                    <a:pos x="332" y="4828"/>
                  </a:cxn>
                  <a:cxn ang="0">
                    <a:pos x="328" y="7061"/>
                  </a:cxn>
                  <a:cxn ang="0">
                    <a:pos x="296" y="8017"/>
                  </a:cxn>
                  <a:cxn ang="0">
                    <a:pos x="179" y="9134"/>
                  </a:cxn>
                  <a:cxn ang="0">
                    <a:pos x="99" y="10251"/>
                  </a:cxn>
                  <a:cxn ang="0">
                    <a:pos x="8" y="9936"/>
                  </a:cxn>
                  <a:cxn ang="0">
                    <a:pos x="1" y="8825"/>
                  </a:cxn>
                  <a:cxn ang="0">
                    <a:pos x="45" y="6894"/>
                  </a:cxn>
                  <a:cxn ang="0">
                    <a:pos x="59" y="5939"/>
                  </a:cxn>
                  <a:cxn ang="0">
                    <a:pos x="63" y="5454"/>
                  </a:cxn>
                  <a:cxn ang="0">
                    <a:pos x="55" y="5454"/>
                  </a:cxn>
                </a:cxnLst>
                <a:pathLst>
                  <a:path w="1095" h="806">
                    <a:moveTo>
                      <a:pt x="181" y="411"/>
                    </a:moveTo>
                    <a:cubicBezTo>
                      <a:pt x="221" y="342"/>
                      <a:pt x="251" y="281"/>
                      <a:pt x="301" y="219"/>
                    </a:cubicBezTo>
                    <a:cubicBezTo>
                      <a:pt x="321" y="158"/>
                      <a:pt x="357" y="142"/>
                      <a:pt x="409" y="111"/>
                    </a:cubicBezTo>
                    <a:cubicBezTo>
                      <a:pt x="471" y="74"/>
                      <a:pt x="498" y="44"/>
                      <a:pt x="565" y="27"/>
                    </a:cubicBezTo>
                    <a:cubicBezTo>
                      <a:pt x="1007" y="70"/>
                      <a:pt x="843" y="0"/>
                      <a:pt x="1045" y="135"/>
                    </a:cubicBezTo>
                    <a:cubicBezTo>
                      <a:pt x="1089" y="201"/>
                      <a:pt x="1084" y="286"/>
                      <a:pt x="1093" y="363"/>
                    </a:cubicBezTo>
                    <a:cubicBezTo>
                      <a:pt x="1089" y="419"/>
                      <a:pt x="1095" y="477"/>
                      <a:pt x="1081" y="531"/>
                    </a:cubicBezTo>
                    <a:cubicBezTo>
                      <a:pt x="1078" y="545"/>
                      <a:pt x="989" y="595"/>
                      <a:pt x="973" y="603"/>
                    </a:cubicBezTo>
                    <a:cubicBezTo>
                      <a:pt x="858" y="661"/>
                      <a:pt x="718" y="675"/>
                      <a:pt x="589" y="687"/>
                    </a:cubicBezTo>
                    <a:cubicBezTo>
                      <a:pt x="490" y="746"/>
                      <a:pt x="445" y="759"/>
                      <a:pt x="325" y="771"/>
                    </a:cubicBezTo>
                    <a:cubicBezTo>
                      <a:pt x="225" y="796"/>
                      <a:pt x="114" y="806"/>
                      <a:pt x="25" y="747"/>
                    </a:cubicBezTo>
                    <a:cubicBezTo>
                      <a:pt x="20" y="733"/>
                      <a:pt x="0" y="674"/>
                      <a:pt x="1" y="663"/>
                    </a:cubicBezTo>
                    <a:cubicBezTo>
                      <a:pt x="9" y="597"/>
                      <a:pt x="105" y="569"/>
                      <a:pt x="145" y="519"/>
                    </a:cubicBezTo>
                    <a:cubicBezTo>
                      <a:pt x="163" y="496"/>
                      <a:pt x="177" y="471"/>
                      <a:pt x="193" y="447"/>
                    </a:cubicBezTo>
                    <a:cubicBezTo>
                      <a:pt x="200" y="436"/>
                      <a:pt x="209" y="423"/>
                      <a:pt x="205" y="411"/>
                    </a:cubicBezTo>
                    <a:cubicBezTo>
                      <a:pt x="202" y="403"/>
                      <a:pt x="189" y="411"/>
                      <a:pt x="181" y="4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CC99"/>
                  </a:gs>
                  <a:gs pos="100000">
                    <a:srgbClr val="765E47"/>
                  </a:gs>
                </a:gsLst>
                <a:lin ang="2700000" scaled="1"/>
                <a:tileRect/>
              </a:gradFill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10" name="Oval 50"/>
              <p:cNvSpPr/>
              <p:nvPr/>
            </p:nvSpPr>
            <p:spPr>
              <a:xfrm>
                <a:off x="530" y="617"/>
                <a:ext cx="475" cy="480"/>
              </a:xfrm>
              <a:prstGeom prst="ellipse">
                <a:avLst/>
              </a:prstGeom>
              <a:solidFill>
                <a:srgbClr val="CCFFFF"/>
              </a:solidFill>
              <a:ln w="28575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1" name="Line 51"/>
              <p:cNvSpPr/>
              <p:nvPr/>
            </p:nvSpPr>
            <p:spPr>
              <a:xfrm flipV="1">
                <a:off x="751" y="570"/>
                <a:ext cx="583" cy="295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112" name="Line 52"/>
              <p:cNvSpPr/>
              <p:nvPr/>
            </p:nvSpPr>
            <p:spPr>
              <a:xfrm flipH="1">
                <a:off x="177" y="879"/>
                <a:ext cx="583" cy="34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113" name="Line 53"/>
              <p:cNvSpPr/>
              <p:nvPr/>
            </p:nvSpPr>
            <p:spPr>
              <a:xfrm flipH="1" flipV="1">
                <a:off x="544" y="181"/>
                <a:ext cx="449" cy="1329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47114" name="Line 54"/>
              <p:cNvSpPr/>
              <p:nvPr/>
            </p:nvSpPr>
            <p:spPr>
              <a:xfrm flipV="1">
                <a:off x="530" y="237"/>
                <a:ext cx="449" cy="128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47115" name="Line 55"/>
              <p:cNvSpPr/>
              <p:nvPr/>
            </p:nvSpPr>
            <p:spPr>
              <a:xfrm>
                <a:off x="120" y="544"/>
                <a:ext cx="1211" cy="591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47116" name="Oval 56"/>
              <p:cNvSpPr/>
              <p:nvPr/>
            </p:nvSpPr>
            <p:spPr>
              <a:xfrm>
                <a:off x="755" y="846"/>
                <a:ext cx="46" cy="45"/>
              </a:xfrm>
              <a:prstGeom prst="ellipse">
                <a:avLst/>
              </a:prstGeom>
              <a:solidFill>
                <a:srgbClr val="FF3300"/>
              </a:solidFill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7117" name="对象 47117"/>
              <p:cNvGraphicFramePr>
                <a:graphicFrameLocks noChangeAspect="1"/>
              </p:cNvGraphicFramePr>
              <p:nvPr/>
            </p:nvGraphicFramePr>
            <p:xfrm>
              <a:off x="826" y="807"/>
              <a:ext cx="14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1" imgW="129540" imgH="168910" progId="Equation.3">
                      <p:embed/>
                    </p:oleObj>
                  </mc:Choice>
                  <mc:Fallback>
                    <p:oleObj name="" r:id="rId1" imgW="129540" imgH="168910" progId="Equation.3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826" y="807"/>
                            <a:ext cx="148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8" name="对象 47118"/>
              <p:cNvGraphicFramePr>
                <a:graphicFrameLocks noChangeAspect="1"/>
              </p:cNvGraphicFramePr>
              <p:nvPr/>
            </p:nvGraphicFramePr>
            <p:xfrm>
              <a:off x="862" y="499"/>
              <a:ext cx="180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" name="" r:id="rId3" imgW="155575" imgH="181610" progId="Equation.3">
                      <p:embed/>
                    </p:oleObj>
                  </mc:Choice>
                  <mc:Fallback>
                    <p:oleObj name="" r:id="rId3" imgW="155575" imgH="181610" progId="Equation.3">
                      <p:embed/>
                      <p:pic>
                        <p:nvPicPr>
                          <p:cNvPr id="0" name="图片 32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62" y="499"/>
                            <a:ext cx="180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对象 47119"/>
              <p:cNvGraphicFramePr>
                <a:graphicFrameLocks noChangeAspect="1"/>
              </p:cNvGraphicFramePr>
              <p:nvPr/>
            </p:nvGraphicFramePr>
            <p:xfrm>
              <a:off x="590" y="91"/>
              <a:ext cx="162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0" name="" r:id="rId5" imgW="3657600" imgH="4572000" progId="Equation.3">
                      <p:embed/>
                    </p:oleObj>
                  </mc:Choice>
                  <mc:Fallback>
                    <p:oleObj name="" r:id="rId5" imgW="3657600" imgH="4572000" progId="Equation.3">
                      <p:embed/>
                      <p:pic>
                        <p:nvPicPr>
                          <p:cNvPr id="0" name="图片 327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90" y="91"/>
                            <a:ext cx="162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0" name="对象 47120"/>
              <p:cNvGraphicFramePr>
                <a:graphicFrameLocks noChangeAspect="1"/>
              </p:cNvGraphicFramePr>
              <p:nvPr/>
            </p:nvGraphicFramePr>
            <p:xfrm>
              <a:off x="1043" y="1225"/>
              <a:ext cx="21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" name="" r:id="rId7" imgW="194310" imgH="181610" progId="Equation.3">
                      <p:embed/>
                    </p:oleObj>
                  </mc:Choice>
                  <mc:Fallback>
                    <p:oleObj name="" r:id="rId7" imgW="194310" imgH="181610" progId="Equation.3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43" y="1225"/>
                            <a:ext cx="219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21" name="Group 18"/>
            <p:cNvGrpSpPr/>
            <p:nvPr/>
          </p:nvGrpSpPr>
          <p:grpSpPr>
            <a:xfrm>
              <a:off x="2036" y="0"/>
              <a:ext cx="1504" cy="1814"/>
              <a:chOff x="0" y="0"/>
              <a:chExt cx="1504" cy="1814"/>
            </a:xfrm>
          </p:grpSpPr>
          <p:sp>
            <p:nvSpPr>
              <p:cNvPr id="47122" name="Rectangle 62"/>
              <p:cNvSpPr/>
              <p:nvPr/>
            </p:nvSpPr>
            <p:spPr>
              <a:xfrm>
                <a:off x="0" y="0"/>
                <a:ext cx="1504" cy="181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3" name="Freeform 63"/>
              <p:cNvSpPr/>
              <p:nvPr/>
            </p:nvSpPr>
            <p:spPr>
              <a:xfrm>
                <a:off x="84" y="464"/>
                <a:ext cx="921" cy="760"/>
              </a:xfrm>
              <a:custGeom>
                <a:avLst/>
                <a:gdLst/>
                <a:ahLst/>
                <a:cxnLst>
                  <a:cxn ang="0">
                    <a:pos x="48" y="63"/>
                  </a:cxn>
                  <a:cxn ang="0">
                    <a:pos x="154" y="0"/>
                  </a:cxn>
                  <a:cxn ang="0">
                    <a:pos x="188" y="17"/>
                  </a:cxn>
                  <a:cxn ang="0">
                    <a:pos x="184" y="33"/>
                  </a:cxn>
                  <a:cxn ang="0">
                    <a:pos x="170" y="41"/>
                  </a:cxn>
                  <a:cxn ang="0">
                    <a:pos x="159" y="47"/>
                  </a:cxn>
                  <a:cxn ang="0">
                    <a:pos x="134" y="72"/>
                  </a:cxn>
                  <a:cxn ang="0">
                    <a:pos x="117" y="110"/>
                  </a:cxn>
                  <a:cxn ang="0">
                    <a:pos x="190" y="103"/>
                  </a:cxn>
                  <a:cxn ang="0">
                    <a:pos x="221" y="82"/>
                  </a:cxn>
                  <a:cxn ang="0">
                    <a:pos x="257" y="110"/>
                  </a:cxn>
                  <a:cxn ang="0">
                    <a:pos x="262" y="129"/>
                  </a:cxn>
                  <a:cxn ang="0">
                    <a:pos x="259" y="183"/>
                  </a:cxn>
                  <a:cxn ang="0">
                    <a:pos x="179" y="236"/>
                  </a:cxn>
                  <a:cxn ang="0">
                    <a:pos x="149" y="240"/>
                  </a:cxn>
                  <a:cxn ang="0">
                    <a:pos x="75" y="236"/>
                  </a:cxn>
                  <a:cxn ang="0">
                    <a:pos x="16" y="179"/>
                  </a:cxn>
                  <a:cxn ang="0">
                    <a:pos x="28" y="87"/>
                  </a:cxn>
                  <a:cxn ang="0">
                    <a:pos x="32" y="77"/>
                  </a:cxn>
                  <a:cxn ang="0">
                    <a:pos x="48" y="63"/>
                  </a:cxn>
                </a:cxnLst>
                <a:pathLst>
                  <a:path w="1059" h="864">
                    <a:moveTo>
                      <a:pt x="195" y="228"/>
                    </a:moveTo>
                    <a:cubicBezTo>
                      <a:pt x="313" y="110"/>
                      <a:pt x="464" y="27"/>
                      <a:pt x="627" y="0"/>
                    </a:cubicBezTo>
                    <a:cubicBezTo>
                      <a:pt x="685" y="15"/>
                      <a:pt x="710" y="23"/>
                      <a:pt x="759" y="60"/>
                    </a:cubicBezTo>
                    <a:cubicBezTo>
                      <a:pt x="755" y="80"/>
                      <a:pt x="760" y="105"/>
                      <a:pt x="747" y="120"/>
                    </a:cubicBezTo>
                    <a:cubicBezTo>
                      <a:pt x="733" y="136"/>
                      <a:pt x="707" y="135"/>
                      <a:pt x="687" y="144"/>
                    </a:cubicBezTo>
                    <a:cubicBezTo>
                      <a:pt x="671" y="151"/>
                      <a:pt x="655" y="160"/>
                      <a:pt x="639" y="168"/>
                    </a:cubicBezTo>
                    <a:cubicBezTo>
                      <a:pt x="611" y="210"/>
                      <a:pt x="576" y="226"/>
                      <a:pt x="543" y="264"/>
                    </a:cubicBezTo>
                    <a:cubicBezTo>
                      <a:pt x="508" y="305"/>
                      <a:pt x="488" y="346"/>
                      <a:pt x="471" y="396"/>
                    </a:cubicBezTo>
                    <a:cubicBezTo>
                      <a:pt x="571" y="421"/>
                      <a:pt x="672" y="397"/>
                      <a:pt x="771" y="372"/>
                    </a:cubicBezTo>
                    <a:cubicBezTo>
                      <a:pt x="812" y="342"/>
                      <a:pt x="843" y="316"/>
                      <a:pt x="891" y="300"/>
                    </a:cubicBezTo>
                    <a:cubicBezTo>
                      <a:pt x="991" y="320"/>
                      <a:pt x="973" y="304"/>
                      <a:pt x="1035" y="396"/>
                    </a:cubicBezTo>
                    <a:cubicBezTo>
                      <a:pt x="1049" y="417"/>
                      <a:pt x="1059" y="468"/>
                      <a:pt x="1059" y="468"/>
                    </a:cubicBezTo>
                    <a:cubicBezTo>
                      <a:pt x="1055" y="532"/>
                      <a:pt x="1057" y="597"/>
                      <a:pt x="1047" y="660"/>
                    </a:cubicBezTo>
                    <a:cubicBezTo>
                      <a:pt x="1031" y="764"/>
                      <a:pt x="815" y="839"/>
                      <a:pt x="723" y="852"/>
                    </a:cubicBezTo>
                    <a:cubicBezTo>
                      <a:pt x="683" y="858"/>
                      <a:pt x="643" y="860"/>
                      <a:pt x="603" y="864"/>
                    </a:cubicBezTo>
                    <a:cubicBezTo>
                      <a:pt x="503" y="860"/>
                      <a:pt x="403" y="862"/>
                      <a:pt x="303" y="852"/>
                    </a:cubicBezTo>
                    <a:cubicBezTo>
                      <a:pt x="204" y="842"/>
                      <a:pt x="139" y="699"/>
                      <a:pt x="63" y="648"/>
                    </a:cubicBezTo>
                    <a:cubicBezTo>
                      <a:pt x="25" y="534"/>
                      <a:pt x="0" y="386"/>
                      <a:pt x="111" y="312"/>
                    </a:cubicBezTo>
                    <a:cubicBezTo>
                      <a:pt x="119" y="300"/>
                      <a:pt x="124" y="285"/>
                      <a:pt x="135" y="276"/>
                    </a:cubicBezTo>
                    <a:cubicBezTo>
                      <a:pt x="192" y="226"/>
                      <a:pt x="238" y="228"/>
                      <a:pt x="195" y="22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100000">
                    <a:srgbClr val="FFCC99"/>
                  </a:gs>
                </a:gsLst>
                <a:lin ang="2700000" scaled="1"/>
                <a:tileRect/>
              </a:gradFill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47124" name="对象 47124"/>
              <p:cNvGraphicFramePr>
                <a:graphicFrameLocks noChangeAspect="1"/>
              </p:cNvGraphicFramePr>
              <p:nvPr/>
            </p:nvGraphicFramePr>
            <p:xfrm>
              <a:off x="156" y="381"/>
              <a:ext cx="286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" name="" r:id="rId9" imgW="194310" imgH="181610" progId="Equation.3">
                      <p:embed/>
                    </p:oleObj>
                  </mc:Choice>
                  <mc:Fallback>
                    <p:oleObj name="" r:id="rId9" imgW="194310" imgH="181610" progId="Equation.3">
                      <p:embed/>
                      <p:pic>
                        <p:nvPicPr>
                          <p:cNvPr id="0" name="图片 328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56" y="381"/>
                            <a:ext cx="286" cy="2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5" name="Oval 67"/>
              <p:cNvSpPr/>
              <p:nvPr/>
            </p:nvSpPr>
            <p:spPr>
              <a:xfrm>
                <a:off x="656" y="845"/>
                <a:ext cx="291" cy="295"/>
              </a:xfrm>
              <a:prstGeom prst="ellipse">
                <a:avLst/>
              </a:prstGeom>
              <a:solidFill>
                <a:srgbClr val="CCFFFF"/>
              </a:solidFill>
              <a:ln w="28575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6" name="Line 68"/>
              <p:cNvSpPr/>
              <p:nvPr/>
            </p:nvSpPr>
            <p:spPr>
              <a:xfrm flipV="1">
                <a:off x="797" y="696"/>
                <a:ext cx="567" cy="29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127" name="Line 69"/>
              <p:cNvSpPr/>
              <p:nvPr/>
            </p:nvSpPr>
            <p:spPr>
              <a:xfrm flipH="1">
                <a:off x="239" y="1006"/>
                <a:ext cx="567" cy="34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128" name="Line 70"/>
              <p:cNvSpPr/>
              <p:nvPr/>
            </p:nvSpPr>
            <p:spPr>
              <a:xfrm flipH="1" flipV="1">
                <a:off x="587" y="316"/>
                <a:ext cx="436" cy="1331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47129" name="Line 71"/>
              <p:cNvSpPr/>
              <p:nvPr/>
            </p:nvSpPr>
            <p:spPr>
              <a:xfrm flipV="1">
                <a:off x="582" y="364"/>
                <a:ext cx="436" cy="1281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47130" name="Line 72"/>
              <p:cNvSpPr/>
              <p:nvPr/>
            </p:nvSpPr>
            <p:spPr>
              <a:xfrm>
                <a:off x="196" y="710"/>
                <a:ext cx="1176" cy="59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47131" name="Oval 73"/>
              <p:cNvSpPr/>
              <p:nvPr/>
            </p:nvSpPr>
            <p:spPr>
              <a:xfrm flipH="1">
                <a:off x="790" y="976"/>
                <a:ext cx="45" cy="46"/>
              </a:xfrm>
              <a:prstGeom prst="ellipse">
                <a:avLst/>
              </a:prstGeom>
              <a:solidFill>
                <a:srgbClr val="FF3300"/>
              </a:solidFill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7132" name="对象 47132"/>
              <p:cNvGraphicFramePr>
                <a:graphicFrameLocks noChangeAspect="1"/>
              </p:cNvGraphicFramePr>
              <p:nvPr/>
            </p:nvGraphicFramePr>
            <p:xfrm>
              <a:off x="474" y="907"/>
              <a:ext cx="171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" name="" r:id="rId10" imgW="129540" imgH="168910" progId="Equation.3">
                      <p:embed/>
                    </p:oleObj>
                  </mc:Choice>
                  <mc:Fallback>
                    <p:oleObj name="" r:id="rId10" imgW="129540" imgH="168910" progId="Equation.3">
                      <p:embed/>
                      <p:pic>
                        <p:nvPicPr>
                          <p:cNvPr id="0" name="图片 328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74" y="907"/>
                            <a:ext cx="171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3" name="对象 47133"/>
              <p:cNvGraphicFramePr>
                <a:graphicFrameLocks noChangeAspect="1"/>
              </p:cNvGraphicFramePr>
              <p:nvPr/>
            </p:nvGraphicFramePr>
            <p:xfrm>
              <a:off x="884" y="658"/>
              <a:ext cx="193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" name="" r:id="rId11" imgW="155575" imgH="181610" progId="Equation.3">
                      <p:embed/>
                    </p:oleObj>
                  </mc:Choice>
                  <mc:Fallback>
                    <p:oleObj name="" r:id="rId11" imgW="155575" imgH="181610" progId="Equation.3">
                      <p:embed/>
                      <p:pic>
                        <p:nvPicPr>
                          <p:cNvPr id="0" name="图片 328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84" y="658"/>
                            <a:ext cx="193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4" name="对象 47134"/>
              <p:cNvGraphicFramePr>
                <a:graphicFrameLocks noChangeAspect="1"/>
              </p:cNvGraphicFramePr>
              <p:nvPr/>
            </p:nvGraphicFramePr>
            <p:xfrm>
              <a:off x="674" y="127"/>
              <a:ext cx="22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5" name="" r:id="rId12" imgW="3657600" imgH="4572000" progId="Equation.3">
                      <p:embed/>
                    </p:oleObj>
                  </mc:Choice>
                  <mc:Fallback>
                    <p:oleObj name="" r:id="rId12" imgW="3657600" imgH="4572000" progId="Equation.3">
                      <p:embed/>
                      <p:pic>
                        <p:nvPicPr>
                          <p:cNvPr id="0" name="图片 3284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74" y="127"/>
                            <a:ext cx="223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7136" name="对象 47135"/>
          <p:cNvGraphicFramePr>
            <a:graphicFrameLocks noChangeAspect="1"/>
          </p:cNvGraphicFramePr>
          <p:nvPr/>
        </p:nvGraphicFramePr>
        <p:xfrm>
          <a:off x="2595563" y="4286250"/>
          <a:ext cx="7567612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4" imgW="5029200" imgH="1422400" progId="Equation.3">
                  <p:embed/>
                </p:oleObj>
              </mc:Choice>
              <mc:Fallback>
                <p:oleObj name="" r:id="rId14" imgW="5029200" imgH="14224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5563" y="4286250"/>
                        <a:ext cx="7567612" cy="202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1524000" y="428625"/>
            <a:ext cx="9144000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(3)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通过不包含电荷的任意闭合曲面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S”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的电通量恒为零</a:t>
            </a:r>
            <a:endParaRPr lang="en-US" altLang="zh-CN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48131" name="Group 3"/>
          <p:cNvGrpSpPr/>
          <p:nvPr/>
        </p:nvGrpSpPr>
        <p:grpSpPr>
          <a:xfrm>
            <a:off x="4084955" y="1928813"/>
            <a:ext cx="3406458" cy="1905000"/>
            <a:chOff x="-10795" y="0"/>
            <a:chExt cx="3406458" cy="1905000"/>
          </a:xfrm>
        </p:grpSpPr>
        <p:sp>
          <p:nvSpPr>
            <p:cNvPr id="2" name="Oval 3"/>
            <p:cNvSpPr/>
            <p:nvPr/>
          </p:nvSpPr>
          <p:spPr>
            <a:xfrm>
              <a:off x="1295400" y="0"/>
              <a:ext cx="914400" cy="1905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2" name="Line 4"/>
            <p:cNvSpPr/>
            <p:nvPr/>
          </p:nvSpPr>
          <p:spPr>
            <a:xfrm flipV="1">
              <a:off x="1728788" y="358775"/>
              <a:ext cx="1143000" cy="304800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33" name="Line 5"/>
            <p:cNvSpPr/>
            <p:nvPr/>
          </p:nvSpPr>
          <p:spPr>
            <a:xfrm flipV="1">
              <a:off x="360363" y="790575"/>
              <a:ext cx="914400" cy="228600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34" name="Line 6"/>
            <p:cNvSpPr/>
            <p:nvPr/>
          </p:nvSpPr>
          <p:spPr>
            <a:xfrm>
              <a:off x="360363" y="1008062"/>
              <a:ext cx="914400" cy="0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35" name="Line 7"/>
            <p:cNvSpPr/>
            <p:nvPr/>
          </p:nvSpPr>
          <p:spPr>
            <a:xfrm>
              <a:off x="1728788" y="1008062"/>
              <a:ext cx="1143000" cy="0"/>
            </a:xfrm>
            <a:prstGeom prst="line">
              <a:avLst/>
            </a:prstGeom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36" name="Line 8"/>
            <p:cNvSpPr/>
            <p:nvPr/>
          </p:nvSpPr>
          <p:spPr>
            <a:xfrm>
              <a:off x="431800" y="1008062"/>
              <a:ext cx="863600" cy="358775"/>
            </a:xfrm>
            <a:prstGeom prst="line">
              <a:avLst/>
            </a:prstGeom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37" name="Line 9"/>
            <p:cNvSpPr/>
            <p:nvPr/>
          </p:nvSpPr>
          <p:spPr>
            <a:xfrm>
              <a:off x="1728788" y="1439862"/>
              <a:ext cx="990600" cy="381000"/>
            </a:xfrm>
            <a:prstGeom prst="line">
              <a:avLst/>
            </a:prstGeom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38" name="Text Box 10"/>
            <p:cNvSpPr txBox="1"/>
            <p:nvPr/>
          </p:nvSpPr>
          <p:spPr>
            <a:xfrm>
              <a:off x="2941638" y="719137"/>
              <a:ext cx="454025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3200" dirty="0">
                  <a:solidFill>
                    <a:srgbClr val="66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3200" dirty="0">
                <a:solidFill>
                  <a:srgbClr val="66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9" name="Text Box 11"/>
            <p:cNvSpPr txBox="1"/>
            <p:nvPr/>
          </p:nvSpPr>
          <p:spPr>
            <a:xfrm>
              <a:off x="-10795" y="719137"/>
              <a:ext cx="408940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3200" dirty="0"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40" name="Text Box 12"/>
            <p:cNvSpPr txBox="1"/>
            <p:nvPr/>
          </p:nvSpPr>
          <p:spPr>
            <a:xfrm>
              <a:off x="1440498" y="71437"/>
              <a:ext cx="589280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3200" dirty="0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S”</a:t>
              </a:r>
              <a:endParaRPr lang="en-US" altLang="zh-CN" sz="3200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42" name="Text Box 13"/>
          <p:cNvSpPr txBox="1"/>
          <p:nvPr/>
        </p:nvSpPr>
        <p:spPr>
          <a:xfrm>
            <a:off x="1666875" y="4572000"/>
            <a:ext cx="8640763" cy="107632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电场线不会在没有电荷的地方中断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从某个地方穿入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S”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的电场线必定从其它地方穿出去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.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4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对象 49153"/>
          <p:cNvGraphicFramePr>
            <a:graphicFrameLocks noChangeAspect="1"/>
          </p:cNvGraphicFramePr>
          <p:nvPr/>
        </p:nvGraphicFramePr>
        <p:xfrm>
          <a:off x="1809750" y="428625"/>
          <a:ext cx="79406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" imgW="3998595" imgH="241300" progId="Equation.3">
                  <p:embed/>
                </p:oleObj>
              </mc:Choice>
              <mc:Fallback>
                <p:oleObj name="" r:id="rId1" imgW="3998595" imgH="2413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9750" y="428625"/>
                        <a:ext cx="794067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对象 49154"/>
          <p:cNvGraphicFramePr>
            <a:graphicFrameLocks noChangeAspect="1"/>
          </p:cNvGraphicFramePr>
          <p:nvPr/>
        </p:nvGraphicFramePr>
        <p:xfrm>
          <a:off x="1738313" y="1357313"/>
          <a:ext cx="86756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3" imgW="62484000" imgH="5791200" progId="Equation.3">
                  <p:embed/>
                </p:oleObj>
              </mc:Choice>
              <mc:Fallback>
                <p:oleObj name="" r:id="rId3" imgW="62484000" imgH="57912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8313" y="1357313"/>
                        <a:ext cx="8675687" cy="704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49155"/>
          <p:cNvGraphicFramePr>
            <a:graphicFrameLocks noChangeAspect="1"/>
          </p:cNvGraphicFramePr>
          <p:nvPr/>
        </p:nvGraphicFramePr>
        <p:xfrm>
          <a:off x="1738313" y="2714625"/>
          <a:ext cx="8582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5" imgW="4646295" imgH="342900" progId="Equation.3">
                  <p:embed/>
                </p:oleObj>
              </mc:Choice>
              <mc:Fallback>
                <p:oleObj name="" r:id="rId5" imgW="4646295" imgH="3429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3" y="2714625"/>
                        <a:ext cx="8582025" cy="617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49156"/>
          <p:cNvGraphicFramePr>
            <a:graphicFrameLocks noChangeAspect="1"/>
          </p:cNvGraphicFramePr>
          <p:nvPr/>
        </p:nvGraphicFramePr>
        <p:xfrm>
          <a:off x="3024188" y="4071938"/>
          <a:ext cx="44799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7" imgW="2705100" imgH="609600" progId="Equation.3">
                  <p:embed/>
                </p:oleObj>
              </mc:Choice>
              <mc:Fallback>
                <p:oleObj name="" r:id="rId7" imgW="2705100" imgH="6096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4188" y="4071938"/>
                        <a:ext cx="4479925" cy="9826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对象 49157"/>
          <p:cNvGraphicFramePr>
            <a:graphicFrameLocks noChangeAspect="1"/>
          </p:cNvGraphicFramePr>
          <p:nvPr/>
        </p:nvGraphicFramePr>
        <p:xfrm>
          <a:off x="3095625" y="3571875"/>
          <a:ext cx="7143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9" imgW="4796155" imgH="317500" progId="Equation.3">
                  <p:embed/>
                </p:oleObj>
              </mc:Choice>
              <mc:Fallback>
                <p:oleObj name="" r:id="rId9" imgW="4796155" imgH="3175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5625" y="3571875"/>
                        <a:ext cx="7143750" cy="461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对象 49158"/>
          <p:cNvGraphicFramePr>
            <a:graphicFrameLocks noChangeAspect="1"/>
          </p:cNvGraphicFramePr>
          <p:nvPr/>
        </p:nvGraphicFramePr>
        <p:xfrm>
          <a:off x="3024188" y="5000625"/>
          <a:ext cx="118903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625475" imgH="702310" progId="Equation.3">
                  <p:embed/>
                </p:oleObj>
              </mc:Choice>
              <mc:Fallback>
                <p:oleObj name="" r:id="rId11" imgW="625475" imgH="70231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4188" y="5000625"/>
                        <a:ext cx="1189037" cy="1301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1952625" y="971550"/>
            <a:ext cx="8208963" cy="59048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endParaRPr lang="en-US" altLang="zh-CN" sz="28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14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1)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高斯定理是反映静电场性质</a:t>
            </a: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有源性</a:t>
            </a: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)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的一条基本定理；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2)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高斯定理是在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库仑定律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的基础上得出的，但它的应用范围比库仑定律更为广泛；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3)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高斯定理中的</a:t>
            </a:r>
            <a:r>
              <a:rPr lang="zh-CN" altLang="en-US" sz="22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电场强度是封闭曲面内和曲面外的电荷共同产生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的，并非只有曲面内的电荷确定；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4)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若高斯面内的电荷的电量为零，则通过高斯面的电通量为零，但高斯面上各点的电场强度并不一定为零；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5)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通过任意闭合曲面的电通量只决定于它所包围的电荷的代数和，闭合曲面外的电荷对电通量无贡献。但电荷的空间分布会影响闭合面上各点处的场强大小和方向；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0179" name="对象 50178"/>
          <p:cNvGraphicFramePr>
            <a:graphicFrameLocks noChangeAspect="1"/>
          </p:cNvGraphicFramePr>
          <p:nvPr/>
        </p:nvGraphicFramePr>
        <p:xfrm>
          <a:off x="3524250" y="857250"/>
          <a:ext cx="38989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" imgW="1511300" imgH="431800" progId="Equation.3">
                  <p:embed/>
                </p:oleObj>
              </mc:Choice>
              <mc:Fallback>
                <p:oleObj name="" r:id="rId1" imgW="1511300" imgH="431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4250" y="857250"/>
                        <a:ext cx="3898900" cy="788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6"/>
          <p:cNvSpPr/>
          <p:nvPr/>
        </p:nvSpPr>
        <p:spPr>
          <a:xfrm>
            <a:off x="1666875" y="214313"/>
            <a:ext cx="46742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三、关于高斯定理的说明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0178">
                                            <p:txEl>
                                              <p:charRg st="2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3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0178">
                                            <p:txEl>
                                              <p:charRg st="3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7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0178">
                                            <p:txEl>
                                              <p:charRg st="7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11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charRg st="11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16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0178">
                                            <p:txEl>
                                              <p:charRg st="166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6"/>
          <p:cNvSpPr/>
          <p:nvPr/>
        </p:nvSpPr>
        <p:spPr>
          <a:xfrm>
            <a:off x="1738313" y="285750"/>
            <a:ext cx="46742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四、高斯定理解题步骤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：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1203" name="Rectangle 8"/>
          <p:cNvSpPr/>
          <p:nvPr/>
        </p:nvSpPr>
        <p:spPr>
          <a:xfrm>
            <a:off x="1952625" y="785813"/>
            <a:ext cx="8137525" cy="59080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(1)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进行对称性分析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：由电荷分布的对称性，分析场 强分布的对称性，判断能否用高斯定理来求电场强度的分布。常见的对称性有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球对称性、轴对称性、面对称性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等。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根据场强分布的特点，作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适当的高斯面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，要求：①待求场强的场点应在此高斯面上；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②穿过该高斯面的电通量容易计算。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(3)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计算电通量和高斯面内所包围的电荷的代数和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，最后由高斯定理求出场强。 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7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charRg st="7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1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1203">
                                            <p:txEl>
                                              <p:charRg st="11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3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1203">
                                            <p:txEl>
                                              <p:charRg st="134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TextBox 7"/>
          <p:cNvSpPr txBox="1"/>
          <p:nvPr/>
        </p:nvSpPr>
        <p:spPr>
          <a:xfrm>
            <a:off x="1738313" y="2428875"/>
            <a:ext cx="8929687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Eg: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求均匀带电球壳内、外的场强分布，设球壳带正电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 半径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R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91628" y="507365"/>
            <a:ext cx="8579485" cy="1383348"/>
            <a:chOff x="337" y="267"/>
            <a:chExt cx="13511" cy="2179"/>
          </a:xfrm>
        </p:grpSpPr>
        <p:sp>
          <p:nvSpPr>
            <p:cNvPr id="2" name="TextBox 6"/>
            <p:cNvSpPr txBox="1"/>
            <p:nvPr/>
          </p:nvSpPr>
          <p:spPr>
            <a:xfrm>
              <a:off x="337" y="267"/>
              <a:ext cx="13511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Eg: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一无限长均匀带电直棒，其电荷线密度为    。求距</a:t>
              </a:r>
              <a:endParaRPr lang="zh-CN" altLang="en-US" sz="2800" b="1" dirty="0">
                <a:latin typeface="Times New Roman" panose="02020603050405020304" pitchFamily="2" charset="0"/>
                <a:ea typeface="楷体_GB2312" pitchFamily="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      细棒为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处的电场强度。</a:t>
              </a:r>
              <a:endParaRPr lang="zh-CN" altLang="en-US" sz="28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52228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51" y="643"/>
            <a:ext cx="45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1" imgW="139700" imgH="177165" progId="Equation.KSEE3">
                    <p:embed/>
                  </p:oleObj>
                </mc:Choice>
                <mc:Fallback>
                  <p:oleObj name="" r:id="rId1" imgW="139700" imgH="177165" progId="Equation.KSEE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51" y="643"/>
                          <a:ext cx="455" cy="5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8"/>
          <p:cNvSpPr txBox="1"/>
          <p:nvPr/>
        </p:nvSpPr>
        <p:spPr>
          <a:xfrm>
            <a:off x="1738313" y="4589463"/>
            <a:ext cx="9215755" cy="1383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Eg: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求均匀带电球体内、外的场强分布，设球壳带正电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      半径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R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250" name="Group 2"/>
          <p:cNvGrpSpPr/>
          <p:nvPr/>
        </p:nvGrpSpPr>
        <p:grpSpPr>
          <a:xfrm>
            <a:off x="1905000" y="2667000"/>
            <a:ext cx="762000" cy="609600"/>
            <a:chOff x="0" y="0"/>
            <a:chExt cx="480" cy="384"/>
          </a:xfrm>
        </p:grpSpPr>
        <p:sp>
          <p:nvSpPr>
            <p:cNvPr id="2" name="Line 3"/>
            <p:cNvSpPr/>
            <p:nvPr/>
          </p:nvSpPr>
          <p:spPr>
            <a:xfrm flipH="1">
              <a:off x="0" y="384"/>
              <a:ext cx="480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3251" name="对象 53251"/>
            <p:cNvGraphicFramePr>
              <a:graphicFrameLocks noChangeAspect="1"/>
            </p:cNvGraphicFramePr>
            <p:nvPr/>
          </p:nvGraphicFramePr>
          <p:xfrm>
            <a:off x="24" y="0"/>
            <a:ext cx="26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1" imgW="155575" imgH="207645" progId="Equation.3">
                    <p:embed/>
                  </p:oleObj>
                </mc:Choice>
                <mc:Fallback>
                  <p:oleObj name="" r:id="rId1" imgW="155575" imgH="207645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" y="0"/>
                          <a:ext cx="264" cy="35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3" name="AutoShape 5"/>
          <p:cNvSpPr/>
          <p:nvPr/>
        </p:nvSpPr>
        <p:spPr>
          <a:xfrm rot="5400000" flipH="1">
            <a:off x="2476500" y="2857500"/>
            <a:ext cx="914400" cy="838200"/>
          </a:xfrm>
          <a:prstGeom prst="can">
            <a:avLst>
              <a:gd name="adj" fmla="val 27838"/>
            </a:avLst>
          </a:prstGeom>
          <a:solidFill>
            <a:srgbClr val="FFCC66"/>
          </a:solidFill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1524000" y="142875"/>
            <a:ext cx="8820150" cy="52197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 anchorCtr="0">
            <a:spAutoFit/>
          </a:bodyPr>
          <a:p>
            <a:pPr marL="952500" indent="-95250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求电荷面密度为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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无限大均匀带电平面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的场强分布。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3255" name="Text Box 7"/>
          <p:cNvSpPr txBox="1"/>
          <p:nvPr/>
        </p:nvSpPr>
        <p:spPr>
          <a:xfrm>
            <a:off x="1524000" y="928688"/>
            <a:ext cx="6840538" cy="52197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 选择高斯面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—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与平面正交对称的柱面。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3256" name="AutoShape 8"/>
          <p:cNvSpPr/>
          <p:nvPr/>
        </p:nvSpPr>
        <p:spPr>
          <a:xfrm>
            <a:off x="5159375" y="2133600"/>
            <a:ext cx="304800" cy="990600"/>
          </a:xfrm>
          <a:prstGeom prst="leftBrace">
            <a:avLst>
              <a:gd name="adj1" fmla="val 27068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257" name="对象 53256"/>
          <p:cNvGraphicFramePr>
            <a:graphicFrameLocks noChangeAspect="1"/>
          </p:cNvGraphicFramePr>
          <p:nvPr/>
        </p:nvGraphicFramePr>
        <p:xfrm>
          <a:off x="6383338" y="2636838"/>
          <a:ext cx="1152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" imgW="11887200" imgH="4876800" progId="Equation.3">
                  <p:embed/>
                </p:oleObj>
              </mc:Choice>
              <mc:Fallback>
                <p:oleObj name="" r:id="rId3" imgW="11887200" imgH="48768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3338" y="2636838"/>
                        <a:ext cx="11525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/>
          <p:nvPr/>
        </p:nvSpPr>
        <p:spPr>
          <a:xfrm>
            <a:off x="5448300" y="2708275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侧面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9" name="Text Box 12"/>
          <p:cNvSpPr txBox="1"/>
          <p:nvPr/>
        </p:nvSpPr>
        <p:spPr>
          <a:xfrm>
            <a:off x="5448300" y="184467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底面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260" name="对象 53259"/>
          <p:cNvGraphicFramePr>
            <a:graphicFrameLocks noChangeAspect="1"/>
          </p:cNvGraphicFramePr>
          <p:nvPr/>
        </p:nvGraphicFramePr>
        <p:xfrm>
          <a:off x="5591175" y="3789363"/>
          <a:ext cx="21193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21336000" imgH="7010400" progId="Equation.3">
                  <p:embed/>
                </p:oleObj>
              </mc:Choice>
              <mc:Fallback>
                <p:oleObj name="" r:id="rId5" imgW="21336000" imgH="70104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1175" y="3789363"/>
                        <a:ext cx="2119313" cy="771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对象 53260"/>
          <p:cNvGraphicFramePr>
            <a:graphicFrameLocks noChangeAspect="1"/>
          </p:cNvGraphicFramePr>
          <p:nvPr/>
        </p:nvGraphicFramePr>
        <p:xfrm>
          <a:off x="7667625" y="3643313"/>
          <a:ext cx="20161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7" imgW="474980" imgH="436245" progId="Equation.3">
                  <p:embed/>
                </p:oleObj>
              </mc:Choice>
              <mc:Fallback>
                <p:oleObj name="" r:id="rId7" imgW="474980" imgH="43624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7625" y="3643313"/>
                        <a:ext cx="2016125" cy="1008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对象 53261"/>
          <p:cNvGraphicFramePr>
            <a:graphicFrameLocks noChangeAspect="1"/>
          </p:cNvGraphicFramePr>
          <p:nvPr/>
        </p:nvGraphicFramePr>
        <p:xfrm>
          <a:off x="7667625" y="4857750"/>
          <a:ext cx="20161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535940" imgH="178435" progId="Equation.3">
                  <p:embed/>
                </p:oleObj>
              </mc:Choice>
              <mc:Fallback>
                <p:oleObj name="" r:id="rId9" imgW="535940" imgH="17843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67625" y="4857750"/>
                        <a:ext cx="2016125" cy="501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对象 53262"/>
          <p:cNvGraphicFramePr>
            <a:graphicFrameLocks noChangeAspect="1"/>
          </p:cNvGraphicFramePr>
          <p:nvPr/>
        </p:nvGraphicFramePr>
        <p:xfrm>
          <a:off x="3309938" y="45720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1" imgW="561975" imgH="434340" progId="Equation.3">
                  <p:embed/>
                </p:oleObj>
              </mc:Choice>
              <mc:Fallback>
                <p:oleObj name="" r:id="rId11" imgW="561975" imgH="43434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9938" y="4572000"/>
                        <a:ext cx="1905000" cy="1219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50000">
                            <a:schemeClr val="bg1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  <a:tileRect/>
                      </a:gradFill>
                      <a:ln w="57150" cap="flat" cmpd="sng">
                        <a:solidFill>
                          <a:srgbClr val="CC99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4" name="Group 16"/>
          <p:cNvGrpSpPr/>
          <p:nvPr/>
        </p:nvGrpSpPr>
        <p:grpSpPr>
          <a:xfrm>
            <a:off x="2819400" y="1676400"/>
            <a:ext cx="777875" cy="3086100"/>
            <a:chOff x="0" y="0"/>
            <a:chExt cx="490" cy="1944"/>
          </a:xfrm>
        </p:grpSpPr>
        <p:sp>
          <p:nvSpPr>
            <p:cNvPr id="3" name="AutoShape 20"/>
            <p:cNvSpPr/>
            <p:nvPr/>
          </p:nvSpPr>
          <p:spPr>
            <a:xfrm rot="5400000" flipH="1">
              <a:off x="-744" y="744"/>
              <a:ext cx="1944" cy="456"/>
            </a:xfrm>
            <a:prstGeom prst="parallelogram">
              <a:avLst>
                <a:gd name="adj" fmla="val 106578"/>
              </a:avLst>
            </a:pr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5" name="Text Box 21"/>
            <p:cNvSpPr txBox="1"/>
            <p:nvPr/>
          </p:nvSpPr>
          <p:spPr>
            <a:xfrm>
              <a:off x="240" y="240"/>
              <a:ext cx="250" cy="9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+ + + + + 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6" name="Text Box 22"/>
            <p:cNvSpPr txBox="1"/>
            <p:nvPr/>
          </p:nvSpPr>
          <p:spPr>
            <a:xfrm>
              <a:off x="38" y="520"/>
              <a:ext cx="250" cy="9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+ + + + + </a:t>
              </a:r>
              <a:endParaRPr lang="en-US" altLang="zh-CN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68" name="AutoShape 23"/>
          <p:cNvSpPr/>
          <p:nvPr/>
        </p:nvSpPr>
        <p:spPr>
          <a:xfrm rot="5400000" flipH="1">
            <a:off x="3086100" y="2857500"/>
            <a:ext cx="914400" cy="838200"/>
          </a:xfrm>
          <a:prstGeom prst="can">
            <a:avLst>
              <a:gd name="adj" fmla="val 25000"/>
            </a:avLst>
          </a:prstGeom>
          <a:solidFill>
            <a:srgbClr val="FFCC66"/>
          </a:solidFill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3269" name="Group 21"/>
          <p:cNvGrpSpPr/>
          <p:nvPr/>
        </p:nvGrpSpPr>
        <p:grpSpPr>
          <a:xfrm>
            <a:off x="3863975" y="2690813"/>
            <a:ext cx="785813" cy="593725"/>
            <a:chOff x="0" y="0"/>
            <a:chExt cx="495" cy="374"/>
          </a:xfrm>
        </p:grpSpPr>
        <p:sp>
          <p:nvSpPr>
            <p:cNvPr id="4" name="Line 25"/>
            <p:cNvSpPr/>
            <p:nvPr/>
          </p:nvSpPr>
          <p:spPr>
            <a:xfrm>
              <a:off x="0" y="363"/>
              <a:ext cx="480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3270" name="对象 53270"/>
            <p:cNvGraphicFramePr>
              <a:graphicFrameLocks noChangeAspect="1"/>
            </p:cNvGraphicFramePr>
            <p:nvPr/>
          </p:nvGraphicFramePr>
          <p:xfrm flipH="1">
            <a:off x="297" y="0"/>
            <a:ext cx="1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13" imgW="116205" imgH="219075" progId="Equation.3">
                    <p:embed/>
                  </p:oleObj>
                </mc:Choice>
                <mc:Fallback>
                  <p:oleObj name="" r:id="rId13" imgW="116205" imgH="219075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 flipH="1">
                          <a:off x="297" y="0"/>
                          <a:ext cx="1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2" name="Group 24"/>
          <p:cNvGrpSpPr/>
          <p:nvPr/>
        </p:nvGrpSpPr>
        <p:grpSpPr>
          <a:xfrm>
            <a:off x="3810000" y="3200400"/>
            <a:ext cx="641350" cy="717550"/>
            <a:chOff x="0" y="0"/>
            <a:chExt cx="404" cy="452"/>
          </a:xfrm>
        </p:grpSpPr>
        <p:sp>
          <p:nvSpPr>
            <p:cNvPr id="5" name="Oval 28"/>
            <p:cNvSpPr/>
            <p:nvPr/>
          </p:nvSpPr>
          <p:spPr>
            <a:xfrm>
              <a:off x="0" y="0"/>
              <a:ext cx="48" cy="144"/>
            </a:xfrm>
            <a:prstGeom prst="ellipse">
              <a:avLst/>
            </a:prstGeom>
            <a:solidFill>
              <a:srgbClr val="FF0000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3" name="Line 29"/>
            <p:cNvSpPr/>
            <p:nvPr/>
          </p:nvSpPr>
          <p:spPr>
            <a:xfrm>
              <a:off x="48" y="96"/>
              <a:ext cx="28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3274" name="对象 53274"/>
            <p:cNvGraphicFramePr>
              <a:graphicFrameLocks noChangeAspect="1"/>
            </p:cNvGraphicFramePr>
            <p:nvPr/>
          </p:nvGraphicFramePr>
          <p:xfrm>
            <a:off x="48" y="96"/>
            <a:ext cx="35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15" imgW="5181600" imgH="4876800" progId="Equation.3">
                    <p:embed/>
                  </p:oleObj>
                </mc:Choice>
                <mc:Fallback>
                  <p:oleObj name="" r:id="rId15" imgW="5181600" imgH="48768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8" y="96"/>
                          <a:ext cx="356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6" name="Group 28"/>
          <p:cNvGrpSpPr/>
          <p:nvPr/>
        </p:nvGrpSpPr>
        <p:grpSpPr>
          <a:xfrm>
            <a:off x="3657600" y="2362200"/>
            <a:ext cx="533400" cy="457200"/>
            <a:chOff x="0" y="0"/>
            <a:chExt cx="336" cy="288"/>
          </a:xfrm>
        </p:grpSpPr>
        <p:sp>
          <p:nvSpPr>
            <p:cNvPr id="6" name="Line 32"/>
            <p:cNvSpPr/>
            <p:nvPr/>
          </p:nvSpPr>
          <p:spPr>
            <a:xfrm flipV="1">
              <a:off x="48" y="0"/>
              <a:ext cx="0" cy="2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3277" name="对象 53277"/>
            <p:cNvGraphicFramePr>
              <a:graphicFrameLocks noChangeAspect="1"/>
            </p:cNvGraphicFramePr>
            <p:nvPr/>
          </p:nvGraphicFramePr>
          <p:xfrm>
            <a:off x="48" y="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7" imgW="5181600" imgH="4876800" progId="Equation.3">
                    <p:embed/>
                  </p:oleObj>
                </mc:Choice>
                <mc:Fallback>
                  <p:oleObj name="" r:id="rId17" imgW="5181600" imgH="48768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8" y="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8" name="Line 34"/>
            <p:cNvSpPr/>
            <p:nvPr/>
          </p:nvSpPr>
          <p:spPr>
            <a:xfrm>
              <a:off x="0" y="288"/>
              <a:ext cx="9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3280" name="Text Box 35"/>
          <p:cNvSpPr txBox="1"/>
          <p:nvPr/>
        </p:nvSpPr>
        <p:spPr>
          <a:xfrm>
            <a:off x="7524750" y="1857375"/>
            <a:ext cx="24193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且大小相等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281" name="对象 53280"/>
          <p:cNvGraphicFramePr>
            <a:graphicFrameLocks noChangeAspect="1"/>
          </p:cNvGraphicFramePr>
          <p:nvPr/>
        </p:nvGraphicFramePr>
        <p:xfrm>
          <a:off x="4295775" y="2636838"/>
          <a:ext cx="431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9" imgW="155575" imgH="207645" progId="Equation.3">
                  <p:embed/>
                </p:oleObj>
              </mc:Choice>
              <mc:Fallback>
                <p:oleObj name="" r:id="rId19" imgW="155575" imgH="207645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95775" y="2636838"/>
                        <a:ext cx="431800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对象 53281"/>
          <p:cNvGraphicFramePr>
            <a:graphicFrameLocks noChangeAspect="1"/>
          </p:cNvGraphicFramePr>
          <p:nvPr/>
        </p:nvGraphicFramePr>
        <p:xfrm>
          <a:off x="6456363" y="1844675"/>
          <a:ext cx="9699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21" imgW="9448800" imgH="4876800" progId="Equation.3">
                  <p:embed/>
                </p:oleObj>
              </mc:Choice>
              <mc:Fallback>
                <p:oleObj name="" r:id="rId21" imgW="9448800" imgH="48768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56363" y="1844675"/>
                        <a:ext cx="96996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25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ldLvl="0" animBg="1"/>
      <p:bldP spid="53254" grpId="0" bldLvl="0" animBg="1"/>
      <p:bldP spid="53255" grpId="0" bldLvl="0" animBg="1"/>
      <p:bldP spid="53256" grpId="0" bldLvl="0" animBg="1"/>
      <p:bldP spid="53259" grpId="0"/>
      <p:bldP spid="53268" grpId="0" bldLvl="0" animBg="1"/>
      <p:bldP spid="532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4" name="Group 2"/>
          <p:cNvGrpSpPr/>
          <p:nvPr/>
        </p:nvGrpSpPr>
        <p:grpSpPr>
          <a:xfrm>
            <a:off x="1524000" y="404813"/>
            <a:ext cx="9041765" cy="1445260"/>
            <a:chOff x="0" y="0"/>
            <a:chExt cx="9042302" cy="1445402"/>
          </a:xfrm>
        </p:grpSpPr>
        <p:sp>
          <p:nvSpPr>
            <p:cNvPr id="2" name="TextBox 3"/>
            <p:cNvSpPr txBox="1"/>
            <p:nvPr/>
          </p:nvSpPr>
          <p:spPr>
            <a:xfrm>
              <a:off x="0" y="0"/>
              <a:ext cx="9042302" cy="1445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200000"/>
                </a:lnSpc>
              </a:pP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Eg: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两个均匀带电同心球面，半径分别为                   ，带电总量分别为</a:t>
              </a: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+Q</a:t>
              </a:r>
              <a:endParaRPr lang="en-US" altLang="zh-CN" sz="2200" b="1" dirty="0">
                <a:latin typeface="Times New Roman" panose="02020603050405020304" pitchFamily="2" charset="0"/>
                <a:ea typeface="楷体_GB2312" pitchFamily="1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      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和</a:t>
              </a: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-Q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，求空间各区域场强分布。</a:t>
              </a:r>
              <a:endParaRPr lang="zh-CN" altLang="en-US" sz="22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54275" name="对象 54275"/>
            <p:cNvGraphicFramePr>
              <a:graphicFrameLocks noChangeAspect="1"/>
            </p:cNvGraphicFramePr>
            <p:nvPr/>
          </p:nvGraphicFramePr>
          <p:xfrm>
            <a:off x="5072098" y="214314"/>
            <a:ext cx="1143008" cy="473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1" imgW="461645" imgH="217805" progId="Equation.3">
                    <p:embed/>
                  </p:oleObj>
                </mc:Choice>
                <mc:Fallback>
                  <p:oleObj name="" r:id="rId1" imgW="461645" imgH="217805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072098" y="214314"/>
                          <a:ext cx="1143008" cy="4730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7" name="Group 5"/>
          <p:cNvGrpSpPr/>
          <p:nvPr/>
        </p:nvGrpSpPr>
        <p:grpSpPr>
          <a:xfrm>
            <a:off x="1524000" y="2852738"/>
            <a:ext cx="9432290" cy="1445260"/>
            <a:chOff x="0" y="0"/>
            <a:chExt cx="9432269" cy="1444370"/>
          </a:xfrm>
        </p:grpSpPr>
        <p:sp>
          <p:nvSpPr>
            <p:cNvPr id="3" name="TextBox 7"/>
            <p:cNvSpPr txBox="1"/>
            <p:nvPr/>
          </p:nvSpPr>
          <p:spPr>
            <a:xfrm>
              <a:off x="0" y="0"/>
              <a:ext cx="9432269" cy="1444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200000"/>
                </a:lnSpc>
              </a:pP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Eg: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如图所示，一半径为</a:t>
              </a: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R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的无限长带电圆柱体，其电荷体密度为       ，求：</a:t>
              </a:r>
              <a:endParaRPr lang="en-US" altLang="zh-CN" sz="2200" b="1" dirty="0">
                <a:latin typeface="Times New Roman" panose="02020603050405020304" pitchFamily="2" charset="0"/>
                <a:ea typeface="楷体_GB2312" pitchFamily="1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   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圆柱体内外的场强分布</a:t>
              </a:r>
              <a:endParaRPr lang="zh-CN" altLang="en-US" sz="22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54278" name="对象 54278"/>
            <p:cNvGraphicFramePr>
              <a:graphicFrameLocks noChangeAspect="1"/>
            </p:cNvGraphicFramePr>
            <p:nvPr/>
          </p:nvGraphicFramePr>
          <p:xfrm>
            <a:off x="7929586" y="214314"/>
            <a:ext cx="4286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3" imgW="155575" imgH="168910" progId="Equation.3">
                    <p:embed/>
                  </p:oleObj>
                </mc:Choice>
                <mc:Fallback>
                  <p:oleObj name="" r:id="rId3" imgW="155575" imgH="16891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29586" y="214314"/>
                          <a:ext cx="428625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1524000" y="214313"/>
            <a:ext cx="69294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§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10-4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电势及其与电场强度的关系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55299" name="Text Box 3"/>
          <p:cNvSpPr txBox="1"/>
          <p:nvPr/>
        </p:nvSpPr>
        <p:spPr>
          <a:xfrm>
            <a:off x="1809750" y="714375"/>
            <a:ext cx="40719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一、静电场属于保守场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55300" name="Group 4"/>
          <p:cNvGrpSpPr/>
          <p:nvPr/>
        </p:nvGrpSpPr>
        <p:grpSpPr>
          <a:xfrm>
            <a:off x="2595563" y="5143500"/>
            <a:ext cx="7385050" cy="1468438"/>
            <a:chOff x="0" y="0"/>
            <a:chExt cx="4652" cy="925"/>
          </a:xfrm>
        </p:grpSpPr>
        <p:sp>
          <p:nvSpPr>
            <p:cNvPr id="2" name="Text Box 31"/>
            <p:cNvSpPr txBox="1"/>
            <p:nvPr/>
          </p:nvSpPr>
          <p:spPr>
            <a:xfrm>
              <a:off x="0" y="0"/>
              <a:ext cx="4652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可见静电力做功只与检验电荷起点、终点的位置有关，与所通过的路径无关.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55301" name="Text Box 32"/>
            <p:cNvSpPr txBox="1"/>
            <p:nvPr/>
          </p:nvSpPr>
          <p:spPr>
            <a:xfrm>
              <a:off x="0" y="635"/>
              <a:ext cx="464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2" charset="0"/>
                  <a:ea typeface="楷体_GB2312" pitchFamily="1" charset="-122"/>
                </a:rPr>
                <a:t>此结论可通过叠加原理推广到任意点电荷系的电场.</a:t>
              </a:r>
              <a:endParaRPr lang="zh-CN" altLang="en-US" sz="24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graphicFrame>
        <p:nvGraphicFramePr>
          <p:cNvPr id="55303" name="对象 55302"/>
          <p:cNvGraphicFramePr>
            <a:graphicFrameLocks noChangeAspect="1"/>
          </p:cNvGraphicFramePr>
          <p:nvPr/>
        </p:nvGraphicFramePr>
        <p:xfrm>
          <a:off x="5238750" y="3857625"/>
          <a:ext cx="48339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" imgW="3173730" imgH="622300" progId="Equation.3">
                  <p:embed/>
                </p:oleObj>
              </mc:Choice>
              <mc:Fallback>
                <p:oleObj name="" r:id="rId1" imgW="3173730" imgH="6223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8750" y="3857625"/>
                        <a:ext cx="4833938" cy="946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对象 55303"/>
          <p:cNvGraphicFramePr>
            <a:graphicFrameLocks noChangeAspect="1"/>
          </p:cNvGraphicFramePr>
          <p:nvPr/>
        </p:nvGraphicFramePr>
        <p:xfrm>
          <a:off x="5375275" y="2852738"/>
          <a:ext cx="40290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3" imgW="47853600" imgH="10972800" progId="Equation.3">
                  <p:embed/>
                </p:oleObj>
              </mc:Choice>
              <mc:Fallback>
                <p:oleObj name="" r:id="rId3" imgW="47853600" imgH="109728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5275" y="2852738"/>
                        <a:ext cx="4029075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5" name="Group 9"/>
          <p:cNvGrpSpPr/>
          <p:nvPr/>
        </p:nvGrpSpPr>
        <p:grpSpPr>
          <a:xfrm>
            <a:off x="5381625" y="1643063"/>
            <a:ext cx="3757613" cy="1054100"/>
            <a:chOff x="0" y="0"/>
            <a:chExt cx="2367" cy="664"/>
          </a:xfrm>
        </p:grpSpPr>
        <p:grpSp>
          <p:nvGrpSpPr>
            <p:cNvPr id="3" name="Group 10"/>
            <p:cNvGrpSpPr/>
            <p:nvPr/>
          </p:nvGrpSpPr>
          <p:grpSpPr>
            <a:xfrm>
              <a:off x="0" y="0"/>
              <a:ext cx="1446" cy="664"/>
              <a:chOff x="0" y="0"/>
              <a:chExt cx="1915" cy="720"/>
            </a:xfrm>
          </p:grpSpPr>
          <p:sp>
            <p:nvSpPr>
              <p:cNvPr id="55306" name="Text Box 53"/>
              <p:cNvSpPr txBox="1"/>
              <p:nvPr/>
            </p:nvSpPr>
            <p:spPr>
              <a:xfrm>
                <a:off x="0" y="98"/>
                <a:ext cx="1915" cy="5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楷体_GB2312" pitchFamily="1" charset="-122"/>
                  </a:rPr>
                  <a:t>场源电荷：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pitchFamily="1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2" charset="0"/>
                    <a:ea typeface="楷体_GB2312" pitchFamily="1" charset="-122"/>
                  </a:rPr>
                  <a:t>检验电荷：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55307" name="对象 55307"/>
              <p:cNvGraphicFramePr>
                <a:graphicFrameLocks noChangeAspect="1"/>
              </p:cNvGraphicFramePr>
              <p:nvPr/>
            </p:nvGraphicFramePr>
            <p:xfrm>
              <a:off x="1313" y="0"/>
              <a:ext cx="267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0" name="" r:id="rId5" imgW="179705" imgH="461645" progId="Equation.3">
                      <p:embed/>
                    </p:oleObj>
                  </mc:Choice>
                  <mc:Fallback>
                    <p:oleObj name="" r:id="rId5" imgW="179705" imgH="461645" progId="Equation.3">
                      <p:embed/>
                      <p:pic>
                        <p:nvPicPr>
                          <p:cNvPr id="0" name="图片 330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13" y="0"/>
                            <a:ext cx="267" cy="7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5308" name="对象 55308"/>
            <p:cNvGraphicFramePr>
              <a:graphicFrameLocks noChangeAspect="1"/>
            </p:cNvGraphicFramePr>
            <p:nvPr/>
          </p:nvGraphicFramePr>
          <p:xfrm>
            <a:off x="1575" y="225"/>
            <a:ext cx="79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13106400" imgH="5791200" progId="Equation.3">
                    <p:embed/>
                  </p:oleObj>
                </mc:Choice>
                <mc:Fallback>
                  <p:oleObj name="" r:id="rId7" imgW="13106400" imgH="5791200" progId="Equation.3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75" y="225"/>
                          <a:ext cx="792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9" name="AutoShape 56"/>
            <p:cNvSpPr/>
            <p:nvPr/>
          </p:nvSpPr>
          <p:spPr>
            <a:xfrm>
              <a:off x="1305" y="180"/>
              <a:ext cx="176" cy="370"/>
            </a:xfrm>
            <a:prstGeom prst="rightBrace">
              <a:avLst>
                <a:gd name="adj1" fmla="val 17509"/>
                <a:gd name="adj2" fmla="val 50000"/>
              </a:avLst>
            </a:pr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311" name="Group 15"/>
          <p:cNvGrpSpPr/>
          <p:nvPr/>
        </p:nvGrpSpPr>
        <p:grpSpPr>
          <a:xfrm>
            <a:off x="2711450" y="1844675"/>
            <a:ext cx="2163763" cy="3097213"/>
            <a:chOff x="0" y="0"/>
            <a:chExt cx="1692" cy="2160"/>
          </a:xfrm>
        </p:grpSpPr>
        <p:sp>
          <p:nvSpPr>
            <p:cNvPr id="4" name="Rectangle 58"/>
            <p:cNvSpPr/>
            <p:nvPr/>
          </p:nvSpPr>
          <p:spPr>
            <a:xfrm>
              <a:off x="12" y="0"/>
              <a:ext cx="1680" cy="216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2" name="Line 59"/>
            <p:cNvSpPr/>
            <p:nvPr/>
          </p:nvSpPr>
          <p:spPr>
            <a:xfrm flipV="1">
              <a:off x="148" y="363"/>
              <a:ext cx="591" cy="76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3" name="Line 60"/>
            <p:cNvSpPr/>
            <p:nvPr/>
          </p:nvSpPr>
          <p:spPr>
            <a:xfrm>
              <a:off x="153" y="1121"/>
              <a:ext cx="1172" cy="85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4" name="Freeform 61"/>
            <p:cNvSpPr/>
            <p:nvPr/>
          </p:nvSpPr>
          <p:spPr>
            <a:xfrm>
              <a:off x="717" y="369"/>
              <a:ext cx="599" cy="1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5"/>
                </a:cxn>
                <a:cxn ang="0">
                  <a:pos x="77" y="17"/>
                </a:cxn>
                <a:cxn ang="0">
                  <a:pos x="88" y="58"/>
                </a:cxn>
                <a:cxn ang="0">
                  <a:pos x="145" y="95"/>
                </a:cxn>
                <a:cxn ang="0">
                  <a:pos x="111" y="139"/>
                </a:cxn>
                <a:cxn ang="0">
                  <a:pos x="166" y="188"/>
                </a:cxn>
              </a:cxnLst>
              <a:pathLst>
                <a:path w="703" h="2089">
                  <a:moveTo>
                    <a:pt x="0" y="0"/>
                  </a:moveTo>
                  <a:cubicBezTo>
                    <a:pt x="72" y="10"/>
                    <a:pt x="144" y="21"/>
                    <a:pt x="197" y="52"/>
                  </a:cubicBezTo>
                  <a:cubicBezTo>
                    <a:pt x="250" y="83"/>
                    <a:pt x="292" y="88"/>
                    <a:pt x="321" y="186"/>
                  </a:cubicBezTo>
                  <a:cubicBezTo>
                    <a:pt x="350" y="284"/>
                    <a:pt x="324" y="496"/>
                    <a:pt x="372" y="641"/>
                  </a:cubicBezTo>
                  <a:cubicBezTo>
                    <a:pt x="420" y="786"/>
                    <a:pt x="594" y="907"/>
                    <a:pt x="610" y="1055"/>
                  </a:cubicBezTo>
                  <a:cubicBezTo>
                    <a:pt x="626" y="1203"/>
                    <a:pt x="450" y="1359"/>
                    <a:pt x="466" y="1531"/>
                  </a:cubicBezTo>
                  <a:cubicBezTo>
                    <a:pt x="482" y="1703"/>
                    <a:pt x="664" y="1996"/>
                    <a:pt x="703" y="2089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5" name="Line 62"/>
            <p:cNvSpPr/>
            <p:nvPr/>
          </p:nvSpPr>
          <p:spPr>
            <a:xfrm flipV="1">
              <a:off x="153" y="892"/>
              <a:ext cx="890" cy="22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6" name="Line 63"/>
            <p:cNvSpPr/>
            <p:nvPr/>
          </p:nvSpPr>
          <p:spPr>
            <a:xfrm flipV="1">
              <a:off x="1044" y="794"/>
              <a:ext cx="422" cy="11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17" name="Oval 64"/>
            <p:cNvSpPr/>
            <p:nvPr/>
          </p:nvSpPr>
          <p:spPr>
            <a:xfrm>
              <a:off x="1014" y="870"/>
              <a:ext cx="67" cy="47"/>
            </a:xfrm>
            <a:prstGeom prst="ellipse">
              <a:avLst/>
            </a:prstGeom>
            <a:solidFill>
              <a:srgbClr val="FF996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5318" name="对象 55318"/>
            <p:cNvGraphicFramePr>
              <a:graphicFrameLocks noChangeAspect="1"/>
            </p:cNvGraphicFramePr>
            <p:nvPr/>
          </p:nvGraphicFramePr>
          <p:xfrm>
            <a:off x="633" y="10"/>
            <a:ext cx="264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9" imgW="3657600" imgH="14630400" progId="Equation.3">
                    <p:embed/>
                  </p:oleObj>
                </mc:Choice>
                <mc:Fallback>
                  <p:oleObj name="" r:id="rId9" imgW="3657600" imgH="146304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3" y="10"/>
                          <a:ext cx="264" cy="10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对象 55319"/>
            <p:cNvGraphicFramePr>
              <a:graphicFrameLocks noChangeAspect="1"/>
            </p:cNvGraphicFramePr>
            <p:nvPr/>
          </p:nvGraphicFramePr>
          <p:xfrm>
            <a:off x="315" y="363"/>
            <a:ext cx="332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11" imgW="3962400" imgH="21945600" progId="Equation.3">
                    <p:embed/>
                  </p:oleObj>
                </mc:Choice>
                <mc:Fallback>
                  <p:oleObj name="" r:id="rId11" imgW="3962400" imgH="2194560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5" y="363"/>
                          <a:ext cx="332" cy="1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对象 55320"/>
            <p:cNvGraphicFramePr>
              <a:graphicFrameLocks noChangeAspect="1"/>
            </p:cNvGraphicFramePr>
            <p:nvPr/>
          </p:nvGraphicFramePr>
          <p:xfrm>
            <a:off x="1359" y="1853"/>
            <a:ext cx="27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206375" imgH="271145" progId="Equation.3">
                    <p:embed/>
                  </p:oleObj>
                </mc:Choice>
                <mc:Fallback>
                  <p:oleObj name="" r:id="rId13" imgW="206375" imgH="271145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59" y="1853"/>
                          <a:ext cx="279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对象 55321"/>
            <p:cNvGraphicFramePr>
              <a:graphicFrameLocks noChangeAspect="1"/>
            </p:cNvGraphicFramePr>
            <p:nvPr/>
          </p:nvGraphicFramePr>
          <p:xfrm>
            <a:off x="1010" y="545"/>
            <a:ext cx="6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15" imgW="10668000" imgH="5791200" progId="Equation.3">
                    <p:embed/>
                  </p:oleObj>
                </mc:Choice>
                <mc:Fallback>
                  <p:oleObj name="" r:id="rId15" imgW="10668000" imgH="579120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10" y="545"/>
                          <a:ext cx="672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对象 55322"/>
            <p:cNvGraphicFramePr>
              <a:graphicFrameLocks noChangeAspect="1"/>
            </p:cNvGraphicFramePr>
            <p:nvPr/>
          </p:nvGraphicFramePr>
          <p:xfrm>
            <a:off x="960" y="209"/>
            <a:ext cx="25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17" imgW="155575" imgH="168910" progId="Equation.3">
                    <p:embed/>
                  </p:oleObj>
                </mc:Choice>
                <mc:Fallback>
                  <p:oleObj name="" r:id="rId17" imgW="155575" imgH="16891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60" y="209"/>
                          <a:ext cx="25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3" name="对象 55323"/>
            <p:cNvGraphicFramePr>
              <a:graphicFrameLocks noChangeAspect="1"/>
            </p:cNvGraphicFramePr>
            <p:nvPr/>
          </p:nvGraphicFramePr>
          <p:xfrm>
            <a:off x="0" y="833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9" imgW="129540" imgH="168910" progId="Equation.3">
                    <p:embed/>
                  </p:oleObj>
                </mc:Choice>
                <mc:Fallback>
                  <p:oleObj name="" r:id="rId19" imgW="129540" imgH="168910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833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4" name="Line 73"/>
            <p:cNvSpPr/>
            <p:nvPr/>
          </p:nvSpPr>
          <p:spPr>
            <a:xfrm>
              <a:off x="148" y="1130"/>
              <a:ext cx="1089" cy="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5325" name="对象 55325"/>
            <p:cNvGraphicFramePr>
              <a:graphicFrameLocks noChangeAspect="1"/>
            </p:cNvGraphicFramePr>
            <p:nvPr/>
          </p:nvGraphicFramePr>
          <p:xfrm>
            <a:off x="1204" y="982"/>
            <a:ext cx="34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21" imgW="4876800" imgH="4876800" progId="Equation.3">
                    <p:embed/>
                  </p:oleObj>
                </mc:Choice>
                <mc:Fallback>
                  <p:oleObj name="" r:id="rId21" imgW="4876800" imgH="487680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04" y="982"/>
                          <a:ext cx="34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6" name="Line 76"/>
            <p:cNvSpPr/>
            <p:nvPr/>
          </p:nvSpPr>
          <p:spPr>
            <a:xfrm>
              <a:off x="1043" y="898"/>
              <a:ext cx="0" cy="24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5327" name="对象 55327"/>
            <p:cNvGraphicFramePr>
              <a:graphicFrameLocks noChangeAspect="1"/>
            </p:cNvGraphicFramePr>
            <p:nvPr/>
          </p:nvGraphicFramePr>
          <p:xfrm>
            <a:off x="947" y="1090"/>
            <a:ext cx="28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" name="" r:id="rId23" imgW="207010" imgH="181610" progId="Equation.3">
                    <p:embed/>
                  </p:oleObj>
                </mc:Choice>
                <mc:Fallback>
                  <p:oleObj name="" r:id="rId23" imgW="207010" imgH="181610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47" y="1090"/>
                          <a:ext cx="288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8" name="对象 55328"/>
            <p:cNvGraphicFramePr>
              <a:graphicFrameLocks noChangeAspect="1"/>
            </p:cNvGraphicFramePr>
            <p:nvPr/>
          </p:nvGraphicFramePr>
          <p:xfrm>
            <a:off x="563" y="1114"/>
            <a:ext cx="26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" name="" r:id="rId25" imgW="3962400" imgH="3962400" progId="Equation.3">
                    <p:embed/>
                  </p:oleObj>
                </mc:Choice>
                <mc:Fallback>
                  <p:oleObj name="" r:id="rId25" imgW="3962400" imgH="3962400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63" y="1114"/>
                          <a:ext cx="26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9" name="对象 55329"/>
            <p:cNvGraphicFramePr>
              <a:graphicFrameLocks noChangeAspect="1"/>
            </p:cNvGraphicFramePr>
            <p:nvPr/>
          </p:nvGraphicFramePr>
          <p:xfrm>
            <a:off x="1191" y="862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27" imgW="142875" imgH="181610" progId="Equation.3">
                    <p:embed/>
                  </p:oleObj>
                </mc:Choice>
                <mc:Fallback>
                  <p:oleObj name="" r:id="rId27" imgW="142875" imgH="181610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91" y="862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0" name="Arc 80"/>
            <p:cNvSpPr/>
            <p:nvPr/>
          </p:nvSpPr>
          <p:spPr>
            <a:xfrm flipV="1">
              <a:off x="1104" y="881"/>
              <a:ext cx="4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1" name="Line 74"/>
            <p:cNvSpPr/>
            <p:nvPr/>
          </p:nvSpPr>
          <p:spPr>
            <a:xfrm>
              <a:off x="1031" y="884"/>
              <a:ext cx="206" cy="25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5333" name="TextBox 38"/>
          <p:cNvSpPr txBox="1"/>
          <p:nvPr/>
        </p:nvSpPr>
        <p:spPr>
          <a:xfrm>
            <a:off x="2024063" y="1285875"/>
            <a:ext cx="209677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sz="2000" b="1" dirty="0">
                <a:latin typeface="Times New Roman" panose="02020603050405020304" pitchFamily="2" charset="0"/>
                <a:ea typeface="楷体_GB2312" pitchFamily="1" charset="-122"/>
              </a:rPr>
              <a:t>、静电力的功：</a:t>
            </a:r>
            <a:endParaRPr lang="zh-CN" altLang="en-US" sz="20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10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  <p:bldP spid="553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322" name="Group 2"/>
          <p:cNvGrpSpPr/>
          <p:nvPr/>
        </p:nvGrpSpPr>
        <p:grpSpPr>
          <a:xfrm>
            <a:off x="6596063" y="928688"/>
            <a:ext cx="3886200" cy="4105275"/>
            <a:chOff x="0" y="0"/>
            <a:chExt cx="3886200" cy="4105275"/>
          </a:xfrm>
        </p:grpSpPr>
        <p:sp>
          <p:nvSpPr>
            <p:cNvPr id="2" name="Rectangle 8"/>
            <p:cNvSpPr/>
            <p:nvPr/>
          </p:nvSpPr>
          <p:spPr>
            <a:xfrm>
              <a:off x="34925" y="0"/>
              <a:ext cx="3605213" cy="4105275"/>
            </a:xfrm>
            <a:prstGeom prst="rect">
              <a:avLst/>
            </a:prstGeom>
            <a:solidFill>
              <a:srgbClr val="FAF4F4"/>
            </a:solidFill>
            <a:ln w="57150" cap="sq" cmpd="sng">
              <a:solidFill>
                <a:srgbClr val="FF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23" name="对象 56323"/>
            <p:cNvGraphicFramePr>
              <a:graphicFrameLocks noChangeAspect="1"/>
            </p:cNvGraphicFramePr>
            <p:nvPr/>
          </p:nvGraphicFramePr>
          <p:xfrm>
            <a:off x="3400425" y="928687"/>
            <a:ext cx="2571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1" imgW="154940" imgH="232410" progId="Equation.3">
                    <p:embed/>
                  </p:oleObj>
                </mc:Choice>
                <mc:Fallback>
                  <p:oleObj name="" r:id="rId1" imgW="154940" imgH="23241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0425" y="928687"/>
                          <a:ext cx="257175" cy="390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4" name="Line 10"/>
            <p:cNvSpPr/>
            <p:nvPr/>
          </p:nvSpPr>
          <p:spPr>
            <a:xfrm flipV="1">
              <a:off x="2286000" y="1233487"/>
              <a:ext cx="1219200" cy="21336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6325" name="Line 11"/>
            <p:cNvSpPr/>
            <p:nvPr/>
          </p:nvSpPr>
          <p:spPr>
            <a:xfrm rot="36736">
              <a:off x="1290638" y="700087"/>
              <a:ext cx="1033462" cy="27432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6326" name="Line 12"/>
            <p:cNvSpPr/>
            <p:nvPr/>
          </p:nvSpPr>
          <p:spPr>
            <a:xfrm>
              <a:off x="1676400" y="700087"/>
              <a:ext cx="609600" cy="26670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6327" name="Line 13"/>
            <p:cNvSpPr/>
            <p:nvPr/>
          </p:nvSpPr>
          <p:spPr>
            <a:xfrm>
              <a:off x="152400" y="1538287"/>
              <a:ext cx="2133600" cy="19050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6328" name="Freeform 14"/>
            <p:cNvSpPr/>
            <p:nvPr/>
          </p:nvSpPr>
          <p:spPr>
            <a:xfrm>
              <a:off x="76200" y="395287"/>
              <a:ext cx="3810000" cy="11938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2400" h="752">
                  <a:moveTo>
                    <a:pt x="0" y="720"/>
                  </a:moveTo>
                  <a:cubicBezTo>
                    <a:pt x="156" y="736"/>
                    <a:pt x="312" y="752"/>
                    <a:pt x="432" y="672"/>
                  </a:cubicBezTo>
                  <a:cubicBezTo>
                    <a:pt x="552" y="592"/>
                    <a:pt x="608" y="352"/>
                    <a:pt x="720" y="240"/>
                  </a:cubicBezTo>
                  <a:cubicBezTo>
                    <a:pt x="832" y="128"/>
                    <a:pt x="968" y="0"/>
                    <a:pt x="1104" y="0"/>
                  </a:cubicBezTo>
                  <a:cubicBezTo>
                    <a:pt x="1240" y="0"/>
                    <a:pt x="1400" y="152"/>
                    <a:pt x="1536" y="240"/>
                  </a:cubicBezTo>
                  <a:cubicBezTo>
                    <a:pt x="1672" y="328"/>
                    <a:pt x="1776" y="472"/>
                    <a:pt x="1920" y="528"/>
                  </a:cubicBezTo>
                  <a:cubicBezTo>
                    <a:pt x="2064" y="584"/>
                    <a:pt x="2232" y="580"/>
                    <a:pt x="2400" y="576"/>
                  </a:cubicBezTo>
                </a:path>
              </a:pathLst>
            </a:custGeom>
            <a:noFill/>
            <a:ln w="3175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29" name="Oval 15"/>
            <p:cNvSpPr/>
            <p:nvPr/>
          </p:nvSpPr>
          <p:spPr>
            <a:xfrm>
              <a:off x="2133600" y="3262312"/>
              <a:ext cx="304800" cy="304800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100000"/>
                  </a:srgbClr>
                </a:gs>
                <a:gs pos="17999">
                  <a:srgbClr val="99CCFF">
                    <a:alpha val="100000"/>
                  </a:srgbClr>
                </a:gs>
                <a:gs pos="36000">
                  <a:srgbClr val="9966FF">
                    <a:alpha val="100000"/>
                  </a:srgbClr>
                </a:gs>
                <a:gs pos="61000">
                  <a:srgbClr val="CC99FF">
                    <a:alpha val="100000"/>
                  </a:srgbClr>
                </a:gs>
                <a:gs pos="82001">
                  <a:srgbClr val="99CCFF">
                    <a:alpha val="100000"/>
                  </a:srgbClr>
                </a:gs>
                <a:gs pos="100000">
                  <a:srgbClr val="CCCCFF">
                    <a:alpha val="100000"/>
                  </a:srgbClr>
                </a:gs>
              </a:gsLst>
              <a:lin ang="2700000" scaled="1"/>
              <a:tileRect/>
            </a:gra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30" name="对象 56330"/>
            <p:cNvGraphicFramePr>
              <a:graphicFrameLocks noChangeAspect="1"/>
            </p:cNvGraphicFramePr>
            <p:nvPr/>
          </p:nvGraphicFramePr>
          <p:xfrm>
            <a:off x="2182813" y="3554412"/>
            <a:ext cx="341312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3" imgW="206375" imgH="283845" progId="Equation.3">
                    <p:embed/>
                  </p:oleObj>
                </mc:Choice>
                <mc:Fallback>
                  <p:oleObj name="" r:id="rId3" imgW="206375" imgH="283845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82813" y="3554412"/>
                          <a:ext cx="341312" cy="4778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对象 56331"/>
            <p:cNvGraphicFramePr>
              <a:graphicFrameLocks noChangeAspect="1"/>
            </p:cNvGraphicFramePr>
            <p:nvPr/>
          </p:nvGraphicFramePr>
          <p:xfrm>
            <a:off x="0" y="1157287"/>
            <a:ext cx="27781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5" imgW="168910" imgH="181610" progId="Equation.3">
                    <p:embed/>
                  </p:oleObj>
                </mc:Choice>
                <mc:Fallback>
                  <p:oleObj name="" r:id="rId5" imgW="168910" imgH="18161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1157287"/>
                          <a:ext cx="277813" cy="301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对象 56332"/>
            <p:cNvGraphicFramePr>
              <a:graphicFrameLocks noChangeAspect="1"/>
            </p:cNvGraphicFramePr>
            <p:nvPr/>
          </p:nvGraphicFramePr>
          <p:xfrm>
            <a:off x="1219200" y="612775"/>
            <a:ext cx="1857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7" imgW="143510" imgH="156845" progId="Equation.3">
                    <p:embed/>
                  </p:oleObj>
                </mc:Choice>
                <mc:Fallback>
                  <p:oleObj name="" r:id="rId7" imgW="143510" imgH="156845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19200" y="612775"/>
                          <a:ext cx="185738" cy="201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3" name="Line 19"/>
            <p:cNvSpPr/>
            <p:nvPr/>
          </p:nvSpPr>
          <p:spPr>
            <a:xfrm rot="509286" flipV="1">
              <a:off x="1320800" y="411162"/>
              <a:ext cx="304800" cy="304800"/>
            </a:xfrm>
            <a:prstGeom prst="line">
              <a:avLst/>
            </a:prstGeom>
            <a:ln w="25400" cap="sq" cmpd="sng">
              <a:solidFill>
                <a:srgbClr val="FF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6334" name="Line 20"/>
            <p:cNvSpPr/>
            <p:nvPr/>
          </p:nvSpPr>
          <p:spPr>
            <a:xfrm rot="-10442707">
              <a:off x="1104900" y="242887"/>
              <a:ext cx="228600" cy="457200"/>
            </a:xfrm>
            <a:prstGeom prst="line">
              <a:avLst/>
            </a:prstGeom>
            <a:ln w="25400" cap="sq" cmpd="sng">
              <a:solidFill>
                <a:srgbClr val="FF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6335" name="Line 21"/>
            <p:cNvSpPr/>
            <p:nvPr/>
          </p:nvSpPr>
          <p:spPr>
            <a:xfrm>
              <a:off x="1295400" y="700087"/>
              <a:ext cx="381000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6336" name="对象 56336"/>
            <p:cNvGraphicFramePr>
              <a:graphicFrameLocks noChangeAspect="1"/>
            </p:cNvGraphicFramePr>
            <p:nvPr/>
          </p:nvGraphicFramePr>
          <p:xfrm>
            <a:off x="1295400" y="319087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9" imgW="167640" imgH="232410" progId="Equation.3">
                    <p:embed/>
                  </p:oleObj>
                </mc:Choice>
                <mc:Fallback>
                  <p:oleObj name="" r:id="rId9" imgW="167640" imgH="23241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5400" y="319087"/>
                          <a:ext cx="165100" cy="228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7" name="Freeform 23"/>
            <p:cNvSpPr/>
            <p:nvPr/>
          </p:nvSpPr>
          <p:spPr>
            <a:xfrm rot="-2104426">
              <a:off x="1295400" y="534987"/>
              <a:ext cx="88900" cy="8890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56" h="56">
                  <a:moveTo>
                    <a:pt x="0" y="8"/>
                  </a:moveTo>
                  <a:cubicBezTo>
                    <a:pt x="20" y="4"/>
                    <a:pt x="40" y="0"/>
                    <a:pt x="48" y="8"/>
                  </a:cubicBezTo>
                  <a:cubicBezTo>
                    <a:pt x="56" y="16"/>
                    <a:pt x="52" y="36"/>
                    <a:pt x="48" y="5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6338" name="对象 56338"/>
            <p:cNvGraphicFramePr>
              <a:graphicFrameLocks noChangeAspect="1"/>
            </p:cNvGraphicFramePr>
            <p:nvPr/>
          </p:nvGraphicFramePr>
          <p:xfrm>
            <a:off x="923925" y="392112"/>
            <a:ext cx="315913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11" imgW="295275" imgH="398145" progId="Equation.3">
                    <p:embed/>
                  </p:oleObj>
                </mc:Choice>
                <mc:Fallback>
                  <p:oleObj name="" r:id="rId11" imgW="295275" imgH="398145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23925" y="392112"/>
                          <a:ext cx="315913" cy="4238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9" name="对象 56339"/>
            <p:cNvGraphicFramePr>
              <a:graphicFrameLocks noChangeAspect="1"/>
            </p:cNvGraphicFramePr>
            <p:nvPr/>
          </p:nvGraphicFramePr>
          <p:xfrm>
            <a:off x="838200" y="2300287"/>
            <a:ext cx="2508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3" imgW="179705" imgH="295275" progId="Equation.3">
                    <p:embed/>
                  </p:oleObj>
                </mc:Choice>
                <mc:Fallback>
                  <p:oleObj name="" r:id="rId13" imgW="179705" imgH="295275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38200" y="2300287"/>
                          <a:ext cx="250825" cy="411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0" name="对象 56340"/>
            <p:cNvGraphicFramePr>
              <a:graphicFrameLocks noChangeAspect="1"/>
            </p:cNvGraphicFramePr>
            <p:nvPr/>
          </p:nvGraphicFramePr>
          <p:xfrm>
            <a:off x="2949575" y="2224087"/>
            <a:ext cx="2508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15" imgW="179705" imgH="295275" progId="Equation.3">
                    <p:embed/>
                  </p:oleObj>
                </mc:Choice>
                <mc:Fallback>
                  <p:oleObj name="" r:id="rId15" imgW="179705" imgH="295275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49575" y="2224087"/>
                          <a:ext cx="250825" cy="411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1" name="对象 56341"/>
            <p:cNvGraphicFramePr>
              <a:graphicFrameLocks noChangeAspect="1"/>
            </p:cNvGraphicFramePr>
            <p:nvPr/>
          </p:nvGraphicFramePr>
          <p:xfrm>
            <a:off x="1460500" y="90487"/>
            <a:ext cx="368300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7" imgW="359410" imgH="359410" progId="Equation.3">
                    <p:embed/>
                  </p:oleObj>
                </mc:Choice>
                <mc:Fallback>
                  <p:oleObj name="" r:id="rId17" imgW="359410" imgH="35941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460500" y="90487"/>
                          <a:ext cx="368300" cy="3667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2" name="对象 56342"/>
            <p:cNvGraphicFramePr>
              <a:graphicFrameLocks noChangeAspect="1"/>
            </p:cNvGraphicFramePr>
            <p:nvPr/>
          </p:nvGraphicFramePr>
          <p:xfrm>
            <a:off x="1676400" y="395287"/>
            <a:ext cx="304800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19" imgW="271145" imgH="232410" progId="Equation.3">
                    <p:embed/>
                  </p:oleObj>
                </mc:Choice>
                <mc:Fallback>
                  <p:oleObj name="" r:id="rId19" imgW="271145" imgH="23241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76400" y="395287"/>
                          <a:ext cx="304800" cy="2619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3" name="Line 29"/>
            <p:cNvSpPr/>
            <p:nvPr/>
          </p:nvSpPr>
          <p:spPr>
            <a:xfrm rot="383543">
              <a:off x="1612900" y="471487"/>
              <a:ext cx="76200" cy="228600"/>
            </a:xfrm>
            <a:prstGeom prst="line">
              <a:avLst/>
            </a:prstGeom>
            <a:ln w="28575" cap="flat" cmpd="sng">
              <a:solidFill>
                <a:srgbClr val="DA2238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6344" name="对象 56344"/>
            <p:cNvGraphicFramePr>
              <a:graphicFrameLocks noChangeAspect="1"/>
            </p:cNvGraphicFramePr>
            <p:nvPr/>
          </p:nvGraphicFramePr>
          <p:xfrm>
            <a:off x="838200" y="128587"/>
            <a:ext cx="3048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21" imgW="219075" imgH="271145" progId="Equation.3">
                    <p:embed/>
                  </p:oleObj>
                </mc:Choice>
                <mc:Fallback>
                  <p:oleObj name="" r:id="rId21" imgW="219075" imgH="271145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38200" y="128587"/>
                          <a:ext cx="30480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5" name="对象 56345"/>
            <p:cNvGraphicFramePr>
              <a:graphicFrameLocks noChangeAspect="1"/>
            </p:cNvGraphicFramePr>
            <p:nvPr/>
          </p:nvGraphicFramePr>
          <p:xfrm>
            <a:off x="90488" y="1479550"/>
            <a:ext cx="185737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23" imgW="143510" imgH="156845" progId="Equation.3">
                    <p:embed/>
                  </p:oleObj>
                </mc:Choice>
                <mc:Fallback>
                  <p:oleObj name="" r:id="rId23" imgW="143510" imgH="156845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0488" y="1479550"/>
                          <a:ext cx="185737" cy="201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6" name="对象 56346"/>
            <p:cNvGraphicFramePr>
              <a:graphicFrameLocks noChangeAspect="1"/>
            </p:cNvGraphicFramePr>
            <p:nvPr/>
          </p:nvGraphicFramePr>
          <p:xfrm>
            <a:off x="3395663" y="1185862"/>
            <a:ext cx="185737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4" imgW="143510" imgH="156845" progId="Equation.3">
                    <p:embed/>
                  </p:oleObj>
                </mc:Choice>
                <mc:Fallback>
                  <p:oleObj name="" r:id="rId24" imgW="143510" imgH="156845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5663" y="1185862"/>
                          <a:ext cx="185737" cy="201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7" name="对象 56347"/>
            <p:cNvGraphicFramePr>
              <a:graphicFrameLocks noChangeAspect="1"/>
            </p:cNvGraphicFramePr>
            <p:nvPr/>
          </p:nvGraphicFramePr>
          <p:xfrm>
            <a:off x="1425575" y="1601787"/>
            <a:ext cx="250825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25" imgW="181610" imgH="207010" progId="Equation.3">
                    <p:embed/>
                  </p:oleObj>
                </mc:Choice>
                <mc:Fallback>
                  <p:oleObj name="" r:id="rId25" imgW="181610" imgH="20701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425575" y="1601787"/>
                          <a:ext cx="250825" cy="284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8" name="对象 56348"/>
            <p:cNvGraphicFramePr>
              <a:graphicFrameLocks noChangeAspect="1"/>
            </p:cNvGraphicFramePr>
            <p:nvPr/>
          </p:nvGraphicFramePr>
          <p:xfrm>
            <a:off x="1981200" y="1385887"/>
            <a:ext cx="83820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7" imgW="778510" imgH="293370" progId="Equation.3">
                    <p:embed/>
                  </p:oleObj>
                </mc:Choice>
                <mc:Fallback>
                  <p:oleObj name="" r:id="rId27" imgW="778510" imgH="29337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981200" y="1385887"/>
                          <a:ext cx="838200" cy="311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9" name="Oval 39"/>
            <p:cNvSpPr/>
            <p:nvPr/>
          </p:nvSpPr>
          <p:spPr>
            <a:xfrm>
              <a:off x="1401763" y="3024187"/>
              <a:ext cx="1657350" cy="987425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点电荷系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51" name="Text Box 40"/>
          <p:cNvSpPr txBox="1"/>
          <p:nvPr/>
        </p:nvSpPr>
        <p:spPr>
          <a:xfrm>
            <a:off x="1524000" y="116206"/>
            <a:ext cx="8929688" cy="5835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如果场源电荷不是点电荷，而是一个点电荷系。 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6352" name="对象 56351"/>
          <p:cNvGraphicFramePr>
            <a:graphicFrameLocks noChangeAspect="1"/>
          </p:cNvGraphicFramePr>
          <p:nvPr/>
        </p:nvGraphicFramePr>
        <p:xfrm>
          <a:off x="1774825" y="981075"/>
          <a:ext cx="2376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29" imgW="1866900" imgH="520700" progId="Equation.3">
                  <p:embed/>
                </p:oleObj>
              </mc:Choice>
              <mc:Fallback>
                <p:oleObj name="" r:id="rId29" imgW="1866900" imgH="5207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774825" y="981075"/>
                        <a:ext cx="2376488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对象 56352"/>
          <p:cNvGraphicFramePr>
            <a:graphicFrameLocks noChangeAspect="1"/>
          </p:cNvGraphicFramePr>
          <p:nvPr/>
        </p:nvGraphicFramePr>
        <p:xfrm>
          <a:off x="4167188" y="1000125"/>
          <a:ext cx="2016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31" imgW="1033780" imgH="434340" progId="Equation.3">
                  <p:embed/>
                </p:oleObj>
              </mc:Choice>
              <mc:Fallback>
                <p:oleObj name="" r:id="rId31" imgW="1033780" imgH="43434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167188" y="1000125"/>
                        <a:ext cx="2016125" cy="966788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对象 56353"/>
          <p:cNvGraphicFramePr>
            <a:graphicFrameLocks noChangeAspect="1"/>
          </p:cNvGraphicFramePr>
          <p:nvPr/>
        </p:nvGraphicFramePr>
        <p:xfrm>
          <a:off x="2309813" y="1928813"/>
          <a:ext cx="19288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3" imgW="1778000" imgH="711200" progId="Equation.3">
                  <p:embed/>
                </p:oleObj>
              </mc:Choice>
              <mc:Fallback>
                <p:oleObj name="" r:id="rId33" imgW="1778000" imgH="7112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09813" y="1928813"/>
                        <a:ext cx="1928812" cy="752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5" name="对象 56354"/>
          <p:cNvGraphicFramePr>
            <a:graphicFrameLocks noChangeAspect="1"/>
          </p:cNvGraphicFramePr>
          <p:nvPr/>
        </p:nvGraphicFramePr>
        <p:xfrm>
          <a:off x="2279650" y="3502025"/>
          <a:ext cx="26733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5" imgW="1289685" imgH="485140" progId="Equation.3">
                  <p:embed/>
                </p:oleObj>
              </mc:Choice>
              <mc:Fallback>
                <p:oleObj name="" r:id="rId35" imgW="1289685" imgH="48514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79650" y="3502025"/>
                        <a:ext cx="2673350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6" name="Rectangle 45"/>
          <p:cNvSpPr/>
          <p:nvPr/>
        </p:nvSpPr>
        <p:spPr>
          <a:xfrm>
            <a:off x="2238375" y="4572000"/>
            <a:ext cx="3024188" cy="521970"/>
          </a:xfrm>
          <a:prstGeom prst="rect">
            <a:avLst/>
          </a:prstGeom>
          <a:solidFill>
            <a:srgbClr val="FFFF99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仍与路径无关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57" name="Rectangle 47"/>
          <p:cNvSpPr/>
          <p:nvPr/>
        </p:nvSpPr>
        <p:spPr>
          <a:xfrm>
            <a:off x="2738438" y="5357813"/>
            <a:ext cx="7278687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实验电荷在任何静电场中移动时，电场力所做的功，仅与实验电荷量及其始、末位置有关。即静电场力是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保守力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6358" name="Oval 48"/>
          <p:cNvSpPr/>
          <p:nvPr/>
        </p:nvSpPr>
        <p:spPr>
          <a:xfrm>
            <a:off x="2927350" y="1125538"/>
            <a:ext cx="649288" cy="647700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59" name="Oval 49"/>
          <p:cNvSpPr/>
          <p:nvPr/>
        </p:nvSpPr>
        <p:spPr>
          <a:xfrm>
            <a:off x="4667250" y="1000125"/>
            <a:ext cx="1081088" cy="950913"/>
          </a:xfrm>
          <a:prstGeom prst="ellipse">
            <a:avLst/>
          </a:pr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6360" name="对象 56359"/>
          <p:cNvGraphicFramePr>
            <a:graphicFrameLocks noChangeAspect="1"/>
          </p:cNvGraphicFramePr>
          <p:nvPr/>
        </p:nvGraphicFramePr>
        <p:xfrm>
          <a:off x="2238375" y="2643188"/>
          <a:ext cx="27130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7" imgW="1549400" imgH="444500" progId="Equation.3">
                  <p:embed/>
                </p:oleObj>
              </mc:Choice>
              <mc:Fallback>
                <p:oleObj name="" r:id="rId37" imgW="1549400" imgH="4445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38375" y="2643188"/>
                        <a:ext cx="2713038" cy="8572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1" grpId="0"/>
      <p:bldP spid="56356" grpId="0" bldLvl="0" animBg="1"/>
      <p:bldP spid="56358" grpId="0" bldLvl="0" animBg="1"/>
      <p:bldP spid="5635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14" name="Group 2"/>
          <p:cNvGrpSpPr/>
          <p:nvPr/>
        </p:nvGrpSpPr>
        <p:grpSpPr>
          <a:xfrm>
            <a:off x="2166938" y="1000125"/>
            <a:ext cx="1524000" cy="1522413"/>
            <a:chOff x="0" y="0"/>
            <a:chExt cx="960" cy="959"/>
          </a:xfrm>
        </p:grpSpPr>
        <p:sp>
          <p:nvSpPr>
            <p:cNvPr id="2" name="Line 3"/>
            <p:cNvSpPr/>
            <p:nvPr/>
          </p:nvSpPr>
          <p:spPr>
            <a:xfrm flipV="1">
              <a:off x="480" y="0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15" name="Line 4"/>
            <p:cNvSpPr/>
            <p:nvPr/>
          </p:nvSpPr>
          <p:spPr>
            <a:xfrm rot="1800000" flipV="1">
              <a:off x="624" y="25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16" name="Line 5"/>
            <p:cNvSpPr/>
            <p:nvPr/>
          </p:nvSpPr>
          <p:spPr>
            <a:xfrm rot="3600000" flipV="1">
              <a:off x="719" y="130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17" name="Line 6"/>
            <p:cNvSpPr/>
            <p:nvPr/>
          </p:nvSpPr>
          <p:spPr>
            <a:xfrm rot="5400000" flipV="1">
              <a:off x="744" y="264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18" name="Line 7"/>
            <p:cNvSpPr/>
            <p:nvPr/>
          </p:nvSpPr>
          <p:spPr>
            <a:xfrm rot="7200000" flipV="1">
              <a:off x="719" y="407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19" name="Line 8"/>
            <p:cNvSpPr/>
            <p:nvPr/>
          </p:nvSpPr>
          <p:spPr>
            <a:xfrm rot="9000000" flipV="1">
              <a:off x="614" y="502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20" name="Line 9"/>
            <p:cNvSpPr/>
            <p:nvPr/>
          </p:nvSpPr>
          <p:spPr>
            <a:xfrm rot="-10800000" flipV="1">
              <a:off x="480" y="527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21" name="Line 10"/>
            <p:cNvSpPr/>
            <p:nvPr/>
          </p:nvSpPr>
          <p:spPr>
            <a:xfrm rot="-9000000" flipV="1">
              <a:off x="334" y="500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22" name="Line 11"/>
            <p:cNvSpPr/>
            <p:nvPr/>
          </p:nvSpPr>
          <p:spPr>
            <a:xfrm rot="-7200000" flipV="1">
              <a:off x="239" y="395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23" name="Line 12"/>
            <p:cNvSpPr/>
            <p:nvPr/>
          </p:nvSpPr>
          <p:spPr>
            <a:xfrm rot="-3600000" flipV="1">
              <a:off x="239" y="118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24" name="Line 13"/>
            <p:cNvSpPr/>
            <p:nvPr/>
          </p:nvSpPr>
          <p:spPr>
            <a:xfrm rot="-1800000" flipV="1">
              <a:off x="344" y="23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8925" name="Line 14"/>
            <p:cNvSpPr/>
            <p:nvPr/>
          </p:nvSpPr>
          <p:spPr>
            <a:xfrm rot="-5400000">
              <a:off x="201" y="249"/>
              <a:ext cx="1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triangle" w="sm" len="lg"/>
              <a:tailEnd type="none" w="med" len="med"/>
            </a:ln>
          </p:spPr>
        </p:sp>
      </p:grpSp>
      <p:grpSp>
        <p:nvGrpSpPr>
          <p:cNvPr id="38926" name="Group 15"/>
          <p:cNvGrpSpPr/>
          <p:nvPr/>
        </p:nvGrpSpPr>
        <p:grpSpPr>
          <a:xfrm>
            <a:off x="2855913" y="1701800"/>
            <a:ext cx="152400" cy="152400"/>
            <a:chOff x="0" y="0"/>
            <a:chExt cx="96" cy="96"/>
          </a:xfrm>
        </p:grpSpPr>
        <p:sp>
          <p:nvSpPr>
            <p:cNvPr id="38927" name="Oval 16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8928" name="Group 17"/>
            <p:cNvGrpSpPr/>
            <p:nvPr/>
          </p:nvGrpSpPr>
          <p:grpSpPr>
            <a:xfrm>
              <a:off x="15" y="13"/>
              <a:ext cx="73" cy="73"/>
              <a:chOff x="0" y="0"/>
              <a:chExt cx="73" cy="73"/>
            </a:xfrm>
          </p:grpSpPr>
          <p:sp>
            <p:nvSpPr>
              <p:cNvPr id="38929" name="Line 18"/>
              <p:cNvSpPr/>
              <p:nvPr/>
            </p:nvSpPr>
            <p:spPr>
              <a:xfrm>
                <a:off x="34" y="0"/>
                <a:ext cx="0" cy="7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30" name="Line 19"/>
              <p:cNvSpPr/>
              <p:nvPr/>
            </p:nvSpPr>
            <p:spPr>
              <a:xfrm>
                <a:off x="0" y="35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8931" name="Group 20"/>
          <p:cNvGrpSpPr/>
          <p:nvPr/>
        </p:nvGrpSpPr>
        <p:grpSpPr>
          <a:xfrm>
            <a:off x="4872038" y="1701800"/>
            <a:ext cx="152400" cy="152400"/>
            <a:chOff x="0" y="0"/>
            <a:chExt cx="96" cy="96"/>
          </a:xfrm>
        </p:grpSpPr>
        <p:sp>
          <p:nvSpPr>
            <p:cNvPr id="38932" name="Oval 21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Line 22"/>
            <p:cNvSpPr/>
            <p:nvPr/>
          </p:nvSpPr>
          <p:spPr>
            <a:xfrm>
              <a:off x="0" y="48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935" name="Group 23"/>
          <p:cNvGrpSpPr/>
          <p:nvPr/>
        </p:nvGrpSpPr>
        <p:grpSpPr>
          <a:xfrm>
            <a:off x="4167188" y="1000125"/>
            <a:ext cx="1524000" cy="1522413"/>
            <a:chOff x="0" y="0"/>
            <a:chExt cx="960" cy="959"/>
          </a:xfrm>
        </p:grpSpPr>
        <p:sp>
          <p:nvSpPr>
            <p:cNvPr id="3" name="Line 24"/>
            <p:cNvSpPr/>
            <p:nvPr/>
          </p:nvSpPr>
          <p:spPr>
            <a:xfrm rot="-1800000" flipV="1">
              <a:off x="344" y="23"/>
              <a:ext cx="0" cy="43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936" name="Group 25"/>
            <p:cNvGrpSpPr/>
            <p:nvPr/>
          </p:nvGrpSpPr>
          <p:grpSpPr>
            <a:xfrm>
              <a:off x="0" y="0"/>
              <a:ext cx="960" cy="959"/>
              <a:chOff x="0" y="0"/>
              <a:chExt cx="960" cy="959"/>
            </a:xfrm>
          </p:grpSpPr>
          <p:sp>
            <p:nvSpPr>
              <p:cNvPr id="38937" name="Line 26"/>
              <p:cNvSpPr/>
              <p:nvPr/>
            </p:nvSpPr>
            <p:spPr>
              <a:xfrm flipV="1">
                <a:off x="480" y="0"/>
                <a:ext cx="0" cy="432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8938" name="Group 27"/>
              <p:cNvGrpSpPr/>
              <p:nvPr/>
            </p:nvGrpSpPr>
            <p:grpSpPr>
              <a:xfrm>
                <a:off x="0" y="25"/>
                <a:ext cx="960" cy="934"/>
                <a:chOff x="0" y="0"/>
                <a:chExt cx="960" cy="934"/>
              </a:xfrm>
            </p:grpSpPr>
            <p:sp>
              <p:nvSpPr>
                <p:cNvPr id="38939" name="Line 28"/>
                <p:cNvSpPr/>
                <p:nvPr/>
              </p:nvSpPr>
              <p:spPr>
                <a:xfrm rot="1800000" flipV="1">
                  <a:off x="624" y="0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0" name="Line 29"/>
                <p:cNvSpPr/>
                <p:nvPr/>
              </p:nvSpPr>
              <p:spPr>
                <a:xfrm rot="3600000" flipV="1">
                  <a:off x="719" y="105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1" name="Line 30"/>
                <p:cNvSpPr/>
                <p:nvPr/>
              </p:nvSpPr>
              <p:spPr>
                <a:xfrm rot="5400000" flipV="1">
                  <a:off x="744" y="239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2" name="Line 31"/>
                <p:cNvSpPr/>
                <p:nvPr/>
              </p:nvSpPr>
              <p:spPr>
                <a:xfrm rot="7200000" flipV="1">
                  <a:off x="719" y="382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3" name="Line 32"/>
                <p:cNvSpPr/>
                <p:nvPr/>
              </p:nvSpPr>
              <p:spPr>
                <a:xfrm rot="9000000" flipV="1">
                  <a:off x="614" y="477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4" name="Line 33"/>
                <p:cNvSpPr/>
                <p:nvPr/>
              </p:nvSpPr>
              <p:spPr>
                <a:xfrm rot="-10800000" flipV="1">
                  <a:off x="480" y="502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5" name="Line 34"/>
                <p:cNvSpPr/>
                <p:nvPr/>
              </p:nvSpPr>
              <p:spPr>
                <a:xfrm rot="-9000000" flipV="1">
                  <a:off x="334" y="475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6" name="Line 35"/>
                <p:cNvSpPr/>
                <p:nvPr/>
              </p:nvSpPr>
              <p:spPr>
                <a:xfrm rot="-7200000" flipV="1">
                  <a:off x="239" y="370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7" name="Line 36"/>
                <p:cNvSpPr/>
                <p:nvPr/>
              </p:nvSpPr>
              <p:spPr>
                <a:xfrm rot="-3600000" flipV="1">
                  <a:off x="239" y="93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48" name="Line 37"/>
                <p:cNvSpPr/>
                <p:nvPr/>
              </p:nvSpPr>
              <p:spPr>
                <a:xfrm rot="5400000" flipV="1">
                  <a:off x="216" y="239"/>
                  <a:ext cx="0" cy="432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8949" name="Group 38"/>
                <p:cNvGrpSpPr/>
                <p:nvPr/>
              </p:nvGrpSpPr>
              <p:grpSpPr>
                <a:xfrm>
                  <a:off x="192" y="206"/>
                  <a:ext cx="179" cy="249"/>
                  <a:chOff x="0" y="0"/>
                  <a:chExt cx="179" cy="249"/>
                </a:xfrm>
              </p:grpSpPr>
              <p:sp>
                <p:nvSpPr>
                  <p:cNvPr id="38950" name="Line 39"/>
                  <p:cNvSpPr/>
                  <p:nvPr/>
                </p:nvSpPr>
                <p:spPr>
                  <a:xfrm>
                    <a:off x="0" y="249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51" name="Line 40"/>
                  <p:cNvSpPr/>
                  <p:nvPr/>
                </p:nvSpPr>
                <p:spPr>
                  <a:xfrm rot="1800000">
                    <a:off x="48" y="12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52" name="Line 41"/>
                  <p:cNvSpPr/>
                  <p:nvPr/>
                </p:nvSpPr>
                <p:spPr>
                  <a:xfrm rot="3600000">
                    <a:off x="131" y="4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</p:grpSp>
            <p:grpSp>
              <p:nvGrpSpPr>
                <p:cNvPr id="38953" name="Group 42"/>
                <p:cNvGrpSpPr/>
                <p:nvPr/>
              </p:nvGrpSpPr>
              <p:grpSpPr>
                <a:xfrm rot="5400000">
                  <a:off x="501" y="118"/>
                  <a:ext cx="179" cy="249"/>
                  <a:chOff x="0" y="0"/>
                  <a:chExt cx="179" cy="249"/>
                </a:xfrm>
              </p:grpSpPr>
              <p:sp>
                <p:nvSpPr>
                  <p:cNvPr id="38954" name="Line 43"/>
                  <p:cNvSpPr/>
                  <p:nvPr/>
                </p:nvSpPr>
                <p:spPr>
                  <a:xfrm>
                    <a:off x="0" y="249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55" name="Line 44"/>
                  <p:cNvSpPr/>
                  <p:nvPr/>
                </p:nvSpPr>
                <p:spPr>
                  <a:xfrm rot="1800000">
                    <a:off x="48" y="12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56" name="Line 45"/>
                  <p:cNvSpPr/>
                  <p:nvPr/>
                </p:nvSpPr>
                <p:spPr>
                  <a:xfrm rot="3600000">
                    <a:off x="131" y="4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</p:grpSp>
            <p:grpSp>
              <p:nvGrpSpPr>
                <p:cNvPr id="38957" name="Group 46"/>
                <p:cNvGrpSpPr/>
                <p:nvPr/>
              </p:nvGrpSpPr>
              <p:grpSpPr>
                <a:xfrm rot="10800000">
                  <a:off x="589" y="455"/>
                  <a:ext cx="179" cy="249"/>
                  <a:chOff x="0" y="0"/>
                  <a:chExt cx="179" cy="249"/>
                </a:xfrm>
              </p:grpSpPr>
              <p:sp>
                <p:nvSpPr>
                  <p:cNvPr id="38958" name="Line 47"/>
                  <p:cNvSpPr/>
                  <p:nvPr/>
                </p:nvSpPr>
                <p:spPr>
                  <a:xfrm>
                    <a:off x="0" y="249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59" name="Line 48"/>
                  <p:cNvSpPr/>
                  <p:nvPr/>
                </p:nvSpPr>
                <p:spPr>
                  <a:xfrm rot="1800000">
                    <a:off x="48" y="12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60" name="Line 49"/>
                  <p:cNvSpPr/>
                  <p:nvPr/>
                </p:nvSpPr>
                <p:spPr>
                  <a:xfrm rot="3600000">
                    <a:off x="131" y="4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</p:grpSp>
            <p:grpSp>
              <p:nvGrpSpPr>
                <p:cNvPr id="38961" name="Group 50"/>
                <p:cNvGrpSpPr/>
                <p:nvPr/>
              </p:nvGrpSpPr>
              <p:grpSpPr>
                <a:xfrm rot="-5400000">
                  <a:off x="252" y="524"/>
                  <a:ext cx="179" cy="249"/>
                  <a:chOff x="0" y="0"/>
                  <a:chExt cx="179" cy="249"/>
                </a:xfrm>
              </p:grpSpPr>
              <p:sp>
                <p:nvSpPr>
                  <p:cNvPr id="38962" name="Line 51"/>
                  <p:cNvSpPr/>
                  <p:nvPr/>
                </p:nvSpPr>
                <p:spPr>
                  <a:xfrm>
                    <a:off x="0" y="249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63" name="Line 52"/>
                  <p:cNvSpPr/>
                  <p:nvPr/>
                </p:nvSpPr>
                <p:spPr>
                  <a:xfrm rot="1800000">
                    <a:off x="48" y="12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8964" name="Line 53"/>
                  <p:cNvSpPr/>
                  <p:nvPr/>
                </p:nvSpPr>
                <p:spPr>
                  <a:xfrm rot="3600000">
                    <a:off x="131" y="48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</p:grpSp>
          </p:grpSp>
        </p:grpSp>
      </p:grpSp>
      <p:grpSp>
        <p:nvGrpSpPr>
          <p:cNvPr id="38965" name="Group 54"/>
          <p:cNvGrpSpPr/>
          <p:nvPr/>
        </p:nvGrpSpPr>
        <p:grpSpPr>
          <a:xfrm>
            <a:off x="7453313" y="1285875"/>
            <a:ext cx="1754187" cy="838200"/>
            <a:chOff x="0" y="0"/>
            <a:chExt cx="1105" cy="528"/>
          </a:xfrm>
        </p:grpSpPr>
        <p:grpSp>
          <p:nvGrpSpPr>
            <p:cNvPr id="38966" name="Group 55"/>
            <p:cNvGrpSpPr/>
            <p:nvPr/>
          </p:nvGrpSpPr>
          <p:grpSpPr>
            <a:xfrm>
              <a:off x="1" y="0"/>
              <a:ext cx="1104" cy="96"/>
              <a:chOff x="0" y="0"/>
              <a:chExt cx="1104" cy="96"/>
            </a:xfrm>
          </p:grpSpPr>
          <p:sp>
            <p:nvSpPr>
              <p:cNvPr id="38967" name="Rectangle 56"/>
              <p:cNvSpPr/>
              <p:nvPr/>
            </p:nvSpPr>
            <p:spPr>
              <a:xfrm>
                <a:off x="0" y="0"/>
                <a:ext cx="1104" cy="96"/>
              </a:xfrm>
              <a:prstGeom prst="rect">
                <a:avLst/>
              </a:prstGeom>
              <a:solidFill>
                <a:srgbClr val="FF99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8968" name="Group 57"/>
              <p:cNvGrpSpPr/>
              <p:nvPr/>
            </p:nvGrpSpPr>
            <p:grpSpPr>
              <a:xfrm>
                <a:off x="22" y="18"/>
                <a:ext cx="73" cy="73"/>
                <a:chOff x="0" y="0"/>
                <a:chExt cx="73" cy="73"/>
              </a:xfrm>
            </p:grpSpPr>
            <p:sp>
              <p:nvSpPr>
                <p:cNvPr id="38969" name="Line 58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70" name="Line 59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71" name="Group 60"/>
              <p:cNvGrpSpPr/>
              <p:nvPr/>
            </p:nvGrpSpPr>
            <p:grpSpPr>
              <a:xfrm>
                <a:off x="118" y="18"/>
                <a:ext cx="73" cy="73"/>
                <a:chOff x="0" y="0"/>
                <a:chExt cx="73" cy="73"/>
              </a:xfrm>
            </p:grpSpPr>
            <p:sp>
              <p:nvSpPr>
                <p:cNvPr id="38972" name="Line 61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73" name="Line 62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74" name="Group 63"/>
              <p:cNvGrpSpPr/>
              <p:nvPr/>
            </p:nvGrpSpPr>
            <p:grpSpPr>
              <a:xfrm>
                <a:off x="240" y="18"/>
                <a:ext cx="73" cy="73"/>
                <a:chOff x="0" y="0"/>
                <a:chExt cx="73" cy="73"/>
              </a:xfrm>
            </p:grpSpPr>
            <p:sp>
              <p:nvSpPr>
                <p:cNvPr id="38975" name="Line 64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76" name="Line 65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77" name="Group 66"/>
              <p:cNvGrpSpPr/>
              <p:nvPr/>
            </p:nvGrpSpPr>
            <p:grpSpPr>
              <a:xfrm>
                <a:off x="336" y="18"/>
                <a:ext cx="73" cy="73"/>
                <a:chOff x="0" y="0"/>
                <a:chExt cx="73" cy="73"/>
              </a:xfrm>
            </p:grpSpPr>
            <p:sp>
              <p:nvSpPr>
                <p:cNvPr id="38978" name="Line 67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79" name="Line 68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80" name="Group 69"/>
              <p:cNvGrpSpPr/>
              <p:nvPr/>
            </p:nvGrpSpPr>
            <p:grpSpPr>
              <a:xfrm>
                <a:off x="432" y="18"/>
                <a:ext cx="73" cy="73"/>
                <a:chOff x="0" y="0"/>
                <a:chExt cx="73" cy="73"/>
              </a:xfrm>
            </p:grpSpPr>
            <p:sp>
              <p:nvSpPr>
                <p:cNvPr id="38981" name="Line 70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82" name="Line 71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83" name="Group 72"/>
              <p:cNvGrpSpPr/>
              <p:nvPr/>
            </p:nvGrpSpPr>
            <p:grpSpPr>
              <a:xfrm>
                <a:off x="528" y="18"/>
                <a:ext cx="73" cy="73"/>
                <a:chOff x="0" y="0"/>
                <a:chExt cx="73" cy="73"/>
              </a:xfrm>
            </p:grpSpPr>
            <p:sp>
              <p:nvSpPr>
                <p:cNvPr id="38984" name="Line 73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85" name="Line 74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86" name="Group 75"/>
              <p:cNvGrpSpPr/>
              <p:nvPr/>
            </p:nvGrpSpPr>
            <p:grpSpPr>
              <a:xfrm>
                <a:off x="624" y="18"/>
                <a:ext cx="73" cy="73"/>
                <a:chOff x="0" y="0"/>
                <a:chExt cx="73" cy="73"/>
              </a:xfrm>
            </p:grpSpPr>
            <p:sp>
              <p:nvSpPr>
                <p:cNvPr id="38987" name="Line 76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88" name="Line 77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89" name="Group 78"/>
              <p:cNvGrpSpPr/>
              <p:nvPr/>
            </p:nvGrpSpPr>
            <p:grpSpPr>
              <a:xfrm>
                <a:off x="720" y="18"/>
                <a:ext cx="73" cy="73"/>
                <a:chOff x="0" y="0"/>
                <a:chExt cx="73" cy="73"/>
              </a:xfrm>
            </p:grpSpPr>
            <p:sp>
              <p:nvSpPr>
                <p:cNvPr id="38990" name="Line 79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91" name="Line 80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92" name="Group 81"/>
              <p:cNvGrpSpPr/>
              <p:nvPr/>
            </p:nvGrpSpPr>
            <p:grpSpPr>
              <a:xfrm>
                <a:off x="816" y="18"/>
                <a:ext cx="73" cy="73"/>
                <a:chOff x="0" y="0"/>
                <a:chExt cx="73" cy="73"/>
              </a:xfrm>
            </p:grpSpPr>
            <p:sp>
              <p:nvSpPr>
                <p:cNvPr id="38993" name="Line 82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94" name="Line 83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95" name="Group 84"/>
              <p:cNvGrpSpPr/>
              <p:nvPr/>
            </p:nvGrpSpPr>
            <p:grpSpPr>
              <a:xfrm>
                <a:off x="912" y="18"/>
                <a:ext cx="73" cy="73"/>
                <a:chOff x="0" y="0"/>
                <a:chExt cx="73" cy="73"/>
              </a:xfrm>
            </p:grpSpPr>
            <p:sp>
              <p:nvSpPr>
                <p:cNvPr id="38996" name="Line 85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97" name="Line 86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98" name="Group 87"/>
              <p:cNvGrpSpPr/>
              <p:nvPr/>
            </p:nvGrpSpPr>
            <p:grpSpPr>
              <a:xfrm>
                <a:off x="1008" y="18"/>
                <a:ext cx="73" cy="73"/>
                <a:chOff x="0" y="0"/>
                <a:chExt cx="73" cy="73"/>
              </a:xfrm>
            </p:grpSpPr>
            <p:sp>
              <p:nvSpPr>
                <p:cNvPr id="38999" name="Line 88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000" name="Line 89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001" name="Group 90"/>
            <p:cNvGrpSpPr/>
            <p:nvPr/>
          </p:nvGrpSpPr>
          <p:grpSpPr>
            <a:xfrm>
              <a:off x="0" y="432"/>
              <a:ext cx="1104" cy="96"/>
              <a:chOff x="0" y="0"/>
              <a:chExt cx="1104" cy="96"/>
            </a:xfrm>
          </p:grpSpPr>
          <p:sp>
            <p:nvSpPr>
              <p:cNvPr id="39002" name="Rectangle 91"/>
              <p:cNvSpPr/>
              <p:nvPr/>
            </p:nvSpPr>
            <p:spPr>
              <a:xfrm>
                <a:off x="0" y="0"/>
                <a:ext cx="1104" cy="96"/>
              </a:xfrm>
              <a:prstGeom prst="rect">
                <a:avLst/>
              </a:prstGeom>
              <a:solidFill>
                <a:srgbClr val="FF99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03" name="Line 92"/>
              <p:cNvSpPr/>
              <p:nvPr/>
            </p:nvSpPr>
            <p:spPr>
              <a:xfrm>
                <a:off x="35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04" name="Line 93"/>
              <p:cNvSpPr/>
              <p:nvPr/>
            </p:nvSpPr>
            <p:spPr>
              <a:xfrm>
                <a:off x="131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05" name="Line 94"/>
              <p:cNvSpPr/>
              <p:nvPr/>
            </p:nvSpPr>
            <p:spPr>
              <a:xfrm>
                <a:off x="227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06" name="Line 95"/>
              <p:cNvSpPr/>
              <p:nvPr/>
            </p:nvSpPr>
            <p:spPr>
              <a:xfrm>
                <a:off x="323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07" name="Line 96"/>
              <p:cNvSpPr/>
              <p:nvPr/>
            </p:nvSpPr>
            <p:spPr>
              <a:xfrm>
                <a:off x="419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08" name="Line 97"/>
              <p:cNvSpPr/>
              <p:nvPr/>
            </p:nvSpPr>
            <p:spPr>
              <a:xfrm>
                <a:off x="515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09" name="Line 98"/>
              <p:cNvSpPr/>
              <p:nvPr/>
            </p:nvSpPr>
            <p:spPr>
              <a:xfrm>
                <a:off x="611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10" name="Line 99"/>
              <p:cNvSpPr/>
              <p:nvPr/>
            </p:nvSpPr>
            <p:spPr>
              <a:xfrm>
                <a:off x="707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11" name="Line 100"/>
              <p:cNvSpPr/>
              <p:nvPr/>
            </p:nvSpPr>
            <p:spPr>
              <a:xfrm>
                <a:off x="803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12" name="Line 101"/>
              <p:cNvSpPr/>
              <p:nvPr/>
            </p:nvSpPr>
            <p:spPr>
              <a:xfrm>
                <a:off x="899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13" name="Line 102"/>
              <p:cNvSpPr/>
              <p:nvPr/>
            </p:nvSpPr>
            <p:spPr>
              <a:xfrm>
                <a:off x="995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9015" name="Group 103"/>
          <p:cNvGrpSpPr/>
          <p:nvPr/>
        </p:nvGrpSpPr>
        <p:grpSpPr>
          <a:xfrm>
            <a:off x="7237413" y="1357313"/>
            <a:ext cx="2235200" cy="711200"/>
            <a:chOff x="0" y="0"/>
            <a:chExt cx="1408" cy="448"/>
          </a:xfrm>
        </p:grpSpPr>
        <p:sp>
          <p:nvSpPr>
            <p:cNvPr id="4" name="Line 104"/>
            <p:cNvSpPr/>
            <p:nvPr/>
          </p:nvSpPr>
          <p:spPr>
            <a:xfrm>
              <a:off x="408" y="56"/>
              <a:ext cx="0" cy="33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pSp>
          <p:nvGrpSpPr>
            <p:cNvPr id="39016" name="Group 105"/>
            <p:cNvGrpSpPr/>
            <p:nvPr/>
          </p:nvGrpSpPr>
          <p:grpSpPr>
            <a:xfrm>
              <a:off x="0" y="0"/>
              <a:ext cx="1408" cy="448"/>
              <a:chOff x="0" y="0"/>
              <a:chExt cx="1408" cy="448"/>
            </a:xfrm>
          </p:grpSpPr>
          <p:sp>
            <p:nvSpPr>
              <p:cNvPr id="39017" name="Line 106"/>
              <p:cNvSpPr/>
              <p:nvPr/>
            </p:nvSpPr>
            <p:spPr>
              <a:xfrm>
                <a:off x="296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18" name="Line 107"/>
              <p:cNvSpPr/>
              <p:nvPr/>
            </p:nvSpPr>
            <p:spPr>
              <a:xfrm>
                <a:off x="488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19" name="Line 108"/>
              <p:cNvSpPr/>
              <p:nvPr/>
            </p:nvSpPr>
            <p:spPr>
              <a:xfrm>
                <a:off x="584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20" name="Line 109"/>
              <p:cNvSpPr/>
              <p:nvPr/>
            </p:nvSpPr>
            <p:spPr>
              <a:xfrm>
                <a:off x="680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21" name="Line 110"/>
              <p:cNvSpPr/>
              <p:nvPr/>
            </p:nvSpPr>
            <p:spPr>
              <a:xfrm>
                <a:off x="776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22" name="Line 111"/>
              <p:cNvSpPr/>
              <p:nvPr/>
            </p:nvSpPr>
            <p:spPr>
              <a:xfrm>
                <a:off x="872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23" name="Line 112"/>
              <p:cNvSpPr/>
              <p:nvPr/>
            </p:nvSpPr>
            <p:spPr>
              <a:xfrm>
                <a:off x="968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24" name="Line 113"/>
              <p:cNvSpPr/>
              <p:nvPr/>
            </p:nvSpPr>
            <p:spPr>
              <a:xfrm>
                <a:off x="1064" y="5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025" name="Arc 114"/>
              <p:cNvSpPr/>
              <p:nvPr/>
            </p:nvSpPr>
            <p:spPr>
              <a:xfrm rot="-2290529" flipH="1">
                <a:off x="104" y="48"/>
                <a:ext cx="285" cy="3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392" h="20607" fill="none">
                    <a:moveTo>
                      <a:pt x="6473" y="0"/>
                    </a:moveTo>
                    <a:cubicBezTo>
                      <a:pt x="14429" y="2499"/>
                      <a:pt x="20236" y="9355"/>
                      <a:pt x="21391" y="17614"/>
                    </a:cubicBezTo>
                  </a:path>
                  <a:path w="21392" h="20607" stroke="0">
                    <a:moveTo>
                      <a:pt x="6473" y="0"/>
                    </a:moveTo>
                    <a:cubicBezTo>
                      <a:pt x="14429" y="2499"/>
                      <a:pt x="20236" y="9355"/>
                      <a:pt x="21391" y="17614"/>
                    </a:cubicBezTo>
                    <a:lnTo>
                      <a:pt x="0" y="20607"/>
                    </a:lnTo>
                    <a:lnTo>
                      <a:pt x="647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26" name="Arc 115"/>
              <p:cNvSpPr/>
              <p:nvPr/>
            </p:nvSpPr>
            <p:spPr>
              <a:xfrm rot="8520000" flipH="1">
                <a:off x="971" y="56"/>
                <a:ext cx="285" cy="3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392" h="20607" fill="none">
                    <a:moveTo>
                      <a:pt x="6473" y="0"/>
                    </a:moveTo>
                    <a:cubicBezTo>
                      <a:pt x="14429" y="2499"/>
                      <a:pt x="20236" y="9355"/>
                      <a:pt x="21391" y="17614"/>
                    </a:cubicBezTo>
                  </a:path>
                  <a:path w="21392" h="20607" stroke="0">
                    <a:moveTo>
                      <a:pt x="6473" y="0"/>
                    </a:moveTo>
                    <a:cubicBezTo>
                      <a:pt x="14429" y="2499"/>
                      <a:pt x="20236" y="9355"/>
                      <a:pt x="21391" y="17614"/>
                    </a:cubicBezTo>
                    <a:lnTo>
                      <a:pt x="0" y="20607"/>
                    </a:lnTo>
                    <a:lnTo>
                      <a:pt x="647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triangle" w="sm" len="lg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27" name="Freeform 116"/>
              <p:cNvSpPr/>
              <p:nvPr/>
            </p:nvSpPr>
            <p:spPr>
              <a:xfrm>
                <a:off x="0" y="8"/>
                <a:ext cx="152" cy="440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56" y="48"/>
                  </a:cxn>
                  <a:cxn ang="0">
                    <a:pos x="8" y="144"/>
                  </a:cxn>
                  <a:cxn ang="0">
                    <a:pos x="8" y="288"/>
                  </a:cxn>
                  <a:cxn ang="0">
                    <a:pos x="56" y="384"/>
                  </a:cxn>
                  <a:cxn ang="0">
                    <a:pos x="104" y="432"/>
                  </a:cxn>
                  <a:cxn ang="0">
                    <a:pos x="152" y="432"/>
                  </a:cxn>
                </a:cxnLst>
                <a:pathLst>
                  <a:path w="152" h="440">
                    <a:moveTo>
                      <a:pt x="152" y="0"/>
                    </a:moveTo>
                    <a:cubicBezTo>
                      <a:pt x="116" y="12"/>
                      <a:pt x="80" y="24"/>
                      <a:pt x="56" y="48"/>
                    </a:cubicBezTo>
                    <a:cubicBezTo>
                      <a:pt x="32" y="72"/>
                      <a:pt x="16" y="104"/>
                      <a:pt x="8" y="144"/>
                    </a:cubicBezTo>
                    <a:cubicBezTo>
                      <a:pt x="0" y="184"/>
                      <a:pt x="0" y="248"/>
                      <a:pt x="8" y="288"/>
                    </a:cubicBezTo>
                    <a:cubicBezTo>
                      <a:pt x="16" y="328"/>
                      <a:pt x="40" y="360"/>
                      <a:pt x="56" y="384"/>
                    </a:cubicBezTo>
                    <a:cubicBezTo>
                      <a:pt x="72" y="408"/>
                      <a:pt x="88" y="424"/>
                      <a:pt x="104" y="432"/>
                    </a:cubicBezTo>
                    <a:cubicBezTo>
                      <a:pt x="120" y="440"/>
                      <a:pt x="144" y="432"/>
                      <a:pt x="152" y="432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28" name="Freeform 117"/>
              <p:cNvSpPr/>
              <p:nvPr/>
            </p:nvSpPr>
            <p:spPr>
              <a:xfrm flipH="1">
                <a:off x="1256" y="0"/>
                <a:ext cx="152" cy="440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56" y="48"/>
                  </a:cxn>
                  <a:cxn ang="0">
                    <a:pos x="8" y="144"/>
                  </a:cxn>
                  <a:cxn ang="0">
                    <a:pos x="8" y="288"/>
                  </a:cxn>
                  <a:cxn ang="0">
                    <a:pos x="56" y="384"/>
                  </a:cxn>
                  <a:cxn ang="0">
                    <a:pos x="104" y="432"/>
                  </a:cxn>
                  <a:cxn ang="0">
                    <a:pos x="152" y="432"/>
                  </a:cxn>
                </a:cxnLst>
                <a:pathLst>
                  <a:path w="152" h="440">
                    <a:moveTo>
                      <a:pt x="152" y="0"/>
                    </a:moveTo>
                    <a:cubicBezTo>
                      <a:pt x="116" y="12"/>
                      <a:pt x="80" y="24"/>
                      <a:pt x="56" y="48"/>
                    </a:cubicBezTo>
                    <a:cubicBezTo>
                      <a:pt x="32" y="72"/>
                      <a:pt x="16" y="104"/>
                      <a:pt x="8" y="144"/>
                    </a:cubicBezTo>
                    <a:cubicBezTo>
                      <a:pt x="0" y="184"/>
                      <a:pt x="0" y="248"/>
                      <a:pt x="8" y="288"/>
                    </a:cubicBezTo>
                    <a:cubicBezTo>
                      <a:pt x="16" y="328"/>
                      <a:pt x="40" y="360"/>
                      <a:pt x="56" y="384"/>
                    </a:cubicBezTo>
                    <a:cubicBezTo>
                      <a:pt x="72" y="408"/>
                      <a:pt x="88" y="424"/>
                      <a:pt x="104" y="432"/>
                    </a:cubicBezTo>
                    <a:cubicBezTo>
                      <a:pt x="120" y="440"/>
                      <a:pt x="144" y="432"/>
                      <a:pt x="152" y="432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39030" name="Group 118"/>
          <p:cNvGrpSpPr/>
          <p:nvPr/>
        </p:nvGrpSpPr>
        <p:grpSpPr>
          <a:xfrm>
            <a:off x="2024063" y="3214688"/>
            <a:ext cx="1905000" cy="1836737"/>
            <a:chOff x="0" y="0"/>
            <a:chExt cx="1200" cy="1157"/>
          </a:xfrm>
        </p:grpSpPr>
        <p:sp>
          <p:nvSpPr>
            <p:cNvPr id="5" name="Line 119"/>
            <p:cNvSpPr/>
            <p:nvPr/>
          </p:nvSpPr>
          <p:spPr>
            <a:xfrm rot="5400000" flipV="1">
              <a:off x="1032" y="408"/>
              <a:ext cx="0" cy="33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9031" name="Line 120"/>
            <p:cNvSpPr/>
            <p:nvPr/>
          </p:nvSpPr>
          <p:spPr>
            <a:xfrm rot="5400000" flipV="1">
              <a:off x="168" y="408"/>
              <a:ext cx="0" cy="33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triangle" w="sm" len="lg"/>
              <a:tailEnd type="none" w="med" len="med"/>
            </a:ln>
          </p:spPr>
        </p:sp>
        <p:grpSp>
          <p:nvGrpSpPr>
            <p:cNvPr id="39032" name="Group 121"/>
            <p:cNvGrpSpPr/>
            <p:nvPr/>
          </p:nvGrpSpPr>
          <p:grpSpPr>
            <a:xfrm>
              <a:off x="106" y="0"/>
              <a:ext cx="989" cy="1157"/>
              <a:chOff x="0" y="0"/>
              <a:chExt cx="989" cy="1157"/>
            </a:xfrm>
          </p:grpSpPr>
          <p:sp>
            <p:nvSpPr>
              <p:cNvPr id="39033" name="Line 122"/>
              <p:cNvSpPr/>
              <p:nvPr/>
            </p:nvSpPr>
            <p:spPr>
              <a:xfrm>
                <a:off x="492" y="0"/>
                <a:ext cx="0" cy="114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</p:sp>
          <p:grpSp>
            <p:nvGrpSpPr>
              <p:cNvPr id="39034" name="Group 123"/>
              <p:cNvGrpSpPr/>
              <p:nvPr/>
            </p:nvGrpSpPr>
            <p:grpSpPr>
              <a:xfrm>
                <a:off x="556" y="0"/>
                <a:ext cx="433" cy="1153"/>
                <a:chOff x="0" y="0"/>
                <a:chExt cx="433" cy="1153"/>
              </a:xfrm>
            </p:grpSpPr>
            <p:sp>
              <p:nvSpPr>
                <p:cNvPr id="39035" name="Arc 124"/>
                <p:cNvSpPr/>
                <p:nvPr/>
              </p:nvSpPr>
              <p:spPr>
                <a:xfrm rot="3123228" flipV="1">
                  <a:off x="155" y="586"/>
                  <a:ext cx="333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416" h="21600" fill="none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</a:path>
                    <a:path w="21416" h="21600" stroke="0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36" name="Arc 125"/>
                <p:cNvSpPr/>
                <p:nvPr/>
              </p:nvSpPr>
              <p:spPr>
                <a:xfrm rot="-3123228">
                  <a:off x="156" y="324"/>
                  <a:ext cx="333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416" h="21600" fill="none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</a:path>
                    <a:path w="21416" h="21600" stroke="0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37" name="Arc 126"/>
                <p:cNvSpPr/>
                <p:nvPr/>
              </p:nvSpPr>
              <p:spPr>
                <a:xfrm rot="4455941" flipV="1">
                  <a:off x="82" y="689"/>
                  <a:ext cx="432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2972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</a:path>
                    <a:path w="21600" h="22972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38" name="Arc 127"/>
                <p:cNvSpPr/>
                <p:nvPr/>
              </p:nvSpPr>
              <p:spPr>
                <a:xfrm rot="-4455941">
                  <a:off x="79" y="233"/>
                  <a:ext cx="432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2972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</a:path>
                    <a:path w="21600" h="22972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39" name="Arc 128"/>
                <p:cNvSpPr/>
                <p:nvPr/>
              </p:nvSpPr>
              <p:spPr>
                <a:xfrm rot="6357829" flipV="1">
                  <a:off x="-33" y="705"/>
                  <a:ext cx="431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52" h="21600" fill="none">
                      <a:moveTo>
                        <a:pt x="-1" y="0"/>
                      </a:moveTo>
                      <a:cubicBezTo>
                        <a:pt x="11370" y="0"/>
                        <a:pt x="20793" y="8814"/>
                        <a:pt x="21551" y="20159"/>
                      </a:cubicBezTo>
                    </a:path>
                    <a:path w="21552" h="21600" stroke="0">
                      <a:moveTo>
                        <a:pt x="-1" y="0"/>
                      </a:moveTo>
                      <a:cubicBezTo>
                        <a:pt x="11370" y="0"/>
                        <a:pt x="20793" y="8814"/>
                        <a:pt x="21551" y="20159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0" name="Arc 129"/>
                <p:cNvSpPr/>
                <p:nvPr/>
              </p:nvSpPr>
              <p:spPr>
                <a:xfrm rot="-6357829">
                  <a:off x="-33" y="117"/>
                  <a:ext cx="431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28" h="21600" fill="none">
                      <a:moveTo>
                        <a:pt x="-1" y="0"/>
                      </a:moveTo>
                      <a:cubicBezTo>
                        <a:pt x="11247" y="0"/>
                        <a:pt x="20612" y="8631"/>
                        <a:pt x="21528" y="19841"/>
                      </a:cubicBezTo>
                    </a:path>
                    <a:path w="21528" h="21600" stroke="0">
                      <a:moveTo>
                        <a:pt x="-1" y="0"/>
                      </a:moveTo>
                      <a:cubicBezTo>
                        <a:pt x="11247" y="0"/>
                        <a:pt x="20612" y="8631"/>
                        <a:pt x="21528" y="19841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1" name="Freeform 130"/>
                <p:cNvSpPr/>
                <p:nvPr/>
              </p:nvSpPr>
              <p:spPr>
                <a:xfrm rot="210592">
                  <a:off x="0" y="575"/>
                  <a:ext cx="95" cy="578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3" y="884"/>
                    </a:cxn>
                    <a:cxn ang="0">
                      <a:pos x="5" y="3528"/>
                    </a:cxn>
                    <a:cxn ang="0">
                      <a:pos x="5" y="7930"/>
                    </a:cxn>
                  </a:cxnLst>
                  <a:pathLst>
                    <a:path w="104" h="432">
                      <a:moveTo>
                        <a:pt x="104" y="0"/>
                      </a:moveTo>
                      <a:cubicBezTo>
                        <a:pt x="88" y="8"/>
                        <a:pt x="72" y="16"/>
                        <a:pt x="56" y="48"/>
                      </a:cubicBezTo>
                      <a:cubicBezTo>
                        <a:pt x="40" y="80"/>
                        <a:pt x="16" y="128"/>
                        <a:pt x="8" y="192"/>
                      </a:cubicBezTo>
                      <a:cubicBezTo>
                        <a:pt x="0" y="256"/>
                        <a:pt x="4" y="344"/>
                        <a:pt x="8" y="43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2" name="Freeform 131"/>
                <p:cNvSpPr/>
                <p:nvPr/>
              </p:nvSpPr>
              <p:spPr>
                <a:xfrm rot="-210592" flipV="1">
                  <a:off x="1" y="0"/>
                  <a:ext cx="95" cy="578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3" y="884"/>
                    </a:cxn>
                    <a:cxn ang="0">
                      <a:pos x="5" y="3528"/>
                    </a:cxn>
                    <a:cxn ang="0">
                      <a:pos x="5" y="7930"/>
                    </a:cxn>
                  </a:cxnLst>
                  <a:pathLst>
                    <a:path w="104" h="432">
                      <a:moveTo>
                        <a:pt x="104" y="0"/>
                      </a:moveTo>
                      <a:cubicBezTo>
                        <a:pt x="88" y="8"/>
                        <a:pt x="72" y="16"/>
                        <a:pt x="56" y="48"/>
                      </a:cubicBezTo>
                      <a:cubicBezTo>
                        <a:pt x="40" y="80"/>
                        <a:pt x="16" y="128"/>
                        <a:pt x="8" y="192"/>
                      </a:cubicBezTo>
                      <a:cubicBezTo>
                        <a:pt x="0" y="256"/>
                        <a:pt x="4" y="344"/>
                        <a:pt x="8" y="43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9043" name="Group 132"/>
              <p:cNvGrpSpPr/>
              <p:nvPr/>
            </p:nvGrpSpPr>
            <p:grpSpPr>
              <a:xfrm flipH="1">
                <a:off x="0" y="4"/>
                <a:ext cx="433" cy="1153"/>
                <a:chOff x="0" y="0"/>
                <a:chExt cx="433" cy="1153"/>
              </a:xfrm>
            </p:grpSpPr>
            <p:sp>
              <p:nvSpPr>
                <p:cNvPr id="39044" name="Arc 133"/>
                <p:cNvSpPr/>
                <p:nvPr/>
              </p:nvSpPr>
              <p:spPr>
                <a:xfrm rot="3123228" flipV="1">
                  <a:off x="155" y="586"/>
                  <a:ext cx="333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416" h="21600" fill="none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</a:path>
                    <a:path w="21416" h="21600" stroke="0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5" name="Arc 134"/>
                <p:cNvSpPr/>
                <p:nvPr/>
              </p:nvSpPr>
              <p:spPr>
                <a:xfrm rot="-3123228">
                  <a:off x="156" y="324"/>
                  <a:ext cx="333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416" h="21600" fill="none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</a:path>
                    <a:path w="21416" h="21600" stroke="0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6" name="Arc 135"/>
                <p:cNvSpPr/>
                <p:nvPr/>
              </p:nvSpPr>
              <p:spPr>
                <a:xfrm rot="4455941" flipV="1">
                  <a:off x="82" y="689"/>
                  <a:ext cx="432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2972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</a:path>
                    <a:path w="21600" h="22972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7" name="Arc 136"/>
                <p:cNvSpPr/>
                <p:nvPr/>
              </p:nvSpPr>
              <p:spPr>
                <a:xfrm rot="-4455941">
                  <a:off x="79" y="233"/>
                  <a:ext cx="432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2972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</a:path>
                    <a:path w="21600" h="22972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8" name="Arc 137"/>
                <p:cNvSpPr/>
                <p:nvPr/>
              </p:nvSpPr>
              <p:spPr>
                <a:xfrm rot="6357829" flipV="1">
                  <a:off x="-33" y="705"/>
                  <a:ext cx="431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52" h="21600" fill="none">
                      <a:moveTo>
                        <a:pt x="-1" y="0"/>
                      </a:moveTo>
                      <a:cubicBezTo>
                        <a:pt x="11370" y="0"/>
                        <a:pt x="20793" y="8814"/>
                        <a:pt x="21551" y="20159"/>
                      </a:cubicBezTo>
                    </a:path>
                    <a:path w="21552" h="21600" stroke="0">
                      <a:moveTo>
                        <a:pt x="-1" y="0"/>
                      </a:moveTo>
                      <a:cubicBezTo>
                        <a:pt x="11370" y="0"/>
                        <a:pt x="20793" y="8814"/>
                        <a:pt x="21551" y="20159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49" name="Arc 138"/>
                <p:cNvSpPr/>
                <p:nvPr/>
              </p:nvSpPr>
              <p:spPr>
                <a:xfrm rot="-6357829">
                  <a:off x="-33" y="117"/>
                  <a:ext cx="431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28" h="21600" fill="none">
                      <a:moveTo>
                        <a:pt x="-1" y="0"/>
                      </a:moveTo>
                      <a:cubicBezTo>
                        <a:pt x="11247" y="0"/>
                        <a:pt x="20612" y="8631"/>
                        <a:pt x="21528" y="19841"/>
                      </a:cubicBezTo>
                    </a:path>
                    <a:path w="21528" h="21600" stroke="0">
                      <a:moveTo>
                        <a:pt x="-1" y="0"/>
                      </a:moveTo>
                      <a:cubicBezTo>
                        <a:pt x="11247" y="0"/>
                        <a:pt x="20612" y="8631"/>
                        <a:pt x="21528" y="19841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50" name="Freeform 139"/>
                <p:cNvSpPr/>
                <p:nvPr/>
              </p:nvSpPr>
              <p:spPr>
                <a:xfrm rot="210592">
                  <a:off x="0" y="575"/>
                  <a:ext cx="95" cy="578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3" y="884"/>
                    </a:cxn>
                    <a:cxn ang="0">
                      <a:pos x="5" y="3528"/>
                    </a:cxn>
                    <a:cxn ang="0">
                      <a:pos x="5" y="7930"/>
                    </a:cxn>
                  </a:cxnLst>
                  <a:pathLst>
                    <a:path w="104" h="432">
                      <a:moveTo>
                        <a:pt x="104" y="0"/>
                      </a:moveTo>
                      <a:cubicBezTo>
                        <a:pt x="88" y="8"/>
                        <a:pt x="72" y="16"/>
                        <a:pt x="56" y="48"/>
                      </a:cubicBezTo>
                      <a:cubicBezTo>
                        <a:pt x="40" y="80"/>
                        <a:pt x="16" y="128"/>
                        <a:pt x="8" y="192"/>
                      </a:cubicBezTo>
                      <a:cubicBezTo>
                        <a:pt x="0" y="256"/>
                        <a:pt x="4" y="344"/>
                        <a:pt x="8" y="43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51" name="Freeform 140"/>
                <p:cNvSpPr/>
                <p:nvPr/>
              </p:nvSpPr>
              <p:spPr>
                <a:xfrm rot="-210592" flipV="1">
                  <a:off x="1" y="0"/>
                  <a:ext cx="95" cy="578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3" y="884"/>
                    </a:cxn>
                    <a:cxn ang="0">
                      <a:pos x="5" y="3528"/>
                    </a:cxn>
                    <a:cxn ang="0">
                      <a:pos x="5" y="7930"/>
                    </a:cxn>
                  </a:cxnLst>
                  <a:pathLst>
                    <a:path w="104" h="432">
                      <a:moveTo>
                        <a:pt x="104" y="0"/>
                      </a:moveTo>
                      <a:cubicBezTo>
                        <a:pt x="88" y="8"/>
                        <a:pt x="72" y="16"/>
                        <a:pt x="56" y="48"/>
                      </a:cubicBezTo>
                      <a:cubicBezTo>
                        <a:pt x="40" y="80"/>
                        <a:pt x="16" y="128"/>
                        <a:pt x="8" y="192"/>
                      </a:cubicBezTo>
                      <a:cubicBezTo>
                        <a:pt x="0" y="256"/>
                        <a:pt x="4" y="344"/>
                        <a:pt x="8" y="43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39052" name="Group 141"/>
          <p:cNvGrpSpPr/>
          <p:nvPr/>
        </p:nvGrpSpPr>
        <p:grpSpPr>
          <a:xfrm>
            <a:off x="2524125" y="4071938"/>
            <a:ext cx="838200" cy="152400"/>
            <a:chOff x="0" y="0"/>
            <a:chExt cx="528" cy="96"/>
          </a:xfrm>
        </p:grpSpPr>
        <p:grpSp>
          <p:nvGrpSpPr>
            <p:cNvPr id="39053" name="Group 142"/>
            <p:cNvGrpSpPr/>
            <p:nvPr/>
          </p:nvGrpSpPr>
          <p:grpSpPr>
            <a:xfrm>
              <a:off x="0" y="0"/>
              <a:ext cx="96" cy="96"/>
              <a:chOff x="0" y="0"/>
              <a:chExt cx="96" cy="96"/>
            </a:xfrm>
          </p:grpSpPr>
          <p:sp>
            <p:nvSpPr>
              <p:cNvPr id="39054" name="Oval 143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9055" name="Group 144"/>
              <p:cNvGrpSpPr/>
              <p:nvPr/>
            </p:nvGrpSpPr>
            <p:grpSpPr>
              <a:xfrm>
                <a:off x="15" y="13"/>
                <a:ext cx="73" cy="73"/>
                <a:chOff x="0" y="0"/>
                <a:chExt cx="73" cy="73"/>
              </a:xfrm>
            </p:grpSpPr>
            <p:sp>
              <p:nvSpPr>
                <p:cNvPr id="39056" name="Line 145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057" name="Line 146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058" name="Group 147"/>
            <p:cNvGrpSpPr/>
            <p:nvPr/>
          </p:nvGrpSpPr>
          <p:grpSpPr>
            <a:xfrm>
              <a:off x="432" y="0"/>
              <a:ext cx="96" cy="96"/>
              <a:chOff x="0" y="0"/>
              <a:chExt cx="96" cy="96"/>
            </a:xfrm>
          </p:grpSpPr>
          <p:sp>
            <p:nvSpPr>
              <p:cNvPr id="39059" name="Oval 148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9060" name="Group 149"/>
              <p:cNvGrpSpPr/>
              <p:nvPr/>
            </p:nvGrpSpPr>
            <p:grpSpPr>
              <a:xfrm>
                <a:off x="15" y="13"/>
                <a:ext cx="73" cy="73"/>
                <a:chOff x="0" y="0"/>
                <a:chExt cx="73" cy="73"/>
              </a:xfrm>
            </p:grpSpPr>
            <p:sp>
              <p:nvSpPr>
                <p:cNvPr id="39061" name="Line 150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062" name="Line 151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9063" name="Line 152"/>
            <p:cNvSpPr/>
            <p:nvPr/>
          </p:nvSpPr>
          <p:spPr>
            <a:xfrm>
              <a:off x="96" y="48"/>
              <a:ext cx="336" cy="0"/>
            </a:xfrm>
            <a:prstGeom prst="line">
              <a:avLst/>
            </a:prstGeom>
            <a:ln w="9525" cap="flat" cmpd="sng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064" name="Group 153"/>
          <p:cNvGrpSpPr/>
          <p:nvPr/>
        </p:nvGrpSpPr>
        <p:grpSpPr>
          <a:xfrm>
            <a:off x="4452938" y="4000500"/>
            <a:ext cx="838200" cy="152400"/>
            <a:chOff x="0" y="0"/>
            <a:chExt cx="528" cy="96"/>
          </a:xfrm>
        </p:grpSpPr>
        <p:grpSp>
          <p:nvGrpSpPr>
            <p:cNvPr id="39065" name="Group 154"/>
            <p:cNvGrpSpPr/>
            <p:nvPr/>
          </p:nvGrpSpPr>
          <p:grpSpPr>
            <a:xfrm>
              <a:off x="0" y="0"/>
              <a:ext cx="96" cy="96"/>
              <a:chOff x="0" y="0"/>
              <a:chExt cx="96" cy="96"/>
            </a:xfrm>
          </p:grpSpPr>
          <p:sp>
            <p:nvSpPr>
              <p:cNvPr id="39066" name="Oval 155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rgbClr val="FF66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67" name="Line 156"/>
              <p:cNvSpPr/>
              <p:nvPr/>
            </p:nvSpPr>
            <p:spPr>
              <a:xfrm>
                <a:off x="15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068" name="Oval 157"/>
            <p:cNvSpPr/>
            <p:nvPr/>
          </p:nvSpPr>
          <p:spPr>
            <a:xfrm>
              <a:off x="432" y="0"/>
              <a:ext cx="96" cy="96"/>
            </a:xfrm>
            <a:prstGeom prst="ellipse">
              <a:avLst/>
            </a:prstGeom>
            <a:solidFill>
              <a:srgbClr val="FF66FF"/>
            </a:solidFill>
            <a:ln w="9525" cap="flat" cmpd="sng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069" name="Line 158"/>
            <p:cNvSpPr/>
            <p:nvPr/>
          </p:nvSpPr>
          <p:spPr>
            <a:xfrm>
              <a:off x="447" y="48"/>
              <a:ext cx="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070" name="Line 159"/>
            <p:cNvSpPr/>
            <p:nvPr/>
          </p:nvSpPr>
          <p:spPr>
            <a:xfrm>
              <a:off x="96" y="48"/>
              <a:ext cx="336" cy="0"/>
            </a:xfrm>
            <a:prstGeom prst="line">
              <a:avLst/>
            </a:prstGeom>
            <a:ln w="9525" cap="flat" cmpd="sng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072" name="Group 160"/>
          <p:cNvGrpSpPr/>
          <p:nvPr/>
        </p:nvGrpSpPr>
        <p:grpSpPr>
          <a:xfrm>
            <a:off x="3952875" y="3214688"/>
            <a:ext cx="1752600" cy="1836737"/>
            <a:chOff x="0" y="0"/>
            <a:chExt cx="1104" cy="1157"/>
          </a:xfrm>
        </p:grpSpPr>
        <p:sp>
          <p:nvSpPr>
            <p:cNvPr id="6" name="Line 161"/>
            <p:cNvSpPr/>
            <p:nvPr/>
          </p:nvSpPr>
          <p:spPr>
            <a:xfrm rot="5400000" flipV="1">
              <a:off x="144" y="432"/>
              <a:ext cx="0" cy="28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073" name="Arc 162"/>
            <p:cNvSpPr/>
            <p:nvPr/>
          </p:nvSpPr>
          <p:spPr>
            <a:xfrm rot="3123228" flipH="1">
              <a:off x="-12" y="328"/>
              <a:ext cx="333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416" h="21600" fill="none">
                  <a:moveTo>
                    <a:pt x="-1" y="0"/>
                  </a:moveTo>
                  <a:cubicBezTo>
                    <a:pt x="10842" y="0"/>
                    <a:pt x="20005" y="8038"/>
                    <a:pt x="21416" y="18788"/>
                  </a:cubicBezTo>
                </a:path>
                <a:path w="21416" h="21600" stroke="0">
                  <a:moveTo>
                    <a:pt x="-1" y="0"/>
                  </a:moveTo>
                  <a:cubicBezTo>
                    <a:pt x="10842" y="0"/>
                    <a:pt x="20005" y="8038"/>
                    <a:pt x="21416" y="187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9074" name="Group 163"/>
            <p:cNvGrpSpPr/>
            <p:nvPr/>
          </p:nvGrpSpPr>
          <p:grpSpPr>
            <a:xfrm>
              <a:off x="816" y="576"/>
              <a:ext cx="288" cy="0"/>
              <a:chOff x="0" y="0"/>
              <a:chExt cx="288" cy="0"/>
            </a:xfrm>
          </p:grpSpPr>
          <p:sp>
            <p:nvSpPr>
              <p:cNvPr id="39075" name="Line 164"/>
              <p:cNvSpPr/>
              <p:nvPr/>
            </p:nvSpPr>
            <p:spPr>
              <a:xfrm rot="5400000" flipV="1">
                <a:off x="144" y="-144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76" name="Line 165"/>
              <p:cNvSpPr/>
              <p:nvPr/>
            </p:nvSpPr>
            <p:spPr>
              <a:xfrm flipH="1">
                <a:off x="48" y="0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</p:grpSp>
        <p:grpSp>
          <p:nvGrpSpPr>
            <p:cNvPr id="39077" name="Group 166"/>
            <p:cNvGrpSpPr/>
            <p:nvPr/>
          </p:nvGrpSpPr>
          <p:grpSpPr>
            <a:xfrm>
              <a:off x="59" y="0"/>
              <a:ext cx="988" cy="1157"/>
              <a:chOff x="0" y="0"/>
              <a:chExt cx="988" cy="1157"/>
            </a:xfrm>
          </p:grpSpPr>
          <p:sp>
            <p:nvSpPr>
              <p:cNvPr id="39078" name="Line 167"/>
              <p:cNvSpPr/>
              <p:nvPr/>
            </p:nvSpPr>
            <p:spPr>
              <a:xfrm>
                <a:off x="491" y="0"/>
                <a:ext cx="0" cy="114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9079" name="Group 168"/>
              <p:cNvGrpSpPr/>
              <p:nvPr/>
            </p:nvGrpSpPr>
            <p:grpSpPr>
              <a:xfrm>
                <a:off x="555" y="0"/>
                <a:ext cx="433" cy="1153"/>
                <a:chOff x="0" y="0"/>
                <a:chExt cx="433" cy="1153"/>
              </a:xfrm>
            </p:grpSpPr>
            <p:sp>
              <p:nvSpPr>
                <p:cNvPr id="39080" name="Arc 169"/>
                <p:cNvSpPr/>
                <p:nvPr/>
              </p:nvSpPr>
              <p:spPr>
                <a:xfrm rot="3123228" flipV="1">
                  <a:off x="155" y="586"/>
                  <a:ext cx="333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416" h="21600" fill="none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</a:path>
                    <a:path w="21416" h="21600" stroke="0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1" name="Arc 170"/>
                <p:cNvSpPr/>
                <p:nvPr/>
              </p:nvSpPr>
              <p:spPr>
                <a:xfrm rot="-3123228">
                  <a:off x="156" y="324"/>
                  <a:ext cx="333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416" h="21600" fill="none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</a:path>
                    <a:path w="21416" h="21600" stroke="0">
                      <a:moveTo>
                        <a:pt x="-1" y="0"/>
                      </a:moveTo>
                      <a:cubicBezTo>
                        <a:pt x="10842" y="0"/>
                        <a:pt x="20005" y="8038"/>
                        <a:pt x="21416" y="1878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2" name="Arc 171"/>
                <p:cNvSpPr/>
                <p:nvPr/>
              </p:nvSpPr>
              <p:spPr>
                <a:xfrm rot="4455941" flipV="1">
                  <a:off x="82" y="689"/>
                  <a:ext cx="432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2972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</a:path>
                    <a:path w="21600" h="22972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3" name="Arc 172"/>
                <p:cNvSpPr/>
                <p:nvPr/>
              </p:nvSpPr>
              <p:spPr>
                <a:xfrm rot="-4455941">
                  <a:off x="79" y="233"/>
                  <a:ext cx="432" cy="2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2972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</a:path>
                    <a:path w="21600" h="22972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057"/>
                        <a:pt x="21585" y="22515"/>
                        <a:pt x="21556" y="22972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4" name="Arc 173"/>
                <p:cNvSpPr/>
                <p:nvPr/>
              </p:nvSpPr>
              <p:spPr>
                <a:xfrm rot="6357829" flipV="1">
                  <a:off x="-33" y="705"/>
                  <a:ext cx="431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52" h="21600" fill="none">
                      <a:moveTo>
                        <a:pt x="-1" y="0"/>
                      </a:moveTo>
                      <a:cubicBezTo>
                        <a:pt x="11370" y="0"/>
                        <a:pt x="20793" y="8814"/>
                        <a:pt x="21551" y="20159"/>
                      </a:cubicBezTo>
                    </a:path>
                    <a:path w="21552" h="21600" stroke="0">
                      <a:moveTo>
                        <a:pt x="-1" y="0"/>
                      </a:moveTo>
                      <a:cubicBezTo>
                        <a:pt x="11370" y="0"/>
                        <a:pt x="20793" y="8814"/>
                        <a:pt x="21551" y="20159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5" name="Arc 174"/>
                <p:cNvSpPr/>
                <p:nvPr/>
              </p:nvSpPr>
              <p:spPr>
                <a:xfrm rot="-6357829">
                  <a:off x="-33" y="117"/>
                  <a:ext cx="431" cy="2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528" h="21600" fill="none">
                      <a:moveTo>
                        <a:pt x="-1" y="0"/>
                      </a:moveTo>
                      <a:cubicBezTo>
                        <a:pt x="11247" y="0"/>
                        <a:pt x="20612" y="8631"/>
                        <a:pt x="21528" y="19841"/>
                      </a:cubicBezTo>
                    </a:path>
                    <a:path w="21528" h="21600" stroke="0">
                      <a:moveTo>
                        <a:pt x="-1" y="0"/>
                      </a:moveTo>
                      <a:cubicBezTo>
                        <a:pt x="11247" y="0"/>
                        <a:pt x="20612" y="8631"/>
                        <a:pt x="21528" y="19841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6" name="Freeform 175"/>
                <p:cNvSpPr/>
                <p:nvPr/>
              </p:nvSpPr>
              <p:spPr>
                <a:xfrm rot="210592">
                  <a:off x="0" y="575"/>
                  <a:ext cx="95" cy="578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3" y="884"/>
                    </a:cxn>
                    <a:cxn ang="0">
                      <a:pos x="5" y="3528"/>
                    </a:cxn>
                    <a:cxn ang="0">
                      <a:pos x="5" y="7930"/>
                    </a:cxn>
                  </a:cxnLst>
                  <a:pathLst>
                    <a:path w="104" h="432">
                      <a:moveTo>
                        <a:pt x="104" y="0"/>
                      </a:moveTo>
                      <a:cubicBezTo>
                        <a:pt x="88" y="8"/>
                        <a:pt x="72" y="16"/>
                        <a:pt x="56" y="48"/>
                      </a:cubicBezTo>
                      <a:cubicBezTo>
                        <a:pt x="40" y="80"/>
                        <a:pt x="16" y="128"/>
                        <a:pt x="8" y="192"/>
                      </a:cubicBezTo>
                      <a:cubicBezTo>
                        <a:pt x="0" y="256"/>
                        <a:pt x="4" y="344"/>
                        <a:pt x="8" y="43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9087" name="Freeform 176"/>
                <p:cNvSpPr/>
                <p:nvPr/>
              </p:nvSpPr>
              <p:spPr>
                <a:xfrm rot="-210592" flipV="1">
                  <a:off x="1" y="0"/>
                  <a:ext cx="95" cy="578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23" y="884"/>
                    </a:cxn>
                    <a:cxn ang="0">
                      <a:pos x="5" y="3528"/>
                    </a:cxn>
                    <a:cxn ang="0">
                      <a:pos x="5" y="7930"/>
                    </a:cxn>
                  </a:cxnLst>
                  <a:pathLst>
                    <a:path w="104" h="432">
                      <a:moveTo>
                        <a:pt x="104" y="0"/>
                      </a:moveTo>
                      <a:cubicBezTo>
                        <a:pt x="88" y="8"/>
                        <a:pt x="72" y="16"/>
                        <a:pt x="56" y="48"/>
                      </a:cubicBezTo>
                      <a:cubicBezTo>
                        <a:pt x="40" y="80"/>
                        <a:pt x="16" y="128"/>
                        <a:pt x="8" y="192"/>
                      </a:cubicBezTo>
                      <a:cubicBezTo>
                        <a:pt x="0" y="256"/>
                        <a:pt x="4" y="344"/>
                        <a:pt x="8" y="432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9088" name="Arc 177"/>
              <p:cNvSpPr/>
              <p:nvPr/>
            </p:nvSpPr>
            <p:spPr>
              <a:xfrm rot="-3123228" flipH="1" flipV="1">
                <a:off x="-70" y="590"/>
                <a:ext cx="333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416" h="21600" fill="none">
                    <a:moveTo>
                      <a:pt x="-1" y="0"/>
                    </a:moveTo>
                    <a:cubicBezTo>
                      <a:pt x="10842" y="0"/>
                      <a:pt x="20005" y="8038"/>
                      <a:pt x="21416" y="18788"/>
                    </a:cubicBezTo>
                  </a:path>
                  <a:path w="21416" h="21600" stroke="0">
                    <a:moveTo>
                      <a:pt x="-1" y="0"/>
                    </a:moveTo>
                    <a:cubicBezTo>
                      <a:pt x="10842" y="0"/>
                      <a:pt x="20005" y="8038"/>
                      <a:pt x="21416" y="1878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89" name="Arc 178"/>
              <p:cNvSpPr/>
              <p:nvPr/>
            </p:nvSpPr>
            <p:spPr>
              <a:xfrm rot="-4455941" flipH="1" flipV="1">
                <a:off x="-82" y="693"/>
                <a:ext cx="432" cy="2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2972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057"/>
                      <a:pt x="21585" y="22515"/>
                      <a:pt x="21556" y="22972"/>
                    </a:cubicBezTo>
                  </a:path>
                  <a:path w="21600" h="22972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057"/>
                      <a:pt x="21585" y="22515"/>
                      <a:pt x="21556" y="2297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90" name="Arc 179"/>
              <p:cNvSpPr/>
              <p:nvPr/>
            </p:nvSpPr>
            <p:spPr>
              <a:xfrm rot="4455941" flipH="1">
                <a:off x="-79" y="237"/>
                <a:ext cx="432" cy="2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2972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057"/>
                      <a:pt x="21585" y="22515"/>
                      <a:pt x="21556" y="22972"/>
                    </a:cubicBezTo>
                  </a:path>
                  <a:path w="21600" h="22972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057"/>
                      <a:pt x="21585" y="22515"/>
                      <a:pt x="21556" y="2297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91" name="Arc 180"/>
              <p:cNvSpPr/>
              <p:nvPr/>
            </p:nvSpPr>
            <p:spPr>
              <a:xfrm rot="-6357829" flipH="1" flipV="1">
                <a:off x="6" y="709"/>
                <a:ext cx="431" cy="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552" h="21600" fill="none">
                    <a:moveTo>
                      <a:pt x="-1" y="0"/>
                    </a:moveTo>
                    <a:cubicBezTo>
                      <a:pt x="11370" y="0"/>
                      <a:pt x="20793" y="8814"/>
                      <a:pt x="21551" y="20159"/>
                    </a:cubicBezTo>
                  </a:path>
                  <a:path w="21552" h="21600" stroke="0">
                    <a:moveTo>
                      <a:pt x="-1" y="0"/>
                    </a:moveTo>
                    <a:cubicBezTo>
                      <a:pt x="11370" y="0"/>
                      <a:pt x="20793" y="8814"/>
                      <a:pt x="21551" y="2015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92" name="Arc 181"/>
              <p:cNvSpPr/>
              <p:nvPr/>
            </p:nvSpPr>
            <p:spPr>
              <a:xfrm rot="6357829" flipH="1">
                <a:off x="6" y="121"/>
                <a:ext cx="431" cy="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528" h="21600" fill="none">
                    <a:moveTo>
                      <a:pt x="-1" y="0"/>
                    </a:moveTo>
                    <a:cubicBezTo>
                      <a:pt x="11247" y="0"/>
                      <a:pt x="20612" y="8631"/>
                      <a:pt x="21528" y="19841"/>
                    </a:cubicBezTo>
                  </a:path>
                  <a:path w="21528" h="21600" stroke="0">
                    <a:moveTo>
                      <a:pt x="-1" y="0"/>
                    </a:moveTo>
                    <a:cubicBezTo>
                      <a:pt x="11247" y="0"/>
                      <a:pt x="20612" y="8631"/>
                      <a:pt x="21528" y="1984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93" name="Freeform 182"/>
              <p:cNvSpPr/>
              <p:nvPr/>
            </p:nvSpPr>
            <p:spPr>
              <a:xfrm rot="-210592" flipH="1">
                <a:off x="337" y="579"/>
                <a:ext cx="95" cy="5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3" y="884"/>
                  </a:cxn>
                  <a:cxn ang="0">
                    <a:pos x="5" y="3528"/>
                  </a:cxn>
                  <a:cxn ang="0">
                    <a:pos x="5" y="7930"/>
                  </a:cxn>
                </a:cxnLst>
                <a:pathLst>
                  <a:path w="104" h="432">
                    <a:moveTo>
                      <a:pt x="104" y="0"/>
                    </a:moveTo>
                    <a:cubicBezTo>
                      <a:pt x="88" y="8"/>
                      <a:pt x="72" y="16"/>
                      <a:pt x="56" y="48"/>
                    </a:cubicBezTo>
                    <a:cubicBezTo>
                      <a:pt x="40" y="80"/>
                      <a:pt x="16" y="128"/>
                      <a:pt x="8" y="192"/>
                    </a:cubicBezTo>
                    <a:cubicBezTo>
                      <a:pt x="0" y="256"/>
                      <a:pt x="4" y="344"/>
                      <a:pt x="8" y="432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094" name="Freeform 183"/>
              <p:cNvSpPr/>
              <p:nvPr/>
            </p:nvSpPr>
            <p:spPr>
              <a:xfrm rot="210592" flipH="1" flipV="1">
                <a:off x="336" y="4"/>
                <a:ext cx="95" cy="57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23" y="884"/>
                  </a:cxn>
                  <a:cxn ang="0">
                    <a:pos x="5" y="3528"/>
                  </a:cxn>
                  <a:cxn ang="0">
                    <a:pos x="5" y="7930"/>
                  </a:cxn>
                </a:cxnLst>
                <a:pathLst>
                  <a:path w="104" h="432">
                    <a:moveTo>
                      <a:pt x="104" y="0"/>
                    </a:moveTo>
                    <a:cubicBezTo>
                      <a:pt x="88" y="8"/>
                      <a:pt x="72" y="16"/>
                      <a:pt x="56" y="48"/>
                    </a:cubicBezTo>
                    <a:cubicBezTo>
                      <a:pt x="40" y="80"/>
                      <a:pt x="16" y="128"/>
                      <a:pt x="8" y="192"/>
                    </a:cubicBezTo>
                    <a:cubicBezTo>
                      <a:pt x="0" y="256"/>
                      <a:pt x="4" y="344"/>
                      <a:pt x="8" y="432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9095" name="Group 184"/>
              <p:cNvGrpSpPr/>
              <p:nvPr/>
            </p:nvGrpSpPr>
            <p:grpSpPr>
              <a:xfrm>
                <a:off x="539" y="170"/>
                <a:ext cx="314" cy="787"/>
                <a:chOff x="0" y="0"/>
                <a:chExt cx="314" cy="787"/>
              </a:xfrm>
            </p:grpSpPr>
            <p:sp>
              <p:nvSpPr>
                <p:cNvPr id="39096" name="Line 185"/>
                <p:cNvSpPr/>
                <p:nvPr/>
              </p:nvSpPr>
              <p:spPr>
                <a:xfrm rot="10800000">
                  <a:off x="218" y="598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097" name="Line 186"/>
                <p:cNvSpPr/>
                <p:nvPr/>
              </p:nvSpPr>
              <p:spPr>
                <a:xfrm rot="9480000">
                  <a:off x="266" y="525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098" name="Line 187"/>
                <p:cNvSpPr/>
                <p:nvPr/>
              </p:nvSpPr>
              <p:spPr>
                <a:xfrm rot="-8853605">
                  <a:off x="0" y="694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099" name="Line 188"/>
                <p:cNvSpPr/>
                <p:nvPr/>
              </p:nvSpPr>
              <p:spPr>
                <a:xfrm rot="-10007012">
                  <a:off x="100" y="694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00" name="Line 189"/>
                <p:cNvSpPr/>
                <p:nvPr/>
              </p:nvSpPr>
              <p:spPr>
                <a:xfrm rot="-10800000" flipV="1">
                  <a:off x="218" y="96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01" name="Line 190"/>
                <p:cNvSpPr/>
                <p:nvPr/>
              </p:nvSpPr>
              <p:spPr>
                <a:xfrm rot="-9176082" flipV="1">
                  <a:off x="266" y="192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02" name="Line 191"/>
                <p:cNvSpPr/>
                <p:nvPr/>
              </p:nvSpPr>
              <p:spPr>
                <a:xfrm rot="8853605" flipV="1">
                  <a:off x="0" y="0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03" name="Line 192"/>
                <p:cNvSpPr/>
                <p:nvPr/>
              </p:nvSpPr>
              <p:spPr>
                <a:xfrm rot="10007012" flipV="1">
                  <a:off x="100" y="0"/>
                  <a:ext cx="48" cy="93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  <p:sp>
            <p:nvSpPr>
              <p:cNvPr id="39104" name="Line 193"/>
              <p:cNvSpPr/>
              <p:nvPr/>
            </p:nvSpPr>
            <p:spPr>
              <a:xfrm rot="-10800000" flipH="1">
                <a:off x="181" y="771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05" name="Line 194"/>
              <p:cNvSpPr/>
              <p:nvPr/>
            </p:nvSpPr>
            <p:spPr>
              <a:xfrm rot="-9480000" flipH="1">
                <a:off x="133" y="698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06" name="Line 195"/>
              <p:cNvSpPr/>
              <p:nvPr/>
            </p:nvSpPr>
            <p:spPr>
              <a:xfrm rot="8853605" flipH="1">
                <a:off x="399" y="867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07" name="Line 196"/>
              <p:cNvSpPr/>
              <p:nvPr/>
            </p:nvSpPr>
            <p:spPr>
              <a:xfrm rot="10007012" flipH="1">
                <a:off x="299" y="867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08" name="Line 197"/>
              <p:cNvSpPr/>
              <p:nvPr/>
            </p:nvSpPr>
            <p:spPr>
              <a:xfrm rot="10800000" flipH="1" flipV="1">
                <a:off x="181" y="269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09" name="Line 198"/>
              <p:cNvSpPr/>
              <p:nvPr/>
            </p:nvSpPr>
            <p:spPr>
              <a:xfrm rot="9120000" flipH="1" flipV="1">
                <a:off x="133" y="350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10" name="Line 199"/>
              <p:cNvSpPr/>
              <p:nvPr/>
            </p:nvSpPr>
            <p:spPr>
              <a:xfrm rot="-8853605" flipH="1" flipV="1">
                <a:off x="399" y="173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11" name="Line 200"/>
              <p:cNvSpPr/>
              <p:nvPr/>
            </p:nvSpPr>
            <p:spPr>
              <a:xfrm rot="-10007012" flipH="1" flipV="1">
                <a:off x="299" y="173"/>
                <a:ext cx="48" cy="93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12" name="Line 201"/>
              <p:cNvSpPr/>
              <p:nvPr/>
            </p:nvSpPr>
            <p:spPr>
              <a:xfrm>
                <a:off x="85" y="576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9113" name="Line 202"/>
              <p:cNvSpPr/>
              <p:nvPr/>
            </p:nvSpPr>
            <p:spPr>
              <a:xfrm rot="5400000">
                <a:off x="450" y="214"/>
                <a:ext cx="96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</p:grpSp>
        <p:sp>
          <p:nvSpPr>
            <p:cNvPr id="39114" name="Line 203"/>
            <p:cNvSpPr/>
            <p:nvPr/>
          </p:nvSpPr>
          <p:spPr>
            <a:xfrm rot="-5400000" flipV="1">
              <a:off x="509" y="924"/>
              <a:ext cx="96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grpSp>
        <p:nvGrpSpPr>
          <p:cNvPr id="39116" name="Group 204"/>
          <p:cNvGrpSpPr/>
          <p:nvPr/>
        </p:nvGrpSpPr>
        <p:grpSpPr>
          <a:xfrm>
            <a:off x="7239000" y="3500438"/>
            <a:ext cx="2079625" cy="1458912"/>
            <a:chOff x="0" y="0"/>
            <a:chExt cx="1310" cy="919"/>
          </a:xfrm>
        </p:grpSpPr>
        <p:sp>
          <p:nvSpPr>
            <p:cNvPr id="7" name="Line 205"/>
            <p:cNvSpPr/>
            <p:nvPr/>
          </p:nvSpPr>
          <p:spPr>
            <a:xfrm rot="5400000" flipV="1">
              <a:off x="1166" y="325"/>
              <a:ext cx="0" cy="28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pSp>
          <p:nvGrpSpPr>
            <p:cNvPr id="39117" name="Group 206"/>
            <p:cNvGrpSpPr/>
            <p:nvPr/>
          </p:nvGrpSpPr>
          <p:grpSpPr>
            <a:xfrm>
              <a:off x="0" y="0"/>
              <a:ext cx="1299" cy="919"/>
              <a:chOff x="0" y="0"/>
              <a:chExt cx="1299" cy="919"/>
            </a:xfrm>
          </p:grpSpPr>
          <p:grpSp>
            <p:nvGrpSpPr>
              <p:cNvPr id="39118" name="Group 207"/>
              <p:cNvGrpSpPr/>
              <p:nvPr/>
            </p:nvGrpSpPr>
            <p:grpSpPr>
              <a:xfrm>
                <a:off x="805" y="0"/>
                <a:ext cx="494" cy="919"/>
                <a:chOff x="0" y="0"/>
                <a:chExt cx="494" cy="919"/>
              </a:xfrm>
            </p:grpSpPr>
            <p:grpSp>
              <p:nvGrpSpPr>
                <p:cNvPr id="39119" name="Group 208"/>
                <p:cNvGrpSpPr/>
                <p:nvPr/>
              </p:nvGrpSpPr>
              <p:grpSpPr>
                <a:xfrm>
                  <a:off x="0" y="0"/>
                  <a:ext cx="494" cy="439"/>
                  <a:chOff x="0" y="0"/>
                  <a:chExt cx="494" cy="439"/>
                </a:xfrm>
              </p:grpSpPr>
              <p:sp>
                <p:nvSpPr>
                  <p:cNvPr id="39120" name="Freeform 209"/>
                  <p:cNvSpPr/>
                  <p:nvPr/>
                </p:nvSpPr>
                <p:spPr>
                  <a:xfrm>
                    <a:off x="206" y="343"/>
                    <a:ext cx="288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192" y="48"/>
                      </a:cxn>
                      <a:cxn ang="0">
                        <a:pos x="288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21" name="Freeform 210"/>
                  <p:cNvSpPr/>
                  <p:nvPr/>
                </p:nvSpPr>
                <p:spPr>
                  <a:xfrm rot="-1160444">
                    <a:off x="158" y="247"/>
                    <a:ext cx="288" cy="144"/>
                  </a:xfrm>
                  <a:custGeom>
                    <a:avLst/>
                    <a:gdLst/>
                    <a:ahLst/>
                    <a:cxnLst>
                      <a:cxn ang="0">
                        <a:pos x="0" y="5538"/>
                      </a:cxn>
                      <a:cxn ang="0">
                        <a:pos x="192" y="2763"/>
                      </a:cxn>
                      <a:cxn ang="0">
                        <a:pos x="288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22" name="Freeform 211"/>
                  <p:cNvSpPr/>
                  <p:nvPr/>
                </p:nvSpPr>
                <p:spPr>
                  <a:xfrm rot="-1987689">
                    <a:off x="92" y="95"/>
                    <a:ext cx="333" cy="253"/>
                  </a:xfrm>
                  <a:custGeom>
                    <a:avLst/>
                    <a:gdLst/>
                    <a:ahLst/>
                    <a:cxnLst>
                      <a:cxn ang="0">
                        <a:pos x="0" y="1552226"/>
                      </a:cxn>
                      <a:cxn ang="0">
                        <a:pos x="821" y="772538"/>
                      </a:cxn>
                      <a:cxn ang="0">
                        <a:pos x="1229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23" name="Freeform 212"/>
                  <p:cNvSpPr/>
                  <p:nvPr/>
                </p:nvSpPr>
                <p:spPr>
                  <a:xfrm rot="-3739085">
                    <a:off x="-55" y="55"/>
                    <a:ext cx="375" cy="265"/>
                  </a:xfrm>
                  <a:custGeom>
                    <a:avLst/>
                    <a:gdLst/>
                    <a:ahLst/>
                    <a:cxnLst>
                      <a:cxn ang="0">
                        <a:pos x="0" y="2468246"/>
                      </a:cxn>
                      <a:cxn ang="0">
                        <a:pos x="2690" y="1237037"/>
                      </a:cxn>
                      <a:cxn ang="0">
                        <a:pos x="4031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39124" name="Group 213"/>
                <p:cNvGrpSpPr/>
                <p:nvPr/>
              </p:nvGrpSpPr>
              <p:grpSpPr>
                <a:xfrm flipV="1">
                  <a:off x="0" y="480"/>
                  <a:ext cx="494" cy="439"/>
                  <a:chOff x="0" y="0"/>
                  <a:chExt cx="494" cy="439"/>
                </a:xfrm>
              </p:grpSpPr>
              <p:sp>
                <p:nvSpPr>
                  <p:cNvPr id="39125" name="Freeform 214"/>
                  <p:cNvSpPr/>
                  <p:nvPr/>
                </p:nvSpPr>
                <p:spPr>
                  <a:xfrm>
                    <a:off x="206" y="343"/>
                    <a:ext cx="288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192" y="48"/>
                      </a:cxn>
                      <a:cxn ang="0">
                        <a:pos x="288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26" name="Freeform 215"/>
                  <p:cNvSpPr/>
                  <p:nvPr/>
                </p:nvSpPr>
                <p:spPr>
                  <a:xfrm rot="-1160444">
                    <a:off x="158" y="247"/>
                    <a:ext cx="288" cy="144"/>
                  </a:xfrm>
                  <a:custGeom>
                    <a:avLst/>
                    <a:gdLst/>
                    <a:ahLst/>
                    <a:cxnLst>
                      <a:cxn ang="0">
                        <a:pos x="0" y="5538"/>
                      </a:cxn>
                      <a:cxn ang="0">
                        <a:pos x="192" y="2763"/>
                      </a:cxn>
                      <a:cxn ang="0">
                        <a:pos x="288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27" name="Freeform 216"/>
                  <p:cNvSpPr/>
                  <p:nvPr/>
                </p:nvSpPr>
                <p:spPr>
                  <a:xfrm rot="-1987689">
                    <a:off x="92" y="95"/>
                    <a:ext cx="333" cy="253"/>
                  </a:xfrm>
                  <a:custGeom>
                    <a:avLst/>
                    <a:gdLst/>
                    <a:ahLst/>
                    <a:cxnLst>
                      <a:cxn ang="0">
                        <a:pos x="0" y="1552226"/>
                      </a:cxn>
                      <a:cxn ang="0">
                        <a:pos x="821" y="772538"/>
                      </a:cxn>
                      <a:cxn ang="0">
                        <a:pos x="1229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28" name="Freeform 217"/>
                  <p:cNvSpPr/>
                  <p:nvPr/>
                </p:nvSpPr>
                <p:spPr>
                  <a:xfrm rot="-3739085">
                    <a:off x="-55" y="55"/>
                    <a:ext cx="375" cy="265"/>
                  </a:xfrm>
                  <a:custGeom>
                    <a:avLst/>
                    <a:gdLst/>
                    <a:ahLst/>
                    <a:cxnLst>
                      <a:cxn ang="0">
                        <a:pos x="0" y="2468246"/>
                      </a:cxn>
                      <a:cxn ang="0">
                        <a:pos x="2690" y="1237037"/>
                      </a:cxn>
                      <a:cxn ang="0">
                        <a:pos x="4031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129" name="Group 218"/>
              <p:cNvGrpSpPr/>
              <p:nvPr/>
            </p:nvGrpSpPr>
            <p:grpSpPr>
              <a:xfrm>
                <a:off x="0" y="0"/>
                <a:ext cx="494" cy="919"/>
                <a:chOff x="0" y="0"/>
                <a:chExt cx="494" cy="919"/>
              </a:xfrm>
            </p:grpSpPr>
            <p:sp>
              <p:nvSpPr>
                <p:cNvPr id="39130" name="Line 219"/>
                <p:cNvSpPr/>
                <p:nvPr/>
              </p:nvSpPr>
              <p:spPr>
                <a:xfrm rot="5400000" flipV="1">
                  <a:off x="158" y="32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39131" name="Group 220"/>
                <p:cNvGrpSpPr/>
                <p:nvPr/>
              </p:nvGrpSpPr>
              <p:grpSpPr>
                <a:xfrm>
                  <a:off x="0" y="0"/>
                  <a:ext cx="494" cy="919"/>
                  <a:chOff x="0" y="0"/>
                  <a:chExt cx="494" cy="919"/>
                </a:xfrm>
              </p:grpSpPr>
              <p:sp>
                <p:nvSpPr>
                  <p:cNvPr id="39132" name="Freeform 221"/>
                  <p:cNvSpPr/>
                  <p:nvPr/>
                </p:nvSpPr>
                <p:spPr>
                  <a:xfrm rot="3739085" flipH="1">
                    <a:off x="160" y="55"/>
                    <a:ext cx="375" cy="265"/>
                  </a:xfrm>
                  <a:custGeom>
                    <a:avLst/>
                    <a:gdLst/>
                    <a:ahLst/>
                    <a:cxnLst>
                      <a:cxn ang="0">
                        <a:pos x="0" y="2468246"/>
                      </a:cxn>
                      <a:cxn ang="0">
                        <a:pos x="2690" y="1237037"/>
                      </a:cxn>
                      <a:cxn ang="0">
                        <a:pos x="4031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39133" name="Group 222"/>
                  <p:cNvGrpSpPr/>
                  <p:nvPr/>
                </p:nvGrpSpPr>
                <p:grpSpPr>
                  <a:xfrm flipH="1" flipV="1">
                    <a:off x="0" y="480"/>
                    <a:ext cx="494" cy="439"/>
                    <a:chOff x="0" y="0"/>
                    <a:chExt cx="494" cy="439"/>
                  </a:xfrm>
                </p:grpSpPr>
                <p:sp>
                  <p:nvSpPr>
                    <p:cNvPr id="39134" name="Freeform 223"/>
                    <p:cNvSpPr/>
                    <p:nvPr/>
                  </p:nvSpPr>
                  <p:spPr>
                    <a:xfrm>
                      <a:off x="206" y="343"/>
                      <a:ext cx="288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192" y="48"/>
                        </a:cxn>
                        <a:cxn ang="0">
                          <a:pos x="288" y="0"/>
                        </a:cxn>
                      </a:cxnLst>
                      <a:pathLst>
                        <a:path w="288" h="96">
                          <a:moveTo>
                            <a:pt x="0" y="96"/>
                          </a:moveTo>
                          <a:cubicBezTo>
                            <a:pt x="72" y="80"/>
                            <a:pt x="144" y="64"/>
                            <a:pt x="192" y="48"/>
                          </a:cubicBezTo>
                          <a:cubicBezTo>
                            <a:pt x="240" y="32"/>
                            <a:pt x="264" y="16"/>
                            <a:pt x="288" y="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9135" name="Freeform 224"/>
                    <p:cNvSpPr/>
                    <p:nvPr/>
                  </p:nvSpPr>
                  <p:spPr>
                    <a:xfrm rot="-1160444">
                      <a:off x="158" y="247"/>
                      <a:ext cx="288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538"/>
                        </a:cxn>
                        <a:cxn ang="0">
                          <a:pos x="192" y="2763"/>
                        </a:cxn>
                        <a:cxn ang="0">
                          <a:pos x="288" y="0"/>
                        </a:cxn>
                      </a:cxnLst>
                      <a:pathLst>
                        <a:path w="288" h="96">
                          <a:moveTo>
                            <a:pt x="0" y="96"/>
                          </a:moveTo>
                          <a:cubicBezTo>
                            <a:pt x="72" y="80"/>
                            <a:pt x="144" y="64"/>
                            <a:pt x="192" y="48"/>
                          </a:cubicBezTo>
                          <a:cubicBezTo>
                            <a:pt x="240" y="32"/>
                            <a:pt x="264" y="16"/>
                            <a:pt x="288" y="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9136" name="Freeform 225"/>
                    <p:cNvSpPr/>
                    <p:nvPr/>
                  </p:nvSpPr>
                  <p:spPr>
                    <a:xfrm rot="-1987689">
                      <a:off x="92" y="95"/>
                      <a:ext cx="333" cy="25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2226"/>
                        </a:cxn>
                        <a:cxn ang="0">
                          <a:pos x="821" y="772538"/>
                        </a:cxn>
                        <a:cxn ang="0">
                          <a:pos x="1229" y="0"/>
                        </a:cxn>
                      </a:cxnLst>
                      <a:pathLst>
                        <a:path w="288" h="96">
                          <a:moveTo>
                            <a:pt x="0" y="96"/>
                          </a:moveTo>
                          <a:cubicBezTo>
                            <a:pt x="72" y="80"/>
                            <a:pt x="144" y="64"/>
                            <a:pt x="192" y="48"/>
                          </a:cubicBezTo>
                          <a:cubicBezTo>
                            <a:pt x="240" y="32"/>
                            <a:pt x="264" y="16"/>
                            <a:pt x="288" y="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9137" name="Freeform 226"/>
                    <p:cNvSpPr/>
                    <p:nvPr/>
                  </p:nvSpPr>
                  <p:spPr>
                    <a:xfrm rot="-3739085">
                      <a:off x="-55" y="55"/>
                      <a:ext cx="375" cy="26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68246"/>
                        </a:cxn>
                        <a:cxn ang="0">
                          <a:pos x="2690" y="1237037"/>
                        </a:cxn>
                        <a:cxn ang="0">
                          <a:pos x="4031" y="0"/>
                        </a:cxn>
                      </a:cxnLst>
                      <a:pathLst>
                        <a:path w="288" h="96">
                          <a:moveTo>
                            <a:pt x="0" y="96"/>
                          </a:moveTo>
                          <a:cubicBezTo>
                            <a:pt x="72" y="80"/>
                            <a:pt x="144" y="64"/>
                            <a:pt x="192" y="48"/>
                          </a:cubicBezTo>
                          <a:cubicBezTo>
                            <a:pt x="240" y="32"/>
                            <a:pt x="264" y="16"/>
                            <a:pt x="288" y="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138" name="Line 227"/>
                  <p:cNvSpPr/>
                  <p:nvPr/>
                </p:nvSpPr>
                <p:spPr>
                  <a:xfrm rot="6095908">
                    <a:off x="277" y="88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39" name="Line 228"/>
                  <p:cNvSpPr/>
                  <p:nvPr/>
                </p:nvSpPr>
                <p:spPr>
                  <a:xfrm rot="-6095908" flipV="1">
                    <a:off x="288" y="856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0" name="Line 229"/>
                  <p:cNvSpPr/>
                  <p:nvPr/>
                </p:nvSpPr>
                <p:spPr>
                  <a:xfrm>
                    <a:off x="62" y="464"/>
                    <a:ext cx="96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1" name="Freeform 230"/>
                  <p:cNvSpPr/>
                  <p:nvPr/>
                </p:nvSpPr>
                <p:spPr>
                  <a:xfrm flipH="1">
                    <a:off x="0" y="343"/>
                    <a:ext cx="288" cy="96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192" y="48"/>
                      </a:cxn>
                      <a:cxn ang="0">
                        <a:pos x="288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42" name="Freeform 231"/>
                  <p:cNvSpPr/>
                  <p:nvPr/>
                </p:nvSpPr>
                <p:spPr>
                  <a:xfrm rot="1160444" flipH="1">
                    <a:off x="48" y="247"/>
                    <a:ext cx="288" cy="144"/>
                  </a:xfrm>
                  <a:custGeom>
                    <a:avLst/>
                    <a:gdLst/>
                    <a:ahLst/>
                    <a:cxnLst>
                      <a:cxn ang="0">
                        <a:pos x="0" y="5538"/>
                      </a:cxn>
                      <a:cxn ang="0">
                        <a:pos x="192" y="2763"/>
                      </a:cxn>
                      <a:cxn ang="0">
                        <a:pos x="288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43" name="Freeform 232"/>
                  <p:cNvSpPr/>
                  <p:nvPr/>
                </p:nvSpPr>
                <p:spPr>
                  <a:xfrm rot="1987689" flipH="1">
                    <a:off x="69" y="95"/>
                    <a:ext cx="333" cy="253"/>
                  </a:xfrm>
                  <a:custGeom>
                    <a:avLst/>
                    <a:gdLst/>
                    <a:ahLst/>
                    <a:cxnLst>
                      <a:cxn ang="0">
                        <a:pos x="0" y="1552226"/>
                      </a:cxn>
                      <a:cxn ang="0">
                        <a:pos x="821" y="772538"/>
                      </a:cxn>
                      <a:cxn ang="0">
                        <a:pos x="1229" y="0"/>
                      </a:cxn>
                    </a:cxnLst>
                    <a:pathLst>
                      <a:path w="288" h="96">
                        <a:moveTo>
                          <a:pt x="0" y="96"/>
                        </a:moveTo>
                        <a:cubicBezTo>
                          <a:pt x="72" y="80"/>
                          <a:pt x="144" y="64"/>
                          <a:pt x="192" y="48"/>
                        </a:cubicBezTo>
                        <a:cubicBezTo>
                          <a:pt x="240" y="32"/>
                          <a:pt x="264" y="16"/>
                          <a:pt x="288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9144" name="Line 233"/>
                  <p:cNvSpPr/>
                  <p:nvPr/>
                </p:nvSpPr>
                <p:spPr>
                  <a:xfrm rot="648827">
                    <a:off x="62" y="391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5" name="Line 234"/>
                  <p:cNvSpPr/>
                  <p:nvPr/>
                </p:nvSpPr>
                <p:spPr>
                  <a:xfrm rot="-648827" flipV="1">
                    <a:off x="62" y="534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6" name="Line 235"/>
                  <p:cNvSpPr/>
                  <p:nvPr/>
                </p:nvSpPr>
                <p:spPr>
                  <a:xfrm rot="2934153">
                    <a:off x="96" y="296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7" name="Line 236"/>
                  <p:cNvSpPr/>
                  <p:nvPr/>
                </p:nvSpPr>
                <p:spPr>
                  <a:xfrm rot="-2934153" flipV="1">
                    <a:off x="71" y="616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8" name="Line 237"/>
                  <p:cNvSpPr/>
                  <p:nvPr/>
                </p:nvSpPr>
                <p:spPr>
                  <a:xfrm rot="4264324">
                    <a:off x="143" y="184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39149" name="Line 238"/>
                  <p:cNvSpPr/>
                  <p:nvPr/>
                </p:nvSpPr>
                <p:spPr>
                  <a:xfrm rot="-4264324" flipV="1">
                    <a:off x="119" y="760"/>
                    <a:ext cx="96" cy="1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</p:grpSp>
          </p:grpSp>
          <p:grpSp>
            <p:nvGrpSpPr>
              <p:cNvPr id="39150" name="Group 239"/>
              <p:cNvGrpSpPr/>
              <p:nvPr/>
            </p:nvGrpSpPr>
            <p:grpSpPr>
              <a:xfrm>
                <a:off x="350" y="103"/>
                <a:ext cx="614" cy="720"/>
                <a:chOff x="0" y="0"/>
                <a:chExt cx="614" cy="720"/>
              </a:xfrm>
            </p:grpSpPr>
            <p:grpSp>
              <p:nvGrpSpPr>
                <p:cNvPr id="39151" name="Group 240"/>
                <p:cNvGrpSpPr/>
                <p:nvPr/>
              </p:nvGrpSpPr>
              <p:grpSpPr>
                <a:xfrm>
                  <a:off x="0" y="0"/>
                  <a:ext cx="614" cy="712"/>
                  <a:chOff x="0" y="0"/>
                  <a:chExt cx="682" cy="712"/>
                </a:xfrm>
              </p:grpSpPr>
              <p:sp>
                <p:nvSpPr>
                  <p:cNvPr id="39152" name="Oval 241"/>
                  <p:cNvSpPr/>
                  <p:nvPr/>
                </p:nvSpPr>
                <p:spPr>
                  <a:xfrm>
                    <a:off x="0" y="0"/>
                    <a:ext cx="682" cy="712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153" name="Oval 242"/>
                  <p:cNvSpPr/>
                  <p:nvPr/>
                </p:nvSpPr>
                <p:spPr>
                  <a:xfrm>
                    <a:off x="0" y="136"/>
                    <a:ext cx="682" cy="44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154" name="Oval 243"/>
                  <p:cNvSpPr/>
                  <p:nvPr/>
                </p:nvSpPr>
                <p:spPr>
                  <a:xfrm>
                    <a:off x="0" y="213"/>
                    <a:ext cx="682" cy="281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155" name="Oval 244"/>
                  <p:cNvSpPr/>
                  <p:nvPr/>
                </p:nvSpPr>
                <p:spPr>
                  <a:xfrm>
                    <a:off x="0" y="288"/>
                    <a:ext cx="682" cy="14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9156" name="Line 245"/>
                  <p:cNvSpPr/>
                  <p:nvPr/>
                </p:nvSpPr>
                <p:spPr>
                  <a:xfrm>
                    <a:off x="0" y="359"/>
                    <a:ext cx="682" cy="0"/>
                  </a:xfrm>
                  <a:prstGeom prst="line">
                    <a:avLst/>
                  </a:prstGeom>
                  <a:ln w="9525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9157" name="Line 246"/>
                <p:cNvSpPr/>
                <p:nvPr/>
              </p:nvSpPr>
              <p:spPr>
                <a:xfrm flipH="1">
                  <a:off x="240" y="361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58" name="Line 247"/>
                <p:cNvSpPr/>
                <p:nvPr/>
              </p:nvSpPr>
              <p:spPr>
                <a:xfrm flipH="1">
                  <a:off x="240" y="432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59" name="Line 248"/>
                <p:cNvSpPr/>
                <p:nvPr/>
              </p:nvSpPr>
              <p:spPr>
                <a:xfrm flipH="1">
                  <a:off x="240" y="576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60" name="Line 249"/>
                <p:cNvSpPr/>
                <p:nvPr/>
              </p:nvSpPr>
              <p:spPr>
                <a:xfrm flipH="1">
                  <a:off x="240" y="720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61" name="Line 250"/>
                <p:cNvSpPr/>
                <p:nvPr/>
              </p:nvSpPr>
              <p:spPr>
                <a:xfrm flipH="1">
                  <a:off x="240" y="288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62" name="Line 251"/>
                <p:cNvSpPr/>
                <p:nvPr/>
              </p:nvSpPr>
              <p:spPr>
                <a:xfrm flipH="1">
                  <a:off x="240" y="144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63" name="Line 252"/>
                <p:cNvSpPr/>
                <p:nvPr/>
              </p:nvSpPr>
              <p:spPr>
                <a:xfrm flipH="1">
                  <a:off x="240" y="0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64" name="Line 253"/>
                <p:cNvSpPr/>
                <p:nvPr/>
              </p:nvSpPr>
              <p:spPr>
                <a:xfrm flipH="1">
                  <a:off x="240" y="501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39165" name="Line 254"/>
                <p:cNvSpPr/>
                <p:nvPr/>
              </p:nvSpPr>
              <p:spPr>
                <a:xfrm flipH="1">
                  <a:off x="240" y="216"/>
                  <a:ext cx="96" cy="0"/>
                </a:xfrm>
                <a:prstGeom prst="line">
                  <a:avLst/>
                </a:prstGeom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</p:grpSp>
      </p:grpSp>
      <p:graphicFrame>
        <p:nvGraphicFramePr>
          <p:cNvPr id="39167" name="对象 39166"/>
          <p:cNvGraphicFramePr>
            <a:graphicFrameLocks noChangeAspect="1"/>
          </p:cNvGraphicFramePr>
          <p:nvPr/>
        </p:nvGraphicFramePr>
        <p:xfrm>
          <a:off x="1881188" y="428625"/>
          <a:ext cx="43100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1713865" imgH="203200" progId="Equation.3">
                  <p:embed/>
                </p:oleObj>
              </mc:Choice>
              <mc:Fallback>
                <p:oleObj name="" r:id="rId1" imgW="1713865" imgH="2032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1188" y="428625"/>
                        <a:ext cx="431006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56"/>
          <p:cNvGrpSpPr/>
          <p:nvPr/>
        </p:nvGrpSpPr>
        <p:grpSpPr>
          <a:xfrm>
            <a:off x="7739063" y="4143375"/>
            <a:ext cx="1125537" cy="155575"/>
            <a:chOff x="0" y="0"/>
            <a:chExt cx="709" cy="98"/>
          </a:xfrm>
        </p:grpSpPr>
        <p:grpSp>
          <p:nvGrpSpPr>
            <p:cNvPr id="39168" name="Group 257"/>
            <p:cNvGrpSpPr/>
            <p:nvPr/>
          </p:nvGrpSpPr>
          <p:grpSpPr>
            <a:xfrm>
              <a:off x="0" y="2"/>
              <a:ext cx="96" cy="96"/>
              <a:chOff x="0" y="0"/>
              <a:chExt cx="96" cy="96"/>
            </a:xfrm>
          </p:grpSpPr>
          <p:sp>
            <p:nvSpPr>
              <p:cNvPr id="39169" name="Oval 258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rgbClr val="FF99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170" name="Line 259"/>
              <p:cNvSpPr/>
              <p:nvPr/>
            </p:nvSpPr>
            <p:spPr>
              <a:xfrm>
                <a:off x="15" y="48"/>
                <a:ext cx="7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9171" name="Group 260"/>
            <p:cNvGrpSpPr/>
            <p:nvPr/>
          </p:nvGrpSpPr>
          <p:grpSpPr>
            <a:xfrm>
              <a:off x="613" y="0"/>
              <a:ext cx="96" cy="96"/>
              <a:chOff x="0" y="0"/>
              <a:chExt cx="96" cy="96"/>
            </a:xfrm>
          </p:grpSpPr>
          <p:sp>
            <p:nvSpPr>
              <p:cNvPr id="39172" name="Oval 261"/>
              <p:cNvSpPr/>
              <p:nvPr/>
            </p:nvSpPr>
            <p:spPr>
              <a:xfrm>
                <a:off x="0" y="0"/>
                <a:ext cx="96" cy="96"/>
              </a:xfrm>
              <a:prstGeom prst="ellipse">
                <a:avLst/>
              </a:prstGeom>
              <a:solidFill>
                <a:srgbClr val="FF99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9173" name="Group 262"/>
              <p:cNvGrpSpPr/>
              <p:nvPr/>
            </p:nvGrpSpPr>
            <p:grpSpPr>
              <a:xfrm>
                <a:off x="15" y="13"/>
                <a:ext cx="73" cy="73"/>
                <a:chOff x="0" y="0"/>
                <a:chExt cx="73" cy="73"/>
              </a:xfrm>
            </p:grpSpPr>
            <p:sp>
              <p:nvSpPr>
                <p:cNvPr id="39174" name="Line 263"/>
                <p:cNvSpPr/>
                <p:nvPr/>
              </p:nvSpPr>
              <p:spPr>
                <a:xfrm>
                  <a:off x="34" y="0"/>
                  <a:ext cx="0" cy="7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75" name="Line 264"/>
                <p:cNvSpPr/>
                <p:nvPr/>
              </p:nvSpPr>
              <p:spPr>
                <a:xfrm>
                  <a:off x="0" y="35"/>
                  <a:ext cx="73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aphicFrame>
        <p:nvGraphicFramePr>
          <p:cNvPr id="39177" name="对象 39176" descr="纸莎草纸"/>
          <p:cNvGraphicFramePr>
            <a:graphicFrameLocks noChangeAspect="1"/>
          </p:cNvGraphicFramePr>
          <p:nvPr/>
        </p:nvGraphicFramePr>
        <p:xfrm>
          <a:off x="2309813" y="2643188"/>
          <a:ext cx="3025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1471930" imgH="215900" progId="Equation.3">
                  <p:embed/>
                </p:oleObj>
              </mc:Choice>
              <mc:Fallback>
                <p:oleObj name="" r:id="rId3" imgW="1471930" imgH="2159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9813" y="2643188"/>
                        <a:ext cx="3025775" cy="439737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78" name="对象 39177" descr="纸莎草纸"/>
          <p:cNvGraphicFramePr>
            <a:graphicFrameLocks noChangeAspect="1"/>
          </p:cNvGraphicFramePr>
          <p:nvPr/>
        </p:nvGraphicFramePr>
        <p:xfrm>
          <a:off x="6596063" y="2500313"/>
          <a:ext cx="33131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6" imgW="1689735" imgH="457200" progId="Equation.3">
                  <p:embed/>
                </p:oleObj>
              </mc:Choice>
              <mc:Fallback>
                <p:oleObj name="" r:id="rId6" imgW="1689735" imgH="4572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6063" y="2500313"/>
                        <a:ext cx="3313112" cy="896937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79" name="对象 39178" descr="纸莎草纸"/>
          <p:cNvGraphicFramePr>
            <a:graphicFrameLocks noChangeAspect="1"/>
          </p:cNvGraphicFramePr>
          <p:nvPr/>
        </p:nvGraphicFramePr>
        <p:xfrm>
          <a:off x="1881188" y="5429250"/>
          <a:ext cx="41036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8" imgW="1991995" imgH="215900" progId="Equation.3">
                  <p:embed/>
                </p:oleObj>
              </mc:Choice>
              <mc:Fallback>
                <p:oleObj name="" r:id="rId8" imgW="1991995" imgH="2159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1188" y="5429250"/>
                        <a:ext cx="4103687" cy="442913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80" name="对象 39179" descr="纸莎草纸"/>
          <p:cNvGraphicFramePr>
            <a:graphicFrameLocks noChangeAspect="1"/>
          </p:cNvGraphicFramePr>
          <p:nvPr/>
        </p:nvGraphicFramePr>
        <p:xfrm>
          <a:off x="6238875" y="5357813"/>
          <a:ext cx="41560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0" imgW="2017395" imgH="215900" progId="Equation.3">
                  <p:embed/>
                </p:oleObj>
              </mc:Choice>
              <mc:Fallback>
                <p:oleObj name="" r:id="rId10" imgW="2017395" imgH="2159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8875" y="5357813"/>
                        <a:ext cx="4156075" cy="442912"/>
                      </a:xfrm>
                      <a:prstGeom prst="rect">
                        <a:avLst/>
                      </a:prstGeom>
                      <a:blipFill rotWithShape="0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3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1000"/>
                                        <p:tgtEl>
                                          <p:spTgt spid="3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3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18"/>
          <p:cNvSpPr txBox="1"/>
          <p:nvPr/>
        </p:nvSpPr>
        <p:spPr>
          <a:xfrm>
            <a:off x="8301038" y="4229100"/>
            <a:ext cx="5937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47" name="对象 57346"/>
          <p:cNvGraphicFramePr>
            <a:graphicFrameLocks noChangeAspect="1"/>
          </p:cNvGraphicFramePr>
          <p:nvPr/>
        </p:nvGraphicFramePr>
        <p:xfrm>
          <a:off x="7167563" y="3000375"/>
          <a:ext cx="10080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" imgW="245110" imgH="180340" progId="Equation.3">
                  <p:embed/>
                </p:oleObj>
              </mc:Choice>
              <mc:Fallback>
                <p:oleObj name="" r:id="rId1" imgW="245110" imgH="18034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7563" y="3000375"/>
                        <a:ext cx="1008062" cy="828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57347"/>
          <p:cNvGraphicFramePr>
            <a:graphicFrameLocks noChangeAspect="1"/>
          </p:cNvGraphicFramePr>
          <p:nvPr/>
        </p:nvGraphicFramePr>
        <p:xfrm>
          <a:off x="4238625" y="4143375"/>
          <a:ext cx="23764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3" imgW="702310" imgH="280670" progId="Equation.3">
                  <p:embed/>
                </p:oleObj>
              </mc:Choice>
              <mc:Fallback>
                <p:oleObj name="" r:id="rId3" imgW="702310" imgH="28067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25" y="4143375"/>
                        <a:ext cx="2376488" cy="928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cap="flat" cmpd="sng">
                        <a:solidFill>
                          <a:srgbClr val="FF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35"/>
          <p:cNvSpPr/>
          <p:nvPr/>
        </p:nvSpPr>
        <p:spPr>
          <a:xfrm>
            <a:off x="2309813" y="5573078"/>
            <a:ext cx="7345362" cy="52197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静电场强沿任一闭合环路的线积分恒等于零。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7350" name="Rectangle 36"/>
          <p:cNvSpPr/>
          <p:nvPr/>
        </p:nvSpPr>
        <p:spPr>
          <a:xfrm>
            <a:off x="1738313" y="285750"/>
            <a:ext cx="38557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2.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静电场的环路定理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7351" name="对象 57350"/>
          <p:cNvGraphicFramePr>
            <a:graphicFrameLocks noChangeAspect="1"/>
          </p:cNvGraphicFramePr>
          <p:nvPr/>
        </p:nvGraphicFramePr>
        <p:xfrm>
          <a:off x="2524125" y="1071563"/>
          <a:ext cx="2736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5" imgW="906145" imgH="280670" progId="Equation.3">
                  <p:embed/>
                </p:oleObj>
              </mc:Choice>
              <mc:Fallback>
                <p:oleObj name="" r:id="rId5" imgW="906145" imgH="28067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25" y="1071563"/>
                        <a:ext cx="2736850" cy="8636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57351"/>
          <p:cNvGraphicFramePr>
            <a:graphicFrameLocks noChangeAspect="1"/>
          </p:cNvGraphicFramePr>
          <p:nvPr/>
        </p:nvGraphicFramePr>
        <p:xfrm>
          <a:off x="3024188" y="2000250"/>
          <a:ext cx="41036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7" imgW="1587500" imgH="330200" progId="Equation.3">
                  <p:embed/>
                </p:oleObj>
              </mc:Choice>
              <mc:Fallback>
                <p:oleObj name="" r:id="rId7" imgW="1587500" imgH="3302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4188" y="2000250"/>
                        <a:ext cx="4103687" cy="88265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对象 57352"/>
          <p:cNvGraphicFramePr>
            <a:graphicFrameLocks noChangeAspect="1"/>
          </p:cNvGraphicFramePr>
          <p:nvPr/>
        </p:nvGraphicFramePr>
        <p:xfrm>
          <a:off x="3024188" y="2928938"/>
          <a:ext cx="41036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9" imgW="1574800" imgH="330200" progId="Equation.3">
                  <p:embed/>
                </p:oleObj>
              </mc:Choice>
              <mc:Fallback>
                <p:oleObj name="" r:id="rId9" imgW="1574800" imgH="3302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4188" y="2928938"/>
                        <a:ext cx="4103687" cy="86042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4" name="Group 10"/>
          <p:cNvGrpSpPr/>
          <p:nvPr/>
        </p:nvGrpSpPr>
        <p:grpSpPr>
          <a:xfrm>
            <a:off x="7608888" y="765175"/>
            <a:ext cx="2416175" cy="1089025"/>
            <a:chOff x="0" y="0"/>
            <a:chExt cx="2416175" cy="1089025"/>
          </a:xfrm>
        </p:grpSpPr>
        <p:sp>
          <p:nvSpPr>
            <p:cNvPr id="2" name="Freeform 43"/>
            <p:cNvSpPr/>
            <p:nvPr/>
          </p:nvSpPr>
          <p:spPr>
            <a:xfrm>
              <a:off x="215900" y="71438"/>
              <a:ext cx="1939925" cy="101758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222" h="641">
                  <a:moveTo>
                    <a:pt x="164" y="200"/>
                  </a:moveTo>
                  <a:cubicBezTo>
                    <a:pt x="166" y="195"/>
                    <a:pt x="166" y="188"/>
                    <a:pt x="170" y="184"/>
                  </a:cubicBezTo>
                  <a:cubicBezTo>
                    <a:pt x="179" y="175"/>
                    <a:pt x="203" y="162"/>
                    <a:pt x="203" y="162"/>
                  </a:cubicBezTo>
                  <a:cubicBezTo>
                    <a:pt x="218" y="139"/>
                    <a:pt x="237" y="126"/>
                    <a:pt x="263" y="118"/>
                  </a:cubicBezTo>
                  <a:cubicBezTo>
                    <a:pt x="299" y="95"/>
                    <a:pt x="358" y="87"/>
                    <a:pt x="400" y="74"/>
                  </a:cubicBezTo>
                  <a:cubicBezTo>
                    <a:pt x="417" y="63"/>
                    <a:pt x="431" y="58"/>
                    <a:pt x="450" y="52"/>
                  </a:cubicBezTo>
                  <a:cubicBezTo>
                    <a:pt x="526" y="0"/>
                    <a:pt x="591" y="12"/>
                    <a:pt x="691" y="8"/>
                  </a:cubicBezTo>
                  <a:cubicBezTo>
                    <a:pt x="854" y="11"/>
                    <a:pt x="946" y="12"/>
                    <a:pt x="1086" y="30"/>
                  </a:cubicBezTo>
                  <a:cubicBezTo>
                    <a:pt x="1120" y="43"/>
                    <a:pt x="1154" y="47"/>
                    <a:pt x="1190" y="52"/>
                  </a:cubicBezTo>
                  <a:cubicBezTo>
                    <a:pt x="1216" y="121"/>
                    <a:pt x="1222" y="257"/>
                    <a:pt x="1157" y="304"/>
                  </a:cubicBezTo>
                  <a:cubicBezTo>
                    <a:pt x="1147" y="337"/>
                    <a:pt x="1159" y="309"/>
                    <a:pt x="1124" y="343"/>
                  </a:cubicBezTo>
                  <a:cubicBezTo>
                    <a:pt x="1100" y="366"/>
                    <a:pt x="1083" y="394"/>
                    <a:pt x="1053" y="409"/>
                  </a:cubicBezTo>
                  <a:cubicBezTo>
                    <a:pt x="1032" y="440"/>
                    <a:pt x="992" y="449"/>
                    <a:pt x="971" y="480"/>
                  </a:cubicBezTo>
                  <a:cubicBezTo>
                    <a:pt x="956" y="502"/>
                    <a:pt x="928" y="513"/>
                    <a:pt x="905" y="529"/>
                  </a:cubicBezTo>
                  <a:cubicBezTo>
                    <a:pt x="850" y="568"/>
                    <a:pt x="788" y="587"/>
                    <a:pt x="724" y="601"/>
                  </a:cubicBezTo>
                  <a:cubicBezTo>
                    <a:pt x="682" y="628"/>
                    <a:pt x="704" y="620"/>
                    <a:pt x="658" y="628"/>
                  </a:cubicBezTo>
                  <a:cubicBezTo>
                    <a:pt x="649" y="632"/>
                    <a:pt x="641" y="639"/>
                    <a:pt x="631" y="639"/>
                  </a:cubicBezTo>
                  <a:cubicBezTo>
                    <a:pt x="507" y="641"/>
                    <a:pt x="382" y="636"/>
                    <a:pt x="258" y="633"/>
                  </a:cubicBezTo>
                  <a:cubicBezTo>
                    <a:pt x="200" y="631"/>
                    <a:pt x="148" y="592"/>
                    <a:pt x="93" y="579"/>
                  </a:cubicBezTo>
                  <a:cubicBezTo>
                    <a:pt x="72" y="564"/>
                    <a:pt x="54" y="539"/>
                    <a:pt x="38" y="518"/>
                  </a:cubicBezTo>
                  <a:cubicBezTo>
                    <a:pt x="30" y="508"/>
                    <a:pt x="16" y="485"/>
                    <a:pt x="16" y="485"/>
                  </a:cubicBezTo>
                  <a:cubicBezTo>
                    <a:pt x="6" y="452"/>
                    <a:pt x="4" y="436"/>
                    <a:pt x="0" y="398"/>
                  </a:cubicBezTo>
                  <a:cubicBezTo>
                    <a:pt x="5" y="361"/>
                    <a:pt x="3" y="352"/>
                    <a:pt x="27" y="326"/>
                  </a:cubicBezTo>
                  <a:cubicBezTo>
                    <a:pt x="38" y="296"/>
                    <a:pt x="47" y="243"/>
                    <a:pt x="77" y="228"/>
                  </a:cubicBezTo>
                  <a:cubicBezTo>
                    <a:pt x="99" y="217"/>
                    <a:pt x="118" y="200"/>
                    <a:pt x="142" y="195"/>
                  </a:cubicBezTo>
                  <a:cubicBezTo>
                    <a:pt x="192" y="185"/>
                    <a:pt x="190" y="183"/>
                    <a:pt x="164" y="200"/>
                  </a:cubicBezTo>
                  <a:close/>
                </a:path>
              </a:pathLst>
            </a:custGeom>
            <a:noFill/>
            <a:ln w="34925" cap="flat" cmpd="sng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55" name="Rectangle 44"/>
            <p:cNvSpPr/>
            <p:nvPr/>
          </p:nvSpPr>
          <p:spPr>
            <a:xfrm>
              <a:off x="215900" y="215900"/>
              <a:ext cx="361950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●</a:t>
              </a:r>
              <a:endPara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6" name="Rectangle 45"/>
            <p:cNvSpPr/>
            <p:nvPr/>
          </p:nvSpPr>
          <p:spPr>
            <a:xfrm>
              <a:off x="1943100" y="287338"/>
              <a:ext cx="361950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●</a:t>
              </a:r>
              <a:endPara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7" name="Rectangle 46"/>
            <p:cNvSpPr/>
            <p:nvPr/>
          </p:nvSpPr>
          <p:spPr>
            <a:xfrm>
              <a:off x="0" y="0"/>
              <a:ext cx="380365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8" name="Rectangle 47"/>
            <p:cNvSpPr/>
            <p:nvPr/>
          </p:nvSpPr>
          <p:spPr>
            <a:xfrm>
              <a:off x="2016125" y="431800"/>
              <a:ext cx="40005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359" name="Line 52"/>
            <p:cNvSpPr/>
            <p:nvPr/>
          </p:nvSpPr>
          <p:spPr>
            <a:xfrm>
              <a:off x="1223962" y="1079500"/>
              <a:ext cx="73025" cy="0"/>
            </a:xfrm>
            <a:prstGeom prst="line">
              <a:avLst/>
            </a:prstGeom>
            <a:ln w="666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ldLvl="0" animBg="1"/>
      <p:bldP spid="573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0" name="对象 58369"/>
          <p:cNvGraphicFramePr>
            <a:graphicFrameLocks noChangeAspect="1"/>
          </p:cNvGraphicFramePr>
          <p:nvPr/>
        </p:nvGraphicFramePr>
        <p:xfrm>
          <a:off x="2238375" y="3500438"/>
          <a:ext cx="27368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1" imgW="1059815" imgH="332105" progId="Equation.3">
                  <p:embed/>
                </p:oleObj>
              </mc:Choice>
              <mc:Fallback>
                <p:oleObj name="" r:id="rId1" imgW="1059815" imgH="332105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8375" y="3500438"/>
                        <a:ext cx="273685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对象 58370"/>
          <p:cNvGraphicFramePr>
            <a:graphicFrameLocks noChangeAspect="1"/>
          </p:cNvGraphicFramePr>
          <p:nvPr/>
        </p:nvGraphicFramePr>
        <p:xfrm>
          <a:off x="3952875" y="5857875"/>
          <a:ext cx="38893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3" imgW="2299970" imgH="508000" progId="Equation.3">
                  <p:embed/>
                </p:oleObj>
              </mc:Choice>
              <mc:Fallback>
                <p:oleObj name="" r:id="rId3" imgW="2299970" imgH="50800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75" y="5857875"/>
                        <a:ext cx="3889375" cy="852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23"/>
          <p:cNvSpPr/>
          <p:nvPr/>
        </p:nvSpPr>
        <p:spPr>
          <a:xfrm>
            <a:off x="1524000" y="142875"/>
            <a:ext cx="59055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三、电势能、电势差和电势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58373" name="Rectangle 24"/>
          <p:cNvSpPr/>
          <p:nvPr/>
        </p:nvSpPr>
        <p:spPr>
          <a:xfrm>
            <a:off x="1809750" y="1428750"/>
            <a:ext cx="8497888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静电场力作功与路径无关。这说明静电场是保守场。可以引进与位置有关的标量函数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-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势能。   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8374" name="Rectangle 25"/>
          <p:cNvSpPr/>
          <p:nvPr/>
        </p:nvSpPr>
        <p:spPr>
          <a:xfrm>
            <a:off x="1738313" y="5286375"/>
            <a:ext cx="6480175" cy="52197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在静电场中某点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的静电势能定义为： 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8375" name="对象 58374"/>
          <p:cNvGraphicFramePr>
            <a:graphicFrameLocks noChangeAspect="1"/>
          </p:cNvGraphicFramePr>
          <p:nvPr/>
        </p:nvGraphicFramePr>
        <p:xfrm>
          <a:off x="4953000" y="3500438"/>
          <a:ext cx="38877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5" imgW="1790700" imgH="342900" progId="Equation.3">
                  <p:embed/>
                </p:oleObj>
              </mc:Choice>
              <mc:Fallback>
                <p:oleObj name="" r:id="rId5" imgW="1790700" imgH="3429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3500438"/>
                        <a:ext cx="3887788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对象 58375"/>
          <p:cNvGraphicFramePr>
            <a:graphicFrameLocks noChangeAspect="1"/>
          </p:cNvGraphicFramePr>
          <p:nvPr/>
        </p:nvGraphicFramePr>
        <p:xfrm>
          <a:off x="2024063" y="4357688"/>
          <a:ext cx="5184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7" imgW="2235200" imgH="381000" progId="Equation.3">
                  <p:embed/>
                </p:oleObj>
              </mc:Choice>
              <mc:Fallback>
                <p:oleObj name="" r:id="rId7" imgW="2235200" imgH="3810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4063" y="4357688"/>
                        <a:ext cx="51847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29"/>
          <p:cNvSpPr/>
          <p:nvPr/>
        </p:nvSpPr>
        <p:spPr>
          <a:xfrm>
            <a:off x="1738313" y="2357438"/>
            <a:ext cx="8929687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类似于重力势能，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静电场力从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到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作功应该等于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两点的电势能差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，即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两点的静电势能差为：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8378" name="对象 58377"/>
          <p:cNvGraphicFramePr>
            <a:graphicFrameLocks noChangeAspect="1"/>
          </p:cNvGraphicFramePr>
          <p:nvPr/>
        </p:nvGraphicFramePr>
        <p:xfrm>
          <a:off x="7239000" y="4286250"/>
          <a:ext cx="32400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9" imgW="855345" imgH="229870" progId="Equation.3">
                  <p:embed/>
                </p:oleObj>
              </mc:Choice>
              <mc:Fallback>
                <p:oleObj name="" r:id="rId9" imgW="855345" imgH="22987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0" y="4286250"/>
                        <a:ext cx="3240088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Box 12"/>
          <p:cNvSpPr txBox="1"/>
          <p:nvPr/>
        </p:nvSpPr>
        <p:spPr>
          <a:xfrm>
            <a:off x="1738313" y="785813"/>
            <a:ext cx="17907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、电势能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3" grpId="0"/>
      <p:bldP spid="58374" grpId="0" bldLvl="0" animBg="1"/>
      <p:bldP spid="58377" grpId="0"/>
      <p:bldP spid="583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393" name="Group 2"/>
          <p:cNvGrpSpPr/>
          <p:nvPr/>
        </p:nvGrpSpPr>
        <p:grpSpPr>
          <a:xfrm>
            <a:off x="3625850" y="4291527"/>
            <a:ext cx="2910502" cy="522331"/>
            <a:chOff x="0" y="-1"/>
            <a:chExt cx="1955" cy="487"/>
          </a:xfrm>
        </p:grpSpPr>
        <p:sp>
          <p:nvSpPr>
            <p:cNvPr id="59394" name="Text Box 5"/>
            <p:cNvSpPr txBox="1"/>
            <p:nvPr/>
          </p:nvSpPr>
          <p:spPr>
            <a:xfrm>
              <a:off x="1747" y="-1"/>
              <a:ext cx="208" cy="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endParaRPr lang="zh-CN" altLang="en-US" sz="2800" dirty="0">
                <a:solidFill>
                  <a:srgbClr val="9900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395" name="对象 59395"/>
            <p:cNvGraphicFramePr>
              <a:graphicFrameLocks noChangeAspect="1"/>
            </p:cNvGraphicFramePr>
            <p:nvPr/>
          </p:nvGraphicFramePr>
          <p:xfrm>
            <a:off x="0" y="252"/>
            <a:ext cx="54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" r:id="rId1" imgW="116205" imgH="219075" progId="Equation.3">
                    <p:embed/>
                  </p:oleObj>
                </mc:Choice>
                <mc:Fallback>
                  <p:oleObj name="" r:id="rId1" imgW="116205" imgH="219075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252"/>
                          <a:ext cx="54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7" name="Rectangle 14"/>
          <p:cNvSpPr/>
          <p:nvPr/>
        </p:nvSpPr>
        <p:spPr>
          <a:xfrm>
            <a:off x="1774667" y="1124109"/>
            <a:ext cx="46088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定义：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两点的电势差为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:</a:t>
            </a:r>
            <a:endParaRPr lang="en-US" altLang="zh-CN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59398" name="对象 59397"/>
          <p:cNvGraphicFramePr>
            <a:graphicFrameLocks noChangeAspect="1"/>
          </p:cNvGraphicFramePr>
          <p:nvPr/>
        </p:nvGraphicFramePr>
        <p:xfrm>
          <a:off x="6600825" y="981075"/>
          <a:ext cx="3384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3" imgW="3110230" imgH="799465" progId="Equation.3">
                  <p:embed/>
                </p:oleObj>
              </mc:Choice>
              <mc:Fallback>
                <p:oleObj name="" r:id="rId3" imgW="3110230" imgH="799465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825" y="981075"/>
                        <a:ext cx="3384550" cy="936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25"/>
          <p:cNvSpPr/>
          <p:nvPr/>
        </p:nvSpPr>
        <p:spPr>
          <a:xfrm>
            <a:off x="1774825" y="188913"/>
            <a:ext cx="241141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b="1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、电势差</a:t>
            </a:r>
            <a:endParaRPr lang="en-US" altLang="zh-CN" sz="3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9400" name="Rectangle 26"/>
          <p:cNvSpPr/>
          <p:nvPr/>
        </p:nvSpPr>
        <p:spPr>
          <a:xfrm>
            <a:off x="1847850" y="2060575"/>
            <a:ext cx="8353425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电场中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两点的电势差在数值上等于将单位正电荷从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移到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电场力所做的功。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沿电场线方向电势降低，逆电场线方向电势升高。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59401" name="Rectangle 28"/>
          <p:cNvSpPr/>
          <p:nvPr/>
        </p:nvSpPr>
        <p:spPr>
          <a:xfrm>
            <a:off x="1847850" y="4076700"/>
            <a:ext cx="8137525" cy="181483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        E=F/q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是一个只与电场有关而与实验电荷无关的量，它反映电场的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力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方面的性质。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W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ab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/q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也与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无关，完全由电场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b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两点的性质决定，它反映了电场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能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方面的性质。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5940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9400">
                                            <p:txEl>
                                              <p:charRg st="3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9" grpId="0"/>
      <p:bldP spid="5940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3"/>
          <p:cNvSpPr/>
          <p:nvPr/>
        </p:nvSpPr>
        <p:spPr>
          <a:xfrm>
            <a:off x="1703388" y="759778"/>
            <a:ext cx="1982787" cy="12299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marL="457200" indent="-457200"/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）定义：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/>
            <a:endParaRPr lang="zh-CN" altLang="en-US" sz="14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/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19" name="对象 60418"/>
          <p:cNvGraphicFramePr>
            <a:graphicFrameLocks noChangeAspect="1"/>
          </p:cNvGraphicFramePr>
          <p:nvPr/>
        </p:nvGraphicFramePr>
        <p:xfrm>
          <a:off x="4008438" y="765175"/>
          <a:ext cx="26654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" imgW="2247900" imgH="533400" progId="Equation.3">
                  <p:embed/>
                </p:oleObj>
              </mc:Choice>
              <mc:Fallback>
                <p:oleObj name="" r:id="rId1" imgW="2247900" imgH="5334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8438" y="765175"/>
                        <a:ext cx="2665412" cy="704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对象 60419"/>
          <p:cNvGraphicFramePr>
            <a:graphicFrameLocks noChangeAspect="1"/>
          </p:cNvGraphicFramePr>
          <p:nvPr/>
        </p:nvGraphicFramePr>
        <p:xfrm>
          <a:off x="2208213" y="2205038"/>
          <a:ext cx="82089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3" imgW="6705600" imgH="558800" progId="Equation.3">
                  <p:embed/>
                </p:oleObj>
              </mc:Choice>
              <mc:Fallback>
                <p:oleObj name="" r:id="rId3" imgW="6705600" imgH="5588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2205038"/>
                        <a:ext cx="8208962" cy="654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对象 60420"/>
          <p:cNvGraphicFramePr>
            <a:graphicFrameLocks noChangeAspect="1"/>
          </p:cNvGraphicFramePr>
          <p:nvPr/>
        </p:nvGraphicFramePr>
        <p:xfrm>
          <a:off x="4583113" y="4292600"/>
          <a:ext cx="47529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4023995" imgH="520700" progId="Equation.3">
                  <p:embed/>
                </p:oleObj>
              </mc:Choice>
              <mc:Fallback>
                <p:oleObj name="" r:id="rId5" imgW="4023995" imgH="5207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3113" y="4292600"/>
                        <a:ext cx="4752975" cy="614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对象 60421"/>
          <p:cNvGraphicFramePr>
            <a:graphicFrameLocks noChangeAspect="1"/>
          </p:cNvGraphicFramePr>
          <p:nvPr/>
        </p:nvGraphicFramePr>
        <p:xfrm>
          <a:off x="4295775" y="5876925"/>
          <a:ext cx="38163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7" imgW="1663700" imgH="330200" progId="Equation.3">
                  <p:embed/>
                </p:oleObj>
              </mc:Choice>
              <mc:Fallback>
                <p:oleObj name="" r:id="rId7" imgW="1663700" imgH="3302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5775" y="5876925"/>
                        <a:ext cx="3816350" cy="75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27"/>
          <p:cNvSpPr/>
          <p:nvPr/>
        </p:nvSpPr>
        <p:spPr>
          <a:xfrm>
            <a:off x="2782888" y="5157788"/>
            <a:ext cx="6102985" cy="52197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在电势为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U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的某点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的静电势能为：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0424" name="Rectangle 28"/>
          <p:cNvSpPr/>
          <p:nvPr/>
        </p:nvSpPr>
        <p:spPr>
          <a:xfrm>
            <a:off x="1703388" y="0"/>
            <a:ext cx="2159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、电势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0425" name="Text Box 11"/>
          <p:cNvSpPr txBox="1"/>
          <p:nvPr/>
        </p:nvSpPr>
        <p:spPr>
          <a:xfrm>
            <a:off x="1703388" y="1484313"/>
            <a:ext cx="36525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）电势与电势差：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0426" name="Text Box 12"/>
          <p:cNvSpPr txBox="1"/>
          <p:nvPr/>
        </p:nvSpPr>
        <p:spPr>
          <a:xfrm>
            <a:off x="1725613" y="3068638"/>
            <a:ext cx="894651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电场中某点的电势高低，由零电势点的选择而定。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但任意两点间的电势差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Uab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却与零电势点的选择无关。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0427" name="Text Box 13"/>
          <p:cNvSpPr txBox="1"/>
          <p:nvPr/>
        </p:nvSpPr>
        <p:spPr>
          <a:xfrm>
            <a:off x="1703388" y="4292600"/>
            <a:ext cx="2712720" cy="7988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3)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电场力作功：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04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bldLvl="0" animBg="1"/>
      <p:bldP spid="60424" grpId="0"/>
      <p:bldP spid="60425" grpId="0"/>
      <p:bldP spid="60426" grpId="0"/>
      <p:bldP spid="604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42"/>
          <p:cNvSpPr/>
          <p:nvPr/>
        </p:nvSpPr>
        <p:spPr>
          <a:xfrm>
            <a:off x="1992313" y="1628775"/>
            <a:ext cx="7921625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1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）零电势点允许有一定的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任意性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。但要保证电势的表达式有意义。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）一般选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无限远处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或者选大地电势为零。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61443" name="Rectangle 45"/>
          <p:cNvSpPr/>
          <p:nvPr/>
        </p:nvSpPr>
        <p:spPr>
          <a:xfrm>
            <a:off x="2063750" y="549275"/>
            <a:ext cx="439261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b="1" dirty="0"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、零电势点的选择</a:t>
            </a:r>
            <a:endParaRPr lang="zh-CN" altLang="en-US" sz="3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Box 1"/>
          <p:cNvSpPr txBox="1"/>
          <p:nvPr/>
        </p:nvSpPr>
        <p:spPr>
          <a:xfrm>
            <a:off x="1919288" y="404813"/>
            <a:ext cx="339661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三、电势的计算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62467" name="Rectangle 46"/>
          <p:cNvSpPr/>
          <p:nvPr/>
        </p:nvSpPr>
        <p:spPr>
          <a:xfrm>
            <a:off x="1847850" y="1484313"/>
            <a:ext cx="739267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1.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点电荷的电势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选无限远处的电势为零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)</a:t>
            </a:r>
            <a:endParaRPr lang="en-US" altLang="zh-CN" sz="3200" b="1" dirty="0">
              <a:solidFill>
                <a:srgbClr val="CC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62468" name="对象 62467"/>
          <p:cNvGraphicFramePr>
            <a:graphicFrameLocks noChangeAspect="1"/>
          </p:cNvGraphicFramePr>
          <p:nvPr/>
        </p:nvGraphicFramePr>
        <p:xfrm>
          <a:off x="2855913" y="2492375"/>
          <a:ext cx="58356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" imgW="1969135" imgH="609600" progId="Equation.3">
                  <p:embed/>
                </p:oleObj>
              </mc:Choice>
              <mc:Fallback>
                <p:oleObj name="" r:id="rId1" imgW="1969135" imgH="6096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5913" y="2492375"/>
                        <a:ext cx="5835650" cy="1806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62468"/>
          <p:cNvGraphicFramePr>
            <a:graphicFrameLocks noChangeAspect="1"/>
          </p:cNvGraphicFramePr>
          <p:nvPr/>
        </p:nvGraphicFramePr>
        <p:xfrm>
          <a:off x="3216275" y="4797425"/>
          <a:ext cx="50561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3" imgW="2207895" imgH="215900" progId="Equation.3">
                  <p:embed/>
                </p:oleObj>
              </mc:Choice>
              <mc:Fallback>
                <p:oleObj name="" r:id="rId3" imgW="2207895" imgH="2159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4797425"/>
                        <a:ext cx="5056188" cy="692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90" name="Group 2"/>
          <p:cNvGrpSpPr/>
          <p:nvPr/>
        </p:nvGrpSpPr>
        <p:grpSpPr>
          <a:xfrm>
            <a:off x="7319963" y="765175"/>
            <a:ext cx="2489200" cy="1676400"/>
            <a:chOff x="0" y="0"/>
            <a:chExt cx="1568" cy="1056"/>
          </a:xfrm>
        </p:grpSpPr>
        <p:grpSp>
          <p:nvGrpSpPr>
            <p:cNvPr id="2" name="Group 3"/>
            <p:cNvGrpSpPr/>
            <p:nvPr/>
          </p:nvGrpSpPr>
          <p:grpSpPr>
            <a:xfrm>
              <a:off x="0" y="0"/>
              <a:ext cx="1144" cy="1056"/>
              <a:chOff x="0" y="0"/>
              <a:chExt cx="1144" cy="1056"/>
            </a:xfrm>
          </p:grpSpPr>
          <p:sp>
            <p:nvSpPr>
              <p:cNvPr id="63491" name="Freeform 6"/>
              <p:cNvSpPr/>
              <p:nvPr/>
            </p:nvSpPr>
            <p:spPr>
              <a:xfrm>
                <a:off x="0" y="0"/>
                <a:ext cx="1144" cy="1056"/>
              </a:xfrm>
              <a:custGeom>
                <a:avLst/>
                <a:gdLst/>
                <a:ahLst/>
                <a:cxnLst>
                  <a:cxn ang="0">
                    <a:pos x="27" y="427"/>
                  </a:cxn>
                  <a:cxn ang="0">
                    <a:pos x="7" y="277"/>
                  </a:cxn>
                  <a:cxn ang="0">
                    <a:pos x="69" y="66"/>
                  </a:cxn>
                  <a:cxn ang="0">
                    <a:pos x="235" y="8"/>
                  </a:cxn>
                  <a:cxn ang="0">
                    <a:pos x="400" y="35"/>
                  </a:cxn>
                  <a:cxn ang="0">
                    <a:pos x="525" y="186"/>
                  </a:cxn>
                  <a:cxn ang="0">
                    <a:pos x="505" y="488"/>
                  </a:cxn>
                  <a:cxn ang="0">
                    <a:pos x="380" y="669"/>
                  </a:cxn>
                  <a:cxn ang="0">
                    <a:pos x="193" y="669"/>
                  </a:cxn>
                  <a:cxn ang="0">
                    <a:pos x="69" y="607"/>
                  </a:cxn>
                  <a:cxn ang="0">
                    <a:pos x="27" y="427"/>
                  </a:cxn>
                </a:cxnLst>
                <a:pathLst>
                  <a:path w="1256" h="1112">
                    <a:moveTo>
                      <a:pt x="64" y="680"/>
                    </a:moveTo>
                    <a:cubicBezTo>
                      <a:pt x="40" y="592"/>
                      <a:pt x="0" y="536"/>
                      <a:pt x="16" y="440"/>
                    </a:cubicBezTo>
                    <a:cubicBezTo>
                      <a:pt x="32" y="344"/>
                      <a:pt x="72" y="176"/>
                      <a:pt x="160" y="104"/>
                    </a:cubicBezTo>
                    <a:cubicBezTo>
                      <a:pt x="248" y="32"/>
                      <a:pt x="416" y="16"/>
                      <a:pt x="544" y="8"/>
                    </a:cubicBezTo>
                    <a:cubicBezTo>
                      <a:pt x="672" y="0"/>
                      <a:pt x="816" y="8"/>
                      <a:pt x="928" y="56"/>
                    </a:cubicBezTo>
                    <a:cubicBezTo>
                      <a:pt x="1040" y="104"/>
                      <a:pt x="1176" y="176"/>
                      <a:pt x="1216" y="296"/>
                    </a:cubicBezTo>
                    <a:cubicBezTo>
                      <a:pt x="1256" y="416"/>
                      <a:pt x="1224" y="648"/>
                      <a:pt x="1168" y="776"/>
                    </a:cubicBezTo>
                    <a:cubicBezTo>
                      <a:pt x="1112" y="904"/>
                      <a:pt x="1000" y="1016"/>
                      <a:pt x="880" y="1064"/>
                    </a:cubicBezTo>
                    <a:cubicBezTo>
                      <a:pt x="760" y="1112"/>
                      <a:pt x="568" y="1080"/>
                      <a:pt x="448" y="1064"/>
                    </a:cubicBezTo>
                    <a:cubicBezTo>
                      <a:pt x="328" y="1048"/>
                      <a:pt x="232" y="1040"/>
                      <a:pt x="160" y="968"/>
                    </a:cubicBezTo>
                    <a:cubicBezTo>
                      <a:pt x="88" y="896"/>
                      <a:pt x="88" y="768"/>
                      <a:pt x="64" y="6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63492" name="对象 63492"/>
              <p:cNvGraphicFramePr>
                <a:graphicFrameLocks noChangeAspect="1"/>
              </p:cNvGraphicFramePr>
              <p:nvPr/>
            </p:nvGraphicFramePr>
            <p:xfrm>
              <a:off x="365" y="72"/>
              <a:ext cx="17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" name="" r:id="rId1" imgW="282575" imgH="398145" progId="Equation.3">
                      <p:embed/>
                    </p:oleObj>
                  </mc:Choice>
                  <mc:Fallback>
                    <p:oleObj name="" r:id="rId1" imgW="282575" imgH="398145" progId="Equation.3">
                      <p:embed/>
                      <p:pic>
                        <p:nvPicPr>
                          <p:cNvPr id="0" name="图片 335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65" y="72"/>
                            <a:ext cx="175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93" name="对象 63493"/>
              <p:cNvGraphicFramePr>
                <a:graphicFrameLocks noChangeAspect="1"/>
              </p:cNvGraphicFramePr>
              <p:nvPr/>
            </p:nvGraphicFramePr>
            <p:xfrm>
              <a:off x="653" y="120"/>
              <a:ext cx="19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1" name="" r:id="rId3" imgW="320675" imgH="398145" progId="Equation.3">
                      <p:embed/>
                    </p:oleObj>
                  </mc:Choice>
                  <mc:Fallback>
                    <p:oleObj name="" r:id="rId3" imgW="320675" imgH="398145" progId="Equation.3">
                      <p:embed/>
                      <p:pic>
                        <p:nvPicPr>
                          <p:cNvPr id="0" name="图片 336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53" y="120"/>
                            <a:ext cx="199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94" name="对象 63494"/>
              <p:cNvGraphicFramePr>
                <a:graphicFrameLocks noChangeAspect="1"/>
              </p:cNvGraphicFramePr>
              <p:nvPr/>
            </p:nvGraphicFramePr>
            <p:xfrm>
              <a:off x="173" y="396"/>
              <a:ext cx="191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2" name="" r:id="rId5" imgW="307975" imgH="398145" progId="Equation.3">
                      <p:embed/>
                    </p:oleObj>
                  </mc:Choice>
                  <mc:Fallback>
                    <p:oleObj name="" r:id="rId5" imgW="307975" imgH="398145" progId="Equation.3">
                      <p:embed/>
                      <p:pic>
                        <p:nvPicPr>
                          <p:cNvPr id="0" name="图片 336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73" y="396"/>
                            <a:ext cx="191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95" name="对象 63495"/>
              <p:cNvGraphicFramePr>
                <a:graphicFrameLocks noChangeAspect="1"/>
              </p:cNvGraphicFramePr>
              <p:nvPr/>
            </p:nvGraphicFramePr>
            <p:xfrm>
              <a:off x="369" y="316"/>
              <a:ext cx="16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3" name="" r:id="rId7" imgW="269240" imgH="397510" progId="Equation.3">
                      <p:embed/>
                    </p:oleObj>
                  </mc:Choice>
                  <mc:Fallback>
                    <p:oleObj name="" r:id="rId7" imgW="269240" imgH="397510" progId="Equation.3">
                      <p:embed/>
                      <p:pic>
                        <p:nvPicPr>
                          <p:cNvPr id="0" name="图片 336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9" y="316"/>
                            <a:ext cx="167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496" name="对象 63496"/>
              <p:cNvGraphicFramePr>
                <a:graphicFrameLocks noChangeAspect="1"/>
              </p:cNvGraphicFramePr>
              <p:nvPr/>
            </p:nvGraphicFramePr>
            <p:xfrm>
              <a:off x="557" y="556"/>
              <a:ext cx="1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4" name="" r:id="rId9" imgW="320675" imgH="398145" progId="Equation.3">
                      <p:embed/>
                    </p:oleObj>
                  </mc:Choice>
                  <mc:Fallback>
                    <p:oleObj name="" r:id="rId9" imgW="320675" imgH="398145" progId="Equation.3">
                      <p:embed/>
                      <p:pic>
                        <p:nvPicPr>
                          <p:cNvPr id="0" name="图片 336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7" y="556"/>
                            <a:ext cx="199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497" name="Oval 12"/>
              <p:cNvSpPr/>
              <p:nvPr/>
            </p:nvSpPr>
            <p:spPr>
              <a:xfrm>
                <a:off x="561" y="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8" name="Oval 13"/>
              <p:cNvSpPr/>
              <p:nvPr/>
            </p:nvSpPr>
            <p:spPr>
              <a:xfrm>
                <a:off x="849" y="2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9" name="Oval 14"/>
              <p:cNvSpPr/>
              <p:nvPr/>
            </p:nvSpPr>
            <p:spPr>
              <a:xfrm>
                <a:off x="321" y="6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0" name="Oval 15"/>
              <p:cNvSpPr/>
              <p:nvPr/>
            </p:nvSpPr>
            <p:spPr>
              <a:xfrm>
                <a:off x="561" y="4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1" name="Oval 16"/>
              <p:cNvSpPr/>
              <p:nvPr/>
            </p:nvSpPr>
            <p:spPr>
              <a:xfrm>
                <a:off x="753" y="6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502" name="Group 15"/>
            <p:cNvGrpSpPr/>
            <p:nvPr/>
          </p:nvGrpSpPr>
          <p:grpSpPr>
            <a:xfrm>
              <a:off x="1303" y="588"/>
              <a:ext cx="265" cy="329"/>
              <a:chOff x="0" y="-1"/>
              <a:chExt cx="265" cy="329"/>
            </a:xfrm>
          </p:grpSpPr>
          <p:sp>
            <p:nvSpPr>
              <p:cNvPr id="63503" name="Oval 18"/>
              <p:cNvSpPr/>
              <p:nvPr/>
            </p:nvSpPr>
            <p:spPr>
              <a:xfrm>
                <a:off x="204" y="2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4" name="Rectangle 19"/>
              <p:cNvSpPr/>
              <p:nvPr/>
            </p:nvSpPr>
            <p:spPr>
              <a:xfrm>
                <a:off x="0" y="-1"/>
                <a:ext cx="26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800" dirty="0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</a:t>
                </a:r>
                <a:endParaRPr lang="en-US" altLang="zh-CN" sz="28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3506" name="Rectangle 20"/>
          <p:cNvSpPr/>
          <p:nvPr/>
        </p:nvSpPr>
        <p:spPr>
          <a:xfrm>
            <a:off x="1919288" y="1195547"/>
            <a:ext cx="34277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1)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点电荷系的电势：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63507" name="对象 63506"/>
          <p:cNvGraphicFramePr>
            <a:graphicFrameLocks noChangeAspect="1"/>
          </p:cNvGraphicFramePr>
          <p:nvPr/>
        </p:nvGraphicFramePr>
        <p:xfrm>
          <a:off x="6743700" y="3068638"/>
          <a:ext cx="2809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1" imgW="1588135" imgH="609600" progId="Equation.3">
                  <p:embed/>
                </p:oleObj>
              </mc:Choice>
              <mc:Fallback>
                <p:oleObj name="" r:id="rId11" imgW="1588135" imgH="609600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3700" y="3068638"/>
                        <a:ext cx="2809875" cy="100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Rectangle 35"/>
          <p:cNvSpPr/>
          <p:nvPr/>
        </p:nvSpPr>
        <p:spPr>
          <a:xfrm>
            <a:off x="2063750" y="4437063"/>
            <a:ext cx="8353425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即，一个点电荷系的电场中某点的电势，等于各个点电荷单独存在时在该点所产生电势的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代数和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63509" name="对象 63508"/>
          <p:cNvGraphicFramePr>
            <a:graphicFrameLocks noChangeAspect="1"/>
          </p:cNvGraphicFramePr>
          <p:nvPr/>
        </p:nvGraphicFramePr>
        <p:xfrm>
          <a:off x="4367213" y="2997200"/>
          <a:ext cx="23764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13" imgW="880745" imgH="434340" progId="Equation.3">
                  <p:embed/>
                </p:oleObj>
              </mc:Choice>
              <mc:Fallback>
                <p:oleObj name="" r:id="rId13" imgW="880745" imgH="43434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67213" y="2997200"/>
                        <a:ext cx="2376487" cy="1103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对象 63509"/>
          <p:cNvGraphicFramePr>
            <a:graphicFrameLocks noChangeAspect="1"/>
          </p:cNvGraphicFramePr>
          <p:nvPr/>
        </p:nvGraphicFramePr>
        <p:xfrm>
          <a:off x="2208213" y="2060575"/>
          <a:ext cx="41767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5" imgW="1765300" imgH="431800" progId="Equation.3">
                  <p:embed/>
                </p:oleObj>
              </mc:Choice>
              <mc:Fallback>
                <p:oleObj name="" r:id="rId15" imgW="1765300" imgH="4318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8213" y="2060575"/>
                        <a:ext cx="4176712" cy="1020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1" name="Rectangle 38"/>
          <p:cNvSpPr/>
          <p:nvPr/>
        </p:nvSpPr>
        <p:spPr>
          <a:xfrm>
            <a:off x="1847850" y="404813"/>
            <a:ext cx="362521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 b="1" dirty="0">
                <a:latin typeface="Times New Roman" panose="02020603050405020304" pitchFamily="2" charset="0"/>
                <a:ea typeface="楷体_GB2312" pitchFamily="1" charset="-122"/>
              </a:rPr>
              <a:t>2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itchFamily="1" charset="-122"/>
              </a:rPr>
              <a:t>、电势叠加原理</a:t>
            </a:r>
            <a:endParaRPr lang="zh-CN" altLang="en-US" sz="3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6" grpId="0"/>
      <p:bldP spid="63508" grpId="0"/>
      <p:bldP spid="635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4" name="Group 2"/>
          <p:cNvGrpSpPr/>
          <p:nvPr/>
        </p:nvGrpSpPr>
        <p:grpSpPr>
          <a:xfrm>
            <a:off x="1524000" y="428625"/>
            <a:ext cx="9144000" cy="4399915"/>
            <a:chOff x="0" y="0"/>
            <a:chExt cx="9143727" cy="4400916"/>
          </a:xfrm>
        </p:grpSpPr>
        <p:sp>
          <p:nvSpPr>
            <p:cNvPr id="2" name="TextBox 4"/>
            <p:cNvSpPr txBox="1"/>
            <p:nvPr/>
          </p:nvSpPr>
          <p:spPr>
            <a:xfrm>
              <a:off x="0" y="0"/>
              <a:ext cx="9143727" cy="44009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200000"/>
                </a:lnSpc>
              </a:pP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Eg: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如图，                 ，圆弧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OCD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是以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B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为圆心，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L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为半径的半圆，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点有一正电荷      ，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B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点有一负电荷       ，求：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1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）把单位正电荷从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O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点沿圆弧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OCD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移至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D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点，电场力对它作的功；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2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）把单位负电荷从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D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点沿</a:t>
              </a:r>
              <a:r>
                <a:rPr lang="en-US" altLang="zh-CN" sz="2800" b="1" dirty="0">
                  <a:latin typeface="Times New Roman" panose="02020603050405020304" pitchFamily="2" charset="0"/>
                  <a:ea typeface="楷体_GB2312" pitchFamily="1" charset="-122"/>
                </a:rPr>
                <a:t>AD</a:t>
              </a: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延长线移到无穷远处，电场力的功。</a:t>
              </a:r>
              <a:endParaRPr lang="zh-CN" altLang="en-US" sz="28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64515" name="对象 64515"/>
            <p:cNvGraphicFramePr>
              <a:graphicFrameLocks noChangeAspect="1"/>
            </p:cNvGraphicFramePr>
            <p:nvPr/>
          </p:nvGraphicFramePr>
          <p:xfrm>
            <a:off x="1714429" y="285774"/>
            <a:ext cx="1500198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" name="" r:id="rId1" imgW="600075" imgH="191770" progId="Equation.3">
                    <p:embed/>
                  </p:oleObj>
                </mc:Choice>
                <mc:Fallback>
                  <p:oleObj name="" r:id="rId1" imgW="600075" imgH="191770" progId="Equation.3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14429" y="285774"/>
                          <a:ext cx="1500198" cy="407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对象 64516"/>
            <p:cNvGraphicFramePr>
              <a:graphicFrameLocks noChangeAspect="1"/>
            </p:cNvGraphicFramePr>
            <p:nvPr/>
          </p:nvGraphicFramePr>
          <p:xfrm>
            <a:off x="3928941" y="1214542"/>
            <a:ext cx="51751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" name="" r:id="rId3" imgW="245110" imgH="180340" progId="Equation.3">
                    <p:embed/>
                  </p:oleObj>
                </mc:Choice>
                <mc:Fallback>
                  <p:oleObj name="" r:id="rId3" imgW="245110" imgH="180340" progId="Equation.3">
                    <p:embed/>
                    <p:pic>
                      <p:nvPicPr>
                        <p:cNvPr id="0" name="图片 33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28941" y="1214542"/>
                          <a:ext cx="517517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对象 64517"/>
            <p:cNvGraphicFramePr>
              <a:graphicFrameLocks noChangeAspect="1"/>
            </p:cNvGraphicFramePr>
            <p:nvPr/>
          </p:nvGraphicFramePr>
          <p:xfrm>
            <a:off x="7214991" y="1214542"/>
            <a:ext cx="51753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0" name="" r:id="rId5" imgW="245110" imgH="167640" progId="Equation.3">
                    <p:embed/>
                  </p:oleObj>
                </mc:Choice>
                <mc:Fallback>
                  <p:oleObj name="" r:id="rId5" imgW="245110" imgH="167640" progId="Equation.3">
                    <p:embed/>
                    <p:pic>
                      <p:nvPicPr>
                        <p:cNvPr id="0" name="图片 33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14991" y="1214542"/>
                          <a:ext cx="517530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/>
          <p:nvPr/>
        </p:nvSpPr>
        <p:spPr>
          <a:xfrm>
            <a:off x="2063750" y="2276475"/>
            <a:ext cx="7920038" cy="3381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939" name="对象 39938"/>
          <p:cNvGraphicFramePr>
            <a:graphicFrameLocks noChangeAspect="1"/>
          </p:cNvGraphicFramePr>
          <p:nvPr/>
        </p:nvGraphicFramePr>
        <p:xfrm>
          <a:off x="6518275" y="2932113"/>
          <a:ext cx="28956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21640800" imgH="5181600" progId="Equation.3">
                  <p:embed/>
                </p:oleObj>
              </mc:Choice>
              <mc:Fallback>
                <p:oleObj name="" r:id="rId1" imgW="21640800" imgH="51816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18275" y="2932113"/>
                        <a:ext cx="2895600" cy="681037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39939"/>
          <p:cNvGraphicFramePr>
            <a:graphicFrameLocks noChangeAspect="1"/>
          </p:cNvGraphicFramePr>
          <p:nvPr/>
        </p:nvGraphicFramePr>
        <p:xfrm>
          <a:off x="1881188" y="5597525"/>
          <a:ext cx="21097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613410" imgH="229870" progId="Equation.3">
                  <p:embed/>
                </p:oleObj>
              </mc:Choice>
              <mc:Fallback>
                <p:oleObj name="" r:id="rId3" imgW="613410" imgH="22987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188" y="5597525"/>
                        <a:ext cx="2109787" cy="790575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1" name="Group 5"/>
          <p:cNvGrpSpPr/>
          <p:nvPr/>
        </p:nvGrpSpPr>
        <p:grpSpPr>
          <a:xfrm>
            <a:off x="2519363" y="3000375"/>
            <a:ext cx="2241550" cy="688976"/>
            <a:chOff x="0" y="0"/>
            <a:chExt cx="1462" cy="434"/>
          </a:xfrm>
        </p:grpSpPr>
        <p:graphicFrame>
          <p:nvGraphicFramePr>
            <p:cNvPr id="2" name="对象 39941"/>
            <p:cNvGraphicFramePr>
              <a:graphicFrameLocks noChangeAspect="1"/>
            </p:cNvGraphicFramePr>
            <p:nvPr/>
          </p:nvGraphicFramePr>
          <p:xfrm>
            <a:off x="0" y="0"/>
            <a:ext cx="79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5" imgW="10058400" imgH="4876800" progId="Equation.3">
                    <p:embed/>
                  </p:oleObj>
                </mc:Choice>
                <mc:Fallback>
                  <p:oleObj name="" r:id="rId5" imgW="10058400" imgH="48768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95" cy="407"/>
                        </a:xfrm>
                        <a:prstGeom prst="rect">
                          <a:avLst/>
                        </a:prstGeom>
                        <a:solidFill>
                          <a:srgbClr val="3399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2" name="Text Box 7"/>
            <p:cNvSpPr txBox="1"/>
            <p:nvPr/>
          </p:nvSpPr>
          <p:spPr>
            <a:xfrm>
              <a:off x="810" y="66"/>
              <a:ext cx="65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latin typeface="Arial" panose="020B0604020202020204" pitchFamily="34" charset="0"/>
                  <a:ea typeface="宋体" panose="02010600030101010101" pitchFamily="2" charset="-122"/>
                </a:rPr>
                <a:t>时：</a:t>
              </a:r>
              <a:endPara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9944" name="对象 39943"/>
          <p:cNvGraphicFramePr>
            <a:graphicFrameLocks noChangeAspect="1"/>
          </p:cNvGraphicFramePr>
          <p:nvPr/>
        </p:nvGraphicFramePr>
        <p:xfrm>
          <a:off x="4933950" y="5597525"/>
          <a:ext cx="50609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7" imgW="41148000" imgH="5791200" progId="Equation.3">
                  <p:embed/>
                </p:oleObj>
              </mc:Choice>
              <mc:Fallback>
                <p:oleObj name="" r:id="rId7" imgW="41148000" imgH="57912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3950" y="5597525"/>
                        <a:ext cx="5060950" cy="711200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39944"/>
          <p:cNvGraphicFramePr>
            <a:graphicFrameLocks noChangeAspect="1"/>
          </p:cNvGraphicFramePr>
          <p:nvPr/>
        </p:nvGraphicFramePr>
        <p:xfrm>
          <a:off x="4689475" y="4157663"/>
          <a:ext cx="52228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9" imgW="155575" imgH="194945" progId="Equation.3">
                  <p:embed/>
                </p:oleObj>
              </mc:Choice>
              <mc:Fallback>
                <p:oleObj name="" r:id="rId9" imgW="155575" imgH="19494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9475" y="4157663"/>
                        <a:ext cx="522288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6" name="Group 10"/>
          <p:cNvGrpSpPr/>
          <p:nvPr/>
        </p:nvGrpSpPr>
        <p:grpSpPr>
          <a:xfrm>
            <a:off x="2168525" y="3725863"/>
            <a:ext cx="1295400" cy="1828800"/>
            <a:chOff x="0" y="0"/>
            <a:chExt cx="1584" cy="1152"/>
          </a:xfrm>
        </p:grpSpPr>
        <p:sp>
          <p:nvSpPr>
            <p:cNvPr id="3" name="Line 11"/>
            <p:cNvSpPr/>
            <p:nvPr/>
          </p:nvSpPr>
          <p:spPr>
            <a:xfrm>
              <a:off x="480" y="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7" name="Line 13"/>
            <p:cNvSpPr/>
            <p:nvPr/>
          </p:nvSpPr>
          <p:spPr>
            <a:xfrm>
              <a:off x="48" y="19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8" name="Line 15"/>
            <p:cNvSpPr/>
            <p:nvPr/>
          </p:nvSpPr>
          <p:spPr>
            <a:xfrm>
              <a:off x="48" y="384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Line 16"/>
            <p:cNvSpPr/>
            <p:nvPr/>
          </p:nvSpPr>
          <p:spPr>
            <a:xfrm>
              <a:off x="432" y="19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0" name="Line 17"/>
            <p:cNvSpPr/>
            <p:nvPr/>
          </p:nvSpPr>
          <p:spPr>
            <a:xfrm>
              <a:off x="432" y="384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1" name="Line 19"/>
            <p:cNvSpPr/>
            <p:nvPr/>
          </p:nvSpPr>
          <p:spPr>
            <a:xfrm>
              <a:off x="0" y="576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2" name="Line 21"/>
            <p:cNvSpPr/>
            <p:nvPr/>
          </p:nvSpPr>
          <p:spPr>
            <a:xfrm>
              <a:off x="0" y="768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3" name="Line 22"/>
            <p:cNvSpPr/>
            <p:nvPr/>
          </p:nvSpPr>
          <p:spPr>
            <a:xfrm>
              <a:off x="384" y="576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Line 23"/>
            <p:cNvSpPr/>
            <p:nvPr/>
          </p:nvSpPr>
          <p:spPr>
            <a:xfrm>
              <a:off x="432" y="768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5" name="Line 25"/>
            <p:cNvSpPr/>
            <p:nvPr/>
          </p:nvSpPr>
          <p:spPr>
            <a:xfrm>
              <a:off x="0" y="96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6" name="Line 27"/>
            <p:cNvSpPr/>
            <p:nvPr/>
          </p:nvSpPr>
          <p:spPr>
            <a:xfrm>
              <a:off x="0" y="115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7" name="Line 28"/>
            <p:cNvSpPr/>
            <p:nvPr/>
          </p:nvSpPr>
          <p:spPr>
            <a:xfrm>
              <a:off x="384" y="96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959" name="Group 23"/>
          <p:cNvGrpSpPr/>
          <p:nvPr/>
        </p:nvGrpSpPr>
        <p:grpSpPr>
          <a:xfrm rot="449879">
            <a:off x="2529001" y="3797307"/>
            <a:ext cx="1676400" cy="1865175"/>
            <a:chOff x="0" y="0"/>
            <a:chExt cx="1511" cy="1081"/>
          </a:xfrm>
        </p:grpSpPr>
        <p:sp>
          <p:nvSpPr>
            <p:cNvPr id="4" name="AutoShape 30"/>
            <p:cNvSpPr/>
            <p:nvPr/>
          </p:nvSpPr>
          <p:spPr>
            <a:xfrm rot="-1306121">
              <a:off x="0" y="0"/>
              <a:ext cx="1511" cy="985"/>
            </a:xfrm>
            <a:prstGeom prst="parallelogram">
              <a:avLst>
                <a:gd name="adj" fmla="val 38350"/>
              </a:avLst>
            </a:prstGeom>
            <a:solidFill>
              <a:srgbClr val="FFFF00">
                <a:alpha val="50000"/>
              </a:srgbClr>
            </a:solidFill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Text Box 31"/>
            <p:cNvSpPr txBox="1"/>
            <p:nvPr/>
          </p:nvSpPr>
          <p:spPr>
            <a:xfrm>
              <a:off x="234" y="743"/>
              <a:ext cx="58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rgbClr val="C00000"/>
                  </a:solidFill>
                  <a:latin typeface="Calibri" panose="020F0502020204030204" charset="0"/>
                  <a:ea typeface="GulimChe" panose="020B0609000101010101" pitchFamily="1" charset="-127"/>
                </a:rPr>
                <a:t>S</a:t>
              </a:r>
              <a:r>
                <a:rPr lang="en-US" altLang="zh-CN" sz="3200" b="1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62" name="Group 26"/>
          <p:cNvGrpSpPr/>
          <p:nvPr/>
        </p:nvGrpSpPr>
        <p:grpSpPr>
          <a:xfrm>
            <a:off x="2673350" y="3725863"/>
            <a:ext cx="2133600" cy="1828800"/>
            <a:chOff x="0" y="0"/>
            <a:chExt cx="1584" cy="1152"/>
          </a:xfrm>
        </p:grpSpPr>
        <p:sp>
          <p:nvSpPr>
            <p:cNvPr id="5" name="Line 33"/>
            <p:cNvSpPr/>
            <p:nvPr/>
          </p:nvSpPr>
          <p:spPr>
            <a:xfrm>
              <a:off x="480" y="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3" name="Line 35"/>
            <p:cNvSpPr/>
            <p:nvPr/>
          </p:nvSpPr>
          <p:spPr>
            <a:xfrm>
              <a:off x="48" y="19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4" name="Line 37"/>
            <p:cNvSpPr/>
            <p:nvPr/>
          </p:nvSpPr>
          <p:spPr>
            <a:xfrm>
              <a:off x="48" y="384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5" name="Line 41"/>
            <p:cNvSpPr/>
            <p:nvPr/>
          </p:nvSpPr>
          <p:spPr>
            <a:xfrm>
              <a:off x="0" y="576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6" name="Line 43"/>
            <p:cNvSpPr/>
            <p:nvPr/>
          </p:nvSpPr>
          <p:spPr>
            <a:xfrm>
              <a:off x="0" y="768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7" name="Line 47"/>
            <p:cNvSpPr/>
            <p:nvPr/>
          </p:nvSpPr>
          <p:spPr>
            <a:xfrm>
              <a:off x="0" y="96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8" name="Line 49"/>
            <p:cNvSpPr/>
            <p:nvPr/>
          </p:nvSpPr>
          <p:spPr>
            <a:xfrm>
              <a:off x="0" y="115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39970" name="对象 39969"/>
          <p:cNvGraphicFramePr>
            <a:graphicFrameLocks noChangeAspect="1"/>
          </p:cNvGraphicFramePr>
          <p:nvPr/>
        </p:nvGraphicFramePr>
        <p:xfrm>
          <a:off x="9399588" y="4300538"/>
          <a:ext cx="5222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1" imgW="155575" imgH="194945" progId="Equation.3">
                  <p:embed/>
                </p:oleObj>
              </mc:Choice>
              <mc:Fallback>
                <p:oleObj name="" r:id="rId11" imgW="155575" imgH="19494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9588" y="4300538"/>
                        <a:ext cx="522287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1" name="Group 35"/>
          <p:cNvGrpSpPr/>
          <p:nvPr/>
        </p:nvGrpSpPr>
        <p:grpSpPr>
          <a:xfrm>
            <a:off x="6157913" y="3884613"/>
            <a:ext cx="1477962" cy="1219200"/>
            <a:chOff x="0" y="0"/>
            <a:chExt cx="1536" cy="768"/>
          </a:xfrm>
        </p:grpSpPr>
        <p:sp>
          <p:nvSpPr>
            <p:cNvPr id="6" name="Line 55"/>
            <p:cNvSpPr/>
            <p:nvPr/>
          </p:nvSpPr>
          <p:spPr>
            <a:xfrm>
              <a:off x="48" y="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2" name="Line 56"/>
            <p:cNvSpPr/>
            <p:nvPr/>
          </p:nvSpPr>
          <p:spPr>
            <a:xfrm>
              <a:off x="288" y="96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3" name="Line 57"/>
            <p:cNvSpPr/>
            <p:nvPr/>
          </p:nvSpPr>
          <p:spPr>
            <a:xfrm>
              <a:off x="48" y="19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4" name="Line 58"/>
            <p:cNvSpPr/>
            <p:nvPr/>
          </p:nvSpPr>
          <p:spPr>
            <a:xfrm>
              <a:off x="432" y="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5" name="Line 59"/>
            <p:cNvSpPr/>
            <p:nvPr/>
          </p:nvSpPr>
          <p:spPr>
            <a:xfrm>
              <a:off x="432" y="19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6" name="Line 60"/>
            <p:cNvSpPr/>
            <p:nvPr/>
          </p:nvSpPr>
          <p:spPr>
            <a:xfrm>
              <a:off x="240" y="288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7" name="Line 61"/>
            <p:cNvSpPr/>
            <p:nvPr/>
          </p:nvSpPr>
          <p:spPr>
            <a:xfrm>
              <a:off x="0" y="384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8" name="Line 62"/>
            <p:cNvSpPr/>
            <p:nvPr/>
          </p:nvSpPr>
          <p:spPr>
            <a:xfrm>
              <a:off x="240" y="480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9" name="Line 63"/>
            <p:cNvSpPr/>
            <p:nvPr/>
          </p:nvSpPr>
          <p:spPr>
            <a:xfrm>
              <a:off x="0" y="576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0" name="Line 64"/>
            <p:cNvSpPr/>
            <p:nvPr/>
          </p:nvSpPr>
          <p:spPr>
            <a:xfrm>
              <a:off x="384" y="384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1" name="Line 65"/>
            <p:cNvSpPr/>
            <p:nvPr/>
          </p:nvSpPr>
          <p:spPr>
            <a:xfrm>
              <a:off x="432" y="576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2" name="Line 66"/>
            <p:cNvSpPr/>
            <p:nvPr/>
          </p:nvSpPr>
          <p:spPr>
            <a:xfrm>
              <a:off x="240" y="672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3" name="Line 70"/>
            <p:cNvSpPr/>
            <p:nvPr/>
          </p:nvSpPr>
          <p:spPr>
            <a:xfrm>
              <a:off x="384" y="768"/>
              <a:ext cx="110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985" name="Group 49"/>
          <p:cNvGrpSpPr/>
          <p:nvPr/>
        </p:nvGrpSpPr>
        <p:grpSpPr>
          <a:xfrm rot="270271">
            <a:off x="6373878" y="3797303"/>
            <a:ext cx="1676400" cy="1812857"/>
            <a:chOff x="0" y="0"/>
            <a:chExt cx="1511" cy="1095"/>
          </a:xfrm>
        </p:grpSpPr>
        <p:sp>
          <p:nvSpPr>
            <p:cNvPr id="7" name="AutoShape 72"/>
            <p:cNvSpPr/>
            <p:nvPr/>
          </p:nvSpPr>
          <p:spPr>
            <a:xfrm rot="-1306121">
              <a:off x="0" y="0"/>
              <a:ext cx="1511" cy="985"/>
            </a:xfrm>
            <a:prstGeom prst="parallelogram">
              <a:avLst>
                <a:gd name="adj" fmla="val 38350"/>
              </a:avLst>
            </a:prstGeom>
            <a:solidFill>
              <a:srgbClr val="FFFF00">
                <a:alpha val="50000"/>
              </a:srgbClr>
            </a:solidFill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86" name="Text Box 73"/>
            <p:cNvSpPr txBox="1"/>
            <p:nvPr/>
          </p:nvSpPr>
          <p:spPr>
            <a:xfrm>
              <a:off x="204" y="743"/>
              <a:ext cx="656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3200" b="1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baseline="-25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88" name="Group 52"/>
          <p:cNvGrpSpPr/>
          <p:nvPr/>
        </p:nvGrpSpPr>
        <p:grpSpPr>
          <a:xfrm>
            <a:off x="6518275" y="4102100"/>
            <a:ext cx="609600" cy="914400"/>
            <a:chOff x="0" y="0"/>
            <a:chExt cx="384" cy="576"/>
          </a:xfrm>
        </p:grpSpPr>
        <p:sp>
          <p:nvSpPr>
            <p:cNvPr id="8" name="Line 76"/>
            <p:cNvSpPr/>
            <p:nvPr/>
          </p:nvSpPr>
          <p:spPr>
            <a:xfrm>
              <a:off x="0" y="0"/>
              <a:ext cx="14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89" name="Line 77"/>
            <p:cNvSpPr/>
            <p:nvPr/>
          </p:nvSpPr>
          <p:spPr>
            <a:xfrm flipV="1">
              <a:off x="0" y="192"/>
              <a:ext cx="240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90" name="Line 78"/>
            <p:cNvSpPr/>
            <p:nvPr/>
          </p:nvSpPr>
          <p:spPr>
            <a:xfrm>
              <a:off x="0" y="384"/>
              <a:ext cx="28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91" name="Line 79"/>
            <p:cNvSpPr/>
            <p:nvPr/>
          </p:nvSpPr>
          <p:spPr>
            <a:xfrm>
              <a:off x="0" y="576"/>
              <a:ext cx="38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39993" name="对象 39992"/>
          <p:cNvGraphicFramePr>
            <a:graphicFrameLocks noChangeAspect="1"/>
          </p:cNvGraphicFramePr>
          <p:nvPr/>
        </p:nvGraphicFramePr>
        <p:xfrm>
          <a:off x="8823325" y="3436938"/>
          <a:ext cx="5953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2" imgW="129540" imgH="181610" progId="Equation.3">
                  <p:embed/>
                </p:oleObj>
              </mc:Choice>
              <mc:Fallback>
                <p:oleObj name="" r:id="rId12" imgW="129540" imgH="18161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23325" y="3436938"/>
                        <a:ext cx="5953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94" name="Group 58"/>
          <p:cNvGrpSpPr/>
          <p:nvPr/>
        </p:nvGrpSpPr>
        <p:grpSpPr>
          <a:xfrm>
            <a:off x="6807200" y="3652838"/>
            <a:ext cx="1668463" cy="1909762"/>
            <a:chOff x="0" y="0"/>
            <a:chExt cx="1051" cy="1203"/>
          </a:xfrm>
        </p:grpSpPr>
        <p:sp>
          <p:nvSpPr>
            <p:cNvPr id="9" name="Text Box 83"/>
            <p:cNvSpPr txBox="1"/>
            <p:nvPr/>
          </p:nvSpPr>
          <p:spPr>
            <a:xfrm>
              <a:off x="48" y="144"/>
              <a:ext cx="28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95" name="AutoShape 84"/>
            <p:cNvSpPr/>
            <p:nvPr/>
          </p:nvSpPr>
          <p:spPr>
            <a:xfrm rot="-1082172" flipV="1">
              <a:off x="0" y="0"/>
              <a:ext cx="1051" cy="1203"/>
            </a:xfrm>
            <a:prstGeom prst="parallelogram">
              <a:avLst>
                <a:gd name="adj" fmla="val 25000"/>
              </a:avLst>
            </a:prstGeom>
            <a:solidFill>
              <a:srgbClr val="99FF33">
                <a:alpha val="50000"/>
              </a:srgbClr>
            </a:solidFill>
            <a:ln w="38100" cap="flat" cmpd="sng">
              <a:solidFill>
                <a:srgbClr val="66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97" name="Group 61"/>
          <p:cNvGrpSpPr/>
          <p:nvPr/>
        </p:nvGrpSpPr>
        <p:grpSpPr>
          <a:xfrm>
            <a:off x="6729413" y="3844925"/>
            <a:ext cx="2617787" cy="1371600"/>
            <a:chOff x="0" y="0"/>
            <a:chExt cx="1649" cy="864"/>
          </a:xfrm>
        </p:grpSpPr>
        <p:sp>
          <p:nvSpPr>
            <p:cNvPr id="10" name="Line 88"/>
            <p:cNvSpPr/>
            <p:nvPr/>
          </p:nvSpPr>
          <p:spPr>
            <a:xfrm>
              <a:off x="0" y="0"/>
              <a:ext cx="117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9998" name="Group 63"/>
            <p:cNvGrpSpPr/>
            <p:nvPr/>
          </p:nvGrpSpPr>
          <p:grpSpPr>
            <a:xfrm>
              <a:off x="192" y="223"/>
              <a:ext cx="1360" cy="157"/>
              <a:chOff x="0" y="0"/>
              <a:chExt cx="1584" cy="192"/>
            </a:xfrm>
          </p:grpSpPr>
          <p:sp>
            <p:nvSpPr>
              <p:cNvPr id="39999" name="Line 96"/>
              <p:cNvSpPr/>
              <p:nvPr/>
            </p:nvSpPr>
            <p:spPr>
              <a:xfrm>
                <a:off x="0" y="192"/>
                <a:ext cx="1171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0000" name="Line 97"/>
              <p:cNvSpPr/>
              <p:nvPr/>
            </p:nvSpPr>
            <p:spPr>
              <a:xfrm>
                <a:off x="624" y="0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40001" name="Group 66"/>
            <p:cNvGrpSpPr/>
            <p:nvPr/>
          </p:nvGrpSpPr>
          <p:grpSpPr>
            <a:xfrm>
              <a:off x="268" y="415"/>
              <a:ext cx="1381" cy="234"/>
              <a:chOff x="0" y="0"/>
              <a:chExt cx="1608" cy="286"/>
            </a:xfrm>
          </p:grpSpPr>
          <p:sp>
            <p:nvSpPr>
              <p:cNvPr id="40002" name="Line 100"/>
              <p:cNvSpPr/>
              <p:nvPr/>
            </p:nvSpPr>
            <p:spPr>
              <a:xfrm>
                <a:off x="0" y="286"/>
                <a:ext cx="1171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0003" name="Line 101"/>
              <p:cNvSpPr/>
              <p:nvPr/>
            </p:nvSpPr>
            <p:spPr>
              <a:xfrm>
                <a:off x="648" y="0"/>
                <a:ext cx="960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0004" name="Line 107"/>
            <p:cNvSpPr/>
            <p:nvPr/>
          </p:nvSpPr>
          <p:spPr>
            <a:xfrm>
              <a:off x="736" y="864"/>
              <a:ext cx="71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0006" name="Group 70"/>
          <p:cNvGrpSpPr/>
          <p:nvPr/>
        </p:nvGrpSpPr>
        <p:grpSpPr>
          <a:xfrm>
            <a:off x="7239000" y="3724275"/>
            <a:ext cx="1524000" cy="914400"/>
            <a:chOff x="0" y="0"/>
            <a:chExt cx="864" cy="576"/>
          </a:xfrm>
        </p:grpSpPr>
        <p:sp>
          <p:nvSpPr>
            <p:cNvPr id="11" name="Line 111"/>
            <p:cNvSpPr/>
            <p:nvPr/>
          </p:nvSpPr>
          <p:spPr>
            <a:xfrm flipV="1">
              <a:off x="0" y="0"/>
              <a:ext cx="864" cy="480"/>
            </a:xfrm>
            <a:prstGeom prst="line">
              <a:avLst/>
            </a:prstGeom>
            <a:ln w="76200" cap="flat" cmpd="sng">
              <a:solidFill>
                <a:srgbClr val="66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40007" name="对象 40007"/>
            <p:cNvGraphicFramePr>
              <a:graphicFrameLocks noChangeAspect="1"/>
            </p:cNvGraphicFramePr>
            <p:nvPr/>
          </p:nvGraphicFramePr>
          <p:xfrm>
            <a:off x="432" y="192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4" imgW="142875" imgH="181610" progId="Equation.3">
                    <p:embed/>
                  </p:oleObj>
                </mc:Choice>
                <mc:Fallback>
                  <p:oleObj name="" r:id="rId14" imgW="142875" imgH="18161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2" y="192"/>
                          <a:ext cx="305" cy="384"/>
                        </a:xfrm>
                        <a:prstGeom prst="rect">
                          <a:avLst/>
                        </a:prstGeom>
                        <a:solidFill>
                          <a:srgbClr val="80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009" name="对象 40008"/>
          <p:cNvGraphicFramePr>
            <a:graphicFrameLocks noChangeAspect="1"/>
          </p:cNvGraphicFramePr>
          <p:nvPr/>
        </p:nvGraphicFramePr>
        <p:xfrm>
          <a:off x="6518275" y="4445000"/>
          <a:ext cx="484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6" imgW="142875" imgH="181610" progId="Equation.3">
                  <p:embed/>
                </p:oleObj>
              </mc:Choice>
              <mc:Fallback>
                <p:oleObj name="" r:id="rId16" imgW="142875" imgH="18161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18275" y="4445000"/>
                        <a:ext cx="4841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0" name="Line 114"/>
          <p:cNvSpPr/>
          <p:nvPr/>
        </p:nvSpPr>
        <p:spPr>
          <a:xfrm>
            <a:off x="7239000" y="4516438"/>
            <a:ext cx="1447800" cy="0"/>
          </a:xfrm>
          <a:prstGeom prst="line">
            <a:avLst/>
          </a:prstGeom>
          <a:ln w="38100" cap="flat" cmpd="sng">
            <a:solidFill>
              <a:srgbClr val="66FF3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0011" name="Group 75"/>
          <p:cNvGrpSpPr>
            <a:grpSpLocks noChangeAspect="1"/>
          </p:cNvGrpSpPr>
          <p:nvPr/>
        </p:nvGrpSpPr>
        <p:grpSpPr>
          <a:xfrm>
            <a:off x="2095500" y="857250"/>
            <a:ext cx="7804150" cy="1101725"/>
            <a:chOff x="0" y="0"/>
            <a:chExt cx="7804126" cy="1101745"/>
          </a:xfrm>
        </p:grpSpPr>
        <p:graphicFrame>
          <p:nvGraphicFramePr>
            <p:cNvPr id="12" name="对象 40011"/>
            <p:cNvGraphicFramePr>
              <a:graphicFrameLocks noChangeAspect="1"/>
            </p:cNvGraphicFramePr>
            <p:nvPr/>
          </p:nvGraphicFramePr>
          <p:xfrm>
            <a:off x="674664" y="0"/>
            <a:ext cx="7129462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7" imgW="2678430" imgH="203200" progId="Equation.3">
                    <p:embed/>
                  </p:oleObj>
                </mc:Choice>
                <mc:Fallback>
                  <p:oleObj name="" r:id="rId17" imgW="2678430" imgH="2032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4664" y="0"/>
                          <a:ext cx="7129462" cy="541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12" name="对象 40012"/>
            <p:cNvGraphicFramePr>
              <a:graphicFrameLocks noChangeAspect="1"/>
            </p:cNvGraphicFramePr>
            <p:nvPr/>
          </p:nvGraphicFramePr>
          <p:xfrm>
            <a:off x="0" y="409595"/>
            <a:ext cx="5919788" cy="69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2271395" imgH="266700" progId="Equation.3">
                    <p:embed/>
                  </p:oleObj>
                </mc:Choice>
                <mc:Fallback>
                  <p:oleObj name="" r:id="rId19" imgW="2271395" imgH="2667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409595"/>
                          <a:ext cx="5919788" cy="692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14" name="Text Box 118"/>
          <p:cNvSpPr txBox="1"/>
          <p:nvPr/>
        </p:nvSpPr>
        <p:spPr>
          <a:xfrm>
            <a:off x="1881188" y="2428875"/>
            <a:ext cx="37687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1.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均匀场强，平面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S  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0015" name="对象 40014"/>
          <p:cNvGraphicFramePr>
            <a:graphicFrameLocks noChangeAspect="1"/>
          </p:cNvGraphicFramePr>
          <p:nvPr/>
        </p:nvGraphicFramePr>
        <p:xfrm>
          <a:off x="7381875" y="2428875"/>
          <a:ext cx="2592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21" imgW="1071880" imgH="204470" progId="Equation.3">
                  <p:embed/>
                </p:oleObj>
              </mc:Choice>
              <mc:Fallback>
                <p:oleObj name="" r:id="rId21" imgW="1071880" imgH="20447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81875" y="2428875"/>
                        <a:ext cx="2592388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16" name="Rectangle 124"/>
          <p:cNvSpPr/>
          <p:nvPr/>
        </p:nvSpPr>
        <p:spPr>
          <a:xfrm>
            <a:off x="1774825" y="65088"/>
            <a:ext cx="53009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二、电通量</a:t>
            </a:r>
            <a:r>
              <a:rPr lang="en-US" altLang="zh-CN" sz="3200" b="1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(Electric Flux)</a:t>
            </a:r>
            <a:endParaRPr lang="en-US" altLang="zh-CN" sz="3200" b="1" dirty="0">
              <a:solidFill>
                <a:srgbClr val="CC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/>
      <p:bldP spid="40014" grpId="0"/>
      <p:bldP spid="400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2" name="Group 2"/>
          <p:cNvGrpSpPr/>
          <p:nvPr/>
        </p:nvGrpSpPr>
        <p:grpSpPr>
          <a:xfrm>
            <a:off x="2424113" y="981075"/>
            <a:ext cx="2057400" cy="2133600"/>
            <a:chOff x="0" y="0"/>
            <a:chExt cx="1296" cy="1344"/>
          </a:xfrm>
        </p:grpSpPr>
        <p:sp>
          <p:nvSpPr>
            <p:cNvPr id="2" name="Text Box 3"/>
            <p:cNvSpPr txBox="1"/>
            <p:nvPr/>
          </p:nvSpPr>
          <p:spPr>
            <a:xfrm>
              <a:off x="34" y="354"/>
              <a:ext cx="22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0963" name="Group 4"/>
            <p:cNvGrpSpPr/>
            <p:nvPr/>
          </p:nvGrpSpPr>
          <p:grpSpPr>
            <a:xfrm>
              <a:off x="0" y="0"/>
              <a:ext cx="1296" cy="1344"/>
              <a:chOff x="0" y="0"/>
              <a:chExt cx="1296" cy="1344"/>
            </a:xfrm>
          </p:grpSpPr>
          <p:sp>
            <p:nvSpPr>
              <p:cNvPr id="40964" name="Line 5"/>
              <p:cNvSpPr/>
              <p:nvPr/>
            </p:nvSpPr>
            <p:spPr>
              <a:xfrm flipV="1">
                <a:off x="0" y="0"/>
                <a:ext cx="672" cy="48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65" name="Line 6"/>
              <p:cNvSpPr/>
              <p:nvPr/>
            </p:nvSpPr>
            <p:spPr>
              <a:xfrm>
                <a:off x="336" y="1344"/>
                <a:ext cx="912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66" name="Freeform 7"/>
              <p:cNvSpPr/>
              <p:nvPr/>
            </p:nvSpPr>
            <p:spPr>
              <a:xfrm>
                <a:off x="0" y="480"/>
                <a:ext cx="400" cy="8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240"/>
                  </a:cxn>
                  <a:cxn ang="0">
                    <a:pos x="384" y="576"/>
                  </a:cxn>
                  <a:cxn ang="0">
                    <a:pos x="336" y="864"/>
                  </a:cxn>
                </a:cxnLst>
                <a:pathLst>
                  <a:path w="400" h="864">
                    <a:moveTo>
                      <a:pt x="0" y="0"/>
                    </a:moveTo>
                    <a:cubicBezTo>
                      <a:pt x="88" y="72"/>
                      <a:pt x="176" y="144"/>
                      <a:pt x="240" y="240"/>
                    </a:cubicBezTo>
                    <a:cubicBezTo>
                      <a:pt x="304" y="336"/>
                      <a:pt x="368" y="472"/>
                      <a:pt x="384" y="576"/>
                    </a:cubicBezTo>
                    <a:cubicBezTo>
                      <a:pt x="400" y="680"/>
                      <a:pt x="344" y="816"/>
                      <a:pt x="336" y="864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67" name="Freeform 8"/>
              <p:cNvSpPr/>
              <p:nvPr/>
            </p:nvSpPr>
            <p:spPr>
              <a:xfrm>
                <a:off x="672" y="0"/>
                <a:ext cx="624" cy="13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240"/>
                  </a:cxn>
                  <a:cxn ang="0">
                    <a:pos x="576" y="576"/>
                  </a:cxn>
                  <a:cxn ang="0">
                    <a:pos x="624" y="960"/>
                  </a:cxn>
                  <a:cxn ang="0">
                    <a:pos x="576" y="1344"/>
                  </a:cxn>
                </a:cxnLst>
                <a:pathLst>
                  <a:path w="624" h="1344">
                    <a:moveTo>
                      <a:pt x="0" y="0"/>
                    </a:moveTo>
                    <a:cubicBezTo>
                      <a:pt x="120" y="72"/>
                      <a:pt x="240" y="144"/>
                      <a:pt x="336" y="240"/>
                    </a:cubicBezTo>
                    <a:cubicBezTo>
                      <a:pt x="432" y="336"/>
                      <a:pt x="528" y="456"/>
                      <a:pt x="576" y="576"/>
                    </a:cubicBezTo>
                    <a:cubicBezTo>
                      <a:pt x="624" y="696"/>
                      <a:pt x="624" y="832"/>
                      <a:pt x="624" y="960"/>
                    </a:cubicBezTo>
                    <a:cubicBezTo>
                      <a:pt x="624" y="1088"/>
                      <a:pt x="584" y="1280"/>
                      <a:pt x="576" y="1344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40969" name="Group 9"/>
          <p:cNvGrpSpPr/>
          <p:nvPr/>
        </p:nvGrpSpPr>
        <p:grpSpPr>
          <a:xfrm>
            <a:off x="2063750" y="836613"/>
            <a:ext cx="2667000" cy="2286000"/>
            <a:chOff x="0" y="0"/>
            <a:chExt cx="1680" cy="1440"/>
          </a:xfrm>
        </p:grpSpPr>
        <p:sp>
          <p:nvSpPr>
            <p:cNvPr id="3" name="Line 10"/>
            <p:cNvSpPr/>
            <p:nvPr/>
          </p:nvSpPr>
          <p:spPr>
            <a:xfrm flipV="1">
              <a:off x="0" y="672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0" name="Line 11"/>
            <p:cNvSpPr/>
            <p:nvPr/>
          </p:nvSpPr>
          <p:spPr>
            <a:xfrm flipV="1">
              <a:off x="720" y="0"/>
              <a:ext cx="48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1" name="Line 12"/>
            <p:cNvSpPr/>
            <p:nvPr/>
          </p:nvSpPr>
          <p:spPr>
            <a:xfrm flipV="1">
              <a:off x="48" y="816"/>
              <a:ext cx="43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2" name="Line 13"/>
            <p:cNvSpPr/>
            <p:nvPr/>
          </p:nvSpPr>
          <p:spPr>
            <a:xfrm flipV="1">
              <a:off x="816" y="192"/>
              <a:ext cx="57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3" name="Line 14"/>
            <p:cNvSpPr/>
            <p:nvPr/>
          </p:nvSpPr>
          <p:spPr>
            <a:xfrm flipV="1">
              <a:off x="144" y="100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4" name="Line 15"/>
            <p:cNvSpPr/>
            <p:nvPr/>
          </p:nvSpPr>
          <p:spPr>
            <a:xfrm flipV="1">
              <a:off x="144" y="1152"/>
              <a:ext cx="48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5" name="Line 16"/>
            <p:cNvSpPr/>
            <p:nvPr/>
          </p:nvSpPr>
          <p:spPr>
            <a:xfrm flipV="1">
              <a:off x="240" y="1344"/>
              <a:ext cx="384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6" name="Freeform 17"/>
            <p:cNvSpPr/>
            <p:nvPr/>
          </p:nvSpPr>
          <p:spPr>
            <a:xfrm>
              <a:off x="912" y="528"/>
              <a:ext cx="67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88" y="144"/>
                </a:cxn>
                <a:cxn ang="0">
                  <a:pos x="672" y="0"/>
                </a:cxn>
              </a:cxnLst>
              <a:pathLst>
                <a:path w="672" h="288">
                  <a:moveTo>
                    <a:pt x="0" y="288"/>
                  </a:moveTo>
                  <a:cubicBezTo>
                    <a:pt x="88" y="240"/>
                    <a:pt x="176" y="192"/>
                    <a:pt x="288" y="144"/>
                  </a:cubicBezTo>
                  <a:cubicBezTo>
                    <a:pt x="400" y="96"/>
                    <a:pt x="536" y="48"/>
                    <a:pt x="6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7" name="Line 18"/>
            <p:cNvSpPr/>
            <p:nvPr/>
          </p:nvSpPr>
          <p:spPr>
            <a:xfrm rot="-1106598">
              <a:off x="1536" y="528"/>
              <a:ext cx="4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8" name="Freeform 19"/>
            <p:cNvSpPr/>
            <p:nvPr/>
          </p:nvSpPr>
          <p:spPr>
            <a:xfrm rot="351235">
              <a:off x="1008" y="768"/>
              <a:ext cx="67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88" y="144"/>
                </a:cxn>
                <a:cxn ang="0">
                  <a:pos x="672" y="0"/>
                </a:cxn>
              </a:cxnLst>
              <a:pathLst>
                <a:path w="672" h="288">
                  <a:moveTo>
                    <a:pt x="0" y="288"/>
                  </a:moveTo>
                  <a:cubicBezTo>
                    <a:pt x="88" y="240"/>
                    <a:pt x="176" y="192"/>
                    <a:pt x="288" y="144"/>
                  </a:cubicBezTo>
                  <a:cubicBezTo>
                    <a:pt x="400" y="96"/>
                    <a:pt x="536" y="48"/>
                    <a:pt x="6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9" name="Line 20"/>
            <p:cNvSpPr/>
            <p:nvPr/>
          </p:nvSpPr>
          <p:spPr>
            <a:xfrm rot="-1106598">
              <a:off x="1632" y="815"/>
              <a:ext cx="4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0" name="Line 21"/>
            <p:cNvSpPr/>
            <p:nvPr/>
          </p:nvSpPr>
          <p:spPr>
            <a:xfrm flipV="1">
              <a:off x="1008" y="1152"/>
              <a:ext cx="67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40982" name="对象 40981"/>
          <p:cNvGraphicFramePr>
            <a:graphicFrameLocks noChangeAspect="1"/>
          </p:cNvGraphicFramePr>
          <p:nvPr/>
        </p:nvGraphicFramePr>
        <p:xfrm>
          <a:off x="4953000" y="1571625"/>
          <a:ext cx="36115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35966400" imgH="5791200" progId="Equation.3">
                  <p:embed/>
                </p:oleObj>
              </mc:Choice>
              <mc:Fallback>
                <p:oleObj name="" r:id="rId1" imgW="35966400" imgH="57912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1571625"/>
                        <a:ext cx="3611563" cy="5667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对象 40982"/>
          <p:cNvGraphicFramePr>
            <a:graphicFrameLocks noChangeAspect="1"/>
          </p:cNvGraphicFramePr>
          <p:nvPr/>
        </p:nvGraphicFramePr>
        <p:xfrm>
          <a:off x="4440238" y="3213100"/>
          <a:ext cx="42703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1778000" imgH="292100" progId="Equation.3">
                  <p:embed/>
                </p:oleObj>
              </mc:Choice>
              <mc:Fallback>
                <p:oleObj name="" r:id="rId3" imgW="1778000" imgH="2921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0238" y="3213100"/>
                        <a:ext cx="4270375" cy="703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FF00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4" name="Group 24"/>
          <p:cNvGrpSpPr/>
          <p:nvPr/>
        </p:nvGrpSpPr>
        <p:grpSpPr>
          <a:xfrm>
            <a:off x="3343275" y="1484313"/>
            <a:ext cx="473075" cy="931862"/>
            <a:chOff x="-10" y="0"/>
            <a:chExt cx="298" cy="587"/>
          </a:xfrm>
        </p:grpSpPr>
        <p:grpSp>
          <p:nvGrpSpPr>
            <p:cNvPr id="4" name="Group 25"/>
            <p:cNvGrpSpPr/>
            <p:nvPr/>
          </p:nvGrpSpPr>
          <p:grpSpPr>
            <a:xfrm>
              <a:off x="-10" y="288"/>
              <a:ext cx="250" cy="299"/>
              <a:chOff x="-10" y="0"/>
              <a:chExt cx="250" cy="299"/>
            </a:xfrm>
          </p:grpSpPr>
          <p:sp>
            <p:nvSpPr>
              <p:cNvPr id="40985" name="Freeform 30"/>
              <p:cNvSpPr/>
              <p:nvPr/>
            </p:nvSpPr>
            <p:spPr>
              <a:xfrm rot="-800328">
                <a:off x="25" y="0"/>
                <a:ext cx="144" cy="158"/>
              </a:xfrm>
              <a:custGeom>
                <a:avLst/>
                <a:gdLst/>
                <a:ahLst/>
                <a:cxnLst>
                  <a:cxn ang="0">
                    <a:pos x="0" y="122"/>
                  </a:cxn>
                  <a:cxn ang="0">
                    <a:pos x="48" y="362"/>
                  </a:cxn>
                  <a:cxn ang="0">
                    <a:pos x="144" y="240"/>
                  </a:cxn>
                  <a:cxn ang="0">
                    <a:pos x="96" y="0"/>
                  </a:cxn>
                  <a:cxn ang="0">
                    <a:pos x="0" y="122"/>
                  </a:cxn>
                </a:cxnLst>
                <a:pathLst>
                  <a:path w="144" h="144">
                    <a:moveTo>
                      <a:pt x="0" y="48"/>
                    </a:moveTo>
                    <a:lnTo>
                      <a:pt x="48" y="144"/>
                    </a:lnTo>
                    <a:lnTo>
                      <a:pt x="144" y="96"/>
                    </a:lnTo>
                    <a:lnTo>
                      <a:pt x="96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86" name="Text Box 31"/>
              <p:cNvSpPr txBox="1"/>
              <p:nvPr/>
            </p:nvSpPr>
            <p:spPr>
              <a:xfrm>
                <a:off x="-10" y="87"/>
                <a:ext cx="25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ds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987" name="Line 32"/>
            <p:cNvSpPr/>
            <p:nvPr/>
          </p:nvSpPr>
          <p:spPr>
            <a:xfrm flipV="1">
              <a:off x="96" y="14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40988" name="对象 40988"/>
            <p:cNvGraphicFramePr>
              <a:graphicFrameLocks noChangeAspect="1"/>
            </p:cNvGraphicFramePr>
            <p:nvPr/>
          </p:nvGraphicFramePr>
          <p:xfrm>
            <a:off x="144" y="0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5" imgW="3048000" imgH="3962400" progId="Equation.3">
                    <p:embed/>
                  </p:oleObj>
                </mc:Choice>
                <mc:Fallback>
                  <p:oleObj name="" r:id="rId5" imgW="3048000" imgH="39624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" y="0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0" name="对象 40989"/>
          <p:cNvGraphicFramePr>
            <a:graphicFrameLocks noChangeAspect="1"/>
          </p:cNvGraphicFramePr>
          <p:nvPr/>
        </p:nvGraphicFramePr>
        <p:xfrm>
          <a:off x="3962400" y="1981200"/>
          <a:ext cx="2698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3657600" imgH="4572000" progId="Equation.3">
                  <p:embed/>
                </p:oleObj>
              </mc:Choice>
              <mc:Fallback>
                <p:oleObj name="" r:id="rId7" imgW="3657600" imgH="45720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1981200"/>
                        <a:ext cx="269875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1" name="Group 31"/>
          <p:cNvGrpSpPr/>
          <p:nvPr/>
        </p:nvGrpSpPr>
        <p:grpSpPr>
          <a:xfrm>
            <a:off x="3503613" y="1557338"/>
            <a:ext cx="677863" cy="609600"/>
            <a:chOff x="0" y="0"/>
            <a:chExt cx="427" cy="384"/>
          </a:xfrm>
        </p:grpSpPr>
        <p:sp>
          <p:nvSpPr>
            <p:cNvPr id="5" name="Arc 36"/>
            <p:cNvSpPr/>
            <p:nvPr/>
          </p:nvSpPr>
          <p:spPr>
            <a:xfrm>
              <a:off x="96" y="217"/>
              <a:ext cx="48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0992" name="Group 33"/>
            <p:cNvGrpSpPr/>
            <p:nvPr/>
          </p:nvGrpSpPr>
          <p:grpSpPr>
            <a:xfrm>
              <a:off x="0" y="0"/>
              <a:ext cx="427" cy="384"/>
              <a:chOff x="0" y="0"/>
              <a:chExt cx="427" cy="384"/>
            </a:xfrm>
          </p:grpSpPr>
          <p:grpSp>
            <p:nvGrpSpPr>
              <p:cNvPr id="40993" name="Group 34"/>
              <p:cNvGrpSpPr/>
              <p:nvPr/>
            </p:nvGrpSpPr>
            <p:grpSpPr>
              <a:xfrm>
                <a:off x="0" y="0"/>
                <a:ext cx="427" cy="336"/>
                <a:chOff x="0" y="0"/>
                <a:chExt cx="427" cy="336"/>
              </a:xfrm>
            </p:grpSpPr>
            <p:sp>
              <p:nvSpPr>
                <p:cNvPr id="40994" name="Line 39"/>
                <p:cNvSpPr/>
                <p:nvPr/>
              </p:nvSpPr>
              <p:spPr>
                <a:xfrm flipV="1">
                  <a:off x="0" y="144"/>
                  <a:ext cx="288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40995" name="Text Box 40"/>
                <p:cNvSpPr txBox="1"/>
                <p:nvPr/>
              </p:nvSpPr>
              <p:spPr>
                <a:xfrm>
                  <a:off x="232" y="0"/>
                  <a:ext cx="195" cy="2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/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40996" name="对象 40996"/>
              <p:cNvGraphicFramePr>
                <a:graphicFrameLocks noChangeAspect="1"/>
              </p:cNvGraphicFramePr>
              <p:nvPr/>
            </p:nvGraphicFramePr>
            <p:xfrm>
              <a:off x="185" y="240"/>
              <a:ext cx="10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2" name="" r:id="rId9" imgW="167640" imgH="232410" progId="Equation.3">
                      <p:embed/>
                    </p:oleObj>
                  </mc:Choice>
                  <mc:Fallback>
                    <p:oleObj name="" r:id="rId9" imgW="167640" imgH="232410" progId="Equation.3">
                      <p:embed/>
                      <p:pic>
                        <p:nvPicPr>
                          <p:cNvPr id="0" name="图片 325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5" y="240"/>
                            <a:ext cx="103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97" name="Line 42"/>
              <p:cNvSpPr/>
              <p:nvPr/>
            </p:nvSpPr>
            <p:spPr>
              <a:xfrm>
                <a:off x="96" y="240"/>
                <a:ext cx="96" cy="96"/>
              </a:xfrm>
              <a:prstGeom prst="line">
                <a:avLst/>
              </a:prstGeom>
              <a:ln w="952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40999" name="对象 40998"/>
          <p:cNvGraphicFramePr>
            <a:graphicFrameLocks noChangeAspect="1"/>
          </p:cNvGraphicFramePr>
          <p:nvPr/>
        </p:nvGraphicFramePr>
        <p:xfrm>
          <a:off x="8596313" y="714375"/>
          <a:ext cx="158432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1" imgW="817245" imgH="1148715" progId="Equation.3">
                  <p:embed/>
                </p:oleObj>
              </mc:Choice>
              <mc:Fallback>
                <p:oleObj name="" r:id="rId11" imgW="817245" imgH="1148715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96313" y="714375"/>
                        <a:ext cx="1584325" cy="230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0" name="Text Box 44"/>
          <p:cNvSpPr txBox="1"/>
          <p:nvPr/>
        </p:nvSpPr>
        <p:spPr>
          <a:xfrm>
            <a:off x="2080578" y="260350"/>
            <a:ext cx="37541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2.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itchFamily="1" charset="-122"/>
              </a:rPr>
              <a:t>非均匀场强，曲面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1001" name="对象 41000"/>
          <p:cNvGraphicFramePr>
            <a:graphicFrameLocks noChangeAspect="1"/>
          </p:cNvGraphicFramePr>
          <p:nvPr/>
        </p:nvGraphicFramePr>
        <p:xfrm>
          <a:off x="1873250" y="4779963"/>
          <a:ext cx="8151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3" imgW="3172460" imgH="203200" progId="Equation.3">
                  <p:embed/>
                </p:oleObj>
              </mc:Choice>
              <mc:Fallback>
                <p:oleObj name="" r:id="rId13" imgW="3172460" imgH="2032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3250" y="4779963"/>
                        <a:ext cx="8151813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2" name="对象 41001"/>
          <p:cNvGraphicFramePr>
            <a:graphicFrameLocks noChangeAspect="1"/>
          </p:cNvGraphicFramePr>
          <p:nvPr/>
        </p:nvGraphicFramePr>
        <p:xfrm>
          <a:off x="4632325" y="5837238"/>
          <a:ext cx="2879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5" imgW="1033780" imgH="204470" progId="Equation.3">
                  <p:embed/>
                </p:oleObj>
              </mc:Choice>
              <mc:Fallback>
                <p:oleObj name="" r:id="rId15" imgW="1033780" imgH="20447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32325" y="5837238"/>
                        <a:ext cx="2879725" cy="546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167"/>
          <p:cNvSpPr txBox="1"/>
          <p:nvPr/>
        </p:nvSpPr>
        <p:spPr>
          <a:xfrm>
            <a:off x="1738313" y="357188"/>
            <a:ext cx="52863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3）通过封闭曲面的电通量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1987" name="对象 41986"/>
          <p:cNvGraphicFramePr>
            <a:graphicFrameLocks noChangeAspect="1"/>
          </p:cNvGraphicFramePr>
          <p:nvPr/>
        </p:nvGraphicFramePr>
        <p:xfrm>
          <a:off x="2238375" y="1143000"/>
          <a:ext cx="30448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327785" imgH="344805" progId="Equation.3">
                  <p:embed/>
                </p:oleObj>
              </mc:Choice>
              <mc:Fallback>
                <p:oleObj name="" r:id="rId1" imgW="1327785" imgH="344805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8375" y="1143000"/>
                        <a:ext cx="3044825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Group 4"/>
          <p:cNvGrpSpPr/>
          <p:nvPr/>
        </p:nvGrpSpPr>
        <p:grpSpPr>
          <a:xfrm>
            <a:off x="7024688" y="1785938"/>
            <a:ext cx="2878137" cy="3168650"/>
            <a:chOff x="0" y="0"/>
            <a:chExt cx="1813" cy="1996"/>
          </a:xfrm>
        </p:grpSpPr>
        <p:sp>
          <p:nvSpPr>
            <p:cNvPr id="2" name="Rectangle 171"/>
            <p:cNvSpPr/>
            <p:nvPr/>
          </p:nvSpPr>
          <p:spPr>
            <a:xfrm>
              <a:off x="0" y="0"/>
              <a:ext cx="1813" cy="1996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989" name="Object 3"/>
            <p:cNvGraphicFramePr>
              <a:graphicFrameLocks noChangeAspect="1"/>
            </p:cNvGraphicFramePr>
            <p:nvPr/>
          </p:nvGraphicFramePr>
          <p:xfrm>
            <a:off x="34" y="472"/>
            <a:ext cx="1636" cy="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3" imgW="6096000" imgH="4572000" progId="">
                    <p:embed/>
                  </p:oleObj>
                </mc:Choice>
                <mc:Fallback>
                  <p:oleObj name="" r:id="rId3" imgW="6096000" imgH="4572000" progId="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4">
                          <a:lum contrast="17999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472"/>
                          <a:ext cx="1636" cy="1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对象 41990"/>
            <p:cNvGraphicFramePr>
              <a:graphicFrameLocks noChangeAspect="1"/>
            </p:cNvGraphicFramePr>
            <p:nvPr/>
          </p:nvGraphicFramePr>
          <p:xfrm>
            <a:off x="1360" y="953"/>
            <a:ext cx="18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5" imgW="155575" imgH="181610" progId="Equation.3">
                    <p:embed/>
                  </p:oleObj>
                </mc:Choice>
                <mc:Fallback>
                  <p:oleObj name="" r:id="rId5" imgW="155575" imgH="18161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60" y="953"/>
                          <a:ext cx="188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991" name="Group 8"/>
            <p:cNvGrpSpPr/>
            <p:nvPr/>
          </p:nvGrpSpPr>
          <p:grpSpPr>
            <a:xfrm>
              <a:off x="725" y="227"/>
              <a:ext cx="878" cy="1672"/>
              <a:chOff x="0" y="0"/>
              <a:chExt cx="1303" cy="2242"/>
            </a:xfrm>
          </p:grpSpPr>
          <p:sp>
            <p:nvSpPr>
              <p:cNvPr id="41992" name="Arc 176"/>
              <p:cNvSpPr/>
              <p:nvPr/>
            </p:nvSpPr>
            <p:spPr>
              <a:xfrm flipH="1">
                <a:off x="409" y="0"/>
                <a:ext cx="894" cy="20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905" h="21600" fill="none">
                    <a:moveTo>
                      <a:pt x="-1" y="0"/>
                    </a:moveTo>
                    <a:cubicBezTo>
                      <a:pt x="5550" y="0"/>
                      <a:pt x="10887" y="2136"/>
                      <a:pt x="14904" y="5966"/>
                    </a:cubicBezTo>
                  </a:path>
                  <a:path w="14905" h="21600" stroke="0">
                    <a:moveTo>
                      <a:pt x="-1" y="0"/>
                    </a:moveTo>
                    <a:cubicBezTo>
                      <a:pt x="5550" y="0"/>
                      <a:pt x="10887" y="2136"/>
                      <a:pt x="14904" y="596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993" name="Arc 177"/>
              <p:cNvSpPr/>
              <p:nvPr/>
            </p:nvSpPr>
            <p:spPr>
              <a:xfrm flipH="1">
                <a:off x="0" y="1399"/>
                <a:ext cx="1296" cy="8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9031" fill="none">
                    <a:moveTo>
                      <a:pt x="20566" y="0"/>
                    </a:moveTo>
                    <a:cubicBezTo>
                      <a:pt x="21251" y="2133"/>
                      <a:pt x="21600" y="4360"/>
                      <a:pt x="21600" y="6601"/>
                    </a:cubicBezTo>
                    <a:cubicBezTo>
                      <a:pt x="21600" y="7412"/>
                      <a:pt x="21554" y="8224"/>
                      <a:pt x="21462" y="9030"/>
                    </a:cubicBezTo>
                  </a:path>
                  <a:path w="21600" h="9031" stroke="0">
                    <a:moveTo>
                      <a:pt x="20566" y="0"/>
                    </a:moveTo>
                    <a:cubicBezTo>
                      <a:pt x="21251" y="2133"/>
                      <a:pt x="21600" y="4360"/>
                      <a:pt x="21600" y="6601"/>
                    </a:cubicBezTo>
                    <a:cubicBezTo>
                      <a:pt x="21600" y="7412"/>
                      <a:pt x="21554" y="8224"/>
                      <a:pt x="21462" y="9030"/>
                    </a:cubicBezTo>
                    <a:lnTo>
                      <a:pt x="0" y="6601"/>
                    </a:lnTo>
                    <a:lnTo>
                      <a:pt x="20566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994" name="Arc 178"/>
              <p:cNvSpPr/>
              <p:nvPr/>
            </p:nvSpPr>
            <p:spPr>
              <a:xfrm flipH="1">
                <a:off x="69" y="552"/>
                <a:ext cx="1234" cy="14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0569" h="15685" fill="none">
                    <a:moveTo>
                      <a:pt x="14850" y="-1"/>
                    </a:moveTo>
                    <a:cubicBezTo>
                      <a:pt x="17491" y="2500"/>
                      <a:pt x="19458" y="5627"/>
                      <a:pt x="20568" y="9091"/>
                    </a:cubicBezTo>
                  </a:path>
                  <a:path w="20569" h="15685" stroke="0">
                    <a:moveTo>
                      <a:pt x="14850" y="-1"/>
                    </a:moveTo>
                    <a:cubicBezTo>
                      <a:pt x="17491" y="2500"/>
                      <a:pt x="19458" y="5627"/>
                      <a:pt x="20568" y="9091"/>
                    </a:cubicBezTo>
                    <a:lnTo>
                      <a:pt x="0" y="15685"/>
                    </a:lnTo>
                    <a:lnTo>
                      <a:pt x="14850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1995" name="Line 179"/>
            <p:cNvSpPr/>
            <p:nvPr/>
          </p:nvSpPr>
          <p:spPr>
            <a:xfrm flipH="1">
              <a:off x="639" y="1276"/>
              <a:ext cx="130" cy="50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sp>
          <p:nvSpPr>
            <p:cNvPr id="41996" name="Line 180"/>
            <p:cNvSpPr/>
            <p:nvPr/>
          </p:nvSpPr>
          <p:spPr>
            <a:xfrm flipH="1">
              <a:off x="816" y="635"/>
              <a:ext cx="194" cy="32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aphicFrame>
          <p:nvGraphicFramePr>
            <p:cNvPr id="41997" name="对象 41997"/>
            <p:cNvGraphicFramePr>
              <a:graphicFrameLocks noChangeAspect="1"/>
            </p:cNvGraphicFramePr>
            <p:nvPr/>
          </p:nvGraphicFramePr>
          <p:xfrm>
            <a:off x="510" y="1723"/>
            <a:ext cx="19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7" imgW="3657600" imgH="4572000" progId="Equation.3">
                    <p:embed/>
                  </p:oleObj>
                </mc:Choice>
                <mc:Fallback>
                  <p:oleObj name="" r:id="rId7" imgW="3657600" imgH="45720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0" y="1723"/>
                          <a:ext cx="193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对象 41998"/>
            <p:cNvGraphicFramePr>
              <a:graphicFrameLocks noChangeAspect="1"/>
            </p:cNvGraphicFramePr>
            <p:nvPr/>
          </p:nvGraphicFramePr>
          <p:xfrm>
            <a:off x="639" y="721"/>
            <a:ext cx="19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9" imgW="3657600" imgH="4572000" progId="Equation.3">
                    <p:embed/>
                  </p:oleObj>
                </mc:Choice>
                <mc:Fallback>
                  <p:oleObj name="" r:id="rId9" imgW="3657600" imgH="45720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9" y="721"/>
                          <a:ext cx="193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Arc 186"/>
            <p:cNvSpPr/>
            <p:nvPr/>
          </p:nvSpPr>
          <p:spPr>
            <a:xfrm flipH="1" flipV="1">
              <a:off x="635" y="1316"/>
              <a:ext cx="97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2000" name="对象 42000"/>
            <p:cNvGraphicFramePr>
              <a:graphicFrameLocks noChangeAspect="1"/>
            </p:cNvGraphicFramePr>
            <p:nvPr/>
          </p:nvGraphicFramePr>
          <p:xfrm>
            <a:off x="544" y="1406"/>
            <a:ext cx="12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11" imgW="295275" imgH="398145" progId="Equation.3">
                    <p:embed/>
                  </p:oleObj>
                </mc:Choice>
                <mc:Fallback>
                  <p:oleObj name="" r:id="rId11" imgW="295275" imgH="398145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4" y="1406"/>
                          <a:ext cx="123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Line 188"/>
            <p:cNvSpPr/>
            <p:nvPr/>
          </p:nvSpPr>
          <p:spPr>
            <a:xfrm flipH="1">
              <a:off x="392" y="1270"/>
              <a:ext cx="387" cy="1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aphicFrame>
          <p:nvGraphicFramePr>
            <p:cNvPr id="42002" name="对象 42002"/>
            <p:cNvGraphicFramePr>
              <a:graphicFrameLocks noChangeAspect="1"/>
            </p:cNvGraphicFramePr>
            <p:nvPr/>
          </p:nvGraphicFramePr>
          <p:xfrm>
            <a:off x="226" y="1361"/>
            <a:ext cx="13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13" imgW="3048000" imgH="3962400" progId="Equation.3">
                    <p:embed/>
                  </p:oleObj>
                </mc:Choice>
                <mc:Fallback>
                  <p:oleObj name="" r:id="rId13" imgW="3048000" imgH="39624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6" y="1361"/>
                          <a:ext cx="132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3" name="Arc 193"/>
            <p:cNvSpPr/>
            <p:nvPr/>
          </p:nvSpPr>
          <p:spPr>
            <a:xfrm flipH="1" flipV="1">
              <a:off x="889" y="510"/>
              <a:ext cx="258" cy="2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8640" fill="none">
                  <a:moveTo>
                    <a:pt x="17100" y="-1"/>
                  </a:moveTo>
                  <a:cubicBezTo>
                    <a:pt x="20017" y="3780"/>
                    <a:pt x="21600" y="8420"/>
                    <a:pt x="21600" y="13196"/>
                  </a:cubicBezTo>
                  <a:cubicBezTo>
                    <a:pt x="21600" y="19008"/>
                    <a:pt x="19257" y="24575"/>
                    <a:pt x="15101" y="28639"/>
                  </a:cubicBezTo>
                </a:path>
                <a:path w="21600" h="28640" stroke="0">
                  <a:moveTo>
                    <a:pt x="17100" y="-1"/>
                  </a:moveTo>
                  <a:cubicBezTo>
                    <a:pt x="20017" y="3780"/>
                    <a:pt x="21600" y="8420"/>
                    <a:pt x="21600" y="13196"/>
                  </a:cubicBezTo>
                  <a:cubicBezTo>
                    <a:pt x="21600" y="19008"/>
                    <a:pt x="19257" y="24575"/>
                    <a:pt x="15101" y="28639"/>
                  </a:cubicBezTo>
                  <a:lnTo>
                    <a:pt x="0" y="13196"/>
                  </a:lnTo>
                  <a:lnTo>
                    <a:pt x="17100" y="-1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2004" name="对象 42004"/>
            <p:cNvGraphicFramePr>
              <a:graphicFrameLocks noChangeAspect="1"/>
            </p:cNvGraphicFramePr>
            <p:nvPr/>
          </p:nvGraphicFramePr>
          <p:xfrm>
            <a:off x="725" y="409"/>
            <a:ext cx="12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5" imgW="295275" imgH="398145" progId="Equation.3">
                    <p:embed/>
                  </p:oleObj>
                </mc:Choice>
                <mc:Fallback>
                  <p:oleObj name="" r:id="rId15" imgW="295275" imgH="398145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5" y="409"/>
                          <a:ext cx="123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195"/>
            <p:cNvSpPr/>
            <p:nvPr/>
          </p:nvSpPr>
          <p:spPr>
            <a:xfrm flipH="1" flipV="1">
              <a:off x="931" y="206"/>
              <a:ext cx="66" cy="41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med" len="lg"/>
            </a:ln>
          </p:spPr>
        </p:sp>
        <p:graphicFrame>
          <p:nvGraphicFramePr>
            <p:cNvPr id="42006" name="对象 42006"/>
            <p:cNvGraphicFramePr>
              <a:graphicFrameLocks noChangeAspect="1"/>
            </p:cNvGraphicFramePr>
            <p:nvPr/>
          </p:nvGraphicFramePr>
          <p:xfrm>
            <a:off x="952" y="46"/>
            <a:ext cx="17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16" imgW="3048000" imgH="3962400" progId="Equation.3">
                    <p:embed/>
                  </p:oleObj>
                </mc:Choice>
                <mc:Fallback>
                  <p:oleObj name="" r:id="rId16" imgW="3048000" imgH="39624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52" y="46"/>
                          <a:ext cx="171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对象 42007"/>
            <p:cNvGraphicFramePr>
              <a:graphicFrameLocks noChangeAspect="1"/>
            </p:cNvGraphicFramePr>
            <p:nvPr/>
          </p:nvGraphicFramePr>
          <p:xfrm>
            <a:off x="1043" y="1769"/>
            <a:ext cx="726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18" imgW="866775" imgH="178435" progId="Equation.3">
                    <p:embed/>
                  </p:oleObj>
                </mc:Choice>
                <mc:Fallback>
                  <p:oleObj name="" r:id="rId18" imgW="866775" imgH="178435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43" y="1769"/>
                          <a:ext cx="726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对象 42008"/>
            <p:cNvGraphicFramePr>
              <a:graphicFrameLocks noChangeAspect="1"/>
            </p:cNvGraphicFramePr>
            <p:nvPr/>
          </p:nvGraphicFramePr>
          <p:xfrm>
            <a:off x="45" y="91"/>
            <a:ext cx="72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20" imgW="854075" imgH="178435" progId="Equation.3">
                    <p:embed/>
                  </p:oleObj>
                </mc:Choice>
                <mc:Fallback>
                  <p:oleObj name="" r:id="rId20" imgW="854075" imgH="178435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5" y="91"/>
                          <a:ext cx="725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10" name="Text Box 211"/>
          <p:cNvSpPr txBox="1"/>
          <p:nvPr/>
        </p:nvSpPr>
        <p:spPr>
          <a:xfrm>
            <a:off x="1952625" y="2643188"/>
            <a:ext cx="47148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规定：封闭曲面外法向为正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42011" name="Group 27"/>
          <p:cNvGrpSpPr/>
          <p:nvPr/>
        </p:nvGrpSpPr>
        <p:grpSpPr>
          <a:xfrm>
            <a:off x="2809875" y="3500438"/>
            <a:ext cx="3827463" cy="1376362"/>
            <a:chOff x="0" y="0"/>
            <a:chExt cx="2618" cy="1108"/>
          </a:xfrm>
        </p:grpSpPr>
        <p:sp>
          <p:nvSpPr>
            <p:cNvPr id="3" name="Text Box 213"/>
            <p:cNvSpPr txBox="1"/>
            <p:nvPr/>
          </p:nvSpPr>
          <p:spPr>
            <a:xfrm>
              <a:off x="0" y="0"/>
              <a:ext cx="192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穿入的电场线</a:t>
              </a:r>
              <a:endParaRPr lang="zh-CN" altLang="en-US" sz="28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sp>
          <p:nvSpPr>
            <p:cNvPr id="42012" name="Text Box 214"/>
            <p:cNvSpPr txBox="1"/>
            <p:nvPr/>
          </p:nvSpPr>
          <p:spPr>
            <a:xfrm>
              <a:off x="49" y="632"/>
              <a:ext cx="177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穿出的电场线</a:t>
              </a:r>
              <a:endParaRPr lang="zh-CN" altLang="en-US" sz="28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42013" name="对象 42013"/>
            <p:cNvGraphicFramePr>
              <a:graphicFrameLocks noChangeAspect="1"/>
            </p:cNvGraphicFramePr>
            <p:nvPr/>
          </p:nvGraphicFramePr>
          <p:xfrm>
            <a:off x="1661" y="0"/>
            <a:ext cx="957" cy="1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22" imgW="702310" imgH="715010" progId="Equation.3">
                    <p:embed/>
                  </p:oleObj>
                </mc:Choice>
                <mc:Fallback>
                  <p:oleObj name="" r:id="rId22" imgW="702310" imgH="71501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661" y="0"/>
                          <a:ext cx="957" cy="11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20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3"/>
          <p:cNvSpPr txBox="1"/>
          <p:nvPr/>
        </p:nvSpPr>
        <p:spPr>
          <a:xfrm>
            <a:off x="1738313" y="0"/>
            <a:ext cx="80914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高斯（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Carl Friedrich Gauss 1777~1855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）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pic>
        <p:nvPicPr>
          <p:cNvPr id="4301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642938"/>
            <a:ext cx="2143125" cy="274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Text Box 6"/>
          <p:cNvSpPr txBox="1"/>
          <p:nvPr/>
        </p:nvSpPr>
        <p:spPr>
          <a:xfrm>
            <a:off x="4043363" y="1143000"/>
            <a:ext cx="6624637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德国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数学家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、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天文学家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物理学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家。高斯在数学上的建树颇丰，有“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数学王子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”美称。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3013" name="Text Box 7"/>
          <p:cNvSpPr txBox="1"/>
          <p:nvPr/>
        </p:nvSpPr>
        <p:spPr>
          <a:xfrm>
            <a:off x="3900488" y="2143125"/>
            <a:ext cx="6767512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长期从事数学、并将数学应用于物理学、天文学和大地测量学等领域的研究。主要成就：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43014" name="Rectangle 8"/>
          <p:cNvSpPr/>
          <p:nvPr/>
        </p:nvSpPr>
        <p:spPr>
          <a:xfrm>
            <a:off x="1524000" y="3379788"/>
            <a:ext cx="8713788" cy="3476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电学和地磁学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：关于静电学、温差电和摩擦电的研究、利用绝对单位（长度、质量和时间）法则量度非力学量以及地磁分布的理论研究。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2)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光学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：利用几何学知识研究光学系统近轴光线行为和成像，建立高斯光学。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3)</a:t>
            </a: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天文学和大地测量学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：如小行星轨道的计算，地球大小和形状的理论研究等。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4)</a:t>
            </a: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试验数据处理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：结合试验数据的测算，发展了概率统计理论和误差理论，发明了最小二乘法，引入高斯误差曲线。 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457200" indent="-457200"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5)</a:t>
            </a:r>
            <a:r>
              <a:rPr lang="en-US" altLang="zh-CN" sz="2200" b="1" dirty="0">
                <a:latin typeface="Times New Roman" panose="02020603050405020304" pitchFamily="2" charset="0"/>
                <a:ea typeface="楷体_GB2312" pitchFamily="1" charset="-122"/>
              </a:rPr>
              <a:t>  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高斯还创立了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电磁量的绝对单位制</a:t>
            </a:r>
            <a:r>
              <a:rPr lang="zh-CN" altLang="en-US" sz="2200" b="1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2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12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3" grpId="0"/>
      <p:bldP spid="430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对象 44033"/>
          <p:cNvGraphicFramePr>
            <a:graphicFrameLocks noChangeAspect="1"/>
          </p:cNvGraphicFramePr>
          <p:nvPr/>
        </p:nvGraphicFramePr>
        <p:xfrm>
          <a:off x="1524000" y="2133600"/>
          <a:ext cx="8869363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" imgW="85648800" imgH="21945600" progId="Equation.3">
                  <p:embed/>
                </p:oleObj>
              </mc:Choice>
              <mc:Fallback>
                <p:oleObj name="" r:id="rId1" imgW="85648800" imgH="21945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8869363" cy="200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/>
          <p:nvPr/>
        </p:nvSpPr>
        <p:spPr>
          <a:xfrm>
            <a:off x="1761014" y="428625"/>
            <a:ext cx="464566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三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.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高斯定理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(Gauss’Law</a:t>
            </a:r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2095500" y="1500505"/>
            <a:ext cx="6602413" cy="4914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楷体_GB2312" pitchFamily="1" charset="-122"/>
              </a:rPr>
              <a:t>1.</a:t>
            </a:r>
            <a:r>
              <a:rPr lang="zh-CN" altLang="en-US" sz="2600" b="1" dirty="0">
                <a:latin typeface="Times New Roman" panose="02020603050405020304" pitchFamily="2" charset="0"/>
                <a:ea typeface="楷体_GB2312" pitchFamily="1" charset="-122"/>
              </a:rPr>
              <a:t>高斯定理内容与数学表达式（真空中）</a:t>
            </a:r>
            <a:endParaRPr lang="zh-CN" altLang="en-US" sz="26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4037" name="对象 44036"/>
          <p:cNvGraphicFramePr>
            <a:graphicFrameLocks noChangeAspect="1"/>
          </p:cNvGraphicFramePr>
          <p:nvPr/>
        </p:nvGraphicFramePr>
        <p:xfrm>
          <a:off x="3452813" y="4500563"/>
          <a:ext cx="51435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2209800" imgH="673100" progId="Equation.3">
                  <p:embed/>
                </p:oleObj>
              </mc:Choice>
              <mc:Fallback>
                <p:oleObj name="" r:id="rId3" imgW="2209800" imgH="6731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2813" y="4500563"/>
                        <a:ext cx="5143500" cy="1425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对象 45057"/>
          <p:cNvGraphicFramePr>
            <a:graphicFrameLocks noChangeAspect="1"/>
          </p:cNvGraphicFramePr>
          <p:nvPr/>
        </p:nvGraphicFramePr>
        <p:xfrm>
          <a:off x="4452938" y="571500"/>
          <a:ext cx="30321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1391920" imgH="689610" progId="Equation.3">
                  <p:embed/>
                </p:oleObj>
              </mc:Choice>
              <mc:Fallback>
                <p:oleObj name="" r:id="rId1" imgW="1391920" imgH="68961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2938" y="571500"/>
                        <a:ext cx="3032125" cy="1495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2"/>
          <p:cNvSpPr txBox="1"/>
          <p:nvPr/>
        </p:nvSpPr>
        <p:spPr>
          <a:xfrm>
            <a:off x="3309938" y="3214688"/>
            <a:ext cx="3962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高斯面，封闭曲面  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5060" name="对象 45059"/>
          <p:cNvGraphicFramePr>
            <a:graphicFrameLocks noChangeAspect="1"/>
          </p:cNvGraphicFramePr>
          <p:nvPr/>
        </p:nvGraphicFramePr>
        <p:xfrm>
          <a:off x="2524125" y="3286125"/>
          <a:ext cx="4095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" imgW="219075" imgH="180340" progId="Equation.3">
                  <p:embed/>
                </p:oleObj>
              </mc:Choice>
              <mc:Fallback>
                <p:oleObj name="" r:id="rId3" imgW="219075" imgH="18034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5" y="3286125"/>
                        <a:ext cx="40957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35"/>
          <p:cNvSpPr txBox="1"/>
          <p:nvPr/>
        </p:nvSpPr>
        <p:spPr>
          <a:xfrm>
            <a:off x="3309938" y="4357688"/>
            <a:ext cx="29448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真空电容率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5062" name="对象 45061"/>
          <p:cNvGraphicFramePr>
            <a:graphicFrameLocks noChangeAspect="1"/>
          </p:cNvGraphicFramePr>
          <p:nvPr/>
        </p:nvGraphicFramePr>
        <p:xfrm>
          <a:off x="2452688" y="4286250"/>
          <a:ext cx="6429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258445" imgH="232410" progId="Equation.3">
                  <p:embed/>
                </p:oleObj>
              </mc:Choice>
              <mc:Fallback>
                <p:oleObj name="" r:id="rId5" imgW="258445" imgH="23241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688" y="4286250"/>
                        <a:ext cx="642937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38"/>
          <p:cNvSpPr txBox="1"/>
          <p:nvPr/>
        </p:nvSpPr>
        <p:spPr>
          <a:xfrm>
            <a:off x="3381375" y="4929188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S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内的净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电荷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5064" name="对象 45063"/>
          <p:cNvGraphicFramePr>
            <a:graphicFrameLocks noChangeAspect="1"/>
          </p:cNvGraphicFramePr>
          <p:nvPr/>
        </p:nvGraphicFramePr>
        <p:xfrm>
          <a:off x="2238375" y="4929188"/>
          <a:ext cx="10017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7" imgW="510540" imgH="255270" progId="Equation.3">
                  <p:embed/>
                </p:oleObj>
              </mc:Choice>
              <mc:Fallback>
                <p:oleObj name="" r:id="rId7" imgW="510540" imgH="25527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8375" y="4929188"/>
                        <a:ext cx="1001713" cy="4286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41"/>
          <p:cNvSpPr txBox="1"/>
          <p:nvPr/>
        </p:nvSpPr>
        <p:spPr>
          <a:xfrm>
            <a:off x="3381375" y="5572125"/>
            <a:ext cx="63579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通过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的电通量， 只有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S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itchFamily="1" charset="-122"/>
              </a:rPr>
              <a:t>内电荷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有贡献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5066" name="对象 45065"/>
          <p:cNvGraphicFramePr>
            <a:graphicFrameLocks noChangeAspect="1"/>
          </p:cNvGraphicFramePr>
          <p:nvPr/>
        </p:nvGraphicFramePr>
        <p:xfrm>
          <a:off x="2452688" y="5572125"/>
          <a:ext cx="7810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9" imgW="486410" imgH="294640" progId="Equation.3">
                  <p:embed/>
                </p:oleObj>
              </mc:Choice>
              <mc:Fallback>
                <p:oleObj name="" r:id="rId9" imgW="486410" imgH="29464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2688" y="5572125"/>
                        <a:ext cx="781050" cy="4968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44"/>
          <p:cNvSpPr txBox="1"/>
          <p:nvPr/>
        </p:nvSpPr>
        <p:spPr>
          <a:xfrm>
            <a:off x="3381375" y="3786188"/>
            <a:ext cx="72866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S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上各点的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总场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S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内外所有电荷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均有贡献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45068" name="对象 45067"/>
          <p:cNvGraphicFramePr>
            <a:graphicFrameLocks noChangeAspect="1"/>
          </p:cNvGraphicFramePr>
          <p:nvPr/>
        </p:nvGraphicFramePr>
        <p:xfrm>
          <a:off x="2524125" y="385762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1" imgW="283845" imgH="258445" progId="Equation.3">
                  <p:embed/>
                </p:oleObj>
              </mc:Choice>
              <mc:Fallback>
                <p:oleObj name="" r:id="rId11" imgW="283845" imgH="258445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4125" y="3857625"/>
                        <a:ext cx="428625" cy="3571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49"/>
          <p:cNvSpPr txBox="1"/>
          <p:nvPr/>
        </p:nvSpPr>
        <p:spPr>
          <a:xfrm>
            <a:off x="1809750" y="2428875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式中各项的含义：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1" grpId="0"/>
      <p:bldP spid="45063" grpId="0"/>
      <p:bldP spid="45065" grpId="0"/>
      <p:bldP spid="45067" grpId="0"/>
      <p:bldP spid="450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082" name="对象 46081"/>
          <p:cNvGraphicFramePr>
            <a:graphicFrameLocks noChangeAspect="1"/>
          </p:cNvGraphicFramePr>
          <p:nvPr/>
        </p:nvGraphicFramePr>
        <p:xfrm>
          <a:off x="1768475" y="1301750"/>
          <a:ext cx="7385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" imgW="3272155" imgH="215900" progId="Equation.3">
                  <p:embed/>
                </p:oleObj>
              </mc:Choice>
              <mc:Fallback>
                <p:oleObj name="" r:id="rId1" imgW="3272155" imgH="2159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475" y="1301750"/>
                        <a:ext cx="738505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对象 46082"/>
          <p:cNvGraphicFramePr>
            <a:graphicFrameLocks noChangeAspect="1"/>
          </p:cNvGraphicFramePr>
          <p:nvPr/>
        </p:nvGraphicFramePr>
        <p:xfrm>
          <a:off x="4595813" y="2643188"/>
          <a:ext cx="54832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3" imgW="4254500" imgH="1917700" progId="Equation.3">
                  <p:embed/>
                </p:oleObj>
              </mc:Choice>
              <mc:Fallback>
                <p:oleObj name="" r:id="rId3" imgW="4254500" imgH="19177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5813" y="2643188"/>
                        <a:ext cx="5483225" cy="2286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4" name="Group 4"/>
          <p:cNvGrpSpPr/>
          <p:nvPr/>
        </p:nvGrpSpPr>
        <p:grpSpPr>
          <a:xfrm>
            <a:off x="1949450" y="2643188"/>
            <a:ext cx="2366963" cy="2074862"/>
            <a:chOff x="0" y="0"/>
            <a:chExt cx="2366962" cy="2074863"/>
          </a:xfrm>
        </p:grpSpPr>
        <p:sp>
          <p:nvSpPr>
            <p:cNvPr id="2" name="Oval 3"/>
            <p:cNvSpPr/>
            <p:nvPr/>
          </p:nvSpPr>
          <p:spPr>
            <a:xfrm>
              <a:off x="574675" y="358775"/>
              <a:ext cx="1295400" cy="12954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85" name="Line 4"/>
            <p:cNvSpPr/>
            <p:nvPr/>
          </p:nvSpPr>
          <p:spPr>
            <a:xfrm>
              <a:off x="1223962" y="1008063"/>
              <a:ext cx="114300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6" name="Line 5"/>
            <p:cNvSpPr/>
            <p:nvPr/>
          </p:nvSpPr>
          <p:spPr>
            <a:xfrm flipH="1">
              <a:off x="0" y="1008063"/>
              <a:ext cx="121920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7" name="Line 6"/>
            <p:cNvSpPr/>
            <p:nvPr/>
          </p:nvSpPr>
          <p:spPr>
            <a:xfrm>
              <a:off x="1223962" y="1008063"/>
              <a:ext cx="0" cy="106680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8" name="Line 7"/>
            <p:cNvSpPr/>
            <p:nvPr/>
          </p:nvSpPr>
          <p:spPr>
            <a:xfrm flipV="1">
              <a:off x="1223962" y="0"/>
              <a:ext cx="0" cy="99060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9" name="Line 8"/>
            <p:cNvSpPr/>
            <p:nvPr/>
          </p:nvSpPr>
          <p:spPr>
            <a:xfrm flipV="1">
              <a:off x="1223962" y="215900"/>
              <a:ext cx="838200" cy="76200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0" name="Line 9"/>
            <p:cNvSpPr/>
            <p:nvPr/>
          </p:nvSpPr>
          <p:spPr>
            <a:xfrm flipH="1">
              <a:off x="358775" y="1008063"/>
              <a:ext cx="838200" cy="68580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1" name="Line 10"/>
            <p:cNvSpPr/>
            <p:nvPr/>
          </p:nvSpPr>
          <p:spPr>
            <a:xfrm>
              <a:off x="1223962" y="1008063"/>
              <a:ext cx="838200" cy="76200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2" name="Line 11"/>
            <p:cNvSpPr/>
            <p:nvPr/>
          </p:nvSpPr>
          <p:spPr>
            <a:xfrm flipH="1" flipV="1">
              <a:off x="358775" y="215900"/>
              <a:ext cx="838200" cy="76200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93" name="Text Box 12"/>
            <p:cNvSpPr txBox="1"/>
            <p:nvPr/>
          </p:nvSpPr>
          <p:spPr>
            <a:xfrm>
              <a:off x="1952466" y="1150938"/>
              <a:ext cx="33528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Text Box 13"/>
            <p:cNvSpPr txBox="1"/>
            <p:nvPr/>
          </p:nvSpPr>
          <p:spPr>
            <a:xfrm>
              <a:off x="941229" y="1412875"/>
              <a:ext cx="38608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S’</a:t>
              </a:r>
              <a:endPara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Text Box 14"/>
            <p:cNvSpPr txBox="1"/>
            <p:nvPr/>
          </p:nvSpPr>
          <p:spPr>
            <a:xfrm>
              <a:off x="88741" y="1439863"/>
              <a:ext cx="33528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Freeform 19"/>
            <p:cNvSpPr/>
            <p:nvPr/>
          </p:nvSpPr>
          <p:spPr>
            <a:xfrm>
              <a:off x="431800" y="0"/>
              <a:ext cx="1627187" cy="1800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pathLst>
                <a:path w="1025" h="1134">
                  <a:moveTo>
                    <a:pt x="148" y="1104"/>
                  </a:moveTo>
                  <a:cubicBezTo>
                    <a:pt x="112" y="1080"/>
                    <a:pt x="76" y="1068"/>
                    <a:pt x="40" y="1044"/>
                  </a:cubicBezTo>
                  <a:cubicBezTo>
                    <a:pt x="32" y="1019"/>
                    <a:pt x="5" y="999"/>
                    <a:pt x="4" y="972"/>
                  </a:cubicBezTo>
                  <a:cubicBezTo>
                    <a:pt x="0" y="828"/>
                    <a:pt x="9" y="684"/>
                    <a:pt x="16" y="540"/>
                  </a:cubicBezTo>
                  <a:cubicBezTo>
                    <a:pt x="19" y="478"/>
                    <a:pt x="90" y="411"/>
                    <a:pt x="124" y="360"/>
                  </a:cubicBezTo>
                  <a:cubicBezTo>
                    <a:pt x="145" y="328"/>
                    <a:pt x="148" y="276"/>
                    <a:pt x="160" y="240"/>
                  </a:cubicBezTo>
                  <a:cubicBezTo>
                    <a:pt x="170" y="167"/>
                    <a:pt x="161" y="135"/>
                    <a:pt x="220" y="96"/>
                  </a:cubicBezTo>
                  <a:cubicBezTo>
                    <a:pt x="228" y="84"/>
                    <a:pt x="233" y="69"/>
                    <a:pt x="244" y="60"/>
                  </a:cubicBezTo>
                  <a:cubicBezTo>
                    <a:pt x="266" y="41"/>
                    <a:pt x="316" y="12"/>
                    <a:pt x="316" y="12"/>
                  </a:cubicBezTo>
                  <a:cubicBezTo>
                    <a:pt x="476" y="28"/>
                    <a:pt x="404" y="0"/>
                    <a:pt x="532" y="96"/>
                  </a:cubicBezTo>
                  <a:cubicBezTo>
                    <a:pt x="551" y="111"/>
                    <a:pt x="580" y="102"/>
                    <a:pt x="604" y="108"/>
                  </a:cubicBezTo>
                  <a:cubicBezTo>
                    <a:pt x="794" y="156"/>
                    <a:pt x="560" y="113"/>
                    <a:pt x="748" y="144"/>
                  </a:cubicBezTo>
                  <a:cubicBezTo>
                    <a:pt x="829" y="198"/>
                    <a:pt x="808" y="252"/>
                    <a:pt x="844" y="324"/>
                  </a:cubicBezTo>
                  <a:cubicBezTo>
                    <a:pt x="857" y="350"/>
                    <a:pt x="876" y="372"/>
                    <a:pt x="892" y="396"/>
                  </a:cubicBezTo>
                  <a:cubicBezTo>
                    <a:pt x="900" y="408"/>
                    <a:pt x="916" y="432"/>
                    <a:pt x="916" y="432"/>
                  </a:cubicBezTo>
                  <a:cubicBezTo>
                    <a:pt x="937" y="515"/>
                    <a:pt x="961" y="603"/>
                    <a:pt x="988" y="684"/>
                  </a:cubicBezTo>
                  <a:cubicBezTo>
                    <a:pt x="980" y="877"/>
                    <a:pt x="1025" y="1048"/>
                    <a:pt x="820" y="1116"/>
                  </a:cubicBezTo>
                  <a:cubicBezTo>
                    <a:pt x="696" y="1106"/>
                    <a:pt x="572" y="1094"/>
                    <a:pt x="448" y="1080"/>
                  </a:cubicBezTo>
                  <a:cubicBezTo>
                    <a:pt x="286" y="1107"/>
                    <a:pt x="484" y="1076"/>
                    <a:pt x="232" y="1104"/>
                  </a:cubicBezTo>
                  <a:cubicBezTo>
                    <a:pt x="151" y="1113"/>
                    <a:pt x="178" y="1134"/>
                    <a:pt x="148" y="1104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098" name="Text Box 22"/>
          <p:cNvSpPr txBox="1"/>
          <p:nvPr/>
        </p:nvSpPr>
        <p:spPr>
          <a:xfrm>
            <a:off x="1748631" y="143193"/>
            <a:ext cx="2222500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2.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直观证明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jU2OTQ0MTA1YTZkOTk2MzU1Mjk4OWNjNjMzYTE3Y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演示</Application>
  <PresentationFormat>宽屏</PresentationFormat>
  <Paragraphs>229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141</vt:i4>
      </vt:variant>
      <vt:variant>
        <vt:lpstr>幻灯片标题</vt:lpstr>
      </vt:variant>
      <vt:variant>
        <vt:i4>27</vt:i4>
      </vt:variant>
    </vt:vector>
  </HeadingPairs>
  <TitlesOfParts>
    <vt:vector size="18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楷体_GB2312</vt:lpstr>
      <vt:lpstr>新宋体</vt:lpstr>
      <vt:lpstr>楷体</vt:lpstr>
      <vt:lpstr>GulimChe</vt:lpstr>
      <vt:lpstr>Symbol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155</cp:revision>
  <dcterms:created xsi:type="dcterms:W3CDTF">2019-06-19T02:08:00Z</dcterms:created>
  <dcterms:modified xsi:type="dcterms:W3CDTF">2022-10-16T06:03:31Z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A160EC350EFD4A45BCB388E1D9113F4B</vt:lpwstr>
  </property>
</Properties>
</file>