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  <p:sldMasterId id="2147483683" r:id="rId3"/>
    <p:sldMasterId id="2147483695" r:id="rId4"/>
    <p:sldMasterId id="2147483707" r:id="rId5"/>
    <p:sldMasterId id="2147483719" r:id="rId6"/>
  </p:sldMasterIdLst>
  <p:notesMasterIdLst>
    <p:notesMasterId r:id="rId38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charset="0"/>
        <a:ea typeface="宋体" charset="0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500" autoAdjust="0"/>
  </p:normalViewPr>
  <p:slideViewPr>
    <p:cSldViewPr snapToGrid="0">
      <p:cViewPr varScale="1">
        <p:scale>
          <a:sx n="85" d="100"/>
          <a:sy n="85" d="100"/>
        </p:scale>
        <p:origin x="64" y="26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‹#›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 sz="1200">
                <a:latin typeface="等线" charset="0"/>
                <a:ea typeface="等线" charset="0"/>
                <a:cs typeface="等线" charset="0"/>
              </a:rPr>
              <a:t>2022/9/12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23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4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7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等线" charset="0"/>
        <a:ea typeface="等线" charset="0"/>
        <a:cs typeface="等线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等线" charset="0"/>
        <a:ea typeface="等线" charset="0"/>
        <a:cs typeface="等线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等线" charset="0"/>
        <a:ea typeface="等线" charset="0"/>
        <a:cs typeface="等线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等线" charset="0"/>
        <a:ea typeface="等线" charset="0"/>
        <a:cs typeface="等线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等线" charset="0"/>
        <a:ea typeface="等线" charset="0"/>
        <a:cs typeface="等线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等线" charset="0"/>
        <a:ea typeface="等线" charset="0"/>
        <a:cs typeface="等线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等线" charset="0"/>
        <a:ea typeface="等线" charset="0"/>
        <a:cs typeface="等线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等线" charset="0"/>
        <a:ea typeface="等线" charset="0"/>
        <a:cs typeface="等线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等线" charset="0"/>
        <a:ea typeface="等线" charset="0"/>
        <a:cs typeface="等线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1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34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5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10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194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95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68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11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246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47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24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12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259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60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2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13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272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73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28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14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285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86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0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15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310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11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65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16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325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26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34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17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337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38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20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18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348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49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8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19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360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61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7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2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5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5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85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20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371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72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50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21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388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89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92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22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400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01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58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23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416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17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57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24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427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28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85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25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440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41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71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26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451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52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01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27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462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63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22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28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47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7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71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29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484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85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3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8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7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30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4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496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36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31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506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507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4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88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9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9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5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102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8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6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111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31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7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130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2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8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144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6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等线" charset="0"/>
                <a:ea typeface="等线" charset="0"/>
                <a:cs typeface="等线" charset="0"/>
              </a:rPr>
              <a:t>9</a:t>
            </a:fld>
            <a:endParaRPr lang="zh-CN" altLang="en-US" sz="1200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155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9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8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6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65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5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34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50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08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51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93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7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09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16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71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91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81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2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6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96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63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0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8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2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907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9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81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813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49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373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3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542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693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03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090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326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227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828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41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932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986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12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209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463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703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633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582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493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702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493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507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4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820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4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811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96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399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976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392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4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3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6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837465" y="2433748"/>
            <a:ext cx="8517068" cy="8771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endParaRPr lang="zh-CN" altLang="en-US" sz="5700" b="1" i="0">
              <a:solidFill>
                <a:srgbClr val="404040"/>
              </a:solidFill>
              <a:latin typeface="微软雅黑" charset="0"/>
              <a:cs typeface="微软雅黑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9/12/2022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32943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866267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299337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732534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165731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598801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031998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031998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title"/>
          </p:nvPr>
        </p:nvSpPr>
        <p:spPr>
          <a:xfrm>
            <a:off x="1837465" y="2433748"/>
            <a:ext cx="8517068" cy="83099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5400" b="1" i="0">
              <a:solidFill>
                <a:srgbClr val="404040"/>
              </a:solidFill>
              <a:latin typeface="微软雅黑" charset="0"/>
              <a:cs typeface="微软雅黑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9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32943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866267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299337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732534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165731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598801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031998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031998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曲线"/>
          <p:cNvSpPr>
            <a:spLocks/>
          </p:cNvSpPr>
          <p:nvPr/>
        </p:nvSpPr>
        <p:spPr>
          <a:xfrm>
            <a:off x="251302" y="1"/>
            <a:ext cx="1887774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3" y="19819"/>
                </a:lnTo>
                <a:lnTo>
                  <a:pt x="602" y="20755"/>
                </a:lnTo>
                <a:lnTo>
                  <a:pt x="1007" y="21367"/>
                </a:lnTo>
                <a:lnTo>
                  <a:pt x="1472" y="21587"/>
                </a:lnTo>
                <a:lnTo>
                  <a:pt x="20126" y="21587"/>
                </a:lnTo>
                <a:lnTo>
                  <a:pt x="20590" y="21367"/>
                </a:lnTo>
                <a:lnTo>
                  <a:pt x="20994" y="20755"/>
                </a:lnTo>
                <a:lnTo>
                  <a:pt x="21314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3" name="曲线"/>
          <p:cNvSpPr>
            <a:spLocks/>
          </p:cNvSpPr>
          <p:nvPr/>
        </p:nvSpPr>
        <p:spPr>
          <a:xfrm>
            <a:off x="2141845" y="622273"/>
            <a:ext cx="10044258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14" name="文本框"/>
          <p:cNvSpPr>
            <a:spLocks noGrp="1"/>
          </p:cNvSpPr>
          <p:nvPr>
            <p:ph type="title"/>
          </p:nvPr>
        </p:nvSpPr>
        <p:spPr>
          <a:xfrm>
            <a:off x="1837465" y="2433748"/>
            <a:ext cx="8517068" cy="83099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endParaRPr lang="zh-CN" altLang="en-US" sz="5400" b="1" i="0">
              <a:solidFill>
                <a:srgbClr val="404040"/>
              </a:solidFill>
              <a:latin typeface="微软雅黑" charset="0"/>
              <a:cs typeface="微软雅黑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body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body" idx="3"/>
          </p:nvPr>
        </p:nvSpPr>
        <p:spPr>
          <a:xfrm>
            <a:off x="6278878" y="1577340"/>
            <a:ext cx="530352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ldNum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32943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866267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299337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732534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165731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598801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031998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031998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3199" cy="147002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>
            <a:off x="1828800" y="3886199"/>
            <a:ext cx="8534401" cy="17526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/>
            <a:r>
              <a:rPr lang="zh-CN" altLang="en-US"/>
              <a:t>单击此处编辑母版副标题样式</a:t>
            </a:r>
          </a:p>
        </p:txBody>
      </p:sp>
      <p:sp>
        <p:nvSpPr>
          <p:cNvPr id="28" name="文本框"/>
          <p:cNvSpPr>
            <a:spLocks noGrp="1"/>
          </p:cNvSpPr>
          <p:nvPr>
            <p:ph type="dt" idx="10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endParaRPr lang="zh-CN" altLang="en-US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ftr"/>
          </p:nvPr>
        </p:nvSpPr>
        <p:spPr>
          <a:xfrm>
            <a:off x="4145279" y="6377940"/>
            <a:ext cx="3901439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endParaRPr lang="zh-CN" altLang="en-US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‹#›</a:t>
            </a:fld>
            <a:endParaRPr lang="zh-CN" altLang="en-US">
              <a:latin typeface="Times New Roman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32943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866267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299337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732534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165731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598801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031998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031998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dt" idx="10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ftr"/>
          </p:nvPr>
        </p:nvSpPr>
        <p:spPr>
          <a:xfrm>
            <a:off x="4145279" y="6377940"/>
            <a:ext cx="3901439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‹#›</a:t>
            </a:fld>
            <a:endParaRPr lang="zh-CN" altLang="en-US">
              <a:latin typeface="Times New Roman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32943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866267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299337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732534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165731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598801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031998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031998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曲线"/>
          <p:cNvSpPr>
            <a:spLocks/>
          </p:cNvSpPr>
          <p:nvPr/>
        </p:nvSpPr>
        <p:spPr>
          <a:xfrm>
            <a:off x="251302" y="1"/>
            <a:ext cx="1887774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3" y="19819"/>
                </a:lnTo>
                <a:lnTo>
                  <a:pt x="602" y="20755"/>
                </a:lnTo>
                <a:lnTo>
                  <a:pt x="1007" y="21367"/>
                </a:lnTo>
                <a:lnTo>
                  <a:pt x="1472" y="21587"/>
                </a:lnTo>
                <a:lnTo>
                  <a:pt x="20126" y="21587"/>
                </a:lnTo>
                <a:lnTo>
                  <a:pt x="20590" y="21367"/>
                </a:lnTo>
                <a:lnTo>
                  <a:pt x="20994" y="20755"/>
                </a:lnTo>
                <a:lnTo>
                  <a:pt x="21314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2141845" y="622273"/>
            <a:ext cx="10044258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55" name="文本框"/>
          <p:cNvSpPr>
            <a:spLocks noGrp="1"/>
          </p:cNvSpPr>
          <p:nvPr>
            <p:ph type="dt" idx="10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ftr"/>
          </p:nvPr>
        </p:nvSpPr>
        <p:spPr>
          <a:xfrm>
            <a:off x="4145279" y="6377940"/>
            <a:ext cx="3901439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‹#›</a:t>
            </a:fld>
            <a:endParaRPr lang="zh-CN" altLang="en-US">
              <a:latin typeface="Times New Roman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4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32943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866267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299337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732534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165731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598801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031998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031998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>
            <a:spLocks noGrp="1"/>
          </p:cNvSpPr>
          <p:nvPr>
            <p:ph type="ctrTitle"/>
          </p:nvPr>
        </p:nvSpPr>
        <p:spPr>
          <a:xfrm>
            <a:off x="916786" y="2131167"/>
            <a:ext cx="10367842" cy="1468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Times New Roman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subTitle" idx="1"/>
          </p:nvPr>
        </p:nvSpPr>
        <p:spPr>
          <a:xfrm>
            <a:off x="1828772" y="3887940"/>
            <a:ext cx="8539070" cy="175317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Times New Roman" charset="0"/>
            </a:endParaRPr>
          </a:p>
        </p:txBody>
      </p:sp>
      <p:pic>
        <p:nvPicPr>
          <p:cNvPr id="3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24" y="51920"/>
            <a:ext cx="11889172" cy="66132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2" name="文本框 1"/>
          <p:cNvSpPr txBox="1"/>
          <p:nvPr/>
        </p:nvSpPr>
        <p:spPr>
          <a:xfrm>
            <a:off x="5830159" y="4207615"/>
            <a:ext cx="523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</a:rPr>
              <a:t>48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学时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讲课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</a:rPr>
              <a:t>38+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实验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（共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章）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3254" y="5005136"/>
            <a:ext cx="7189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中国大学</a:t>
            </a:r>
            <a:r>
              <a:rPr lang="en-US" altLang="zh-CN" sz="2800" b="1" dirty="0" smtClean="0"/>
              <a:t>MOOC</a:t>
            </a:r>
            <a:r>
              <a:rPr lang="zh-CN" altLang="en-US" sz="2800" b="1" dirty="0" smtClean="0"/>
              <a:t>测试</a:t>
            </a:r>
            <a:r>
              <a:rPr lang="en-US" altLang="zh-CN" sz="2800" b="1" dirty="0" smtClean="0"/>
              <a:t>10%+</a:t>
            </a:r>
            <a:r>
              <a:rPr lang="zh-CN" altLang="en-US" sz="2800" b="1" dirty="0" smtClean="0"/>
              <a:t>实验报告</a:t>
            </a:r>
            <a:r>
              <a:rPr lang="en-US" altLang="zh-CN" sz="2800" b="1" dirty="0" smtClean="0"/>
              <a:t>10%+</a:t>
            </a:r>
            <a:r>
              <a:rPr lang="zh-CN" altLang="en-US" sz="2800" b="1" dirty="0" smtClean="0"/>
              <a:t>期中考试（中国大学</a:t>
            </a:r>
            <a:r>
              <a:rPr lang="en-US" altLang="zh-CN" sz="2800" b="1" dirty="0" smtClean="0"/>
              <a:t>MOOC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10%+</a:t>
            </a:r>
            <a:r>
              <a:rPr lang="zh-CN" altLang="en-US" sz="2800" b="1" dirty="0" smtClean="0"/>
              <a:t>作业</a:t>
            </a:r>
            <a:r>
              <a:rPr lang="en-US" altLang="zh-CN" sz="2800" b="1" dirty="0" smtClean="0"/>
              <a:t>10%+</a:t>
            </a:r>
            <a:r>
              <a:rPr lang="zh-CN" altLang="en-US" sz="2800" b="1" dirty="0" smtClean="0"/>
              <a:t>期末闭卷考试</a:t>
            </a:r>
            <a:r>
              <a:rPr lang="en-US" altLang="zh-CN" sz="2800" b="1" dirty="0" smtClean="0"/>
              <a:t>60%=</a:t>
            </a:r>
            <a:r>
              <a:rPr lang="zh-CN" altLang="en-US" sz="2800" b="1" dirty="0" smtClean="0"/>
              <a:t>总成绩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52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>
            <a:off x="1198170" y="6069753"/>
            <a:ext cx="4470333" cy="378482"/>
          </a:xfrm>
          <a:prstGeom prst="rect">
            <a:avLst/>
          </a:prstGeom>
          <a:solidFill>
            <a:srgbClr val="58B1FF"/>
          </a:solidFill>
          <a:ln w="9525" cap="flat" cmpd="sng">
            <a:noFill/>
            <a:prstDash val="solid"/>
            <a:miter/>
          </a:ln>
        </p:spPr>
        <p:txBody>
          <a:bodyPr vert="horz" wrap="square" lIns="0" tIns="86026" rIns="0" bIns="0" anchor="t" anchorCtr="0">
            <a:prstTxWarp prst="textNoShape">
              <a:avLst/>
            </a:prstTxWarp>
            <a:spAutoFit/>
          </a:bodyPr>
          <a:lstStyle/>
          <a:p>
            <a:pPr marL="87122" indent="0" algn="l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None/>
            </a:pPr>
            <a:r>
              <a:rPr lang="zh-CN" altLang="en-US" sz="1895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外设：</a:t>
            </a:r>
            <a:r>
              <a:rPr lang="zh-CN" altLang="en-US" sz="1895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输入设备、输出</a:t>
            </a:r>
            <a:r>
              <a:rPr lang="zh-CN" altLang="en-US" sz="1895" b="0" i="0" u="none" strike="noStrike" kern="1200" cap="none" spc="-14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设</a:t>
            </a:r>
            <a:r>
              <a:rPr lang="zh-CN" altLang="en-US" sz="1895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备、</a:t>
            </a:r>
            <a:r>
              <a:rPr lang="zh-CN" altLang="en-US" sz="1895" b="0" i="0" u="none" strike="noStrike" kern="1200" cap="none" spc="-14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外</a:t>
            </a:r>
            <a:r>
              <a:rPr lang="zh-CN" altLang="en-US" sz="1895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存储器</a:t>
            </a:r>
            <a:endParaRPr lang="zh-CN" altLang="en-US" sz="1895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>
            <a:off x="1190950" y="5518225"/>
            <a:ext cx="4468528" cy="378482"/>
          </a:xfrm>
          <a:prstGeom prst="rect">
            <a:avLst/>
          </a:prstGeom>
          <a:solidFill>
            <a:srgbClr val="ABA7A7"/>
          </a:solidFill>
          <a:ln w="9525" cap="flat" cmpd="sng">
            <a:noFill/>
            <a:prstDash val="solid"/>
            <a:miter/>
          </a:ln>
        </p:spPr>
        <p:txBody>
          <a:bodyPr vert="horz" wrap="square" lIns="0" tIns="86026" rIns="0" bIns="0" anchor="t" anchorCtr="0">
            <a:prstTxWarp prst="textNoShape">
              <a:avLst/>
            </a:prstTxWarp>
            <a:spAutoFit/>
          </a:bodyPr>
          <a:lstStyle/>
          <a:p>
            <a:pPr marL="85979" indent="0" algn="l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None/>
            </a:pPr>
            <a:r>
              <a:rPr lang="zh-CN" altLang="en-US" sz="1895" b="1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rPr>
              <a:t>主机：</a:t>
            </a:r>
            <a:r>
              <a:rPr lang="en-US" altLang="zh-CN" sz="1895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rPr>
              <a:t>CPU</a:t>
            </a:r>
            <a:r>
              <a:rPr lang="en-US" altLang="zh-CN" sz="1895" b="0" i="0" u="none" strike="noStrike" kern="1200" cap="none" spc="-43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1895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rPr>
              <a:t>（运算器</a:t>
            </a:r>
            <a:r>
              <a:rPr lang="en-US" altLang="zh-CN" sz="1895" b="0" i="0" u="none" strike="noStrike" kern="1200" cap="none" spc="-24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en-US" altLang="zh-CN" sz="1895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rPr>
              <a:t>+</a:t>
            </a:r>
            <a:r>
              <a:rPr lang="en-US" altLang="zh-CN" sz="1895" b="0" i="0" u="none" strike="noStrike" kern="1200" cap="none" spc="-9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1895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rPr>
              <a:t>控制器）、内存</a:t>
            </a:r>
          </a:p>
        </p:txBody>
      </p:sp>
      <p:sp>
        <p:nvSpPr>
          <p:cNvPr id="159" name="矩形"/>
          <p:cNvSpPr>
            <a:spLocks/>
          </p:cNvSpPr>
          <p:nvPr/>
        </p:nvSpPr>
        <p:spPr>
          <a:xfrm>
            <a:off x="5793752" y="5821422"/>
            <a:ext cx="3635943" cy="370571"/>
          </a:xfrm>
          <a:prstGeom prst="rect">
            <a:avLst/>
          </a:prstGeom>
          <a:solidFill>
            <a:srgbClr val="58B1FF"/>
          </a:solidFill>
          <a:ln w="9525" cap="flat" cmpd="sng">
            <a:noFill/>
            <a:prstDash val="solid"/>
            <a:miter/>
          </a:ln>
        </p:spPr>
        <p:txBody>
          <a:bodyPr vert="horz" wrap="square" lIns="0" tIns="84823" rIns="0" bIns="0" anchor="t" anchorCtr="0">
            <a:prstTxWarp prst="textNoShape">
              <a:avLst/>
            </a:prstTxWarp>
            <a:spAutoFit/>
          </a:bodyPr>
          <a:lstStyle/>
          <a:p>
            <a:pPr marL="86614" indent="0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None/>
            </a:pPr>
            <a:r>
              <a:rPr lang="zh-CN" altLang="en-US" sz="1895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总线：</a:t>
            </a:r>
            <a:r>
              <a:rPr lang="zh-CN" altLang="en-US" sz="1895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地址线、数据线</a:t>
            </a:r>
            <a:r>
              <a:rPr lang="zh-CN" altLang="en-US" sz="1895" b="0" i="0" u="none" strike="noStrike" kern="1200" cap="none" spc="-14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、</a:t>
            </a:r>
            <a:r>
              <a:rPr lang="zh-CN" altLang="en-US" sz="1895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控制线</a:t>
            </a:r>
            <a:endParaRPr lang="zh-CN" altLang="en-US" sz="1895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160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162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4" name="矩形"/>
          <p:cNvSpPr>
            <a:spLocks/>
          </p:cNvSpPr>
          <p:nvPr/>
        </p:nvSpPr>
        <p:spPr>
          <a:xfrm>
            <a:off x="861445" y="961925"/>
            <a:ext cx="193707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5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165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6" name="矩形"/>
          <p:cNvSpPr>
            <a:spLocks/>
          </p:cNvSpPr>
          <p:nvPr/>
        </p:nvSpPr>
        <p:spPr>
          <a:xfrm>
            <a:off x="1333900" y="956750"/>
            <a:ext cx="5298707" cy="9533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冯</a:t>
            </a:r>
            <a:r>
              <a:rPr lang="zh-CN" altLang="en-US" sz="2274" b="0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·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诺依曼计算机的组成（硬件+</a:t>
            </a:r>
            <a:r>
              <a:rPr lang="en-US" altLang="zh-CN" sz="2274" b="0" i="0" u="none" strike="noStrike" kern="1200" cap="none" spc="-9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软件）</a:t>
            </a:r>
            <a:endParaRPr lang="en-US" altLang="zh-CN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  <a:p>
            <a:pPr marL="11938" indent="0" algn="l">
              <a:lnSpc>
                <a:spcPct val="100000"/>
              </a:lnSpc>
              <a:spcBef>
                <a:spcPts val="2012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1)</a:t>
            </a:r>
            <a:r>
              <a:rPr lang="zh-CN" altLang="en-US" sz="2274" b="0" i="0" u="none" strike="noStrike" kern="1200" cap="none" spc="0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硬件系统（总体图）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grpSp>
        <p:nvGrpSpPr>
          <p:cNvPr id="191" name="组合"/>
          <p:cNvGrpSpPr>
            <a:grpSpLocks/>
          </p:cNvGrpSpPr>
          <p:nvPr/>
        </p:nvGrpSpPr>
        <p:grpSpPr>
          <a:xfrm>
            <a:off x="2063153" y="1890945"/>
            <a:ext cx="6878213" cy="3476643"/>
            <a:chOff x="2063153" y="1890945"/>
            <a:chExt cx="6878213" cy="3476643"/>
          </a:xfrm>
        </p:grpSpPr>
        <p:sp>
          <p:nvSpPr>
            <p:cNvPr id="167" name="矩形"/>
            <p:cNvSpPr>
              <a:spLocks/>
            </p:cNvSpPr>
            <p:nvPr/>
          </p:nvSpPr>
          <p:spPr>
            <a:xfrm>
              <a:off x="2063153" y="1890945"/>
              <a:ext cx="6878213" cy="3476643"/>
            </a:xfrm>
            <a:prstGeom prst="rect">
              <a:avLst/>
            </a:prstGeom>
            <a:blipFill rotWithShape="1">
              <a:blip r:embed="rId3"/>
              <a:stretch/>
            </a:blipFill>
            <a:ln w="9525" cap="flat" cmpd="sng">
              <a:noFill/>
              <a:prstDash val="solid"/>
              <a:miter/>
            </a:ln>
          </p:spPr>
        </p:sp>
        <p:sp>
          <p:nvSpPr>
            <p:cNvPr id="168" name="矩形"/>
            <p:cNvSpPr>
              <a:spLocks/>
            </p:cNvSpPr>
            <p:nvPr/>
          </p:nvSpPr>
          <p:spPr>
            <a:xfrm>
              <a:off x="3189431" y="2444879"/>
              <a:ext cx="792279" cy="23050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0" tIns="11430" rIns="0" bIns="0" anchor="t" anchorCtr="0">
              <a:prstTxWarp prst="textNoShape">
                <a:avLst/>
              </a:prstTxWarp>
              <a:spAutoFit/>
            </a:bodyPr>
            <a:lstStyle/>
            <a:p>
              <a:pPr marL="11938" indent="0" algn="l">
                <a:lnSpc>
                  <a:spcPct val="100000"/>
                </a:lnSpc>
                <a:spcBef>
                  <a:spcPts val="90"/>
                </a:spcBef>
                <a:spcAft>
                  <a:spcPts val="0"/>
                </a:spcAft>
                <a:buNone/>
              </a:pPr>
              <a:r>
                <a:rPr lang="zh-CN" altLang="en-US" sz="1516" b="0" i="0" u="none" strike="noStrike" kern="1200" cap="none" spc="-5" baseline="0">
                  <a:solidFill>
                    <a:srgbClr val="FFFFFF"/>
                  </a:solidFill>
                  <a:latin typeface="微软雅黑" charset="0"/>
                  <a:ea typeface="宋体" charset="0"/>
                  <a:cs typeface="微软雅黑" charset="0"/>
                </a:rPr>
                <a:t>输入设备</a:t>
              </a:r>
              <a:endParaRPr lang="zh-CN" altLang="en-US" sz="1516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endParaRPr>
            </a:p>
          </p:txBody>
        </p:sp>
        <p:sp>
          <p:nvSpPr>
            <p:cNvPr id="169" name="矩形"/>
            <p:cNvSpPr>
              <a:spLocks/>
            </p:cNvSpPr>
            <p:nvPr/>
          </p:nvSpPr>
          <p:spPr>
            <a:xfrm>
              <a:off x="7166710" y="2444879"/>
              <a:ext cx="792279" cy="23050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0" tIns="11430" rIns="0" bIns="0" anchor="t" anchorCtr="0">
              <a:prstTxWarp prst="textNoShape">
                <a:avLst/>
              </a:prstTxWarp>
              <a:spAutoFit/>
            </a:bodyPr>
            <a:lstStyle/>
            <a:p>
              <a:pPr marL="11938" indent="0" algn="l">
                <a:lnSpc>
                  <a:spcPct val="100000"/>
                </a:lnSpc>
                <a:spcBef>
                  <a:spcPts val="90"/>
                </a:spcBef>
                <a:spcAft>
                  <a:spcPts val="0"/>
                </a:spcAft>
                <a:buNone/>
              </a:pPr>
              <a:r>
                <a:rPr lang="zh-CN" altLang="en-US" sz="1516" b="0" i="0" u="none" strike="noStrike" kern="1200" cap="none" spc="-5" baseline="0">
                  <a:solidFill>
                    <a:srgbClr val="FFFFFF"/>
                  </a:solidFill>
                  <a:latin typeface="微软雅黑" charset="0"/>
                  <a:ea typeface="宋体" charset="0"/>
                  <a:cs typeface="微软雅黑" charset="0"/>
                </a:rPr>
                <a:t>输出设备</a:t>
              </a:r>
              <a:endParaRPr lang="zh-CN" altLang="en-US" sz="1516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endParaRPr>
            </a:p>
          </p:txBody>
        </p:sp>
        <p:sp>
          <p:nvSpPr>
            <p:cNvPr id="170" name="矩形"/>
            <p:cNvSpPr>
              <a:spLocks/>
            </p:cNvSpPr>
            <p:nvPr/>
          </p:nvSpPr>
          <p:spPr>
            <a:xfrm>
              <a:off x="5081035" y="3530006"/>
              <a:ext cx="792279" cy="23050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0" tIns="11430" rIns="0" bIns="0" anchor="t" anchorCtr="0">
              <a:prstTxWarp prst="textNoShape">
                <a:avLst/>
              </a:prstTxWarp>
              <a:spAutoFit/>
            </a:bodyPr>
            <a:lstStyle/>
            <a:p>
              <a:pPr marL="11938" indent="0" algn="l">
                <a:lnSpc>
                  <a:spcPct val="100000"/>
                </a:lnSpc>
                <a:spcBef>
                  <a:spcPts val="90"/>
                </a:spcBef>
                <a:spcAft>
                  <a:spcPts val="0"/>
                </a:spcAft>
                <a:buNone/>
              </a:pPr>
              <a:r>
                <a:rPr lang="zh-CN" altLang="en-US" sz="1516" b="0" i="0" u="none" strike="noStrike" kern="1200" cap="none" spc="-5" baseline="0">
                  <a:solidFill>
                    <a:srgbClr val="FFFFFF"/>
                  </a:solidFill>
                  <a:latin typeface="微软雅黑" charset="0"/>
                  <a:ea typeface="宋体" charset="0"/>
                  <a:cs typeface="微软雅黑" charset="0"/>
                </a:rPr>
                <a:t>内存储器</a:t>
              </a:r>
              <a:endParaRPr lang="zh-CN" altLang="en-US" sz="1516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endParaRPr>
            </a:p>
          </p:txBody>
        </p:sp>
        <p:sp>
          <p:nvSpPr>
            <p:cNvPr id="171" name="矩形"/>
            <p:cNvSpPr>
              <a:spLocks/>
            </p:cNvSpPr>
            <p:nvPr/>
          </p:nvSpPr>
          <p:spPr>
            <a:xfrm>
              <a:off x="4065208" y="4612247"/>
              <a:ext cx="600376" cy="23050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0" tIns="11430" rIns="0" bIns="0" anchor="t" anchorCtr="0">
              <a:prstTxWarp prst="textNoShape">
                <a:avLst/>
              </a:prstTxWarp>
              <a:spAutoFit/>
            </a:bodyPr>
            <a:lstStyle/>
            <a:p>
              <a:pPr marL="11938" indent="0" algn="l">
                <a:lnSpc>
                  <a:spcPct val="100000"/>
                </a:lnSpc>
                <a:spcBef>
                  <a:spcPts val="90"/>
                </a:spcBef>
                <a:spcAft>
                  <a:spcPts val="0"/>
                </a:spcAft>
                <a:buNone/>
              </a:pPr>
              <a:r>
                <a:rPr lang="zh-CN" altLang="en-US" sz="1516" b="0" i="0" u="none" strike="noStrike" kern="1200" cap="none" spc="-5" baseline="0">
                  <a:solidFill>
                    <a:srgbClr val="FFFFFF"/>
                  </a:solidFill>
                  <a:latin typeface="微软雅黑" charset="0"/>
                  <a:ea typeface="宋体" charset="0"/>
                  <a:cs typeface="微软雅黑" charset="0"/>
                </a:rPr>
                <a:t>运算器</a:t>
              </a:r>
              <a:endParaRPr lang="zh-CN" altLang="en-US" sz="1516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endParaRPr>
            </a:p>
          </p:txBody>
        </p:sp>
        <p:sp>
          <p:nvSpPr>
            <p:cNvPr id="172" name="矩形"/>
            <p:cNvSpPr>
              <a:spLocks/>
            </p:cNvSpPr>
            <p:nvPr/>
          </p:nvSpPr>
          <p:spPr>
            <a:xfrm>
              <a:off x="6135002" y="4612247"/>
              <a:ext cx="600375" cy="23050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0" tIns="11430" rIns="0" bIns="0" anchor="t" anchorCtr="0">
              <a:prstTxWarp prst="textNoShape">
                <a:avLst/>
              </a:prstTxWarp>
              <a:spAutoFit/>
            </a:bodyPr>
            <a:lstStyle/>
            <a:p>
              <a:pPr marL="11938" indent="0" algn="l">
                <a:lnSpc>
                  <a:spcPct val="100000"/>
                </a:lnSpc>
                <a:spcBef>
                  <a:spcPts val="90"/>
                </a:spcBef>
                <a:spcAft>
                  <a:spcPts val="0"/>
                </a:spcAft>
                <a:buNone/>
              </a:pPr>
              <a:r>
                <a:rPr lang="zh-CN" altLang="en-US" sz="1516" b="0" i="0" u="none" strike="noStrike" kern="1200" cap="none" spc="-5" baseline="0">
                  <a:solidFill>
                    <a:srgbClr val="FFFFFF"/>
                  </a:solidFill>
                  <a:latin typeface="微软雅黑" charset="0"/>
                  <a:ea typeface="宋体" charset="0"/>
                  <a:cs typeface="微软雅黑" charset="0"/>
                </a:rPr>
                <a:t>控制器</a:t>
              </a:r>
              <a:endParaRPr lang="zh-CN" altLang="en-US" sz="1516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endParaRPr>
            </a:p>
          </p:txBody>
        </p:sp>
        <p:sp>
          <p:nvSpPr>
            <p:cNvPr id="173" name="矩形"/>
            <p:cNvSpPr>
              <a:spLocks/>
            </p:cNvSpPr>
            <p:nvPr/>
          </p:nvSpPr>
          <p:spPr>
            <a:xfrm>
              <a:off x="5121461" y="1984935"/>
              <a:ext cx="793483" cy="69124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0" tIns="12032" rIns="0" bIns="0" anchor="t" anchorCtr="0">
              <a:prstTxWarp prst="textNoShape">
                <a:avLst/>
              </a:prstTxWarp>
              <a:spAutoFit/>
            </a:bodyPr>
            <a:lstStyle/>
            <a:p>
              <a:pPr marL="11938" indent="99822" algn="l">
                <a:lnSpc>
                  <a:spcPct val="154000"/>
                </a:lnSpc>
                <a:spcBef>
                  <a:spcPts val="95"/>
                </a:spcBef>
                <a:spcAft>
                  <a:spcPts val="0"/>
                </a:spcAft>
                <a:buNone/>
              </a:pPr>
              <a:r>
                <a:rPr lang="zh-CN" altLang="en-US" sz="1516" b="0" i="0" u="none" strike="noStrike" kern="1200" cap="none" spc="-5" baseline="0">
                  <a:solidFill>
                    <a:srgbClr val="FFFFFF"/>
                  </a:solidFill>
                  <a:latin typeface="微软雅黑" charset="0"/>
                  <a:ea typeface="宋体" charset="0"/>
                  <a:cs typeface="微软雅黑" charset="0"/>
                </a:rPr>
                <a:t>存储器 外存储器</a:t>
              </a:r>
              <a:endParaRPr lang="zh-CN" altLang="en-US" sz="1516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endParaRPr>
            </a:p>
          </p:txBody>
        </p:sp>
        <p:sp>
          <p:nvSpPr>
            <p:cNvPr id="174" name="矩形"/>
            <p:cNvSpPr>
              <a:spLocks/>
            </p:cNvSpPr>
            <p:nvPr/>
          </p:nvSpPr>
          <p:spPr>
            <a:xfrm>
              <a:off x="5200871" y="4869603"/>
              <a:ext cx="429527" cy="23050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0" tIns="11430" rIns="0" bIns="0" anchor="t" anchorCtr="0">
              <a:prstTxWarp prst="textNoShape">
                <a:avLst/>
              </a:prstTxWarp>
              <a:spAutoFit/>
            </a:bodyPr>
            <a:lstStyle/>
            <a:p>
              <a:pPr marL="11938" indent="0" algn="l">
                <a:lnSpc>
                  <a:spcPct val="100000"/>
                </a:lnSpc>
                <a:spcBef>
                  <a:spcPts val="90"/>
                </a:spcBef>
                <a:spcAft>
                  <a:spcPts val="0"/>
                </a:spcAft>
                <a:buNone/>
              </a:pPr>
              <a:r>
                <a:rPr lang="en-US" altLang="zh-CN" sz="1516" b="1" i="0" u="none" strike="noStrike" kern="1200" cap="none" spc="0" baseline="0">
                  <a:solidFill>
                    <a:srgbClr val="FFFFFF"/>
                  </a:solidFill>
                  <a:latin typeface="微软雅黑" charset="0"/>
                  <a:ea typeface="宋体" charset="0"/>
                  <a:cs typeface="微软雅黑" charset="0"/>
                </a:rPr>
                <a:t>C</a:t>
              </a:r>
              <a:r>
                <a:rPr lang="en-US" altLang="zh-CN" sz="1516" b="1" i="0" u="none" strike="noStrike" kern="1200" cap="none" spc="-9" baseline="0">
                  <a:solidFill>
                    <a:srgbClr val="FFFFFF"/>
                  </a:solidFill>
                  <a:latin typeface="微软雅黑" charset="0"/>
                  <a:ea typeface="宋体" charset="0"/>
                  <a:cs typeface="微软雅黑" charset="0"/>
                </a:rPr>
                <a:t>PU</a:t>
              </a:r>
              <a:endParaRPr lang="zh-CN" altLang="en-US" sz="1516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endParaRPr>
            </a:p>
          </p:txBody>
        </p:sp>
        <p:sp>
          <p:nvSpPr>
            <p:cNvPr id="175" name="曲线"/>
            <p:cNvSpPr>
              <a:spLocks/>
            </p:cNvSpPr>
            <p:nvPr/>
          </p:nvSpPr>
          <p:spPr>
            <a:xfrm>
              <a:off x="3419353" y="2778153"/>
              <a:ext cx="3153477" cy="145461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70" y="1207"/>
                  </a:moveTo>
                  <a:lnTo>
                    <a:pt x="181" y="1231"/>
                  </a:lnTo>
                  <a:lnTo>
                    <a:pt x="187" y="21594"/>
                  </a:lnTo>
                  <a:lnTo>
                    <a:pt x="21599" y="21594"/>
                  </a:lnTo>
                  <a:lnTo>
                    <a:pt x="21599" y="21390"/>
                  </a:lnTo>
                  <a:lnTo>
                    <a:pt x="373" y="21390"/>
                  </a:lnTo>
                  <a:lnTo>
                    <a:pt x="281" y="21186"/>
                  </a:lnTo>
                  <a:lnTo>
                    <a:pt x="373" y="21186"/>
                  </a:lnTo>
                  <a:lnTo>
                    <a:pt x="370" y="1207"/>
                  </a:lnTo>
                  <a:lnTo>
                    <a:pt x="370" y="1207"/>
                  </a:lnTo>
                </a:path>
                <a:path w="21600" h="21600">
                  <a:moveTo>
                    <a:pt x="373" y="21186"/>
                  </a:moveTo>
                  <a:lnTo>
                    <a:pt x="281" y="21186"/>
                  </a:lnTo>
                  <a:lnTo>
                    <a:pt x="373" y="21390"/>
                  </a:lnTo>
                  <a:lnTo>
                    <a:pt x="373" y="21186"/>
                  </a:lnTo>
                  <a:lnTo>
                    <a:pt x="373" y="21186"/>
                  </a:lnTo>
                </a:path>
                <a:path w="21600" h="21600">
                  <a:moveTo>
                    <a:pt x="21599" y="21186"/>
                  </a:moveTo>
                  <a:lnTo>
                    <a:pt x="373" y="21186"/>
                  </a:lnTo>
                  <a:lnTo>
                    <a:pt x="373" y="21390"/>
                  </a:lnTo>
                  <a:lnTo>
                    <a:pt x="21599" y="21390"/>
                  </a:lnTo>
                  <a:lnTo>
                    <a:pt x="21599" y="21186"/>
                  </a:lnTo>
                  <a:lnTo>
                    <a:pt x="21599" y="21186"/>
                  </a:lnTo>
                </a:path>
                <a:path w="21600" h="21600">
                  <a:moveTo>
                    <a:pt x="247" y="0"/>
                  </a:moveTo>
                  <a:lnTo>
                    <a:pt x="0" y="1255"/>
                  </a:lnTo>
                  <a:lnTo>
                    <a:pt x="181" y="1231"/>
                  </a:lnTo>
                  <a:lnTo>
                    <a:pt x="181" y="1015"/>
                  </a:lnTo>
                  <a:lnTo>
                    <a:pt x="518" y="1015"/>
                  </a:lnTo>
                  <a:lnTo>
                    <a:pt x="247" y="0"/>
                  </a:lnTo>
                  <a:lnTo>
                    <a:pt x="247" y="0"/>
                  </a:lnTo>
                </a:path>
                <a:path w="21600" h="21600">
                  <a:moveTo>
                    <a:pt x="370" y="1015"/>
                  </a:moveTo>
                  <a:lnTo>
                    <a:pt x="181" y="1015"/>
                  </a:lnTo>
                  <a:lnTo>
                    <a:pt x="181" y="1231"/>
                  </a:lnTo>
                  <a:lnTo>
                    <a:pt x="370" y="1207"/>
                  </a:lnTo>
                  <a:lnTo>
                    <a:pt x="370" y="1015"/>
                  </a:lnTo>
                  <a:lnTo>
                    <a:pt x="370" y="1015"/>
                  </a:lnTo>
                </a:path>
                <a:path w="21600" h="21600">
                  <a:moveTo>
                    <a:pt x="518" y="1015"/>
                  </a:moveTo>
                  <a:lnTo>
                    <a:pt x="370" y="1015"/>
                  </a:lnTo>
                  <a:lnTo>
                    <a:pt x="370" y="1207"/>
                  </a:lnTo>
                  <a:lnTo>
                    <a:pt x="561" y="1184"/>
                  </a:lnTo>
                  <a:lnTo>
                    <a:pt x="518" y="1015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6" name="曲线"/>
            <p:cNvSpPr>
              <a:spLocks/>
            </p:cNvSpPr>
            <p:nvPr/>
          </p:nvSpPr>
          <p:spPr>
            <a:xfrm>
              <a:off x="6572830" y="4219055"/>
              <a:ext cx="0" cy="251459"/>
            </a:xfrm>
            <a:custGeom>
              <a:avLst/>
              <a:gdLst>
                <a:gd name="T1" fmla="*/ 0 w 21600"/>
                <a:gd name="T2" fmla="*/ 0 h 21600"/>
                <a:gd name="T3" fmla="*/ 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</a:path>
              </a:pathLst>
            </a:custGeom>
            <a:solidFill>
              <a:srgbClr val="FFFFFF"/>
            </a:solidFill>
            <a:ln w="28956" cap="flat" cmpd="sng">
              <a:solidFill>
                <a:srgbClr val="FF0000"/>
              </a:solidFill>
              <a:prstDash val="solid"/>
              <a:round/>
            </a:ln>
          </p:spPr>
        </p:sp>
        <p:sp>
          <p:nvSpPr>
            <p:cNvPr id="177" name="曲线"/>
            <p:cNvSpPr>
              <a:spLocks/>
            </p:cNvSpPr>
            <p:nvPr/>
          </p:nvSpPr>
          <p:spPr>
            <a:xfrm>
              <a:off x="5461834" y="3928853"/>
              <a:ext cx="419902" cy="7615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822" y="1943"/>
                  </a:moveTo>
                  <a:lnTo>
                    <a:pt x="1410" y="1943"/>
                  </a:lnTo>
                  <a:lnTo>
                    <a:pt x="1410" y="21598"/>
                  </a:lnTo>
                  <a:lnTo>
                    <a:pt x="21580" y="21598"/>
                  </a:lnTo>
                  <a:lnTo>
                    <a:pt x="21580" y="21210"/>
                  </a:lnTo>
                  <a:lnTo>
                    <a:pt x="2822" y="21210"/>
                  </a:lnTo>
                  <a:lnTo>
                    <a:pt x="2116" y="20820"/>
                  </a:lnTo>
                  <a:lnTo>
                    <a:pt x="2822" y="20820"/>
                  </a:lnTo>
                  <a:lnTo>
                    <a:pt x="2822" y="1943"/>
                  </a:lnTo>
                  <a:lnTo>
                    <a:pt x="2822" y="1943"/>
                  </a:lnTo>
                </a:path>
                <a:path w="21600" h="21600">
                  <a:moveTo>
                    <a:pt x="2822" y="20820"/>
                  </a:moveTo>
                  <a:lnTo>
                    <a:pt x="2116" y="20820"/>
                  </a:lnTo>
                  <a:lnTo>
                    <a:pt x="2822" y="21210"/>
                  </a:lnTo>
                  <a:lnTo>
                    <a:pt x="2822" y="20820"/>
                  </a:lnTo>
                  <a:lnTo>
                    <a:pt x="2822" y="20820"/>
                  </a:lnTo>
                </a:path>
                <a:path w="21600" h="21600">
                  <a:moveTo>
                    <a:pt x="20874" y="20820"/>
                  </a:moveTo>
                  <a:lnTo>
                    <a:pt x="2822" y="20820"/>
                  </a:lnTo>
                  <a:lnTo>
                    <a:pt x="2822" y="21210"/>
                  </a:lnTo>
                  <a:lnTo>
                    <a:pt x="20170" y="21210"/>
                  </a:lnTo>
                  <a:lnTo>
                    <a:pt x="20170" y="20834"/>
                  </a:lnTo>
                  <a:lnTo>
                    <a:pt x="20850" y="20834"/>
                  </a:lnTo>
                  <a:lnTo>
                    <a:pt x="20874" y="20820"/>
                  </a:lnTo>
                  <a:lnTo>
                    <a:pt x="20874" y="20820"/>
                  </a:lnTo>
                </a:path>
                <a:path w="21600" h="21600">
                  <a:moveTo>
                    <a:pt x="20850" y="20834"/>
                  </a:moveTo>
                  <a:lnTo>
                    <a:pt x="20170" y="20834"/>
                  </a:lnTo>
                  <a:lnTo>
                    <a:pt x="20170" y="21210"/>
                  </a:lnTo>
                  <a:lnTo>
                    <a:pt x="20850" y="20834"/>
                  </a:lnTo>
                  <a:lnTo>
                    <a:pt x="20850" y="20834"/>
                  </a:lnTo>
                </a:path>
                <a:path w="21600" h="21600">
                  <a:moveTo>
                    <a:pt x="21580" y="20834"/>
                  </a:moveTo>
                  <a:lnTo>
                    <a:pt x="20850" y="20834"/>
                  </a:lnTo>
                  <a:lnTo>
                    <a:pt x="20170" y="21210"/>
                  </a:lnTo>
                  <a:lnTo>
                    <a:pt x="21580" y="21210"/>
                  </a:lnTo>
                  <a:lnTo>
                    <a:pt x="21580" y="20834"/>
                  </a:lnTo>
                  <a:lnTo>
                    <a:pt x="21580" y="20834"/>
                  </a:lnTo>
                </a:path>
                <a:path w="21600" h="21600">
                  <a:moveTo>
                    <a:pt x="2116" y="0"/>
                  </a:moveTo>
                  <a:lnTo>
                    <a:pt x="0" y="2332"/>
                  </a:lnTo>
                  <a:lnTo>
                    <a:pt x="1410" y="2332"/>
                  </a:lnTo>
                  <a:lnTo>
                    <a:pt x="1410" y="1943"/>
                  </a:lnTo>
                  <a:lnTo>
                    <a:pt x="3879" y="1943"/>
                  </a:lnTo>
                  <a:lnTo>
                    <a:pt x="2116" y="0"/>
                  </a:lnTo>
                  <a:lnTo>
                    <a:pt x="2116" y="0"/>
                  </a:lnTo>
                </a:path>
                <a:path w="21600" h="21600">
                  <a:moveTo>
                    <a:pt x="3879" y="1943"/>
                  </a:moveTo>
                  <a:lnTo>
                    <a:pt x="2822" y="1943"/>
                  </a:lnTo>
                  <a:lnTo>
                    <a:pt x="2822" y="2332"/>
                  </a:lnTo>
                  <a:lnTo>
                    <a:pt x="4232" y="2332"/>
                  </a:lnTo>
                  <a:lnTo>
                    <a:pt x="3879" y="1943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8" name="曲线"/>
            <p:cNvSpPr>
              <a:spLocks/>
            </p:cNvSpPr>
            <p:nvPr/>
          </p:nvSpPr>
          <p:spPr>
            <a:xfrm>
              <a:off x="6184451" y="2503712"/>
              <a:ext cx="628048" cy="196716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644" y="601"/>
                  </a:moveTo>
                  <a:lnTo>
                    <a:pt x="20644" y="21594"/>
                  </a:lnTo>
                  <a:lnTo>
                    <a:pt x="21587" y="21594"/>
                  </a:lnTo>
                  <a:lnTo>
                    <a:pt x="21587" y="601"/>
                  </a:lnTo>
                  <a:lnTo>
                    <a:pt x="20644" y="601"/>
                  </a:lnTo>
                  <a:lnTo>
                    <a:pt x="20644" y="601"/>
                  </a:lnTo>
                </a:path>
                <a:path w="21600" h="21600">
                  <a:moveTo>
                    <a:pt x="2838" y="0"/>
                  </a:moveTo>
                  <a:lnTo>
                    <a:pt x="0" y="444"/>
                  </a:lnTo>
                  <a:lnTo>
                    <a:pt x="2822" y="902"/>
                  </a:lnTo>
                  <a:lnTo>
                    <a:pt x="2826" y="601"/>
                  </a:lnTo>
                  <a:lnTo>
                    <a:pt x="2358" y="601"/>
                  </a:lnTo>
                  <a:lnTo>
                    <a:pt x="2358" y="299"/>
                  </a:lnTo>
                  <a:lnTo>
                    <a:pt x="2832" y="299"/>
                  </a:lnTo>
                  <a:lnTo>
                    <a:pt x="2838" y="0"/>
                  </a:lnTo>
                  <a:lnTo>
                    <a:pt x="2838" y="0"/>
                  </a:lnTo>
                </a:path>
                <a:path w="21600" h="21600">
                  <a:moveTo>
                    <a:pt x="20644" y="450"/>
                  </a:moveTo>
                  <a:lnTo>
                    <a:pt x="20644" y="601"/>
                  </a:lnTo>
                  <a:lnTo>
                    <a:pt x="21115" y="601"/>
                  </a:lnTo>
                  <a:lnTo>
                    <a:pt x="20644" y="450"/>
                  </a:lnTo>
                  <a:lnTo>
                    <a:pt x="20644" y="450"/>
                  </a:lnTo>
                </a:path>
                <a:path w="21600" h="21600">
                  <a:moveTo>
                    <a:pt x="21587" y="450"/>
                  </a:moveTo>
                  <a:lnTo>
                    <a:pt x="20644" y="450"/>
                  </a:lnTo>
                  <a:lnTo>
                    <a:pt x="21115" y="601"/>
                  </a:lnTo>
                  <a:lnTo>
                    <a:pt x="21587" y="601"/>
                  </a:lnTo>
                  <a:lnTo>
                    <a:pt x="21587" y="450"/>
                  </a:lnTo>
                  <a:lnTo>
                    <a:pt x="21587" y="450"/>
                  </a:lnTo>
                </a:path>
                <a:path w="21600" h="21600">
                  <a:moveTo>
                    <a:pt x="2832" y="299"/>
                  </a:moveTo>
                  <a:lnTo>
                    <a:pt x="2826" y="601"/>
                  </a:lnTo>
                  <a:lnTo>
                    <a:pt x="20644" y="601"/>
                  </a:lnTo>
                  <a:lnTo>
                    <a:pt x="20644" y="450"/>
                  </a:lnTo>
                  <a:lnTo>
                    <a:pt x="21587" y="450"/>
                  </a:lnTo>
                  <a:lnTo>
                    <a:pt x="21587" y="300"/>
                  </a:lnTo>
                  <a:lnTo>
                    <a:pt x="2832" y="299"/>
                  </a:lnTo>
                  <a:lnTo>
                    <a:pt x="2832" y="299"/>
                  </a:lnTo>
                </a:path>
                <a:path w="21600" h="21600">
                  <a:moveTo>
                    <a:pt x="2358" y="299"/>
                  </a:moveTo>
                  <a:lnTo>
                    <a:pt x="2358" y="601"/>
                  </a:lnTo>
                  <a:lnTo>
                    <a:pt x="2826" y="601"/>
                  </a:lnTo>
                  <a:lnTo>
                    <a:pt x="2832" y="299"/>
                  </a:lnTo>
                  <a:lnTo>
                    <a:pt x="2358" y="299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9" name="曲线"/>
            <p:cNvSpPr>
              <a:spLocks/>
            </p:cNvSpPr>
            <p:nvPr/>
          </p:nvSpPr>
          <p:spPr>
            <a:xfrm>
              <a:off x="6889743" y="2837349"/>
              <a:ext cx="82415" cy="16338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377" y="906"/>
                  </a:moveTo>
                  <a:lnTo>
                    <a:pt x="7188" y="906"/>
                  </a:lnTo>
                  <a:lnTo>
                    <a:pt x="7188" y="21592"/>
                  </a:lnTo>
                  <a:lnTo>
                    <a:pt x="14377" y="21592"/>
                  </a:lnTo>
                  <a:lnTo>
                    <a:pt x="14377" y="906"/>
                  </a:lnTo>
                  <a:lnTo>
                    <a:pt x="14377" y="906"/>
                  </a:lnTo>
                </a:path>
                <a:path w="21600" h="21600">
                  <a:moveTo>
                    <a:pt x="10782" y="0"/>
                  </a:moveTo>
                  <a:lnTo>
                    <a:pt x="0" y="1086"/>
                  </a:lnTo>
                  <a:lnTo>
                    <a:pt x="7188" y="1086"/>
                  </a:lnTo>
                  <a:lnTo>
                    <a:pt x="7188" y="906"/>
                  </a:lnTo>
                  <a:lnTo>
                    <a:pt x="19769" y="906"/>
                  </a:lnTo>
                  <a:lnTo>
                    <a:pt x="10782" y="0"/>
                  </a:lnTo>
                  <a:lnTo>
                    <a:pt x="10782" y="0"/>
                  </a:lnTo>
                </a:path>
                <a:path w="21600" h="21600">
                  <a:moveTo>
                    <a:pt x="19769" y="906"/>
                  </a:moveTo>
                  <a:lnTo>
                    <a:pt x="14377" y="906"/>
                  </a:lnTo>
                  <a:lnTo>
                    <a:pt x="14377" y="1086"/>
                  </a:lnTo>
                  <a:lnTo>
                    <a:pt x="21568" y="1086"/>
                  </a:lnTo>
                  <a:lnTo>
                    <a:pt x="19769" y="906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0" name="曲线"/>
            <p:cNvSpPr>
              <a:spLocks/>
            </p:cNvSpPr>
            <p:nvPr/>
          </p:nvSpPr>
          <p:spPr>
            <a:xfrm>
              <a:off x="4957231" y="4774193"/>
              <a:ext cx="910791" cy="8241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51" y="0"/>
                  </a:moveTo>
                  <a:lnTo>
                    <a:pt x="0" y="10784"/>
                  </a:lnTo>
                  <a:lnTo>
                    <a:pt x="1951" y="21568"/>
                  </a:lnTo>
                  <a:lnTo>
                    <a:pt x="1951" y="14377"/>
                  </a:lnTo>
                  <a:lnTo>
                    <a:pt x="1625" y="14377"/>
                  </a:lnTo>
                  <a:lnTo>
                    <a:pt x="1625" y="7189"/>
                  </a:lnTo>
                  <a:lnTo>
                    <a:pt x="1951" y="7189"/>
                  </a:lnTo>
                  <a:lnTo>
                    <a:pt x="1951" y="0"/>
                  </a:lnTo>
                  <a:lnTo>
                    <a:pt x="1951" y="0"/>
                  </a:lnTo>
                </a:path>
                <a:path w="21600" h="21600">
                  <a:moveTo>
                    <a:pt x="1951" y="7189"/>
                  </a:moveTo>
                  <a:lnTo>
                    <a:pt x="1625" y="7189"/>
                  </a:lnTo>
                  <a:lnTo>
                    <a:pt x="1625" y="14377"/>
                  </a:lnTo>
                  <a:lnTo>
                    <a:pt x="1951" y="14377"/>
                  </a:lnTo>
                  <a:lnTo>
                    <a:pt x="1951" y="7189"/>
                  </a:lnTo>
                  <a:lnTo>
                    <a:pt x="1951" y="7189"/>
                  </a:lnTo>
                </a:path>
                <a:path w="21600" h="21600">
                  <a:moveTo>
                    <a:pt x="21588" y="7189"/>
                  </a:moveTo>
                  <a:lnTo>
                    <a:pt x="1951" y="7189"/>
                  </a:lnTo>
                  <a:lnTo>
                    <a:pt x="1951" y="14377"/>
                  </a:lnTo>
                  <a:lnTo>
                    <a:pt x="21588" y="14377"/>
                  </a:lnTo>
                  <a:lnTo>
                    <a:pt x="21588" y="7189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1" name="曲线"/>
            <p:cNvSpPr>
              <a:spLocks/>
            </p:cNvSpPr>
            <p:nvPr/>
          </p:nvSpPr>
          <p:spPr>
            <a:xfrm>
              <a:off x="7283176" y="4429127"/>
              <a:ext cx="607593" cy="8241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657" y="0"/>
                  </a:moveTo>
                  <a:lnTo>
                    <a:pt x="18657" y="21568"/>
                  </a:lnTo>
                  <a:lnTo>
                    <a:pt x="20606" y="14379"/>
                  </a:lnTo>
                  <a:lnTo>
                    <a:pt x="19144" y="14379"/>
                  </a:lnTo>
                  <a:lnTo>
                    <a:pt x="19144" y="7189"/>
                  </a:lnTo>
                  <a:lnTo>
                    <a:pt x="20606" y="7189"/>
                  </a:lnTo>
                  <a:lnTo>
                    <a:pt x="18657" y="0"/>
                  </a:lnTo>
                  <a:lnTo>
                    <a:pt x="18657" y="0"/>
                  </a:lnTo>
                </a:path>
                <a:path w="21600" h="21600">
                  <a:moveTo>
                    <a:pt x="18657" y="7189"/>
                  </a:moveTo>
                  <a:lnTo>
                    <a:pt x="0" y="7189"/>
                  </a:lnTo>
                  <a:lnTo>
                    <a:pt x="0" y="14379"/>
                  </a:lnTo>
                  <a:lnTo>
                    <a:pt x="18657" y="14379"/>
                  </a:lnTo>
                  <a:lnTo>
                    <a:pt x="18657" y="7189"/>
                  </a:lnTo>
                  <a:lnTo>
                    <a:pt x="18657" y="7189"/>
                  </a:lnTo>
                </a:path>
                <a:path w="21600" h="21600">
                  <a:moveTo>
                    <a:pt x="20606" y="7189"/>
                  </a:moveTo>
                  <a:lnTo>
                    <a:pt x="19144" y="7189"/>
                  </a:lnTo>
                  <a:lnTo>
                    <a:pt x="19144" y="14379"/>
                  </a:lnTo>
                  <a:lnTo>
                    <a:pt x="20606" y="14379"/>
                  </a:lnTo>
                  <a:lnTo>
                    <a:pt x="21581" y="10784"/>
                  </a:lnTo>
                  <a:lnTo>
                    <a:pt x="20606" y="7189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2" name="曲线"/>
            <p:cNvSpPr>
              <a:spLocks/>
            </p:cNvSpPr>
            <p:nvPr/>
          </p:nvSpPr>
          <p:spPr>
            <a:xfrm>
              <a:off x="3840458" y="2836627"/>
              <a:ext cx="569694" cy="8307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399" y="17310"/>
                  </a:moveTo>
                  <a:lnTo>
                    <a:pt x="15372" y="18745"/>
                  </a:lnTo>
                  <a:lnTo>
                    <a:pt x="16399" y="18746"/>
                  </a:lnTo>
                  <a:lnTo>
                    <a:pt x="16399" y="20173"/>
                  </a:lnTo>
                  <a:lnTo>
                    <a:pt x="15345" y="20173"/>
                  </a:lnTo>
                  <a:lnTo>
                    <a:pt x="15317" y="21589"/>
                  </a:lnTo>
                  <a:lnTo>
                    <a:pt x="19597" y="20173"/>
                  </a:lnTo>
                  <a:lnTo>
                    <a:pt x="16399" y="20173"/>
                  </a:lnTo>
                  <a:lnTo>
                    <a:pt x="19599" y="20172"/>
                  </a:lnTo>
                  <a:lnTo>
                    <a:pt x="21598" y="19509"/>
                  </a:lnTo>
                  <a:lnTo>
                    <a:pt x="15399" y="17310"/>
                  </a:lnTo>
                  <a:lnTo>
                    <a:pt x="15399" y="17310"/>
                  </a:lnTo>
                </a:path>
                <a:path w="21600" h="21600">
                  <a:moveTo>
                    <a:pt x="15372" y="18745"/>
                  </a:moveTo>
                  <a:lnTo>
                    <a:pt x="15345" y="20172"/>
                  </a:lnTo>
                  <a:lnTo>
                    <a:pt x="16399" y="20173"/>
                  </a:lnTo>
                  <a:lnTo>
                    <a:pt x="16399" y="18746"/>
                  </a:lnTo>
                  <a:lnTo>
                    <a:pt x="15372" y="18745"/>
                  </a:lnTo>
                  <a:lnTo>
                    <a:pt x="15372" y="18745"/>
                  </a:lnTo>
                </a:path>
                <a:path w="21600" h="21600">
                  <a:moveTo>
                    <a:pt x="2079" y="0"/>
                  </a:moveTo>
                  <a:lnTo>
                    <a:pt x="0" y="0"/>
                  </a:lnTo>
                  <a:lnTo>
                    <a:pt x="0" y="20163"/>
                  </a:lnTo>
                  <a:lnTo>
                    <a:pt x="15345" y="20172"/>
                  </a:lnTo>
                  <a:lnTo>
                    <a:pt x="15359" y="19450"/>
                  </a:lnTo>
                  <a:lnTo>
                    <a:pt x="2079" y="19450"/>
                  </a:lnTo>
                  <a:lnTo>
                    <a:pt x="1040" y="18736"/>
                  </a:lnTo>
                  <a:lnTo>
                    <a:pt x="2079" y="18736"/>
                  </a:lnTo>
                  <a:lnTo>
                    <a:pt x="2079" y="0"/>
                  </a:lnTo>
                  <a:lnTo>
                    <a:pt x="2079" y="0"/>
                  </a:lnTo>
                </a:path>
                <a:path w="21600" h="21600">
                  <a:moveTo>
                    <a:pt x="1040" y="18736"/>
                  </a:moveTo>
                  <a:lnTo>
                    <a:pt x="2079" y="19450"/>
                  </a:lnTo>
                  <a:lnTo>
                    <a:pt x="2079" y="18738"/>
                  </a:lnTo>
                  <a:lnTo>
                    <a:pt x="1040" y="18736"/>
                  </a:lnTo>
                  <a:lnTo>
                    <a:pt x="1040" y="18736"/>
                  </a:lnTo>
                </a:path>
                <a:path w="21600" h="21600">
                  <a:moveTo>
                    <a:pt x="2079" y="18738"/>
                  </a:moveTo>
                  <a:lnTo>
                    <a:pt x="2079" y="19450"/>
                  </a:lnTo>
                  <a:lnTo>
                    <a:pt x="15359" y="19450"/>
                  </a:lnTo>
                  <a:lnTo>
                    <a:pt x="15372" y="18745"/>
                  </a:lnTo>
                  <a:lnTo>
                    <a:pt x="2079" y="18738"/>
                  </a:lnTo>
                  <a:lnTo>
                    <a:pt x="2079" y="18738"/>
                  </a:lnTo>
                </a:path>
                <a:path w="21600" h="21600">
                  <a:moveTo>
                    <a:pt x="2079" y="18736"/>
                  </a:moveTo>
                  <a:lnTo>
                    <a:pt x="1040" y="18736"/>
                  </a:lnTo>
                  <a:lnTo>
                    <a:pt x="2079" y="18738"/>
                  </a:lnTo>
                  <a:close/>
                </a:path>
              </a:pathLst>
            </a:custGeom>
            <a:solidFill>
              <a:srgbClr val="6F2F9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3" name="曲线"/>
            <p:cNvSpPr>
              <a:spLocks/>
            </p:cNvSpPr>
            <p:nvPr/>
          </p:nvSpPr>
          <p:spPr>
            <a:xfrm>
              <a:off x="6183729" y="2833739"/>
              <a:ext cx="1515979" cy="78084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036" y="20075"/>
                  </a:moveTo>
                  <a:lnTo>
                    <a:pt x="0" y="20075"/>
                  </a:lnTo>
                  <a:lnTo>
                    <a:pt x="0" y="21593"/>
                  </a:lnTo>
                  <a:lnTo>
                    <a:pt x="20817" y="21593"/>
                  </a:lnTo>
                  <a:lnTo>
                    <a:pt x="20817" y="20834"/>
                  </a:lnTo>
                  <a:lnTo>
                    <a:pt x="20036" y="20834"/>
                  </a:lnTo>
                  <a:lnTo>
                    <a:pt x="20036" y="20075"/>
                  </a:lnTo>
                  <a:lnTo>
                    <a:pt x="20036" y="20075"/>
                  </a:lnTo>
                </a:path>
                <a:path w="21600" h="21600">
                  <a:moveTo>
                    <a:pt x="20813" y="4545"/>
                  </a:moveTo>
                  <a:lnTo>
                    <a:pt x="20033" y="4556"/>
                  </a:lnTo>
                  <a:lnTo>
                    <a:pt x="20036" y="20834"/>
                  </a:lnTo>
                  <a:lnTo>
                    <a:pt x="20427" y="20075"/>
                  </a:lnTo>
                  <a:lnTo>
                    <a:pt x="20816" y="20075"/>
                  </a:lnTo>
                  <a:lnTo>
                    <a:pt x="20813" y="4545"/>
                  </a:lnTo>
                  <a:lnTo>
                    <a:pt x="20813" y="4545"/>
                  </a:lnTo>
                </a:path>
                <a:path w="21600" h="21600">
                  <a:moveTo>
                    <a:pt x="20816" y="20075"/>
                  </a:moveTo>
                  <a:lnTo>
                    <a:pt x="20427" y="20075"/>
                  </a:lnTo>
                  <a:lnTo>
                    <a:pt x="20036" y="20834"/>
                  </a:lnTo>
                  <a:lnTo>
                    <a:pt x="20817" y="20834"/>
                  </a:lnTo>
                  <a:lnTo>
                    <a:pt x="20816" y="20075"/>
                  </a:lnTo>
                  <a:lnTo>
                    <a:pt x="20816" y="20075"/>
                  </a:lnTo>
                </a:path>
                <a:path w="21600" h="21600">
                  <a:moveTo>
                    <a:pt x="20411" y="0"/>
                  </a:moveTo>
                  <a:lnTo>
                    <a:pt x="19254" y="4565"/>
                  </a:lnTo>
                  <a:lnTo>
                    <a:pt x="20033" y="4556"/>
                  </a:lnTo>
                  <a:lnTo>
                    <a:pt x="20033" y="3793"/>
                  </a:lnTo>
                  <a:lnTo>
                    <a:pt x="21404" y="3793"/>
                  </a:lnTo>
                  <a:lnTo>
                    <a:pt x="20411" y="0"/>
                  </a:lnTo>
                  <a:lnTo>
                    <a:pt x="20411" y="0"/>
                  </a:lnTo>
                </a:path>
                <a:path w="21600" h="21600">
                  <a:moveTo>
                    <a:pt x="20813" y="3793"/>
                  </a:moveTo>
                  <a:lnTo>
                    <a:pt x="20033" y="3793"/>
                  </a:lnTo>
                  <a:lnTo>
                    <a:pt x="20033" y="4556"/>
                  </a:lnTo>
                  <a:lnTo>
                    <a:pt x="20813" y="4545"/>
                  </a:lnTo>
                  <a:lnTo>
                    <a:pt x="20813" y="3793"/>
                  </a:lnTo>
                  <a:lnTo>
                    <a:pt x="20813" y="3793"/>
                  </a:lnTo>
                </a:path>
                <a:path w="21600" h="21600">
                  <a:moveTo>
                    <a:pt x="21404" y="3793"/>
                  </a:moveTo>
                  <a:lnTo>
                    <a:pt x="20813" y="3793"/>
                  </a:lnTo>
                  <a:lnTo>
                    <a:pt x="20813" y="4545"/>
                  </a:lnTo>
                  <a:lnTo>
                    <a:pt x="21600" y="4535"/>
                  </a:lnTo>
                  <a:lnTo>
                    <a:pt x="21404" y="3793"/>
                  </a:lnTo>
                  <a:close/>
                </a:path>
              </a:pathLst>
            </a:custGeom>
            <a:solidFill>
              <a:srgbClr val="6F2F9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4" name="曲线"/>
            <p:cNvSpPr>
              <a:spLocks/>
            </p:cNvSpPr>
            <p:nvPr/>
          </p:nvSpPr>
          <p:spPr>
            <a:xfrm>
              <a:off x="5419964" y="2833739"/>
              <a:ext cx="164832" cy="56067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189" y="15245"/>
                  </a:moveTo>
                  <a:lnTo>
                    <a:pt x="0" y="15245"/>
                  </a:lnTo>
                  <a:lnTo>
                    <a:pt x="10784" y="21585"/>
                  </a:lnTo>
                  <a:lnTo>
                    <a:pt x="19769" y="16301"/>
                  </a:lnTo>
                  <a:lnTo>
                    <a:pt x="7189" y="16301"/>
                  </a:lnTo>
                  <a:lnTo>
                    <a:pt x="7189" y="15245"/>
                  </a:lnTo>
                  <a:lnTo>
                    <a:pt x="7189" y="15245"/>
                  </a:lnTo>
                </a:path>
                <a:path w="21600" h="21600">
                  <a:moveTo>
                    <a:pt x="14378" y="5283"/>
                  </a:moveTo>
                  <a:lnTo>
                    <a:pt x="7189" y="5283"/>
                  </a:lnTo>
                  <a:lnTo>
                    <a:pt x="7189" y="16301"/>
                  </a:lnTo>
                  <a:lnTo>
                    <a:pt x="14378" y="16301"/>
                  </a:lnTo>
                  <a:lnTo>
                    <a:pt x="14378" y="5283"/>
                  </a:lnTo>
                  <a:lnTo>
                    <a:pt x="14378" y="5283"/>
                  </a:lnTo>
                </a:path>
                <a:path w="21600" h="21600">
                  <a:moveTo>
                    <a:pt x="21568" y="15245"/>
                  </a:moveTo>
                  <a:lnTo>
                    <a:pt x="14378" y="15245"/>
                  </a:lnTo>
                  <a:lnTo>
                    <a:pt x="14378" y="16301"/>
                  </a:lnTo>
                  <a:lnTo>
                    <a:pt x="19769" y="16301"/>
                  </a:lnTo>
                  <a:lnTo>
                    <a:pt x="21568" y="15245"/>
                  </a:lnTo>
                  <a:lnTo>
                    <a:pt x="21568" y="15245"/>
                  </a:lnTo>
                </a:path>
                <a:path w="21600" h="21600">
                  <a:moveTo>
                    <a:pt x="10784" y="0"/>
                  </a:moveTo>
                  <a:lnTo>
                    <a:pt x="0" y="6339"/>
                  </a:lnTo>
                  <a:lnTo>
                    <a:pt x="7189" y="6339"/>
                  </a:lnTo>
                  <a:lnTo>
                    <a:pt x="7189" y="5283"/>
                  </a:lnTo>
                  <a:lnTo>
                    <a:pt x="19769" y="5283"/>
                  </a:lnTo>
                  <a:lnTo>
                    <a:pt x="10784" y="0"/>
                  </a:lnTo>
                  <a:lnTo>
                    <a:pt x="10784" y="0"/>
                  </a:lnTo>
                </a:path>
                <a:path w="21600" h="21600">
                  <a:moveTo>
                    <a:pt x="19769" y="5283"/>
                  </a:moveTo>
                  <a:lnTo>
                    <a:pt x="14378" y="5283"/>
                  </a:lnTo>
                  <a:lnTo>
                    <a:pt x="14378" y="6339"/>
                  </a:lnTo>
                  <a:lnTo>
                    <a:pt x="21568" y="6339"/>
                  </a:lnTo>
                  <a:lnTo>
                    <a:pt x="19769" y="5283"/>
                  </a:lnTo>
                  <a:close/>
                </a:path>
              </a:pathLst>
            </a:custGeom>
            <a:solidFill>
              <a:srgbClr val="6F2F9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5" name="曲线"/>
            <p:cNvSpPr>
              <a:spLocks/>
            </p:cNvSpPr>
            <p:nvPr/>
          </p:nvSpPr>
          <p:spPr>
            <a:xfrm>
              <a:off x="3918424" y="3743326"/>
              <a:ext cx="492092" cy="76821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408" y="16971"/>
                  </a:moveTo>
                  <a:lnTo>
                    <a:pt x="0" y="16971"/>
                  </a:lnTo>
                  <a:lnTo>
                    <a:pt x="3612" y="21599"/>
                  </a:lnTo>
                  <a:lnTo>
                    <a:pt x="6622" y="17742"/>
                  </a:lnTo>
                  <a:lnTo>
                    <a:pt x="2408" y="17742"/>
                  </a:lnTo>
                  <a:lnTo>
                    <a:pt x="2408" y="16971"/>
                  </a:lnTo>
                  <a:lnTo>
                    <a:pt x="2408" y="16971"/>
                  </a:lnTo>
                </a:path>
                <a:path w="21600" h="21600">
                  <a:moveTo>
                    <a:pt x="14354" y="1541"/>
                  </a:moveTo>
                  <a:lnTo>
                    <a:pt x="2408" y="1541"/>
                  </a:lnTo>
                  <a:lnTo>
                    <a:pt x="2408" y="17742"/>
                  </a:lnTo>
                  <a:lnTo>
                    <a:pt x="4816" y="17742"/>
                  </a:lnTo>
                  <a:lnTo>
                    <a:pt x="4816" y="3085"/>
                  </a:lnTo>
                  <a:lnTo>
                    <a:pt x="3612" y="3085"/>
                  </a:lnTo>
                  <a:lnTo>
                    <a:pt x="4816" y="2313"/>
                  </a:lnTo>
                  <a:lnTo>
                    <a:pt x="14354" y="2313"/>
                  </a:lnTo>
                  <a:lnTo>
                    <a:pt x="14354" y="1541"/>
                  </a:lnTo>
                  <a:lnTo>
                    <a:pt x="14354" y="1541"/>
                  </a:lnTo>
                </a:path>
                <a:path w="21600" h="21600">
                  <a:moveTo>
                    <a:pt x="7224" y="16971"/>
                  </a:moveTo>
                  <a:lnTo>
                    <a:pt x="4816" y="16971"/>
                  </a:lnTo>
                  <a:lnTo>
                    <a:pt x="4816" y="17742"/>
                  </a:lnTo>
                  <a:lnTo>
                    <a:pt x="6622" y="17742"/>
                  </a:lnTo>
                  <a:lnTo>
                    <a:pt x="7224" y="16971"/>
                  </a:lnTo>
                  <a:lnTo>
                    <a:pt x="7224" y="16971"/>
                  </a:lnTo>
                </a:path>
                <a:path w="21600" h="21600">
                  <a:moveTo>
                    <a:pt x="14354" y="0"/>
                  </a:moveTo>
                  <a:lnTo>
                    <a:pt x="14354" y="4627"/>
                  </a:lnTo>
                  <a:lnTo>
                    <a:pt x="19169" y="3085"/>
                  </a:lnTo>
                  <a:lnTo>
                    <a:pt x="15558" y="3085"/>
                  </a:lnTo>
                  <a:lnTo>
                    <a:pt x="15558" y="1541"/>
                  </a:lnTo>
                  <a:lnTo>
                    <a:pt x="19169" y="1541"/>
                  </a:lnTo>
                  <a:lnTo>
                    <a:pt x="14354" y="0"/>
                  </a:lnTo>
                  <a:lnTo>
                    <a:pt x="14354" y="0"/>
                  </a:lnTo>
                </a:path>
                <a:path w="21600" h="21600">
                  <a:moveTo>
                    <a:pt x="4816" y="2313"/>
                  </a:moveTo>
                  <a:lnTo>
                    <a:pt x="3612" y="3085"/>
                  </a:lnTo>
                  <a:lnTo>
                    <a:pt x="4816" y="3085"/>
                  </a:lnTo>
                  <a:lnTo>
                    <a:pt x="4816" y="2313"/>
                  </a:lnTo>
                  <a:lnTo>
                    <a:pt x="4816" y="2313"/>
                  </a:lnTo>
                </a:path>
                <a:path w="21600" h="21600">
                  <a:moveTo>
                    <a:pt x="14354" y="2313"/>
                  </a:moveTo>
                  <a:lnTo>
                    <a:pt x="4816" y="2313"/>
                  </a:lnTo>
                  <a:lnTo>
                    <a:pt x="4816" y="3085"/>
                  </a:lnTo>
                  <a:lnTo>
                    <a:pt x="14354" y="3085"/>
                  </a:lnTo>
                  <a:lnTo>
                    <a:pt x="14354" y="2313"/>
                  </a:lnTo>
                  <a:lnTo>
                    <a:pt x="14354" y="2313"/>
                  </a:lnTo>
                </a:path>
                <a:path w="21600" h="21600">
                  <a:moveTo>
                    <a:pt x="19169" y="1541"/>
                  </a:moveTo>
                  <a:lnTo>
                    <a:pt x="15558" y="1541"/>
                  </a:lnTo>
                  <a:lnTo>
                    <a:pt x="15558" y="3085"/>
                  </a:lnTo>
                  <a:lnTo>
                    <a:pt x="19169" y="3085"/>
                  </a:lnTo>
                  <a:lnTo>
                    <a:pt x="21578" y="2313"/>
                  </a:lnTo>
                  <a:lnTo>
                    <a:pt x="19169" y="1541"/>
                  </a:lnTo>
                  <a:close/>
                </a:path>
              </a:pathLst>
            </a:custGeom>
            <a:solidFill>
              <a:srgbClr val="6F2F9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6" name="曲线"/>
            <p:cNvSpPr>
              <a:spLocks/>
            </p:cNvSpPr>
            <p:nvPr/>
          </p:nvSpPr>
          <p:spPr>
            <a:xfrm>
              <a:off x="7282453" y="4661576"/>
              <a:ext cx="607594" cy="16483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730" y="0"/>
                  </a:moveTo>
                  <a:lnTo>
                    <a:pt x="15730" y="21568"/>
                  </a:lnTo>
                  <a:lnTo>
                    <a:pt x="19632" y="14379"/>
                  </a:lnTo>
                  <a:lnTo>
                    <a:pt x="16705" y="14379"/>
                  </a:lnTo>
                  <a:lnTo>
                    <a:pt x="16705" y="7189"/>
                  </a:lnTo>
                  <a:lnTo>
                    <a:pt x="19632" y="7189"/>
                  </a:lnTo>
                  <a:lnTo>
                    <a:pt x="15730" y="0"/>
                  </a:lnTo>
                  <a:lnTo>
                    <a:pt x="15730" y="0"/>
                  </a:lnTo>
                </a:path>
                <a:path w="21600" h="21600">
                  <a:moveTo>
                    <a:pt x="15730" y="7189"/>
                  </a:moveTo>
                  <a:lnTo>
                    <a:pt x="0" y="7189"/>
                  </a:lnTo>
                  <a:lnTo>
                    <a:pt x="0" y="14379"/>
                  </a:lnTo>
                  <a:lnTo>
                    <a:pt x="15730" y="14379"/>
                  </a:lnTo>
                  <a:lnTo>
                    <a:pt x="15730" y="7189"/>
                  </a:lnTo>
                  <a:lnTo>
                    <a:pt x="15730" y="7189"/>
                  </a:lnTo>
                </a:path>
                <a:path w="21600" h="21600">
                  <a:moveTo>
                    <a:pt x="19632" y="7189"/>
                  </a:moveTo>
                  <a:lnTo>
                    <a:pt x="16705" y="7189"/>
                  </a:lnTo>
                  <a:lnTo>
                    <a:pt x="16705" y="14379"/>
                  </a:lnTo>
                  <a:lnTo>
                    <a:pt x="19632" y="14379"/>
                  </a:lnTo>
                  <a:lnTo>
                    <a:pt x="21581" y="10784"/>
                  </a:lnTo>
                  <a:lnTo>
                    <a:pt x="19632" y="7189"/>
                  </a:lnTo>
                  <a:close/>
                </a:path>
              </a:pathLst>
            </a:custGeom>
            <a:solidFill>
              <a:srgbClr val="6F2F9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7" name="曲线"/>
            <p:cNvSpPr>
              <a:spLocks/>
            </p:cNvSpPr>
            <p:nvPr/>
          </p:nvSpPr>
          <p:spPr>
            <a:xfrm>
              <a:off x="6184451" y="3677033"/>
              <a:ext cx="587140" cy="79348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571" y="19355"/>
                  </a:moveTo>
                  <a:lnTo>
                    <a:pt x="18563" y="19355"/>
                  </a:lnTo>
                  <a:lnTo>
                    <a:pt x="20076" y="21595"/>
                  </a:lnTo>
                  <a:lnTo>
                    <a:pt x="21337" y="19728"/>
                  </a:lnTo>
                  <a:lnTo>
                    <a:pt x="19571" y="19728"/>
                  </a:lnTo>
                  <a:lnTo>
                    <a:pt x="19571" y="19355"/>
                  </a:lnTo>
                  <a:lnTo>
                    <a:pt x="19571" y="19355"/>
                  </a:lnTo>
                </a:path>
                <a:path w="21600" h="21600">
                  <a:moveTo>
                    <a:pt x="20580" y="1115"/>
                  </a:moveTo>
                  <a:lnTo>
                    <a:pt x="19571" y="1115"/>
                  </a:lnTo>
                  <a:lnTo>
                    <a:pt x="20076" y="1490"/>
                  </a:lnTo>
                  <a:lnTo>
                    <a:pt x="19571" y="1490"/>
                  </a:lnTo>
                  <a:lnTo>
                    <a:pt x="19571" y="19728"/>
                  </a:lnTo>
                  <a:lnTo>
                    <a:pt x="20580" y="19728"/>
                  </a:lnTo>
                  <a:lnTo>
                    <a:pt x="20580" y="1115"/>
                  </a:lnTo>
                  <a:lnTo>
                    <a:pt x="20580" y="1115"/>
                  </a:lnTo>
                </a:path>
                <a:path w="21600" h="21600">
                  <a:moveTo>
                    <a:pt x="21590" y="19355"/>
                  </a:moveTo>
                  <a:lnTo>
                    <a:pt x="20580" y="19355"/>
                  </a:lnTo>
                  <a:lnTo>
                    <a:pt x="20580" y="19728"/>
                  </a:lnTo>
                  <a:lnTo>
                    <a:pt x="21337" y="19728"/>
                  </a:lnTo>
                  <a:lnTo>
                    <a:pt x="21590" y="19355"/>
                  </a:lnTo>
                  <a:lnTo>
                    <a:pt x="21590" y="19355"/>
                  </a:lnTo>
                </a:path>
                <a:path w="21600" h="21600">
                  <a:moveTo>
                    <a:pt x="2915" y="0"/>
                  </a:moveTo>
                  <a:lnTo>
                    <a:pt x="0" y="1273"/>
                  </a:lnTo>
                  <a:lnTo>
                    <a:pt x="3124" y="2236"/>
                  </a:lnTo>
                  <a:lnTo>
                    <a:pt x="3057" y="1516"/>
                  </a:lnTo>
                  <a:lnTo>
                    <a:pt x="2517" y="1516"/>
                  </a:lnTo>
                  <a:lnTo>
                    <a:pt x="2513" y="769"/>
                  </a:lnTo>
                  <a:lnTo>
                    <a:pt x="2988" y="767"/>
                  </a:lnTo>
                  <a:lnTo>
                    <a:pt x="2915" y="0"/>
                  </a:lnTo>
                  <a:lnTo>
                    <a:pt x="2915" y="0"/>
                  </a:lnTo>
                </a:path>
                <a:path w="21600" h="21600">
                  <a:moveTo>
                    <a:pt x="2988" y="767"/>
                  </a:moveTo>
                  <a:lnTo>
                    <a:pt x="2513" y="769"/>
                  </a:lnTo>
                  <a:lnTo>
                    <a:pt x="2517" y="1516"/>
                  </a:lnTo>
                  <a:lnTo>
                    <a:pt x="3057" y="1514"/>
                  </a:lnTo>
                  <a:lnTo>
                    <a:pt x="2988" y="767"/>
                  </a:lnTo>
                  <a:lnTo>
                    <a:pt x="2988" y="767"/>
                  </a:lnTo>
                </a:path>
                <a:path w="21600" h="21600">
                  <a:moveTo>
                    <a:pt x="3057" y="1514"/>
                  </a:moveTo>
                  <a:lnTo>
                    <a:pt x="2517" y="1516"/>
                  </a:lnTo>
                  <a:lnTo>
                    <a:pt x="3057" y="1516"/>
                  </a:lnTo>
                  <a:lnTo>
                    <a:pt x="3057" y="1514"/>
                  </a:lnTo>
                </a:path>
                <a:path w="21600" h="21600">
                  <a:moveTo>
                    <a:pt x="20580" y="742"/>
                  </a:moveTo>
                  <a:lnTo>
                    <a:pt x="2988" y="767"/>
                  </a:lnTo>
                  <a:lnTo>
                    <a:pt x="3057" y="1514"/>
                  </a:lnTo>
                  <a:lnTo>
                    <a:pt x="19571" y="1490"/>
                  </a:lnTo>
                  <a:lnTo>
                    <a:pt x="19571" y="1115"/>
                  </a:lnTo>
                  <a:lnTo>
                    <a:pt x="20580" y="1115"/>
                  </a:lnTo>
                  <a:lnTo>
                    <a:pt x="20580" y="742"/>
                  </a:lnTo>
                  <a:lnTo>
                    <a:pt x="20580" y="742"/>
                  </a:lnTo>
                </a:path>
                <a:path w="21600" h="21600">
                  <a:moveTo>
                    <a:pt x="19571" y="1115"/>
                  </a:moveTo>
                  <a:lnTo>
                    <a:pt x="19571" y="1490"/>
                  </a:lnTo>
                  <a:lnTo>
                    <a:pt x="20076" y="1490"/>
                  </a:lnTo>
                  <a:lnTo>
                    <a:pt x="19571" y="1115"/>
                  </a:lnTo>
                  <a:close/>
                </a:path>
              </a:pathLst>
            </a:cu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8" name="曲线"/>
            <p:cNvSpPr>
              <a:spLocks/>
            </p:cNvSpPr>
            <p:nvPr/>
          </p:nvSpPr>
          <p:spPr>
            <a:xfrm>
              <a:off x="7293281" y="4979211"/>
              <a:ext cx="607594" cy="824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656" y="0"/>
                  </a:moveTo>
                  <a:lnTo>
                    <a:pt x="18656" y="21568"/>
                  </a:lnTo>
                  <a:lnTo>
                    <a:pt x="20606" y="14378"/>
                  </a:lnTo>
                  <a:lnTo>
                    <a:pt x="19143" y="14378"/>
                  </a:lnTo>
                  <a:lnTo>
                    <a:pt x="19143" y="7188"/>
                  </a:lnTo>
                  <a:lnTo>
                    <a:pt x="20606" y="7188"/>
                  </a:lnTo>
                  <a:lnTo>
                    <a:pt x="18656" y="0"/>
                  </a:lnTo>
                  <a:lnTo>
                    <a:pt x="18656" y="0"/>
                  </a:lnTo>
                </a:path>
                <a:path w="21600" h="21600">
                  <a:moveTo>
                    <a:pt x="18656" y="7188"/>
                  </a:moveTo>
                  <a:lnTo>
                    <a:pt x="0" y="7188"/>
                  </a:lnTo>
                  <a:lnTo>
                    <a:pt x="0" y="14378"/>
                  </a:lnTo>
                  <a:lnTo>
                    <a:pt x="18656" y="14378"/>
                  </a:lnTo>
                  <a:lnTo>
                    <a:pt x="18656" y="7188"/>
                  </a:lnTo>
                  <a:lnTo>
                    <a:pt x="18656" y="7188"/>
                  </a:lnTo>
                </a:path>
                <a:path w="21600" h="21600">
                  <a:moveTo>
                    <a:pt x="20606" y="7188"/>
                  </a:moveTo>
                  <a:lnTo>
                    <a:pt x="19143" y="7188"/>
                  </a:lnTo>
                  <a:lnTo>
                    <a:pt x="19143" y="14378"/>
                  </a:lnTo>
                  <a:lnTo>
                    <a:pt x="20606" y="14378"/>
                  </a:lnTo>
                  <a:lnTo>
                    <a:pt x="21581" y="10784"/>
                  </a:lnTo>
                  <a:lnTo>
                    <a:pt x="20606" y="7188"/>
                  </a:lnTo>
                  <a:close/>
                </a:path>
              </a:pathLst>
            </a:cu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9" name="矩形"/>
            <p:cNvSpPr>
              <a:spLocks/>
            </p:cNvSpPr>
            <p:nvPr/>
          </p:nvSpPr>
          <p:spPr>
            <a:xfrm>
              <a:off x="8354948" y="2019422"/>
              <a:ext cx="241232" cy="785514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0" tIns="141371" rIns="0" bIns="0" anchor="t" anchorCtr="0">
              <a:prstTxWarp prst="textNoShape">
                <a:avLst/>
              </a:prstTxWarp>
              <a:spAutoFit/>
            </a:bodyPr>
            <a:lstStyle/>
            <a:p>
              <a:pPr marL="11938" indent="0" algn="l">
                <a:lnSpc>
                  <a:spcPct val="100000"/>
                </a:lnSpc>
                <a:spcBef>
                  <a:spcPts val="1113"/>
                </a:spcBef>
                <a:spcAft>
                  <a:spcPts val="0"/>
                </a:spcAft>
                <a:buNone/>
              </a:pPr>
              <a:r>
                <a:rPr lang="zh-CN" altLang="en-US" sz="1704" b="0" i="0" u="none" strike="noStrike" kern="1200" cap="none" spc="0" baseline="0">
                  <a:solidFill>
                    <a:srgbClr val="404040"/>
                  </a:solidFill>
                  <a:latin typeface="微软雅黑" charset="0"/>
                  <a:ea typeface="宋体" charset="0"/>
                  <a:cs typeface="微软雅黑" charset="0"/>
                </a:rPr>
                <a:t>外</a:t>
              </a:r>
              <a:endParaRPr lang="en-US" altLang="zh-CN" sz="1704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endParaRPr>
            </a:p>
            <a:p>
              <a:pPr marL="11938" indent="0" algn="l">
                <a:lnSpc>
                  <a:spcPct val="100000"/>
                </a:lnSpc>
                <a:spcBef>
                  <a:spcPts val="1022"/>
                </a:spcBef>
                <a:spcAft>
                  <a:spcPts val="0"/>
                </a:spcAft>
                <a:buNone/>
              </a:pPr>
              <a:r>
                <a:rPr lang="zh-CN" altLang="en-US" sz="1704" b="0" i="0" u="none" strike="noStrike" kern="1200" cap="none" spc="0" baseline="0">
                  <a:solidFill>
                    <a:srgbClr val="404040"/>
                  </a:solidFill>
                  <a:latin typeface="微软雅黑" charset="0"/>
                  <a:ea typeface="宋体" charset="0"/>
                  <a:cs typeface="微软雅黑" charset="0"/>
                </a:rPr>
                <a:t>设</a:t>
              </a:r>
              <a:endParaRPr lang="zh-CN" altLang="en-US" sz="1704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endParaRPr>
            </a:p>
          </p:txBody>
        </p:sp>
        <p:sp>
          <p:nvSpPr>
            <p:cNvPr id="190" name="矩形"/>
            <p:cNvSpPr>
              <a:spLocks/>
            </p:cNvSpPr>
            <p:nvPr/>
          </p:nvSpPr>
          <p:spPr>
            <a:xfrm>
              <a:off x="7904847" y="3337139"/>
              <a:ext cx="868680" cy="1804382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0" tIns="12032" rIns="0" bIns="0" anchor="t" anchorCtr="0">
              <a:prstTxWarp prst="textNoShape">
                <a:avLst/>
              </a:prstTxWarp>
              <a:spAutoFit/>
            </a:bodyPr>
            <a:lstStyle/>
            <a:p>
              <a:pPr marL="462026" indent="0" algn="l">
                <a:lnSpc>
                  <a:spcPct val="150000"/>
                </a:lnSpc>
                <a:spcBef>
                  <a:spcPts val="95"/>
                </a:spcBef>
                <a:spcAft>
                  <a:spcPts val="0"/>
                </a:spcAft>
                <a:buNone/>
              </a:pPr>
              <a:r>
                <a:rPr lang="zh-CN" altLang="en-US" sz="1704" b="0" i="0" u="none" strike="noStrike" kern="1200" cap="none" spc="0" baseline="0">
                  <a:solidFill>
                    <a:srgbClr val="404040"/>
                  </a:solidFill>
                  <a:latin typeface="微软雅黑" charset="0"/>
                  <a:ea typeface="宋体" charset="0"/>
                  <a:cs typeface="微软雅黑" charset="0"/>
                </a:rPr>
                <a:t>主 机</a:t>
              </a:r>
              <a:endParaRPr lang="en-US" altLang="zh-CN" sz="1704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endParaRPr>
            </a:p>
            <a:p>
              <a:pPr marL="156337" indent="0" algn="l">
                <a:lnSpc>
                  <a:spcPct val="100000"/>
                </a:lnSpc>
                <a:spcBef>
                  <a:spcPts val="1866"/>
                </a:spcBef>
                <a:spcAft>
                  <a:spcPts val="0"/>
                </a:spcAft>
                <a:buNone/>
              </a:pPr>
              <a:r>
                <a:rPr lang="zh-CN" altLang="en-US" sz="1326" b="0" i="0" u="none" strike="noStrike" kern="1200" cap="none" spc="0" baseline="0">
                  <a:solidFill>
                    <a:srgbClr val="404040"/>
                  </a:solidFill>
                  <a:latin typeface="微软雅黑" charset="0"/>
                  <a:ea typeface="宋体" charset="0"/>
                  <a:cs typeface="微软雅黑" charset="0"/>
                </a:rPr>
                <a:t>控制</a:t>
              </a:r>
              <a:endParaRPr lang="en-US" altLang="zh-CN" sz="1326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endParaRPr>
            </a:p>
            <a:p>
              <a:pPr marL="156337" indent="0" algn="l">
                <a:lnSpc>
                  <a:spcPct val="100000"/>
                </a:lnSpc>
                <a:spcBef>
                  <a:spcPts val="658"/>
                </a:spcBef>
                <a:spcAft>
                  <a:spcPts val="0"/>
                </a:spcAft>
                <a:buNone/>
              </a:pPr>
              <a:r>
                <a:rPr lang="zh-CN" altLang="en-US" sz="1326" b="0" i="0" u="none" strike="noStrike" kern="1200" cap="none" spc="0" baseline="0">
                  <a:solidFill>
                    <a:srgbClr val="404040"/>
                  </a:solidFill>
                  <a:latin typeface="微软雅黑" charset="0"/>
                  <a:ea typeface="宋体" charset="0"/>
                  <a:cs typeface="微软雅黑" charset="0"/>
                </a:rPr>
                <a:t>数据</a:t>
              </a:r>
              <a:endParaRPr lang="en-US" altLang="zh-CN" sz="1326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endParaRPr>
            </a:p>
            <a:p>
              <a:pPr marL="11938" indent="0" algn="l">
                <a:lnSpc>
                  <a:spcPct val="100000"/>
                </a:lnSpc>
                <a:spcBef>
                  <a:spcPts val="564"/>
                </a:spcBef>
                <a:spcAft>
                  <a:spcPts val="0"/>
                </a:spcAft>
                <a:buNone/>
              </a:pPr>
              <a:r>
                <a:rPr lang="zh-CN" altLang="en-US" sz="1326" b="0" i="0" u="none" strike="noStrike" kern="1200" cap="none" spc="0" baseline="0">
                  <a:solidFill>
                    <a:srgbClr val="404040"/>
                  </a:solidFill>
                  <a:latin typeface="微软雅黑" charset="0"/>
                  <a:ea typeface="宋体" charset="0"/>
                  <a:cs typeface="微软雅黑" charset="0"/>
                </a:rPr>
                <a:t>地址或指令</a:t>
              </a:r>
              <a:endParaRPr lang="zh-CN" altLang="en-US" sz="1326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宋体" charset="0"/>
                <a:cs typeface="微软雅黑" charset="0"/>
              </a:endParaRPr>
            </a:p>
          </p:txBody>
        </p:sp>
      </p:grpSp>
      <p:sp>
        <p:nvSpPr>
          <p:cNvPr id="192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  <p:sp>
        <p:nvSpPr>
          <p:cNvPr id="193" name="矩形"/>
          <p:cNvSpPr>
            <a:spLocks/>
          </p:cNvSpPr>
          <p:nvPr/>
        </p:nvSpPr>
        <p:spPr>
          <a:xfrm>
            <a:off x="9244082" y="4420826"/>
            <a:ext cx="2256206" cy="6248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CPU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能直接访问的是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内存储器</a:t>
            </a:r>
          </a:p>
        </p:txBody>
      </p:sp>
    </p:spTree>
    <p:extLst>
      <p:ext uri="{BB962C8B-B14F-4D97-AF65-F5344CB8AC3E}">
        <p14:creationId xmlns:p14="http://schemas.microsoft.com/office/powerpoint/2010/main" val="1552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97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198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199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00" name="矩形"/>
          <p:cNvSpPr>
            <a:spLocks/>
          </p:cNvSpPr>
          <p:nvPr/>
        </p:nvSpPr>
        <p:spPr>
          <a:xfrm>
            <a:off x="861445" y="961925"/>
            <a:ext cx="193707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5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201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02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冯</a:t>
            </a:r>
            <a:r>
              <a:rPr lang="zh-CN" altLang="en-US" sz="2274" b="0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·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诺依曼计算机的组成（硬件+</a:t>
            </a:r>
            <a:r>
              <a:rPr lang="en-US" altLang="zh-CN" sz="2274" b="0" i="0" u="none" strike="noStrike" kern="1200" cap="none" spc="-9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软件）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pic>
        <p:nvPicPr>
          <p:cNvPr id="20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444" y="1552072"/>
            <a:ext cx="6776360" cy="5002302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204" name="矩形"/>
          <p:cNvSpPr>
            <a:spLocks/>
          </p:cNvSpPr>
          <p:nvPr/>
        </p:nvSpPr>
        <p:spPr>
          <a:xfrm>
            <a:off x="3580210" y="4263827"/>
            <a:ext cx="1335405" cy="3581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按地址顺序</a:t>
            </a:r>
          </a:p>
        </p:txBody>
      </p:sp>
      <p:sp>
        <p:nvSpPr>
          <p:cNvPr id="205" name="矩形"/>
          <p:cNvSpPr>
            <a:spLocks/>
          </p:cNvSpPr>
          <p:nvPr/>
        </p:nvSpPr>
        <p:spPr>
          <a:xfrm>
            <a:off x="4981842" y="5338140"/>
            <a:ext cx="1650764" cy="11582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例：显卡将数字信号转化为模拟信号传送给显示器</a:t>
            </a:r>
          </a:p>
        </p:txBody>
      </p:sp>
      <p:grpSp>
        <p:nvGrpSpPr>
          <p:cNvPr id="215" name="组合"/>
          <p:cNvGrpSpPr>
            <a:grpSpLocks/>
          </p:cNvGrpSpPr>
          <p:nvPr/>
        </p:nvGrpSpPr>
        <p:grpSpPr>
          <a:xfrm>
            <a:off x="8678951" y="4846764"/>
            <a:ext cx="2557878" cy="1716103"/>
            <a:chOff x="8678951" y="4846764"/>
            <a:chExt cx="2557878" cy="1716103"/>
          </a:xfrm>
        </p:grpSpPr>
        <p:sp>
          <p:nvSpPr>
            <p:cNvPr id="206" name="矩形"/>
            <p:cNvSpPr>
              <a:spLocks/>
            </p:cNvSpPr>
            <p:nvPr/>
          </p:nvSpPr>
          <p:spPr>
            <a:xfrm>
              <a:off x="8890669" y="5037325"/>
              <a:ext cx="878204" cy="35814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0" i="0" u="none" strike="noStrike" kern="1200" cap="none" spc="0" baseline="0">
                  <a:solidFill>
                    <a:schemeClr val="tx1"/>
                  </a:solidFill>
                  <a:latin typeface="微软雅黑" charset="0"/>
                  <a:ea typeface="微软雅黑" charset="0"/>
                  <a:cs typeface="Calibri" charset="0"/>
                </a:rPr>
                <a:t>信息流</a:t>
              </a:r>
            </a:p>
          </p:txBody>
        </p:sp>
        <p:sp>
          <p:nvSpPr>
            <p:cNvPr id="207" name="矩形"/>
            <p:cNvSpPr>
              <a:spLocks/>
            </p:cNvSpPr>
            <p:nvPr/>
          </p:nvSpPr>
          <p:spPr>
            <a:xfrm>
              <a:off x="9901424" y="4852659"/>
              <a:ext cx="1335405" cy="35814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0" i="0" u="none" strike="noStrike" kern="1200" cap="none" spc="0" baseline="0">
                  <a:solidFill>
                    <a:schemeClr val="tx1"/>
                  </a:solidFill>
                  <a:latin typeface="微软雅黑" charset="0"/>
                  <a:ea typeface="微软雅黑" charset="0"/>
                  <a:cs typeface="Calibri" charset="0"/>
                </a:rPr>
                <a:t>数据与程序</a:t>
              </a:r>
            </a:p>
          </p:txBody>
        </p:sp>
        <p:sp>
          <p:nvSpPr>
            <p:cNvPr id="208" name="矩形"/>
            <p:cNvSpPr>
              <a:spLocks/>
            </p:cNvSpPr>
            <p:nvPr/>
          </p:nvSpPr>
          <p:spPr>
            <a:xfrm>
              <a:off x="9901421" y="5299200"/>
              <a:ext cx="1335405" cy="35814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0" i="0" u="none" strike="noStrike" kern="1200" cap="none" spc="0" baseline="0">
                  <a:solidFill>
                    <a:schemeClr val="tx1"/>
                  </a:solidFill>
                  <a:latin typeface="微软雅黑" charset="0"/>
                  <a:ea typeface="微软雅黑" charset="0"/>
                  <a:cs typeface="Calibri" charset="0"/>
                </a:rPr>
                <a:t>单向或双向</a:t>
              </a:r>
            </a:p>
          </p:txBody>
        </p:sp>
        <p:sp>
          <p:nvSpPr>
            <p:cNvPr id="209" name="矩形"/>
            <p:cNvSpPr>
              <a:spLocks/>
            </p:cNvSpPr>
            <p:nvPr/>
          </p:nvSpPr>
          <p:spPr>
            <a:xfrm>
              <a:off x="8892898" y="5919090"/>
              <a:ext cx="878204" cy="35814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0" i="0" u="none" strike="noStrike" kern="1200" cap="none" spc="0" baseline="0">
                  <a:solidFill>
                    <a:schemeClr val="tx1"/>
                  </a:solidFill>
                  <a:latin typeface="微软雅黑" charset="0"/>
                  <a:ea typeface="微软雅黑" charset="0"/>
                  <a:cs typeface="Calibri" charset="0"/>
                </a:rPr>
                <a:t>控制流</a:t>
              </a:r>
            </a:p>
          </p:txBody>
        </p:sp>
        <p:sp>
          <p:nvSpPr>
            <p:cNvPr id="210" name="左大括号"/>
            <p:cNvSpPr>
              <a:spLocks/>
            </p:cNvSpPr>
            <p:nvPr/>
          </p:nvSpPr>
          <p:spPr>
            <a:xfrm>
              <a:off x="9717848" y="4846764"/>
              <a:ext cx="233557" cy="749677"/>
            </a:xfrm>
            <a:prstGeom prst="leftBrace">
              <a:avLst>
                <a:gd name="adj1" fmla="val 26733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1" name="左大括号"/>
            <p:cNvSpPr>
              <a:spLocks/>
            </p:cNvSpPr>
            <p:nvPr/>
          </p:nvSpPr>
          <p:spPr>
            <a:xfrm>
              <a:off x="8678951" y="5037325"/>
              <a:ext cx="233557" cy="1251097"/>
            </a:xfrm>
            <a:prstGeom prst="leftBrace">
              <a:avLst>
                <a:gd name="adj1" fmla="val 44614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2" name="矩形"/>
            <p:cNvSpPr>
              <a:spLocks/>
            </p:cNvSpPr>
            <p:nvPr/>
          </p:nvSpPr>
          <p:spPr>
            <a:xfrm>
              <a:off x="9901424" y="5758186"/>
              <a:ext cx="1335405" cy="35814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0" i="0" u="none" strike="noStrike" kern="1200" cap="none" spc="0" baseline="0">
                  <a:solidFill>
                    <a:schemeClr val="tx1"/>
                  </a:solidFill>
                  <a:latin typeface="微软雅黑" charset="0"/>
                  <a:ea typeface="微软雅黑" charset="0"/>
                  <a:cs typeface="Calibri" charset="0"/>
                </a:rPr>
                <a:t>控制器出发</a:t>
              </a:r>
            </a:p>
          </p:txBody>
        </p:sp>
        <p:sp>
          <p:nvSpPr>
            <p:cNvPr id="213" name="矩形"/>
            <p:cNvSpPr>
              <a:spLocks/>
            </p:cNvSpPr>
            <p:nvPr/>
          </p:nvSpPr>
          <p:spPr>
            <a:xfrm>
              <a:off x="9901421" y="6204727"/>
              <a:ext cx="649605" cy="35814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0" i="0" u="none" strike="noStrike" kern="1200" cap="none" spc="0" baseline="0">
                  <a:solidFill>
                    <a:schemeClr val="tx1"/>
                  </a:solidFill>
                  <a:latin typeface="微软雅黑" charset="0"/>
                  <a:ea typeface="微软雅黑" charset="0"/>
                  <a:cs typeface="Calibri" charset="0"/>
                </a:rPr>
                <a:t>单向</a:t>
              </a:r>
            </a:p>
          </p:txBody>
        </p:sp>
        <p:sp>
          <p:nvSpPr>
            <p:cNvPr id="214" name="左大括号"/>
            <p:cNvSpPr>
              <a:spLocks/>
            </p:cNvSpPr>
            <p:nvPr/>
          </p:nvSpPr>
          <p:spPr>
            <a:xfrm>
              <a:off x="9717848" y="5752291"/>
              <a:ext cx="233557" cy="749677"/>
            </a:xfrm>
            <a:prstGeom prst="leftBrace">
              <a:avLst>
                <a:gd name="adj1" fmla="val 26733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244" name="组合"/>
          <p:cNvGrpSpPr>
            <a:grpSpLocks/>
          </p:cNvGrpSpPr>
          <p:nvPr/>
        </p:nvGrpSpPr>
        <p:grpSpPr>
          <a:xfrm>
            <a:off x="6924414" y="684944"/>
            <a:ext cx="4463980" cy="3812148"/>
            <a:chOff x="6924414" y="684944"/>
            <a:chExt cx="4463980" cy="3812148"/>
          </a:xfrm>
        </p:grpSpPr>
        <p:grpSp>
          <p:nvGrpSpPr>
            <p:cNvPr id="235" name="组合"/>
            <p:cNvGrpSpPr>
              <a:grpSpLocks/>
            </p:cNvGrpSpPr>
            <p:nvPr/>
          </p:nvGrpSpPr>
          <p:grpSpPr>
            <a:xfrm>
              <a:off x="8218837" y="1157919"/>
              <a:ext cx="3169557" cy="3339173"/>
              <a:chOff x="8218837" y="1157919"/>
              <a:chExt cx="3169557" cy="3339173"/>
            </a:xfrm>
          </p:grpSpPr>
          <p:sp>
            <p:nvSpPr>
              <p:cNvPr id="216" name="圆角矩形"/>
              <p:cNvSpPr>
                <a:spLocks/>
              </p:cNvSpPr>
              <p:nvPr/>
            </p:nvSpPr>
            <p:spPr>
              <a:xfrm>
                <a:off x="9086800" y="1552072"/>
                <a:ext cx="1220189" cy="443867"/>
              </a:xfrm>
              <a:prstGeom prst="roundRect">
                <a:avLst>
                  <a:gd name="adj" fmla="val 16666"/>
                </a:avLst>
              </a:pr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800" b="0" i="0" u="none" strike="noStrike" kern="1200" cap="none" spc="0" baseline="0">
                    <a:solidFill>
                      <a:srgbClr val="000000"/>
                    </a:solidFill>
                    <a:latin typeface="微软雅黑" charset="0"/>
                    <a:ea typeface="微软雅黑" charset="0"/>
                    <a:cs typeface="Calibri" charset="0"/>
                  </a:rPr>
                  <a:t>输入设备</a:t>
                </a:r>
              </a:p>
            </p:txBody>
          </p:sp>
          <p:sp>
            <p:nvSpPr>
              <p:cNvPr id="217" name="圆角矩形"/>
              <p:cNvSpPr>
                <a:spLocks/>
              </p:cNvSpPr>
              <p:nvPr/>
            </p:nvSpPr>
            <p:spPr>
              <a:xfrm>
                <a:off x="9086800" y="2354687"/>
                <a:ext cx="1220189" cy="443867"/>
              </a:xfrm>
              <a:prstGeom prst="roundRect">
                <a:avLst>
                  <a:gd name="adj" fmla="val 16666"/>
                </a:avLst>
              </a:pr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800" b="0" i="0" u="none" strike="noStrike" kern="1200" cap="none" spc="0" baseline="0">
                    <a:solidFill>
                      <a:srgbClr val="000000"/>
                    </a:solidFill>
                    <a:latin typeface="微软雅黑" charset="0"/>
                    <a:ea typeface="微软雅黑" charset="0"/>
                    <a:cs typeface="Calibri" charset="0"/>
                  </a:rPr>
                  <a:t>存储器</a:t>
                </a:r>
              </a:p>
            </p:txBody>
          </p:sp>
          <p:sp>
            <p:nvSpPr>
              <p:cNvPr id="218" name="圆角矩形"/>
              <p:cNvSpPr>
                <a:spLocks/>
              </p:cNvSpPr>
              <p:nvPr/>
            </p:nvSpPr>
            <p:spPr>
              <a:xfrm>
                <a:off x="8218837" y="3260603"/>
                <a:ext cx="1220190" cy="443867"/>
              </a:xfrm>
              <a:prstGeom prst="roundRect">
                <a:avLst>
                  <a:gd name="adj" fmla="val 16666"/>
                </a:avLst>
              </a:pr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800" b="0" i="0" u="none" strike="noStrike" kern="1200" cap="none" spc="0" baseline="0">
                    <a:solidFill>
                      <a:srgbClr val="000000"/>
                    </a:solidFill>
                    <a:latin typeface="微软雅黑" charset="0"/>
                    <a:ea typeface="微软雅黑" charset="0"/>
                    <a:cs typeface="Calibri" charset="0"/>
                  </a:rPr>
                  <a:t>运算器</a:t>
                </a:r>
              </a:p>
            </p:txBody>
          </p:sp>
          <p:sp>
            <p:nvSpPr>
              <p:cNvPr id="219" name="圆角矩形"/>
              <p:cNvSpPr>
                <a:spLocks/>
              </p:cNvSpPr>
              <p:nvPr/>
            </p:nvSpPr>
            <p:spPr>
              <a:xfrm>
                <a:off x="10020061" y="3256833"/>
                <a:ext cx="1220189" cy="443867"/>
              </a:xfrm>
              <a:prstGeom prst="roundRect">
                <a:avLst>
                  <a:gd name="adj" fmla="val 16666"/>
                </a:avLst>
              </a:pr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800" b="0" i="0" u="none" strike="noStrike" kern="1200" cap="none" spc="0" baseline="0">
                    <a:solidFill>
                      <a:srgbClr val="000000"/>
                    </a:solidFill>
                    <a:latin typeface="微软雅黑" charset="0"/>
                    <a:ea typeface="微软雅黑" charset="0"/>
                    <a:cs typeface="Calibri" charset="0"/>
                  </a:rPr>
                  <a:t>控制器</a:t>
                </a:r>
              </a:p>
            </p:txBody>
          </p:sp>
          <p:sp>
            <p:nvSpPr>
              <p:cNvPr id="220" name="圆角矩形"/>
              <p:cNvSpPr>
                <a:spLocks/>
              </p:cNvSpPr>
              <p:nvPr/>
            </p:nvSpPr>
            <p:spPr>
              <a:xfrm>
                <a:off x="9086800" y="4053225"/>
                <a:ext cx="1220189" cy="443867"/>
              </a:xfrm>
              <a:prstGeom prst="roundRect">
                <a:avLst>
                  <a:gd name="adj" fmla="val 16666"/>
                </a:avLst>
              </a:prstGeom>
              <a:solidFill>
                <a:srgbClr val="FFFFFF"/>
              </a:solidFill>
              <a:ln w="25400" cap="flat" cmpd="sng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800" b="0" i="0" u="none" strike="noStrike" kern="1200" cap="none" spc="0" baseline="0">
                    <a:solidFill>
                      <a:srgbClr val="000000"/>
                    </a:solidFill>
                    <a:latin typeface="微软雅黑" charset="0"/>
                    <a:ea typeface="微软雅黑" charset="0"/>
                    <a:cs typeface="Calibri" charset="0"/>
                  </a:rPr>
                  <a:t>输出设备</a:t>
                </a:r>
              </a:p>
            </p:txBody>
          </p:sp>
          <p:cxnSp>
            <p:nvCxnSpPr>
              <p:cNvPr id="221" name="直线连接线"/>
              <p:cNvCxnSpPr>
                <a:cxnSpLocks/>
                <a:endCxn id="216" idx="0"/>
              </p:cNvCxnSpPr>
              <p:nvPr/>
            </p:nvCxnSpPr>
            <p:spPr>
              <a:xfrm>
                <a:off x="9696895" y="1157919"/>
                <a:ext cx="1587" cy="39415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</p:cxnSp>
          <p:cxnSp>
            <p:nvCxnSpPr>
              <p:cNvPr id="222" name="直线连接线"/>
              <p:cNvCxnSpPr>
                <a:cxnSpLocks/>
                <a:stCxn id="216" idx="2"/>
                <a:endCxn id="217" idx="0"/>
              </p:cNvCxnSpPr>
              <p:nvPr/>
            </p:nvCxnSpPr>
            <p:spPr>
              <a:xfrm>
                <a:off x="9696895" y="1995941"/>
                <a:ext cx="1587" cy="35874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</p:cxnSp>
          <p:cxnSp>
            <p:nvCxnSpPr>
              <p:cNvPr id="223" name="直线连接线"/>
              <p:cNvCxnSpPr>
                <a:cxnSpLocks/>
                <a:stCxn id="217" idx="2"/>
                <a:endCxn id="218" idx="0"/>
              </p:cNvCxnSpPr>
              <p:nvPr/>
            </p:nvCxnSpPr>
            <p:spPr>
              <a:xfrm rot="21600000" flipH="1">
                <a:off x="8828932" y="2798554"/>
                <a:ext cx="867961" cy="4620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</p:cxnSp>
          <p:cxnSp>
            <p:nvCxnSpPr>
              <p:cNvPr id="224" name="直线连接线"/>
              <p:cNvCxnSpPr>
                <a:cxnSpLocks/>
                <a:stCxn id="217" idx="2"/>
                <a:endCxn id="219" idx="0"/>
              </p:cNvCxnSpPr>
              <p:nvPr/>
            </p:nvCxnSpPr>
            <p:spPr>
              <a:xfrm>
                <a:off x="9696895" y="2798554"/>
                <a:ext cx="933259" cy="458279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tailEnd type="triangle" w="med" len="med"/>
              </a:ln>
            </p:spPr>
          </p:cxnSp>
          <p:sp>
            <p:nvSpPr>
              <p:cNvPr id="225" name="直线"/>
              <p:cNvSpPr>
                <a:spLocks/>
              </p:cNvSpPr>
              <p:nvPr/>
            </p:nvSpPr>
            <p:spPr>
              <a:xfrm>
                <a:off x="8828932" y="3704471"/>
                <a:ext cx="0" cy="159604"/>
              </a:xfrm>
              <a:prstGeom prst="lin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26" name="直线"/>
              <p:cNvSpPr>
                <a:spLocks/>
              </p:cNvSpPr>
              <p:nvPr/>
            </p:nvSpPr>
            <p:spPr>
              <a:xfrm>
                <a:off x="10630156" y="3700700"/>
                <a:ext cx="0" cy="163377"/>
              </a:xfrm>
              <a:prstGeom prst="lin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27" name="直线"/>
              <p:cNvSpPr>
                <a:spLocks/>
              </p:cNvSpPr>
              <p:nvPr/>
            </p:nvSpPr>
            <p:spPr>
              <a:xfrm>
                <a:off x="8828932" y="3864077"/>
                <a:ext cx="1801224" cy="0"/>
              </a:xfrm>
              <a:prstGeom prst="lin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</p:spPr>
          </p:sp>
          <p:cxnSp>
            <p:nvCxnSpPr>
              <p:cNvPr id="228" name="直线连接线"/>
              <p:cNvCxnSpPr>
                <a:cxnSpLocks/>
                <a:endCxn id="220" idx="0"/>
              </p:cNvCxnSpPr>
              <p:nvPr/>
            </p:nvCxnSpPr>
            <p:spPr>
              <a:xfrm>
                <a:off x="9696895" y="3864077"/>
                <a:ext cx="1587" cy="1891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4A7EBC"/>
                </a:solidFill>
                <a:prstDash val="solid"/>
                <a:round/>
                <a:tailEnd type="triangle" w="med" len="med"/>
              </a:ln>
            </p:spPr>
          </p:cxnSp>
          <p:sp>
            <p:nvSpPr>
              <p:cNvPr id="229" name="矩形"/>
              <p:cNvSpPr>
                <a:spLocks/>
              </p:cNvSpPr>
              <p:nvPr/>
            </p:nvSpPr>
            <p:spPr>
              <a:xfrm>
                <a:off x="9729544" y="1158975"/>
                <a:ext cx="1437004" cy="30099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400" b="0" i="0" u="none" strike="noStrike" kern="1200" cap="none" spc="0" baseline="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Calibri" charset="0"/>
                  </a:rPr>
                  <a:t>输入数据与程序</a:t>
                </a:r>
              </a:p>
            </p:txBody>
          </p:sp>
          <p:sp>
            <p:nvSpPr>
              <p:cNvPr id="230" name="矩形"/>
              <p:cNvSpPr>
                <a:spLocks/>
              </p:cNvSpPr>
              <p:nvPr/>
            </p:nvSpPr>
            <p:spPr>
              <a:xfrm>
                <a:off x="9810987" y="2015502"/>
                <a:ext cx="548003" cy="30099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400" b="0" i="0" u="none" strike="noStrike" kern="1200" cap="none" spc="0" baseline="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Calibri" charset="0"/>
                  </a:rPr>
                  <a:t>存储</a:t>
                </a:r>
              </a:p>
            </p:txBody>
          </p:sp>
          <p:sp>
            <p:nvSpPr>
              <p:cNvPr id="231" name="矩形"/>
              <p:cNvSpPr>
                <a:spLocks/>
              </p:cNvSpPr>
              <p:nvPr/>
            </p:nvSpPr>
            <p:spPr>
              <a:xfrm>
                <a:off x="10306990" y="2422731"/>
                <a:ext cx="1081403" cy="30099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400" b="0" i="0" u="none" strike="noStrike" kern="1200" cap="none" spc="0" baseline="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Calibri" charset="0"/>
                  </a:rPr>
                  <a:t>按地址顺序</a:t>
                </a:r>
              </a:p>
            </p:txBody>
          </p:sp>
          <p:sp>
            <p:nvSpPr>
              <p:cNvPr id="232" name="矩形"/>
              <p:cNvSpPr>
                <a:spLocks/>
              </p:cNvSpPr>
              <p:nvPr/>
            </p:nvSpPr>
            <p:spPr>
              <a:xfrm>
                <a:off x="8681832" y="2854661"/>
                <a:ext cx="548004" cy="30099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400" b="0" i="0" u="none" strike="noStrike" kern="1200" cap="none" spc="0" baseline="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Calibri" charset="0"/>
                  </a:rPr>
                  <a:t>数据</a:t>
                </a:r>
              </a:p>
            </p:txBody>
          </p:sp>
          <p:sp>
            <p:nvSpPr>
              <p:cNvPr id="233" name="矩形"/>
              <p:cNvSpPr>
                <a:spLocks/>
              </p:cNvSpPr>
              <p:nvPr/>
            </p:nvSpPr>
            <p:spPr>
              <a:xfrm>
                <a:off x="10304426" y="2856710"/>
                <a:ext cx="548003" cy="30099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400" b="0" i="0" u="none" strike="noStrike" kern="1200" cap="none" spc="0" baseline="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Calibri" charset="0"/>
                  </a:rPr>
                  <a:t>程序</a:t>
                </a:r>
              </a:p>
            </p:txBody>
          </p:sp>
          <p:sp>
            <p:nvSpPr>
              <p:cNvPr id="234" name="矩形"/>
              <p:cNvSpPr>
                <a:spLocks/>
              </p:cNvSpPr>
              <p:nvPr/>
            </p:nvSpPr>
            <p:spPr>
              <a:xfrm>
                <a:off x="10630156" y="3745447"/>
                <a:ext cx="548003" cy="30099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horz" wrap="non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400" b="0" i="0" u="none" strike="noStrike" kern="1200" cap="none" spc="0" baseline="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Calibri" charset="0"/>
                  </a:rPr>
                  <a:t>输出</a:t>
                </a:r>
              </a:p>
            </p:txBody>
          </p:sp>
        </p:grpSp>
        <p:grpSp>
          <p:nvGrpSpPr>
            <p:cNvPr id="241" name="组合"/>
            <p:cNvGrpSpPr>
              <a:grpSpLocks/>
            </p:cNvGrpSpPr>
            <p:nvPr/>
          </p:nvGrpSpPr>
          <p:grpSpPr>
            <a:xfrm>
              <a:off x="6924414" y="684944"/>
              <a:ext cx="1766091" cy="786765"/>
              <a:chOff x="6924414" y="684944"/>
              <a:chExt cx="1766091" cy="786765"/>
            </a:xfrm>
          </p:grpSpPr>
          <p:grpSp>
            <p:nvGrpSpPr>
              <p:cNvPr id="239" name="组合"/>
              <p:cNvGrpSpPr>
                <a:grpSpLocks/>
              </p:cNvGrpSpPr>
              <p:nvPr/>
            </p:nvGrpSpPr>
            <p:grpSpPr>
              <a:xfrm>
                <a:off x="7396354" y="705372"/>
                <a:ext cx="1294151" cy="737056"/>
                <a:chOff x="7396354" y="705372"/>
                <a:chExt cx="1294151" cy="737056"/>
              </a:xfrm>
            </p:grpSpPr>
            <p:sp>
              <p:nvSpPr>
                <p:cNvPr id="236" name="矩形"/>
                <p:cNvSpPr>
                  <a:spLocks/>
                </p:cNvSpPr>
                <p:nvPr/>
              </p:nvSpPr>
              <p:spPr>
                <a:xfrm>
                  <a:off x="7583701" y="705372"/>
                  <a:ext cx="1106805" cy="35814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miter/>
                </a:ln>
              </p:spPr>
              <p:txBody>
                <a:bodyPr vert="horz" wrap="none" lIns="91440" tIns="45720" rIns="91440" bIns="45720" anchor="t" anchorCtr="0">
                  <a:prstTxWarp prst="textNoShape">
                    <a:avLst/>
                  </a:prstTxWarp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sz="1800" b="0" i="0" u="none" strike="noStrike" kern="1200" cap="none" spc="0" baseline="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Calibri" charset="0"/>
                    </a:rPr>
                    <a:t>软件系统</a:t>
                  </a:r>
                </a:p>
              </p:txBody>
            </p:sp>
            <p:sp>
              <p:nvSpPr>
                <p:cNvPr id="237" name="矩形"/>
                <p:cNvSpPr>
                  <a:spLocks/>
                </p:cNvSpPr>
                <p:nvPr/>
              </p:nvSpPr>
              <p:spPr>
                <a:xfrm>
                  <a:off x="7583701" y="1084288"/>
                  <a:ext cx="1106805" cy="35814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miter/>
                </a:ln>
              </p:spPr>
              <p:txBody>
                <a:bodyPr vert="horz" wrap="none" lIns="91440" tIns="45720" rIns="91440" bIns="45720" anchor="t" anchorCtr="0">
                  <a:prstTxWarp prst="textNoShape">
                    <a:avLst/>
                  </a:prstTxWarp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sz="1800" b="0" i="0" u="none" strike="noStrike" kern="1200" cap="none" spc="0" baseline="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Calibri" charset="0"/>
                    </a:rPr>
                    <a:t>硬件系统</a:t>
                  </a:r>
                </a:p>
              </p:txBody>
            </p:sp>
            <p:sp>
              <p:nvSpPr>
                <p:cNvPr id="238" name="左大括号"/>
                <p:cNvSpPr>
                  <a:spLocks/>
                </p:cNvSpPr>
                <p:nvPr/>
              </p:nvSpPr>
              <p:spPr>
                <a:xfrm>
                  <a:off x="7396354" y="745637"/>
                  <a:ext cx="203671" cy="661887"/>
                </a:xfrm>
                <a:prstGeom prst="leftBrace">
                  <a:avLst>
                    <a:gd name="adj1" fmla="val 27066"/>
                    <a:gd name="adj2" fmla="val 5000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</a:ln>
              </p:spPr>
            </p:sp>
          </p:grpSp>
          <p:sp>
            <p:nvSpPr>
              <p:cNvPr id="240" name="矩形"/>
              <p:cNvSpPr>
                <a:spLocks/>
              </p:cNvSpPr>
              <p:nvPr/>
            </p:nvSpPr>
            <p:spPr>
              <a:xfrm>
                <a:off x="6924414" y="684944"/>
                <a:ext cx="484860" cy="786765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eaVert" wrap="non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800" b="0" i="0" u="none" strike="noStrike" kern="1200" cap="none" spc="0" baseline="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Calibri" charset="0"/>
                  </a:rPr>
                  <a:t>计算机</a:t>
                </a:r>
              </a:p>
            </p:txBody>
          </p:sp>
        </p:grpSp>
        <p:cxnSp>
          <p:nvCxnSpPr>
            <p:cNvPr id="242" name="直线连接线"/>
            <p:cNvCxnSpPr>
              <a:cxnSpLocks/>
            </p:cNvCxnSpPr>
            <p:nvPr/>
          </p:nvCxnSpPr>
          <p:spPr>
            <a:xfrm>
              <a:off x="7951955" y="1495193"/>
              <a:ext cx="312279" cy="50623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cxnSp>
        <p:sp>
          <p:nvSpPr>
            <p:cNvPr id="243" name="矩形"/>
            <p:cNvSpPr>
              <a:spLocks/>
            </p:cNvSpPr>
            <p:nvPr/>
          </p:nvSpPr>
          <p:spPr>
            <a:xfrm>
              <a:off x="8063749" y="1543177"/>
              <a:ext cx="652195" cy="30099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400" b="0" i="0" u="none" strike="noStrike" kern="1200" cap="none" spc="0" baseline="0">
                  <a:solidFill>
                    <a:schemeClr val="tx1"/>
                  </a:solidFill>
                  <a:latin typeface="微软雅黑" charset="0"/>
                  <a:ea typeface="微软雅黑" charset="0"/>
                  <a:cs typeface="Calibri" charset="0"/>
                </a:rPr>
                <a:t>5</a:t>
              </a:r>
              <a:r>
                <a:rPr lang="zh-CN" altLang="en-US" sz="1400" b="0" i="0" u="none" strike="noStrike" kern="1200" cap="none" spc="0" baseline="0">
                  <a:solidFill>
                    <a:schemeClr val="tx1"/>
                  </a:solidFill>
                  <a:latin typeface="微软雅黑" charset="0"/>
                  <a:ea typeface="微软雅黑" charset="0"/>
                  <a:cs typeface="Calibri" charset="0"/>
                </a:rPr>
                <a:t>部分</a:t>
              </a:r>
            </a:p>
          </p:txBody>
        </p:sp>
      </p:grpSp>
      <p:sp>
        <p:nvSpPr>
          <p:cNvPr id="245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</p:spTree>
    <p:extLst>
      <p:ext uri="{BB962C8B-B14F-4D97-AF65-F5344CB8AC3E}">
        <p14:creationId xmlns:p14="http://schemas.microsoft.com/office/powerpoint/2010/main" val="85676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49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250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251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52" name="矩形"/>
          <p:cNvSpPr>
            <a:spLocks/>
          </p:cNvSpPr>
          <p:nvPr/>
        </p:nvSpPr>
        <p:spPr>
          <a:xfrm>
            <a:off x="861445" y="961925"/>
            <a:ext cx="193707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6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253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54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冯</a:t>
            </a:r>
            <a:r>
              <a:rPr lang="zh-CN" altLang="en-US" sz="2274" b="0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·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诺依曼计算机的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结构特点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5" name="矩形"/>
          <p:cNvSpPr>
            <a:spLocks/>
          </p:cNvSpPr>
          <p:nvPr/>
        </p:nvSpPr>
        <p:spPr>
          <a:xfrm>
            <a:off x="3580210" y="4263827"/>
            <a:ext cx="1335405" cy="3581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按地址顺序</a:t>
            </a:r>
          </a:p>
        </p:txBody>
      </p:sp>
      <p:sp>
        <p:nvSpPr>
          <p:cNvPr id="256" name="矩形"/>
          <p:cNvSpPr>
            <a:spLocks/>
          </p:cNvSpPr>
          <p:nvPr/>
        </p:nvSpPr>
        <p:spPr>
          <a:xfrm>
            <a:off x="4981842" y="5338140"/>
            <a:ext cx="1650764" cy="11582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例：显卡将数字信号转化为模拟信号传送给显示器</a:t>
            </a:r>
          </a:p>
        </p:txBody>
      </p:sp>
      <p:sp>
        <p:nvSpPr>
          <p:cNvPr id="257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  <p:sp>
        <p:nvSpPr>
          <p:cNvPr id="258" name="矩形"/>
          <p:cNvSpPr>
            <a:spLocks/>
          </p:cNvSpPr>
          <p:nvPr/>
        </p:nvSpPr>
        <p:spPr>
          <a:xfrm>
            <a:off x="1333900" y="1739632"/>
            <a:ext cx="7717735" cy="30441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（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）存储程序，程序控制原理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程序设计者事先按一定要求编好程序，把它和数据一起存入存储器内，而机器能自动地按照程序执行一条条指令，这样就可以使全部运算成为真正的自动过程。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（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2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）使用二进制数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（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3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）程序自动执行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（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4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）跳跃执行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（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5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）硬件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5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部分：输入设备、存储器、运算器、控制器、输出设备</a:t>
            </a:r>
          </a:p>
        </p:txBody>
      </p:sp>
    </p:spTree>
    <p:extLst>
      <p:ext uri="{BB962C8B-B14F-4D97-AF65-F5344CB8AC3E}">
        <p14:creationId xmlns:p14="http://schemas.microsoft.com/office/powerpoint/2010/main" val="13213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62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263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264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65" name="矩形"/>
          <p:cNvSpPr>
            <a:spLocks/>
          </p:cNvSpPr>
          <p:nvPr/>
        </p:nvSpPr>
        <p:spPr>
          <a:xfrm>
            <a:off x="861445" y="961925"/>
            <a:ext cx="193707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7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266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67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冯</a:t>
            </a:r>
            <a:r>
              <a:rPr lang="zh-CN" altLang="en-US" sz="2274" b="0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·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诺依曼计算机的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组成（硬件</a:t>
            </a: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软件）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8" name="矩形"/>
          <p:cNvSpPr>
            <a:spLocks/>
          </p:cNvSpPr>
          <p:nvPr/>
        </p:nvSpPr>
        <p:spPr>
          <a:xfrm>
            <a:off x="3580210" y="4263827"/>
            <a:ext cx="1335405" cy="3581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按地址顺序</a:t>
            </a:r>
          </a:p>
        </p:txBody>
      </p:sp>
      <p:sp>
        <p:nvSpPr>
          <p:cNvPr id="269" name="矩形"/>
          <p:cNvSpPr>
            <a:spLocks/>
          </p:cNvSpPr>
          <p:nvPr/>
        </p:nvSpPr>
        <p:spPr>
          <a:xfrm>
            <a:off x="4981842" y="5338140"/>
            <a:ext cx="1650764" cy="11582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例：显卡将数字信号转化为模拟信号传送给显示器</a:t>
            </a:r>
          </a:p>
        </p:txBody>
      </p:sp>
      <p:sp>
        <p:nvSpPr>
          <p:cNvPr id="270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  <p:pic>
        <p:nvPicPr>
          <p:cNvPr id="271" name="图片"/>
          <p:cNvPicPr>
            <a:picLocks noChangeAspect="1"/>
          </p:cNvPicPr>
          <p:nvPr/>
        </p:nvPicPr>
        <p:blipFill>
          <a:blip r:embed="rId3" cstate="print"/>
          <a:srcRect t="23044"/>
          <a:stretch>
            <a:fillRect/>
          </a:stretch>
        </p:blipFill>
        <p:spPr>
          <a:xfrm>
            <a:off x="724030" y="1653345"/>
            <a:ext cx="11005154" cy="465509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365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75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276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277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78" name="矩形"/>
          <p:cNvSpPr>
            <a:spLocks/>
          </p:cNvSpPr>
          <p:nvPr/>
        </p:nvSpPr>
        <p:spPr>
          <a:xfrm>
            <a:off x="861445" y="961925"/>
            <a:ext cx="193707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7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279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80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冯</a:t>
            </a:r>
            <a:r>
              <a:rPr lang="zh-CN" altLang="en-US" sz="2274" b="0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·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诺依曼计算机的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组成（硬件</a:t>
            </a: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软件）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1" name="矩形"/>
          <p:cNvSpPr>
            <a:spLocks/>
          </p:cNvSpPr>
          <p:nvPr/>
        </p:nvSpPr>
        <p:spPr>
          <a:xfrm>
            <a:off x="3580210" y="4263827"/>
            <a:ext cx="1335405" cy="3581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按地址顺序</a:t>
            </a:r>
          </a:p>
        </p:txBody>
      </p:sp>
      <p:sp>
        <p:nvSpPr>
          <p:cNvPr id="282" name="矩形"/>
          <p:cNvSpPr>
            <a:spLocks/>
          </p:cNvSpPr>
          <p:nvPr/>
        </p:nvSpPr>
        <p:spPr>
          <a:xfrm>
            <a:off x="4981842" y="5338140"/>
            <a:ext cx="1650764" cy="11582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例：显卡将数字信号转化为模拟信号传送给显示器</a:t>
            </a:r>
          </a:p>
        </p:txBody>
      </p:sp>
      <p:sp>
        <p:nvSpPr>
          <p:cNvPr id="283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  <p:pic>
        <p:nvPicPr>
          <p:cNvPr id="284" name="图片"/>
          <p:cNvPicPr>
            <a:picLocks noChangeAspect="1"/>
          </p:cNvPicPr>
          <p:nvPr/>
        </p:nvPicPr>
        <p:blipFill>
          <a:blip r:embed="rId3" cstate="print"/>
          <a:srcRect t="25259"/>
          <a:stretch>
            <a:fillRect/>
          </a:stretch>
        </p:blipFill>
        <p:spPr>
          <a:xfrm>
            <a:off x="479175" y="1819569"/>
            <a:ext cx="10015565" cy="41187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480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88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289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290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91" name="矩形"/>
          <p:cNvSpPr>
            <a:spLocks/>
          </p:cNvSpPr>
          <p:nvPr/>
        </p:nvSpPr>
        <p:spPr>
          <a:xfrm>
            <a:off x="861445" y="961925"/>
            <a:ext cx="193707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8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292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93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计算机系统的多级层次结构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4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  <p:pic>
        <p:nvPicPr>
          <p:cNvPr id="295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7267" y="610106"/>
            <a:ext cx="3388123" cy="23762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grpSp>
        <p:nvGrpSpPr>
          <p:cNvPr id="308" name="组合"/>
          <p:cNvGrpSpPr>
            <a:grpSpLocks/>
          </p:cNvGrpSpPr>
          <p:nvPr/>
        </p:nvGrpSpPr>
        <p:grpSpPr>
          <a:xfrm>
            <a:off x="1270222" y="1653345"/>
            <a:ext cx="5729627" cy="4582382"/>
            <a:chOff x="1270222" y="1653345"/>
            <a:chExt cx="5729627" cy="4582382"/>
          </a:xfrm>
        </p:grpSpPr>
        <p:grpSp>
          <p:nvGrpSpPr>
            <p:cNvPr id="305" name="组合"/>
            <p:cNvGrpSpPr>
              <a:grpSpLocks/>
            </p:cNvGrpSpPr>
            <p:nvPr/>
          </p:nvGrpSpPr>
          <p:grpSpPr>
            <a:xfrm>
              <a:off x="2043211" y="1732426"/>
              <a:ext cx="4956638" cy="4444072"/>
              <a:chOff x="2043211" y="1732426"/>
              <a:chExt cx="4956638" cy="4444072"/>
            </a:xfrm>
          </p:grpSpPr>
          <p:grpSp>
            <p:nvGrpSpPr>
              <p:cNvPr id="303" name="组合"/>
              <p:cNvGrpSpPr>
                <a:grpSpLocks/>
              </p:cNvGrpSpPr>
              <p:nvPr/>
            </p:nvGrpSpPr>
            <p:grpSpPr>
              <a:xfrm>
                <a:off x="2043211" y="1732426"/>
                <a:ext cx="4466261" cy="4444072"/>
                <a:chOff x="2043211" y="1732426"/>
                <a:chExt cx="4466261" cy="4444072"/>
              </a:xfrm>
            </p:grpSpPr>
            <p:sp>
              <p:nvSpPr>
                <p:cNvPr id="296" name="矩形"/>
                <p:cNvSpPr>
                  <a:spLocks/>
                </p:cNvSpPr>
                <p:nvPr/>
              </p:nvSpPr>
              <p:spPr>
                <a:xfrm>
                  <a:off x="5174067" y="4263827"/>
                  <a:ext cx="1335405" cy="35814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miter/>
                </a:ln>
              </p:spPr>
              <p:txBody>
                <a:bodyPr vert="horz" wrap="none" lIns="91440" tIns="45720" rIns="91440" bIns="45720" anchor="t" anchorCtr="0">
                  <a:prstTxWarp prst="textNoShape">
                    <a:avLst/>
                  </a:prstTxWarp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sz="1800" b="0" i="0" u="none" strike="noStrike" kern="1200" cap="none" spc="0" baseline="0">
                      <a:solidFill>
                        <a:schemeClr val="bg1"/>
                      </a:solidFill>
                      <a:latin typeface="Calibri" charset="0"/>
                      <a:ea typeface="宋体" charset="0"/>
                      <a:cs typeface="Calibri" charset="0"/>
                    </a:rPr>
                    <a:t>按地址顺序</a:t>
                  </a:r>
                </a:p>
              </p:txBody>
            </p:sp>
            <p:pic>
              <p:nvPicPr>
                <p:cNvPr id="297" name="图片" descr="8560111501581919862086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375793" y="1732426"/>
                  <a:ext cx="2496292" cy="4444072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round/>
                </a:ln>
              </p:spPr>
            </p:pic>
            <p:sp>
              <p:nvSpPr>
                <p:cNvPr id="298" name="左大括号"/>
                <p:cNvSpPr>
                  <a:spLocks/>
                </p:cNvSpPr>
                <p:nvPr/>
              </p:nvSpPr>
              <p:spPr>
                <a:xfrm>
                  <a:off x="3182512" y="1801091"/>
                  <a:ext cx="193280" cy="1237672"/>
                </a:xfrm>
                <a:prstGeom prst="leftBrace">
                  <a:avLst>
                    <a:gd name="adj1" fmla="val 53332"/>
                    <a:gd name="adj2" fmla="val 5000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99" name="左大括号"/>
                <p:cNvSpPr>
                  <a:spLocks/>
                </p:cNvSpPr>
                <p:nvPr/>
              </p:nvSpPr>
              <p:spPr>
                <a:xfrm>
                  <a:off x="3182512" y="4700631"/>
                  <a:ext cx="193280" cy="1237673"/>
                </a:xfrm>
                <a:prstGeom prst="leftBrace">
                  <a:avLst>
                    <a:gd name="adj1" fmla="val 53333"/>
                    <a:gd name="adj2" fmla="val 5000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00" name="矩形"/>
                <p:cNvSpPr>
                  <a:spLocks/>
                </p:cNvSpPr>
                <p:nvPr/>
              </p:nvSpPr>
              <p:spPr>
                <a:xfrm>
                  <a:off x="2322418" y="2245055"/>
                  <a:ext cx="878204" cy="35814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miter/>
                </a:ln>
              </p:spPr>
              <p:txBody>
                <a:bodyPr vert="horz" wrap="none" lIns="91440" tIns="45720" rIns="91440" bIns="45720" anchor="t" anchorCtr="0">
                  <a:prstTxWarp prst="textNoShape">
                    <a:avLst/>
                  </a:prstTxWarp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sz="1800" b="0" i="0" u="none" strike="noStrike" kern="1200" cap="none" spc="0" baseline="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Calibri" charset="0"/>
                    </a:rPr>
                    <a:t>软件级</a:t>
                  </a:r>
                </a:p>
              </p:txBody>
            </p:sp>
            <p:sp>
              <p:nvSpPr>
                <p:cNvPr id="301" name="矩形"/>
                <p:cNvSpPr>
                  <a:spLocks/>
                </p:cNvSpPr>
                <p:nvPr/>
              </p:nvSpPr>
              <p:spPr>
                <a:xfrm>
                  <a:off x="2322418" y="5134801"/>
                  <a:ext cx="878204" cy="35814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miter/>
                </a:ln>
              </p:spPr>
              <p:txBody>
                <a:bodyPr vert="horz" wrap="none" lIns="91440" tIns="45720" rIns="91440" bIns="45720" anchor="t" anchorCtr="0">
                  <a:prstTxWarp prst="textNoShape">
                    <a:avLst/>
                  </a:prstTxWarp>
                  <a:spAutoFit/>
                </a:bodyPr>
                <a:lstStyle/>
                <a:p>
                  <a:pPr marL="0" indent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sz="1800" b="0" i="0" u="none" strike="noStrike" kern="1200" cap="none" spc="0" baseline="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Calibri" charset="0"/>
                    </a:rPr>
                    <a:t>硬件级</a:t>
                  </a:r>
                </a:p>
              </p:txBody>
            </p:sp>
            <p:sp>
              <p:nvSpPr>
                <p:cNvPr id="302" name="矩形"/>
                <p:cNvSpPr>
                  <a:spLocks/>
                </p:cNvSpPr>
                <p:nvPr/>
              </p:nvSpPr>
              <p:spPr>
                <a:xfrm>
                  <a:off x="2043211" y="3514050"/>
                  <a:ext cx="1332581" cy="62484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800" b="0" i="0" u="none" strike="noStrike" kern="1200" cap="none" spc="0" baseline="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Calibri" charset="0"/>
                    </a:rPr>
                    <a:t>(</a:t>
                  </a:r>
                  <a:r>
                    <a:rPr lang="zh-CN" altLang="en-US" sz="1800" b="0" i="0" u="none" strike="noStrike" kern="1200" cap="none" spc="0" baseline="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Calibri" charset="0"/>
                    </a:rPr>
                    <a:t>软件</a:t>
                  </a:r>
                  <a:r>
                    <a:rPr lang="en-US" altLang="zh-CN" sz="1800" b="0" i="0" u="none" strike="noStrike" kern="1200" cap="none" spc="0" baseline="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Calibri" charset="0"/>
                    </a:rPr>
                    <a:t>/</a:t>
                  </a:r>
                  <a:r>
                    <a:rPr lang="zh-CN" altLang="en-US" sz="1800" b="0" i="0" u="none" strike="noStrike" kern="1200" cap="none" spc="0" baseline="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Calibri" charset="0"/>
                    </a:rPr>
                    <a:t>硬件</a:t>
                  </a:r>
                  <a:r>
                    <a:rPr lang="en-US" altLang="zh-CN" sz="1800" b="0" i="0" u="none" strike="noStrike" kern="1200" cap="none" spc="0" baseline="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Calibri" charset="0"/>
                    </a:rPr>
                    <a:t>)</a:t>
                  </a:r>
                  <a:r>
                    <a:rPr lang="zh-CN" altLang="en-US" sz="1800" b="0" i="0" u="none" strike="noStrike" kern="1200" cap="none" spc="0" baseline="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cs typeface="Calibri" charset="0"/>
                    </a:rPr>
                    <a:t>混合级</a:t>
                  </a:r>
                </a:p>
              </p:txBody>
            </p:sp>
          </p:grpSp>
          <p:sp>
            <p:nvSpPr>
              <p:cNvPr id="304" name="矩形"/>
              <p:cNvSpPr>
                <a:spLocks/>
              </p:cNvSpPr>
              <p:nvPr/>
            </p:nvSpPr>
            <p:spPr>
              <a:xfrm>
                <a:off x="5843481" y="4448493"/>
                <a:ext cx="1156368" cy="72009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400" b="0" i="0" u="none" strike="noStrike" kern="1200" cap="none" spc="0" baseline="0">
                    <a:solidFill>
                      <a:schemeClr val="tx1"/>
                    </a:solidFill>
                    <a:latin typeface="微软雅黑" charset="0"/>
                    <a:ea typeface="微软雅黑" charset="0"/>
                    <a:cs typeface="Calibri" charset="0"/>
                  </a:rPr>
                  <a:t>一条机器指令对应一段微程序</a:t>
                </a:r>
              </a:p>
            </p:txBody>
          </p:sp>
        </p:grpSp>
        <p:sp>
          <p:nvSpPr>
            <p:cNvPr id="306" name="左大括号"/>
            <p:cNvSpPr>
              <a:spLocks/>
            </p:cNvSpPr>
            <p:nvPr/>
          </p:nvSpPr>
          <p:spPr>
            <a:xfrm>
              <a:off x="1790537" y="1653345"/>
              <a:ext cx="217219" cy="4582382"/>
            </a:xfrm>
            <a:prstGeom prst="leftBrace">
              <a:avLst>
                <a:gd name="adj1" fmla="val 175699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07" name="矩形"/>
            <p:cNvSpPr>
              <a:spLocks/>
            </p:cNvSpPr>
            <p:nvPr/>
          </p:nvSpPr>
          <p:spPr>
            <a:xfrm>
              <a:off x="1270222" y="3429000"/>
              <a:ext cx="484859" cy="101536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eaVert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0" i="0" u="none" strike="noStrike" kern="1200" cap="none" spc="0" baseline="0">
                  <a:solidFill>
                    <a:schemeClr val="tx1"/>
                  </a:solidFill>
                  <a:latin typeface="微软雅黑" charset="0"/>
                  <a:ea typeface="微软雅黑" charset="0"/>
                  <a:cs typeface="Calibri" charset="0"/>
                </a:rPr>
                <a:t>五级结构</a:t>
              </a:r>
            </a:p>
          </p:txBody>
        </p:sp>
      </p:grpSp>
      <p:sp>
        <p:nvSpPr>
          <p:cNvPr id="309" name="矩形"/>
          <p:cNvSpPr>
            <a:spLocks/>
          </p:cNvSpPr>
          <p:nvPr/>
        </p:nvSpPr>
        <p:spPr>
          <a:xfrm>
            <a:off x="6999849" y="2825806"/>
            <a:ext cx="5192149" cy="36633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该体系结构可以和计算机网络的分层结构进行类比。比如这两个体系结构中抽象都是无处不在的，又比如最底层都是物理层，最高层都是应用层。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最后说明代码效率不同的问题。比如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Java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，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C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，汇编语言，三者的代码效率可以认为汇编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&gt;C&gt;Java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。因为三者抽象程度不同，汇编语言抽象程度低，直接操控寄存器等硬件；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C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语言，在变量上进行操作；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Java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引入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OOP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，对象的抽象程度更高，所以代码效率更低。但是，精心编写的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C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语言代码的效率是完全可以和汇编语言比肩的，第一是现在编译器都有优化编译的功能，第二是最终生成的都是机器码，精心编写的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C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程序可以和汇编语言生成的机器码类似甚至相同。</a:t>
            </a:r>
          </a:p>
        </p:txBody>
      </p:sp>
    </p:spTree>
    <p:extLst>
      <p:ext uri="{BB962C8B-B14F-4D97-AF65-F5344CB8AC3E}">
        <p14:creationId xmlns:p14="http://schemas.microsoft.com/office/powerpoint/2010/main" val="17037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13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314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41979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653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1.1</a:t>
            </a:r>
            <a:r>
              <a:rPr lang="zh-CN" altLang="en-US" sz="2653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冯诺依曼结构计算机工作原理及层次结构分析</a:t>
            </a:r>
            <a:endParaRPr lang="zh-CN" altLang="en-US" sz="2653" b="1" i="0" u="none" strike="noStrike" kern="0" cap="none" spc="0" baseline="0">
              <a:solidFill>
                <a:srgbClr val="40404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15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16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17" name="矩形"/>
          <p:cNvSpPr>
            <a:spLocks/>
          </p:cNvSpPr>
          <p:nvPr/>
        </p:nvSpPr>
        <p:spPr>
          <a:xfrm>
            <a:off x="861445" y="961925"/>
            <a:ext cx="193707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8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18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19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计算机的层次结构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23" name="组合"/>
          <p:cNvGrpSpPr>
            <a:grpSpLocks/>
          </p:cNvGrpSpPr>
          <p:nvPr/>
        </p:nvGrpSpPr>
        <p:grpSpPr>
          <a:xfrm>
            <a:off x="230027" y="1537641"/>
            <a:ext cx="10728139" cy="4897159"/>
            <a:chOff x="230027" y="1537641"/>
            <a:chExt cx="10728139" cy="4897159"/>
          </a:xfrm>
        </p:grpSpPr>
        <p:pic>
          <p:nvPicPr>
            <p:cNvPr id="320" name="图片"/>
            <p:cNvPicPr>
              <a:picLocks noChangeAspect="1"/>
            </p:cNvPicPr>
            <p:nvPr/>
          </p:nvPicPr>
          <p:blipFill>
            <a:blip r:embed="rId3" cstate="print"/>
            <a:srcRect l="1" r="-1806"/>
            <a:stretch>
              <a:fillRect/>
            </a:stretch>
          </p:blipFill>
          <p:spPr>
            <a:xfrm>
              <a:off x="842967" y="1537641"/>
              <a:ext cx="10115201" cy="4897159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</p:pic>
        <p:sp>
          <p:nvSpPr>
            <p:cNvPr id="321" name="左大括号"/>
            <p:cNvSpPr>
              <a:spLocks/>
            </p:cNvSpPr>
            <p:nvPr/>
          </p:nvSpPr>
          <p:spPr>
            <a:xfrm>
              <a:off x="714888" y="1652037"/>
              <a:ext cx="256158" cy="4668373"/>
            </a:xfrm>
            <a:prstGeom prst="leftBrace">
              <a:avLst>
                <a:gd name="adj1" fmla="val 151787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22" name="矩形"/>
            <p:cNvSpPr>
              <a:spLocks/>
            </p:cNvSpPr>
            <p:nvPr/>
          </p:nvSpPr>
          <p:spPr>
            <a:xfrm>
              <a:off x="230027" y="3478391"/>
              <a:ext cx="484860" cy="1015365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eaVert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0" i="0" u="none" strike="noStrike" kern="1200" cap="none" spc="0" baseline="0">
                  <a:solidFill>
                    <a:schemeClr val="tx1"/>
                  </a:solidFill>
                  <a:latin typeface="微软雅黑" charset="0"/>
                  <a:ea typeface="微软雅黑" charset="0"/>
                  <a:cs typeface="Calibri" charset="0"/>
                </a:rPr>
                <a:t>七级结构</a:t>
              </a:r>
            </a:p>
          </p:txBody>
        </p:sp>
      </p:grpSp>
      <p:sp>
        <p:nvSpPr>
          <p:cNvPr id="324" name="矩形"/>
          <p:cNvSpPr>
            <a:spLocks/>
          </p:cNvSpPr>
          <p:nvPr/>
        </p:nvSpPr>
        <p:spPr>
          <a:xfrm>
            <a:off x="3983253" y="4992130"/>
            <a:ext cx="8110864" cy="15797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注意计算机结构体系结构的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7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层是环环相扣的，而且其中体现了计算机体系中一个很重要的思想：抽象，即下层实现功能，并给上层提供调用的接口。并且下层对上层来说是透明的。比如操作系统，就需要给上层提供计算机硬件的抽象（比如对内存进行抽象，对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I/O</a:t>
            </a: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进行抽象），因为直接操控计算机硬件是十分复杂的一件事。又比如微程序层，该层提供对上层指令的实现。同时，抽象允许使用者不了解下层的运行原理即可操作计算机。</a:t>
            </a:r>
          </a:p>
        </p:txBody>
      </p:sp>
    </p:spTree>
    <p:extLst>
      <p:ext uri="{BB962C8B-B14F-4D97-AF65-F5344CB8AC3E}">
        <p14:creationId xmlns:p14="http://schemas.microsoft.com/office/powerpoint/2010/main" val="5115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28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329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30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31" name="矩形"/>
          <p:cNvSpPr>
            <a:spLocks/>
          </p:cNvSpPr>
          <p:nvPr/>
        </p:nvSpPr>
        <p:spPr>
          <a:xfrm>
            <a:off x="861445" y="961925"/>
            <a:ext cx="193707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8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32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33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计算机系统的多级层次结构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3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7143" y="2201617"/>
            <a:ext cx="5298707" cy="2557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33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5850" y="2201617"/>
            <a:ext cx="5125454" cy="29412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336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</p:spTree>
    <p:extLst>
      <p:ext uri="{BB962C8B-B14F-4D97-AF65-F5344CB8AC3E}">
        <p14:creationId xmlns:p14="http://schemas.microsoft.com/office/powerpoint/2010/main" val="8641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40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341" name="文本框"/>
          <p:cNvSpPr>
            <a:spLocks noGrp="1"/>
          </p:cNvSpPr>
          <p:nvPr>
            <p:ph type="title"/>
          </p:nvPr>
        </p:nvSpPr>
        <p:spPr>
          <a:xfrm>
            <a:off x="2323546" y="120701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4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400" b="1" i="0" u="none" strike="noStrike" kern="0" cap="none" spc="0" baseline="0">
              <a:solidFill>
                <a:srgbClr val="40404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42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43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44" name="矩形"/>
          <p:cNvSpPr>
            <a:spLocks/>
          </p:cNvSpPr>
          <p:nvPr/>
        </p:nvSpPr>
        <p:spPr>
          <a:xfrm>
            <a:off x="861445" y="961925"/>
            <a:ext cx="193707" cy="6978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95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45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46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非时间指标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47" name="图片"/>
          <p:cNvPicPr>
            <a:picLocks noChangeAspect="1"/>
          </p:cNvPicPr>
          <p:nvPr/>
        </p:nvPicPr>
        <p:blipFill>
          <a:blip r:embed="rId3" cstate="print"/>
          <a:srcRect t="28983"/>
          <a:stretch>
            <a:fillRect/>
          </a:stretch>
        </p:blipFill>
        <p:spPr>
          <a:xfrm>
            <a:off x="0" y="1915377"/>
            <a:ext cx="10261895" cy="425912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121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51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352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53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54" name="矩形"/>
          <p:cNvSpPr>
            <a:spLocks/>
          </p:cNvSpPr>
          <p:nvPr/>
        </p:nvSpPr>
        <p:spPr>
          <a:xfrm>
            <a:off x="861445" y="961925"/>
            <a:ext cx="193707" cy="6978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95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55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56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时间指标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57" name="图片"/>
          <p:cNvPicPr>
            <a:picLocks noChangeAspect="1"/>
          </p:cNvPicPr>
          <p:nvPr/>
        </p:nvPicPr>
        <p:blipFill>
          <a:blip r:embed="rId3" cstate="print"/>
          <a:srcRect l="11295" t="26567" r="9037"/>
          <a:stretch>
            <a:fillRect/>
          </a:stretch>
        </p:blipFill>
        <p:spPr>
          <a:xfrm>
            <a:off x="253224" y="1794844"/>
            <a:ext cx="7964106" cy="41434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358" name="图片"/>
          <p:cNvPicPr>
            <a:picLocks noChangeAspect="1"/>
          </p:cNvPicPr>
          <p:nvPr/>
        </p:nvPicPr>
        <p:blipFill>
          <a:blip r:embed="rId4" cstate="print"/>
          <a:srcRect l="4345" t="3235" r="4345" b="6969"/>
          <a:stretch>
            <a:fillRect/>
          </a:stretch>
        </p:blipFill>
        <p:spPr>
          <a:xfrm>
            <a:off x="8301794" y="1794844"/>
            <a:ext cx="3890207" cy="38686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359" name="文本框"/>
          <p:cNvSpPr>
            <a:spLocks noGrp="1"/>
          </p:cNvSpPr>
          <p:nvPr>
            <p:ph type="title"/>
          </p:nvPr>
        </p:nvSpPr>
        <p:spPr>
          <a:xfrm>
            <a:off x="2323546" y="120701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4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400" b="1" i="0" u="none" strike="noStrike" kern="0" cap="none" spc="0" baseline="0">
              <a:solidFill>
                <a:srgbClr val="40404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41" name="矩形"/>
          <p:cNvSpPr>
            <a:spLocks/>
          </p:cNvSpPr>
          <p:nvPr/>
        </p:nvSpPr>
        <p:spPr>
          <a:xfrm>
            <a:off x="436393" y="160693"/>
            <a:ext cx="2222036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黑体" charset="0"/>
                <a:ea typeface="黑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黑体" charset="0"/>
                <a:ea typeface="黑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黑体" charset="0"/>
                <a:ea typeface="黑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黑体" charset="0"/>
                <a:ea typeface="黑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黑体" charset="0"/>
              <a:ea typeface="黑体" charset="0"/>
              <a:cs typeface="微软雅黑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1311225" y="1405604"/>
            <a:ext cx="7474387" cy="14630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70" b="0" i="0" u="none" strike="noStrike" kern="1200" cap="none" spc="0" baseline="0">
              <a:solidFill>
                <a:schemeClr val="tx1"/>
              </a:solidFill>
              <a:latin typeface="宋体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  1.1 </a:t>
            </a:r>
            <a:r>
              <a:rPr lang="zh-CN" altLang="en-US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冯诺依曼结构计算机工作原理及层次结构分析        </a:t>
            </a:r>
            <a:endParaRPr lang="en-US" altLang="zh-CN" sz="2270" b="0" i="0" u="none" strike="noStrike" kern="1200" cap="none" spc="0" baseline="0">
              <a:solidFill>
                <a:schemeClr val="tx1"/>
              </a:solidFill>
              <a:latin typeface="宋体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  1.2 </a:t>
            </a:r>
            <a:r>
              <a:rPr lang="zh-CN" altLang="en-US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计算机系统性能评价</a:t>
            </a:r>
            <a:endParaRPr lang="en-US" altLang="zh-CN" sz="2270" b="0" i="0" u="none" strike="noStrike" kern="1200" cap="none" spc="0" baseline="0">
              <a:solidFill>
                <a:schemeClr val="tx1"/>
              </a:solidFill>
              <a:latin typeface="宋体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70" b="0" i="0" u="none" strike="noStrike" kern="1200" cap="none" spc="0" baseline="0">
              <a:solidFill>
                <a:schemeClr val="tx1"/>
              </a:solidFill>
              <a:latin typeface="宋体" charset="0"/>
              <a:ea typeface="宋体" charset="0"/>
              <a:cs typeface="Calibri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>
            <a:off x="879918" y="737371"/>
            <a:ext cx="193707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0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4" name="曲线"/>
          <p:cNvSpPr>
            <a:spLocks/>
          </p:cNvSpPr>
          <p:nvPr/>
        </p:nvSpPr>
        <p:spPr>
          <a:xfrm>
            <a:off x="1311225" y="87611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5" name="矩形"/>
          <p:cNvSpPr>
            <a:spLocks/>
          </p:cNvSpPr>
          <p:nvPr/>
        </p:nvSpPr>
        <p:spPr>
          <a:xfrm>
            <a:off x="1390472" y="903645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宋体" charset="0"/>
                <a:ea typeface="宋体" charset="0"/>
                <a:cs typeface="Calibri" charset="0"/>
              </a:rPr>
              <a:t>教学内容</a:t>
            </a: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1377899" y="3596698"/>
            <a:ext cx="9653873" cy="18059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70" b="0" i="0" u="none" strike="noStrike" kern="1200" cap="none" spc="0" baseline="0">
              <a:solidFill>
                <a:schemeClr val="tx1"/>
              </a:solidFill>
              <a:latin typeface="宋体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  掌握</a:t>
            </a:r>
            <a:r>
              <a:rPr lang="en-US" altLang="zh-CN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■</a:t>
            </a:r>
            <a:r>
              <a:rPr lang="zh-CN" altLang="en-US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冯·诺依曼计算机结构的特点；</a:t>
            </a:r>
            <a:r>
              <a:rPr lang="en-US" altLang="zh-CN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■</a:t>
            </a:r>
            <a:r>
              <a:rPr lang="zh-CN" altLang="en-US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计算机系统的组成（硬件</a:t>
            </a:r>
            <a:r>
              <a:rPr lang="en-US" altLang="zh-CN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+</a:t>
            </a:r>
            <a:r>
              <a:rPr lang="zh-CN" altLang="en-US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软件）</a:t>
            </a:r>
            <a:endParaRPr lang="en-US" altLang="zh-CN" sz="2270" b="0" i="0" u="none" strike="noStrike" kern="1200" cap="none" spc="0" baseline="0">
              <a:solidFill>
                <a:schemeClr val="tx1"/>
              </a:solidFill>
              <a:latin typeface="宋体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  及</a:t>
            </a:r>
            <a:r>
              <a:rPr lang="zh-CN" altLang="en-US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其层次结构和相互关系；</a:t>
            </a:r>
            <a:r>
              <a:rPr lang="en-US" altLang="zh-CN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■</a:t>
            </a:r>
            <a:r>
              <a:rPr lang="zh-CN" altLang="en-US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计算机的基本工作原理，程序执行原理；</a:t>
            </a:r>
            <a:endParaRPr lang="en-US" altLang="zh-CN" sz="2270" b="0" i="0" u="none" strike="noStrike" kern="1200" cap="none" spc="0" baseline="0">
              <a:solidFill>
                <a:schemeClr val="tx1"/>
              </a:solidFill>
              <a:latin typeface="宋体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  </a:t>
            </a:r>
            <a:r>
              <a:rPr lang="en-US" altLang="zh-CN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■</a:t>
            </a:r>
            <a:r>
              <a:rPr lang="zh-CN" altLang="en-US" sz="2270" b="0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常用计算机的性能评价指标等</a:t>
            </a:r>
            <a:r>
              <a:rPr lang="zh-CN" altLang="en-US" sz="2270" b="1" i="0" u="none" strike="noStrike" kern="1200" cap="none" spc="0" baseline="0">
                <a:solidFill>
                  <a:schemeClr val="tx1"/>
                </a:solidFill>
                <a:latin typeface="宋体" charset="0"/>
                <a:ea typeface="宋体" charset="0"/>
                <a:cs typeface="Calibri" charset="0"/>
              </a:rPr>
              <a:t>。</a:t>
            </a:r>
            <a:endParaRPr lang="en-US" altLang="zh-CN" sz="2270" b="1" i="0" u="none" strike="noStrike" kern="1200" cap="none" spc="0" baseline="0">
              <a:solidFill>
                <a:schemeClr val="tx1"/>
              </a:solidFill>
              <a:latin typeface="宋体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70" b="0" i="0" u="none" strike="noStrike" kern="1200" cap="none" spc="0" baseline="0">
              <a:solidFill>
                <a:schemeClr val="tx1"/>
              </a:solidFill>
              <a:latin typeface="宋体" charset="0"/>
              <a:ea typeface="宋体" charset="0"/>
              <a:cs typeface="Calibri" charset="0"/>
            </a:endParaRPr>
          </a:p>
        </p:txBody>
      </p:sp>
      <p:sp>
        <p:nvSpPr>
          <p:cNvPr id="47" name="曲线"/>
          <p:cNvSpPr>
            <a:spLocks/>
          </p:cNvSpPr>
          <p:nvPr/>
        </p:nvSpPr>
        <p:spPr>
          <a:xfrm>
            <a:off x="1377899" y="3018769"/>
            <a:ext cx="5277051" cy="47825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8" name="矩形"/>
          <p:cNvSpPr>
            <a:spLocks/>
          </p:cNvSpPr>
          <p:nvPr/>
        </p:nvSpPr>
        <p:spPr>
          <a:xfrm>
            <a:off x="1419046" y="3076838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宋体" charset="0"/>
                <a:ea typeface="宋体" charset="0"/>
                <a:cs typeface="微软雅黑" charset="0"/>
              </a:rPr>
              <a:t>教学目标及基本要求</a:t>
            </a:r>
          </a:p>
        </p:txBody>
      </p:sp>
      <p:grpSp>
        <p:nvGrpSpPr>
          <p:cNvPr id="52" name="组合"/>
          <p:cNvGrpSpPr>
            <a:grpSpLocks/>
          </p:cNvGrpSpPr>
          <p:nvPr/>
        </p:nvGrpSpPr>
        <p:grpSpPr>
          <a:xfrm>
            <a:off x="1380946" y="5572073"/>
            <a:ext cx="6425960" cy="935029"/>
            <a:chOff x="1380946" y="5572073"/>
            <a:chExt cx="6425960" cy="935029"/>
          </a:xfrm>
        </p:grpSpPr>
        <p:sp>
          <p:nvSpPr>
            <p:cNvPr id="49" name="曲线"/>
            <p:cNvSpPr>
              <a:spLocks/>
            </p:cNvSpPr>
            <p:nvPr/>
          </p:nvSpPr>
          <p:spPr>
            <a:xfrm>
              <a:off x="1380946" y="5572073"/>
              <a:ext cx="5277051" cy="4782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725" y="0"/>
                  </a:lnTo>
                  <a:lnTo>
                    <a:pt x="0" y="10790"/>
                  </a:lnTo>
                  <a:lnTo>
                    <a:pt x="725" y="21582"/>
                  </a:lnTo>
                  <a:lnTo>
                    <a:pt x="21600" y="2158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6950"/>
            </a:solidFill>
            <a:ln w="9525" cap="flat" cmpd="sng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0" name="矩形"/>
            <p:cNvSpPr>
              <a:spLocks/>
            </p:cNvSpPr>
            <p:nvPr/>
          </p:nvSpPr>
          <p:spPr>
            <a:xfrm>
              <a:off x="1422094" y="5609129"/>
              <a:ext cx="5298707" cy="354932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0" tIns="12032" rIns="0" bIns="0" anchor="t" anchorCtr="0">
              <a:prstTxWarp prst="textNoShape">
                <a:avLst/>
              </a:prstTxWarp>
              <a:spAutoFit/>
            </a:bodyPr>
            <a:lstStyle/>
            <a:p>
              <a:pPr marL="297180" indent="0" algn="l" defTabSz="866267">
                <a:lnSpc>
                  <a:spcPct val="100000"/>
                </a:lnSpc>
                <a:spcBef>
                  <a:spcPts val="95"/>
                </a:spcBef>
                <a:spcAft>
                  <a:spcPts val="0"/>
                </a:spcAft>
                <a:buNone/>
              </a:pPr>
              <a:r>
                <a:rPr lang="zh-CN" altLang="en-US" sz="2274" b="1" i="0" u="none" strike="noStrike" kern="1200" cap="none" spc="0" baseline="0">
                  <a:solidFill>
                    <a:srgbClr val="FFFFFF"/>
                  </a:solidFill>
                  <a:latin typeface="宋体" charset="0"/>
                  <a:ea typeface="宋体" charset="0"/>
                  <a:cs typeface="Calibri" charset="0"/>
                </a:rPr>
                <a:t>知识拓展</a:t>
              </a:r>
              <a:r>
                <a:rPr lang="en-US" altLang="zh-CN" sz="2274" b="1" i="0" u="none" strike="noStrike" kern="1200" cap="none" spc="0" baseline="0">
                  <a:solidFill>
                    <a:srgbClr val="FFFFFF"/>
                  </a:solidFill>
                  <a:latin typeface="宋体" charset="0"/>
                  <a:ea typeface="宋体" charset="0"/>
                  <a:cs typeface="Calibri" charset="0"/>
                </a:rPr>
                <a:t>(</a:t>
              </a:r>
              <a:r>
                <a:rPr lang="zh-CN" altLang="en-US" sz="2274" b="1" i="0" u="none" strike="noStrike" kern="1200" cap="none" spc="0" baseline="0">
                  <a:solidFill>
                    <a:srgbClr val="FFFFFF"/>
                  </a:solidFill>
                  <a:latin typeface="宋体" charset="0"/>
                  <a:ea typeface="宋体" charset="0"/>
                  <a:cs typeface="Calibri" charset="0"/>
                </a:rPr>
                <a:t>自学</a:t>
              </a:r>
              <a:r>
                <a:rPr lang="en-US" altLang="zh-CN" sz="2274" b="1" i="0" u="none" strike="noStrike" kern="1200" cap="none" spc="0" baseline="0">
                  <a:solidFill>
                    <a:srgbClr val="FFFFFF"/>
                  </a:solidFill>
                  <a:latin typeface="宋体" charset="0"/>
                  <a:ea typeface="宋体" charset="0"/>
                  <a:cs typeface="Calibri" charset="0"/>
                </a:rPr>
                <a:t>)</a:t>
              </a:r>
              <a:endParaRPr lang="zh-CN" altLang="en-US" sz="2274" b="1" i="0" u="none" strike="noStrike" kern="1200" cap="none" spc="0" baseline="0">
                <a:solidFill>
                  <a:srgbClr val="FFFFFF"/>
                </a:solidFill>
                <a:latin typeface="宋体" charset="0"/>
                <a:ea typeface="宋体" charset="0"/>
                <a:cs typeface="Calibri" charset="0"/>
              </a:endParaRPr>
            </a:p>
          </p:txBody>
        </p:sp>
        <p:sp>
          <p:nvSpPr>
            <p:cNvPr id="51" name="矩形"/>
            <p:cNvSpPr>
              <a:spLocks/>
            </p:cNvSpPr>
            <p:nvPr/>
          </p:nvSpPr>
          <p:spPr>
            <a:xfrm>
              <a:off x="1704557" y="6072762"/>
              <a:ext cx="6102348" cy="43434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270" b="0" i="0" u="none" strike="noStrike" kern="1200" cap="none" spc="0" baseline="0">
                  <a:solidFill>
                    <a:schemeClr val="tx1"/>
                  </a:solidFill>
                  <a:latin typeface="宋体" charset="0"/>
                  <a:ea typeface="宋体" charset="0"/>
                  <a:cs typeface="宋体" charset="0"/>
                </a:rPr>
                <a:t>■</a:t>
              </a:r>
              <a:r>
                <a:rPr lang="en-US" altLang="zh-CN" sz="2270" b="0" i="0" u="none" strike="noStrike" kern="1200" cap="none" spc="0" baseline="0">
                  <a:solidFill>
                    <a:schemeClr val="tx1"/>
                  </a:solidFill>
                  <a:latin typeface="宋体" charset="0"/>
                  <a:ea typeface="宋体" charset="0"/>
                  <a:cs typeface="Calibri" charset="0"/>
                </a:rPr>
                <a:t>LOGISIM</a:t>
              </a:r>
              <a:r>
                <a:rPr lang="zh-CN" altLang="en-US" sz="2270" b="0" i="0" u="none" strike="noStrike" kern="1200" cap="none" spc="0" baseline="0">
                  <a:solidFill>
                    <a:schemeClr val="tx1"/>
                  </a:solidFill>
                  <a:latin typeface="宋体" charset="0"/>
                  <a:ea typeface="宋体" charset="0"/>
                  <a:cs typeface="Calibri" charset="0"/>
                </a:rPr>
                <a:t>软件的安装与使用</a:t>
              </a:r>
              <a:r>
                <a:rPr lang="en-US" altLang="zh-CN" sz="2270" b="0" i="0" u="none" strike="noStrike" kern="1200" cap="none" spc="0" baseline="0">
                  <a:solidFill>
                    <a:schemeClr val="tx1"/>
                  </a:solidFill>
                  <a:latin typeface="宋体" charset="0"/>
                  <a:ea typeface="宋体" charset="0"/>
                  <a:cs typeface="宋体" charset="0"/>
                </a:rPr>
                <a:t>■</a:t>
              </a:r>
              <a:r>
                <a:rPr lang="zh-CN" altLang="en-US" sz="2270" b="0" i="0" u="none" strike="noStrike" kern="1200" cap="none" spc="0" baseline="0">
                  <a:solidFill>
                    <a:schemeClr val="tx1"/>
                  </a:solidFill>
                  <a:latin typeface="宋体" charset="0"/>
                  <a:ea typeface="宋体" charset="0"/>
                  <a:cs typeface="Calibri" charset="0"/>
                </a:rPr>
                <a:t>计算机系统测试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8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63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364" name="文本框"/>
          <p:cNvSpPr>
            <a:spLocks noGrp="1"/>
          </p:cNvSpPr>
          <p:nvPr>
            <p:ph type="title"/>
          </p:nvPr>
        </p:nvSpPr>
        <p:spPr>
          <a:xfrm>
            <a:off x="2323546" y="120701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4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400" b="1" i="0" u="none" strike="noStrike" kern="0" cap="none" spc="0" baseline="0">
              <a:solidFill>
                <a:srgbClr val="40404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65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66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67" name="矩形"/>
          <p:cNvSpPr>
            <a:spLocks/>
          </p:cNvSpPr>
          <p:nvPr/>
        </p:nvSpPr>
        <p:spPr>
          <a:xfrm>
            <a:off x="861445" y="961925"/>
            <a:ext cx="193707" cy="6978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95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68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69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时间指标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70" name="图片"/>
          <p:cNvPicPr>
            <a:picLocks noChangeAspect="1"/>
          </p:cNvPicPr>
          <p:nvPr/>
        </p:nvPicPr>
        <p:blipFill>
          <a:blip r:embed="rId3" cstate="print"/>
          <a:srcRect l="8251" t="25532" r="8524" b="4397"/>
          <a:stretch>
            <a:fillRect/>
          </a:stretch>
        </p:blipFill>
        <p:spPr>
          <a:xfrm>
            <a:off x="1229576" y="1931446"/>
            <a:ext cx="8810347" cy="410090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584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74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375" name="文本框"/>
          <p:cNvSpPr>
            <a:spLocks noGrp="1"/>
          </p:cNvSpPr>
          <p:nvPr>
            <p:ph type="title"/>
          </p:nvPr>
        </p:nvSpPr>
        <p:spPr>
          <a:xfrm>
            <a:off x="2323546" y="120701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4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400" b="1" i="0" u="none" strike="noStrike" kern="0" cap="none" spc="0" baseline="0">
              <a:solidFill>
                <a:srgbClr val="40404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76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77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78" name="矩形"/>
          <p:cNvSpPr>
            <a:spLocks/>
          </p:cNvSpPr>
          <p:nvPr/>
        </p:nvSpPr>
        <p:spPr>
          <a:xfrm>
            <a:off x="861445" y="961925"/>
            <a:ext cx="193707" cy="6978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95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79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80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时间指标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87" name="组合"/>
          <p:cNvGrpSpPr>
            <a:grpSpLocks/>
          </p:cNvGrpSpPr>
          <p:nvPr/>
        </p:nvGrpSpPr>
        <p:grpSpPr>
          <a:xfrm>
            <a:off x="898358" y="1644266"/>
            <a:ext cx="10395284" cy="5053041"/>
            <a:chOff x="898358" y="1644266"/>
            <a:chExt cx="10395284" cy="5053041"/>
          </a:xfrm>
        </p:grpSpPr>
        <p:grpSp>
          <p:nvGrpSpPr>
            <p:cNvPr id="384" name="组合"/>
            <p:cNvGrpSpPr>
              <a:grpSpLocks/>
            </p:cNvGrpSpPr>
            <p:nvPr/>
          </p:nvGrpSpPr>
          <p:grpSpPr>
            <a:xfrm>
              <a:off x="898358" y="1644266"/>
              <a:ext cx="10395284" cy="5053041"/>
              <a:chOff x="898358" y="1644266"/>
              <a:chExt cx="10395284" cy="5053041"/>
            </a:xfrm>
          </p:grpSpPr>
          <p:grpSp>
            <p:nvGrpSpPr>
              <p:cNvPr id="382" name="组合"/>
              <p:cNvGrpSpPr>
                <a:grpSpLocks/>
              </p:cNvGrpSpPr>
              <p:nvPr/>
            </p:nvGrpSpPr>
            <p:grpSpPr>
              <a:xfrm>
                <a:off x="898358" y="1644266"/>
                <a:ext cx="10395284" cy="5053041"/>
                <a:chOff x="898358" y="1644266"/>
                <a:chExt cx="10395284" cy="5053041"/>
              </a:xfrm>
            </p:grpSpPr>
            <p:pic>
              <p:nvPicPr>
                <p:cNvPr id="381" name="图片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898358" y="1644266"/>
                  <a:ext cx="10395284" cy="5053041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miter/>
                </a:ln>
              </p:spPr>
            </p:pic>
          </p:grpSp>
          <p:sp>
            <p:nvSpPr>
              <p:cNvPr id="383" name="矩形"/>
              <p:cNvSpPr>
                <a:spLocks/>
              </p:cNvSpPr>
              <p:nvPr/>
            </p:nvSpPr>
            <p:spPr>
              <a:xfrm>
                <a:off x="1463798" y="1666283"/>
                <a:ext cx="609600" cy="481047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i="0" u="none" strike="noStrike" kern="1200" cap="none" spc="0" baseline="0">
                    <a:solidFill>
                      <a:srgbClr val="000000"/>
                    </a:solidFill>
                    <a:latin typeface="微软雅黑" charset="0"/>
                    <a:ea typeface="微软雅黑" charset="0"/>
                    <a:cs typeface="Calibri" charset="0"/>
                  </a:rPr>
                  <a:t>1)</a:t>
                </a:r>
                <a:endParaRPr lang="zh-CN" altLang="en-US" sz="2400" b="1" i="0" u="none" strike="noStrike" kern="1200" cap="none" spc="0" baseline="0">
                  <a:solidFill>
                    <a:srgbClr val="000000"/>
                  </a:solidFill>
                  <a:latin typeface="微软雅黑" charset="0"/>
                  <a:ea typeface="微软雅黑" charset="0"/>
                  <a:cs typeface="Calibri" charset="0"/>
                </a:endParaRPr>
              </a:p>
            </p:txBody>
          </p:sp>
        </p:grpSp>
        <p:sp>
          <p:nvSpPr>
            <p:cNvPr id="385" name="椭圆"/>
            <p:cNvSpPr>
              <a:spLocks/>
            </p:cNvSpPr>
            <p:nvPr/>
          </p:nvSpPr>
          <p:spPr>
            <a:xfrm>
              <a:off x="2844800" y="2636981"/>
              <a:ext cx="1209963" cy="581891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</a:ln>
          </p:spPr>
        </p:sp>
        <p:sp>
          <p:nvSpPr>
            <p:cNvPr id="386" name="椭圆"/>
            <p:cNvSpPr>
              <a:spLocks/>
            </p:cNvSpPr>
            <p:nvPr/>
          </p:nvSpPr>
          <p:spPr>
            <a:xfrm>
              <a:off x="5601853" y="2636980"/>
              <a:ext cx="1528618" cy="581891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7452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91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392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4424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653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8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653" b="1" i="0" u="none" strike="noStrike" kern="0" cap="none" spc="0" baseline="0">
              <a:solidFill>
                <a:srgbClr val="40404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93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94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95" name="矩形"/>
          <p:cNvSpPr>
            <a:spLocks/>
          </p:cNvSpPr>
          <p:nvPr/>
        </p:nvSpPr>
        <p:spPr>
          <a:xfrm>
            <a:off x="861445" y="961925"/>
            <a:ext cx="193707" cy="6978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95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396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97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时间指标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99" name="组合"/>
          <p:cNvGrpSpPr>
            <a:grpSpLocks/>
          </p:cNvGrpSpPr>
          <p:nvPr/>
        </p:nvGrpSpPr>
        <p:grpSpPr>
          <a:xfrm>
            <a:off x="1213331" y="1673353"/>
            <a:ext cx="9540201" cy="4731507"/>
            <a:chOff x="1213331" y="1673353"/>
            <a:chExt cx="9540201" cy="4731507"/>
          </a:xfrm>
        </p:grpSpPr>
        <p:pic>
          <p:nvPicPr>
            <p:cNvPr id="398" name="图片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331" y="1673353"/>
              <a:ext cx="9540201" cy="4731507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4597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03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404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4424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653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8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653" b="1" i="0" u="none" strike="noStrike" kern="0" cap="none" spc="0" baseline="0">
              <a:solidFill>
                <a:srgbClr val="40404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05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06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07" name="矩形"/>
          <p:cNvSpPr>
            <a:spLocks/>
          </p:cNvSpPr>
          <p:nvPr/>
        </p:nvSpPr>
        <p:spPr>
          <a:xfrm>
            <a:off x="861445" y="961925"/>
            <a:ext cx="193707" cy="6978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95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08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09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时间指标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415" name="组合"/>
          <p:cNvGrpSpPr>
            <a:grpSpLocks/>
          </p:cNvGrpSpPr>
          <p:nvPr/>
        </p:nvGrpSpPr>
        <p:grpSpPr>
          <a:xfrm>
            <a:off x="1003993" y="1533755"/>
            <a:ext cx="9791035" cy="5224417"/>
            <a:chOff x="1003993" y="1533755"/>
            <a:chExt cx="9791035" cy="5224417"/>
          </a:xfrm>
        </p:grpSpPr>
        <p:grpSp>
          <p:nvGrpSpPr>
            <p:cNvPr id="412" name="组合"/>
            <p:cNvGrpSpPr>
              <a:grpSpLocks/>
            </p:cNvGrpSpPr>
            <p:nvPr/>
          </p:nvGrpSpPr>
          <p:grpSpPr>
            <a:xfrm>
              <a:off x="1003993" y="1533755"/>
              <a:ext cx="9791035" cy="5224417"/>
              <a:chOff x="1003993" y="1533755"/>
              <a:chExt cx="9791035" cy="5224417"/>
            </a:xfrm>
          </p:grpSpPr>
          <p:pic>
            <p:nvPicPr>
              <p:cNvPr id="410" name="图片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23115" y="1533755"/>
                <a:ext cx="9771914" cy="5224417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miter/>
              </a:ln>
            </p:spPr>
          </p:pic>
          <p:sp>
            <p:nvSpPr>
              <p:cNvPr id="411" name="矩形"/>
              <p:cNvSpPr>
                <a:spLocks/>
              </p:cNvSpPr>
              <p:nvPr/>
            </p:nvSpPr>
            <p:spPr>
              <a:xfrm>
                <a:off x="1003993" y="1585962"/>
                <a:ext cx="577515" cy="455728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noFill/>
                <a:prstDash val="solid"/>
                <a:round/>
              </a:ln>
            </p:spPr>
            <p:txBody>
              <a:bodyPr vert="horz" wrap="square" lIns="86627" tIns="43314" rIns="86627" bIns="43314" anchor="ctr" anchorCtr="0">
                <a:prstTxWarp prst="textNoShape">
                  <a:avLst/>
                </a:prstTxWarp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274" b="1" i="0" u="none" strike="noStrike" kern="1200" cap="none" spc="0" baseline="0">
                    <a:solidFill>
                      <a:srgbClr val="000000"/>
                    </a:solidFill>
                    <a:latin typeface="微软雅黑" charset="0"/>
                    <a:ea typeface="微软雅黑" charset="0"/>
                    <a:cs typeface="Calibri" charset="0"/>
                  </a:rPr>
                  <a:t>2)</a:t>
                </a:r>
                <a:endParaRPr lang="zh-CN" altLang="en-US" sz="2274" b="1" i="0" u="none" strike="noStrike" kern="1200" cap="none" spc="0" baseline="0">
                  <a:solidFill>
                    <a:srgbClr val="000000"/>
                  </a:solidFill>
                  <a:latin typeface="微软雅黑" charset="0"/>
                  <a:ea typeface="微软雅黑" charset="0"/>
                  <a:cs typeface="Calibri" charset="0"/>
                </a:endParaRPr>
              </a:p>
            </p:txBody>
          </p:sp>
        </p:grpSp>
        <p:sp>
          <p:nvSpPr>
            <p:cNvPr id="413" name="椭圆"/>
            <p:cNvSpPr>
              <a:spLocks/>
            </p:cNvSpPr>
            <p:nvPr/>
          </p:nvSpPr>
          <p:spPr>
            <a:xfrm>
              <a:off x="2650836" y="2461490"/>
              <a:ext cx="1108364" cy="581891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</a:ln>
          </p:spPr>
        </p:sp>
        <p:sp>
          <p:nvSpPr>
            <p:cNvPr id="414" name="椭圆"/>
            <p:cNvSpPr>
              <a:spLocks/>
            </p:cNvSpPr>
            <p:nvPr/>
          </p:nvSpPr>
          <p:spPr>
            <a:xfrm>
              <a:off x="5491018" y="2461490"/>
              <a:ext cx="1722582" cy="581891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3200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19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420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4424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653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8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653" b="1" i="0" u="none" strike="noStrike" kern="0" cap="none" spc="0" baseline="0">
              <a:solidFill>
                <a:srgbClr val="40404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21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22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23" name="矩形"/>
          <p:cNvSpPr>
            <a:spLocks/>
          </p:cNvSpPr>
          <p:nvPr/>
        </p:nvSpPr>
        <p:spPr>
          <a:xfrm>
            <a:off x="861445" y="961925"/>
            <a:ext cx="193707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9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24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25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时间指标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26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2863" y="1552072"/>
            <a:ext cx="9701246" cy="496286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000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30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431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4424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653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8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653" b="1" i="0" u="none" strike="noStrike" kern="0" cap="none" spc="0" baseline="0">
              <a:solidFill>
                <a:srgbClr val="40404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32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33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34" name="矩形"/>
          <p:cNvSpPr>
            <a:spLocks/>
          </p:cNvSpPr>
          <p:nvPr/>
        </p:nvSpPr>
        <p:spPr>
          <a:xfrm>
            <a:off x="861445" y="961925"/>
            <a:ext cx="193707" cy="6978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95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35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36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时间指标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439" name="组合"/>
          <p:cNvGrpSpPr>
            <a:grpSpLocks/>
          </p:cNvGrpSpPr>
          <p:nvPr/>
        </p:nvGrpSpPr>
        <p:grpSpPr>
          <a:xfrm>
            <a:off x="1055153" y="1631919"/>
            <a:ext cx="9865378" cy="5065388"/>
            <a:chOff x="1055153" y="1631919"/>
            <a:chExt cx="9865378" cy="5065388"/>
          </a:xfrm>
        </p:grpSpPr>
        <p:pic>
          <p:nvPicPr>
            <p:cNvPr id="437" name="图片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143" y="1631919"/>
              <a:ext cx="9753388" cy="5065388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</p:pic>
        <p:sp>
          <p:nvSpPr>
            <p:cNvPr id="438" name="矩形"/>
            <p:cNvSpPr>
              <a:spLocks/>
            </p:cNvSpPr>
            <p:nvPr/>
          </p:nvSpPr>
          <p:spPr>
            <a:xfrm>
              <a:off x="1055153" y="1687365"/>
              <a:ext cx="577516" cy="455729"/>
            </a:xfrm>
            <a:prstGeom prst="rect">
              <a:avLst/>
            </a:prstGeom>
            <a:solidFill>
              <a:srgbClr val="FFFFFF"/>
            </a:solidFill>
            <a:ln w="25400" cap="flat" cmpd="sng">
              <a:noFill/>
              <a:prstDash val="solid"/>
              <a:round/>
            </a:ln>
          </p:spPr>
          <p:txBody>
            <a:bodyPr vert="horz" wrap="square" lIns="86627" tIns="43314" rIns="86627" bIns="43314" anchor="ctr" anchorCtr="0">
              <a:prstTxWarp prst="textNoShape">
                <a:avLst/>
              </a:prstTxWarp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274" b="1" i="0" u="none" strike="noStrike" kern="1200" cap="none" spc="0" baseline="0">
                  <a:solidFill>
                    <a:srgbClr val="000000"/>
                  </a:solidFill>
                  <a:latin typeface="微软雅黑" charset="0"/>
                  <a:ea typeface="微软雅黑" charset="0"/>
                  <a:cs typeface="Calibri" charset="0"/>
                </a:rPr>
                <a:t>3)</a:t>
              </a:r>
              <a:endParaRPr lang="zh-CN" altLang="en-US" sz="2274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1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43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444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4424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653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8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653" b="1" i="0" u="none" strike="noStrike" kern="0" cap="none" spc="0" baseline="0">
              <a:solidFill>
                <a:srgbClr val="40404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45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46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47" name="矩形"/>
          <p:cNvSpPr>
            <a:spLocks/>
          </p:cNvSpPr>
          <p:nvPr/>
        </p:nvSpPr>
        <p:spPr>
          <a:xfrm>
            <a:off x="861445" y="961925"/>
            <a:ext cx="193707" cy="6978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95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48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49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时间指标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5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9582" y="1553099"/>
            <a:ext cx="8951494" cy="51815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417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54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455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4424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653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8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653" b="1" i="0" u="none" strike="noStrike" kern="0" cap="none" spc="0" baseline="0">
              <a:solidFill>
                <a:srgbClr val="40404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56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57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58" name="矩形"/>
          <p:cNvSpPr>
            <a:spLocks/>
          </p:cNvSpPr>
          <p:nvPr/>
        </p:nvSpPr>
        <p:spPr>
          <a:xfrm>
            <a:off x="861445" y="961925"/>
            <a:ext cx="193707" cy="6978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95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59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60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时间指标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6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072" y="1594740"/>
            <a:ext cx="10506726" cy="510256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218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65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466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4424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653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8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653" b="1" i="0" u="none" strike="noStrike" kern="0" cap="none" spc="0" baseline="0">
              <a:solidFill>
                <a:srgbClr val="40404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67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68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69" name="矩形"/>
          <p:cNvSpPr>
            <a:spLocks/>
          </p:cNvSpPr>
          <p:nvPr/>
        </p:nvSpPr>
        <p:spPr>
          <a:xfrm>
            <a:off x="861445" y="961925"/>
            <a:ext cx="193707" cy="6978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95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70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71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时间指标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72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2040" y="1622212"/>
            <a:ext cx="9567753" cy="497297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24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76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477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4424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653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8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653" b="1" i="0" u="none" strike="noStrike" kern="0" cap="none" spc="0" baseline="0">
              <a:solidFill>
                <a:srgbClr val="40404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78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79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80" name="矩形"/>
          <p:cNvSpPr>
            <a:spLocks/>
          </p:cNvSpPr>
          <p:nvPr/>
        </p:nvSpPr>
        <p:spPr>
          <a:xfrm>
            <a:off x="861445" y="961925"/>
            <a:ext cx="193707" cy="6978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95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81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82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时间指标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8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4795" y="1985211"/>
            <a:ext cx="9860059" cy="358547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877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61" name="曲线"/>
          <p:cNvSpPr>
            <a:spLocks/>
          </p:cNvSpPr>
          <p:nvPr/>
        </p:nvSpPr>
        <p:spPr>
          <a:xfrm>
            <a:off x="748445" y="1025091"/>
            <a:ext cx="418698" cy="41869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8"/>
                </a:lnTo>
                <a:lnTo>
                  <a:pt x="4761" y="1844"/>
                </a:lnTo>
                <a:lnTo>
                  <a:pt x="3162" y="3163"/>
                </a:lnTo>
                <a:lnTo>
                  <a:pt x="1843" y="4760"/>
                </a:lnTo>
                <a:lnTo>
                  <a:pt x="847" y="6595"/>
                </a:lnTo>
                <a:lnTo>
                  <a:pt x="218" y="8622"/>
                </a:lnTo>
                <a:lnTo>
                  <a:pt x="0" y="10799"/>
                </a:lnTo>
                <a:lnTo>
                  <a:pt x="218" y="12976"/>
                </a:lnTo>
                <a:lnTo>
                  <a:pt x="847" y="15003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0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0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3"/>
                </a:lnTo>
                <a:lnTo>
                  <a:pt x="21380" y="12976"/>
                </a:lnTo>
                <a:lnTo>
                  <a:pt x="21600" y="10799"/>
                </a:lnTo>
                <a:lnTo>
                  <a:pt x="21380" y="8622"/>
                </a:lnTo>
                <a:lnTo>
                  <a:pt x="20750" y="6595"/>
                </a:lnTo>
                <a:lnTo>
                  <a:pt x="19755" y="4760"/>
                </a:lnTo>
                <a:lnTo>
                  <a:pt x="18436" y="3163"/>
                </a:lnTo>
                <a:lnTo>
                  <a:pt x="16838" y="1844"/>
                </a:lnTo>
                <a:lnTo>
                  <a:pt x="15002" y="848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>
            <a:off x="1292752" y="994772"/>
            <a:ext cx="4090737" cy="47945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7" y="0"/>
                </a:moveTo>
                <a:lnTo>
                  <a:pt x="938" y="0"/>
                </a:lnTo>
                <a:lnTo>
                  <a:pt x="0" y="10796"/>
                </a:lnTo>
                <a:lnTo>
                  <a:pt x="938" y="21594"/>
                </a:lnTo>
                <a:lnTo>
                  <a:pt x="21597" y="21594"/>
                </a:lnTo>
                <a:lnTo>
                  <a:pt x="21597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63" name="矩形"/>
          <p:cNvSpPr>
            <a:spLocks/>
          </p:cNvSpPr>
          <p:nvPr/>
        </p:nvSpPr>
        <p:spPr>
          <a:xfrm>
            <a:off x="966217" y="1180427"/>
            <a:ext cx="4316930" cy="3640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>
                <a:tab pos="769366" algn="l"/>
              </a:tabLst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1	</a:t>
            </a:r>
            <a:r>
              <a:rPr lang="zh-CN" altLang="en-US" sz="3411" b="0" i="0" u="none" strike="noStrike" kern="1200" cap="none" spc="-7" baseline="3000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冯·诺依曼计算机的工作原理</a:t>
            </a:r>
            <a:endParaRPr lang="zh-CN" altLang="en-US" sz="3411" b="0" i="0" u="none" strike="noStrike" kern="1200" cap="none" spc="0" baseline="3000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64" name="曲线"/>
          <p:cNvSpPr>
            <a:spLocks/>
          </p:cNvSpPr>
          <p:nvPr/>
        </p:nvSpPr>
        <p:spPr>
          <a:xfrm>
            <a:off x="1292752" y="2028525"/>
            <a:ext cx="4442660" cy="289660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510" y="0"/>
                </a:moveTo>
                <a:lnTo>
                  <a:pt x="3106" y="0"/>
                </a:lnTo>
                <a:lnTo>
                  <a:pt x="3004" y="20"/>
                </a:lnTo>
                <a:lnTo>
                  <a:pt x="2795" y="187"/>
                </a:lnTo>
                <a:lnTo>
                  <a:pt x="2583" y="504"/>
                </a:lnTo>
                <a:lnTo>
                  <a:pt x="2375" y="955"/>
                </a:lnTo>
                <a:lnTo>
                  <a:pt x="2273" y="1225"/>
                </a:lnTo>
                <a:lnTo>
                  <a:pt x="2174" y="1522"/>
                </a:lnTo>
                <a:lnTo>
                  <a:pt x="2076" y="1845"/>
                </a:lnTo>
                <a:lnTo>
                  <a:pt x="1984" y="2189"/>
                </a:lnTo>
                <a:lnTo>
                  <a:pt x="1896" y="2557"/>
                </a:lnTo>
                <a:lnTo>
                  <a:pt x="1812" y="2941"/>
                </a:lnTo>
                <a:lnTo>
                  <a:pt x="1734" y="3344"/>
                </a:lnTo>
                <a:lnTo>
                  <a:pt x="1662" y="3760"/>
                </a:lnTo>
                <a:lnTo>
                  <a:pt x="1596" y="4188"/>
                </a:lnTo>
                <a:lnTo>
                  <a:pt x="1539" y="4628"/>
                </a:lnTo>
                <a:lnTo>
                  <a:pt x="1489" y="5077"/>
                </a:lnTo>
                <a:lnTo>
                  <a:pt x="1448" y="5531"/>
                </a:lnTo>
                <a:lnTo>
                  <a:pt x="1415" y="5988"/>
                </a:lnTo>
                <a:lnTo>
                  <a:pt x="1117" y="8036"/>
                </a:lnTo>
                <a:lnTo>
                  <a:pt x="640" y="9525"/>
                </a:lnTo>
                <a:lnTo>
                  <a:pt x="195" y="10434"/>
                </a:lnTo>
                <a:lnTo>
                  <a:pt x="0" y="10741"/>
                </a:lnTo>
                <a:lnTo>
                  <a:pt x="195" y="11058"/>
                </a:lnTo>
                <a:lnTo>
                  <a:pt x="640" y="11986"/>
                </a:lnTo>
                <a:lnTo>
                  <a:pt x="1117" y="13494"/>
                </a:lnTo>
                <a:lnTo>
                  <a:pt x="1415" y="15551"/>
                </a:lnTo>
                <a:lnTo>
                  <a:pt x="1448" y="16008"/>
                </a:lnTo>
                <a:lnTo>
                  <a:pt x="1489" y="16465"/>
                </a:lnTo>
                <a:lnTo>
                  <a:pt x="1539" y="16915"/>
                </a:lnTo>
                <a:lnTo>
                  <a:pt x="1596" y="17356"/>
                </a:lnTo>
                <a:lnTo>
                  <a:pt x="1662" y="17789"/>
                </a:lnTo>
                <a:lnTo>
                  <a:pt x="1734" y="18209"/>
                </a:lnTo>
                <a:lnTo>
                  <a:pt x="1812" y="18614"/>
                </a:lnTo>
                <a:lnTo>
                  <a:pt x="1896" y="19003"/>
                </a:lnTo>
                <a:lnTo>
                  <a:pt x="1984" y="19374"/>
                </a:lnTo>
                <a:lnTo>
                  <a:pt x="2076" y="19723"/>
                </a:lnTo>
                <a:lnTo>
                  <a:pt x="2174" y="20050"/>
                </a:lnTo>
                <a:lnTo>
                  <a:pt x="2273" y="20350"/>
                </a:lnTo>
                <a:lnTo>
                  <a:pt x="2375" y="20625"/>
                </a:lnTo>
                <a:lnTo>
                  <a:pt x="2479" y="20870"/>
                </a:lnTo>
                <a:lnTo>
                  <a:pt x="2689" y="21262"/>
                </a:lnTo>
                <a:lnTo>
                  <a:pt x="2899" y="21510"/>
                </a:lnTo>
                <a:lnTo>
                  <a:pt x="3106" y="21597"/>
                </a:lnTo>
                <a:lnTo>
                  <a:pt x="18510" y="21597"/>
                </a:lnTo>
                <a:lnTo>
                  <a:pt x="18717" y="21511"/>
                </a:lnTo>
                <a:lnTo>
                  <a:pt x="18927" y="21265"/>
                </a:lnTo>
                <a:lnTo>
                  <a:pt x="19138" y="20876"/>
                </a:lnTo>
                <a:lnTo>
                  <a:pt x="19242" y="20632"/>
                </a:lnTo>
                <a:lnTo>
                  <a:pt x="19343" y="20359"/>
                </a:lnTo>
                <a:lnTo>
                  <a:pt x="19442" y="20059"/>
                </a:lnTo>
                <a:lnTo>
                  <a:pt x="19539" y="19734"/>
                </a:lnTo>
                <a:lnTo>
                  <a:pt x="19632" y="19385"/>
                </a:lnTo>
                <a:lnTo>
                  <a:pt x="19721" y="19015"/>
                </a:lnTo>
                <a:lnTo>
                  <a:pt x="19804" y="18625"/>
                </a:lnTo>
                <a:lnTo>
                  <a:pt x="19881" y="18221"/>
                </a:lnTo>
                <a:lnTo>
                  <a:pt x="19954" y="17800"/>
                </a:lnTo>
                <a:lnTo>
                  <a:pt x="20019" y="17367"/>
                </a:lnTo>
                <a:lnTo>
                  <a:pt x="20077" y="16924"/>
                </a:lnTo>
                <a:lnTo>
                  <a:pt x="20127" y="16472"/>
                </a:lnTo>
                <a:lnTo>
                  <a:pt x="20167" y="16013"/>
                </a:lnTo>
                <a:lnTo>
                  <a:pt x="20200" y="15551"/>
                </a:lnTo>
                <a:lnTo>
                  <a:pt x="20488" y="13515"/>
                </a:lnTo>
                <a:lnTo>
                  <a:pt x="20961" y="12025"/>
                </a:lnTo>
                <a:lnTo>
                  <a:pt x="21403" y="11110"/>
                </a:lnTo>
                <a:lnTo>
                  <a:pt x="21598" y="10798"/>
                </a:lnTo>
                <a:lnTo>
                  <a:pt x="21403" y="10486"/>
                </a:lnTo>
                <a:lnTo>
                  <a:pt x="20961" y="9568"/>
                </a:lnTo>
                <a:lnTo>
                  <a:pt x="20488" y="8069"/>
                </a:lnTo>
                <a:lnTo>
                  <a:pt x="20200" y="6017"/>
                </a:lnTo>
                <a:lnTo>
                  <a:pt x="20167" y="5559"/>
                </a:lnTo>
                <a:lnTo>
                  <a:pt x="20127" y="5104"/>
                </a:lnTo>
                <a:lnTo>
                  <a:pt x="20077" y="4656"/>
                </a:lnTo>
                <a:lnTo>
                  <a:pt x="20019" y="4215"/>
                </a:lnTo>
                <a:lnTo>
                  <a:pt x="19954" y="3783"/>
                </a:lnTo>
                <a:lnTo>
                  <a:pt x="19881" y="3365"/>
                </a:lnTo>
                <a:lnTo>
                  <a:pt x="19804" y="2961"/>
                </a:lnTo>
                <a:lnTo>
                  <a:pt x="19721" y="2574"/>
                </a:lnTo>
                <a:lnTo>
                  <a:pt x="19632" y="2206"/>
                </a:lnTo>
                <a:lnTo>
                  <a:pt x="19539" y="1858"/>
                </a:lnTo>
                <a:lnTo>
                  <a:pt x="19442" y="1534"/>
                </a:lnTo>
                <a:lnTo>
                  <a:pt x="19343" y="1235"/>
                </a:lnTo>
                <a:lnTo>
                  <a:pt x="19242" y="963"/>
                </a:lnTo>
                <a:lnTo>
                  <a:pt x="19138" y="720"/>
                </a:lnTo>
                <a:lnTo>
                  <a:pt x="18927" y="330"/>
                </a:lnTo>
                <a:lnTo>
                  <a:pt x="18717" y="85"/>
                </a:lnTo>
                <a:lnTo>
                  <a:pt x="18613" y="20"/>
                </a:lnTo>
                <a:lnTo>
                  <a:pt x="18510" y="0"/>
                </a:lnTo>
                <a:close/>
              </a:path>
            </a:pathLst>
          </a:custGeom>
          <a:solidFill>
            <a:srgbClr val="404040">
              <a:alpha val="80000"/>
            </a:srgbClr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65" name="矩形"/>
          <p:cNvSpPr>
            <a:spLocks/>
          </p:cNvSpPr>
          <p:nvPr/>
        </p:nvSpPr>
        <p:spPr>
          <a:xfrm>
            <a:off x="2058261" y="2810738"/>
            <a:ext cx="2911640" cy="124647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2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存储程序：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Calibri" charset="0"/>
              </a:rPr>
              <a:t>将程序</a:t>
            </a:r>
            <a:r>
              <a:rPr lang="zh-CN" altLang="en-US" sz="2274" b="1" i="0" u="none" strike="noStrike" kern="1200" cap="none" spc="0" baseline="0">
                <a:solidFill>
                  <a:srgbClr val="FFFF00"/>
                </a:solidFill>
                <a:latin typeface="微软雅黑" charset="0"/>
                <a:ea typeface="微软雅黑" charset="0"/>
                <a:cs typeface="Calibri" charset="0"/>
              </a:rPr>
              <a:t>按地址顺序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存放</a:t>
            </a: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Calibri" charset="0"/>
              </a:rPr>
              <a:t>在计算机的存储器中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；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66" name="曲线"/>
          <p:cNvSpPr>
            <a:spLocks/>
          </p:cNvSpPr>
          <p:nvPr/>
        </p:nvSpPr>
        <p:spPr>
          <a:xfrm>
            <a:off x="4695397" y="4353293"/>
            <a:ext cx="478255" cy="5715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238" y="0"/>
                </a:moveTo>
                <a:lnTo>
                  <a:pt x="8368" y="180"/>
                </a:lnTo>
                <a:lnTo>
                  <a:pt x="6613" y="626"/>
                </a:lnTo>
                <a:lnTo>
                  <a:pt x="5104" y="1150"/>
                </a:lnTo>
                <a:lnTo>
                  <a:pt x="2602" y="2790"/>
                </a:lnTo>
                <a:lnTo>
                  <a:pt x="880" y="5024"/>
                </a:lnTo>
                <a:lnTo>
                  <a:pt x="48" y="7627"/>
                </a:lnTo>
                <a:lnTo>
                  <a:pt x="0" y="8980"/>
                </a:lnTo>
                <a:lnTo>
                  <a:pt x="3" y="9022"/>
                </a:lnTo>
                <a:lnTo>
                  <a:pt x="702" y="11723"/>
                </a:lnTo>
                <a:lnTo>
                  <a:pt x="1484" y="13025"/>
                </a:lnTo>
                <a:lnTo>
                  <a:pt x="2569" y="14248"/>
                </a:lnTo>
                <a:lnTo>
                  <a:pt x="3972" y="15363"/>
                </a:lnTo>
                <a:lnTo>
                  <a:pt x="5705" y="16342"/>
                </a:lnTo>
                <a:lnTo>
                  <a:pt x="6024" y="17606"/>
                </a:lnTo>
                <a:lnTo>
                  <a:pt x="6159" y="18926"/>
                </a:lnTo>
                <a:lnTo>
                  <a:pt x="6137" y="20267"/>
                </a:lnTo>
                <a:lnTo>
                  <a:pt x="5982" y="21598"/>
                </a:lnTo>
                <a:lnTo>
                  <a:pt x="15775" y="21598"/>
                </a:lnTo>
                <a:lnTo>
                  <a:pt x="15496" y="17801"/>
                </a:lnTo>
                <a:lnTo>
                  <a:pt x="19274" y="17623"/>
                </a:lnTo>
                <a:lnTo>
                  <a:pt x="19757" y="17503"/>
                </a:lnTo>
                <a:lnTo>
                  <a:pt x="20209" y="17281"/>
                </a:lnTo>
                <a:lnTo>
                  <a:pt x="20540" y="17025"/>
                </a:lnTo>
                <a:lnTo>
                  <a:pt x="20671" y="16806"/>
                </a:lnTo>
                <a:lnTo>
                  <a:pt x="20727" y="16000"/>
                </a:lnTo>
                <a:lnTo>
                  <a:pt x="20697" y="15222"/>
                </a:lnTo>
                <a:lnTo>
                  <a:pt x="20602" y="14434"/>
                </a:lnTo>
                <a:lnTo>
                  <a:pt x="20463" y="13595"/>
                </a:lnTo>
                <a:lnTo>
                  <a:pt x="21393" y="13303"/>
                </a:lnTo>
                <a:lnTo>
                  <a:pt x="8569" y="13303"/>
                </a:lnTo>
                <a:lnTo>
                  <a:pt x="8526" y="13279"/>
                </a:lnTo>
                <a:lnTo>
                  <a:pt x="7025" y="13279"/>
                </a:lnTo>
                <a:lnTo>
                  <a:pt x="5723" y="12257"/>
                </a:lnTo>
                <a:lnTo>
                  <a:pt x="5840" y="11898"/>
                </a:lnTo>
                <a:lnTo>
                  <a:pt x="6310" y="11898"/>
                </a:lnTo>
                <a:lnTo>
                  <a:pt x="5563" y="11430"/>
                </a:lnTo>
                <a:lnTo>
                  <a:pt x="5352" y="11258"/>
                </a:lnTo>
                <a:lnTo>
                  <a:pt x="5281" y="11021"/>
                </a:lnTo>
                <a:lnTo>
                  <a:pt x="5423" y="10789"/>
                </a:lnTo>
                <a:lnTo>
                  <a:pt x="5563" y="10616"/>
                </a:lnTo>
                <a:lnTo>
                  <a:pt x="5840" y="10556"/>
                </a:lnTo>
                <a:lnTo>
                  <a:pt x="6539" y="10556"/>
                </a:lnTo>
                <a:lnTo>
                  <a:pt x="6265" y="10379"/>
                </a:lnTo>
                <a:lnTo>
                  <a:pt x="6052" y="10262"/>
                </a:lnTo>
                <a:lnTo>
                  <a:pt x="5982" y="9970"/>
                </a:lnTo>
                <a:lnTo>
                  <a:pt x="6123" y="9798"/>
                </a:lnTo>
                <a:lnTo>
                  <a:pt x="6265" y="9620"/>
                </a:lnTo>
                <a:lnTo>
                  <a:pt x="6542" y="9562"/>
                </a:lnTo>
                <a:lnTo>
                  <a:pt x="7484" y="9562"/>
                </a:lnTo>
                <a:lnTo>
                  <a:pt x="7243" y="9448"/>
                </a:lnTo>
                <a:lnTo>
                  <a:pt x="7525" y="8422"/>
                </a:lnTo>
                <a:lnTo>
                  <a:pt x="7467" y="7378"/>
                </a:lnTo>
                <a:lnTo>
                  <a:pt x="7437" y="6348"/>
                </a:lnTo>
                <a:lnTo>
                  <a:pt x="7803" y="5355"/>
                </a:lnTo>
                <a:lnTo>
                  <a:pt x="8629" y="4593"/>
                </a:lnTo>
                <a:lnTo>
                  <a:pt x="9761" y="4179"/>
                </a:lnTo>
                <a:lnTo>
                  <a:pt x="11047" y="4146"/>
                </a:lnTo>
                <a:lnTo>
                  <a:pt x="15598" y="4146"/>
                </a:lnTo>
                <a:lnTo>
                  <a:pt x="15986" y="3954"/>
                </a:lnTo>
                <a:lnTo>
                  <a:pt x="20301" y="3954"/>
                </a:lnTo>
                <a:lnTo>
                  <a:pt x="20075" y="3718"/>
                </a:lnTo>
                <a:lnTo>
                  <a:pt x="8080" y="3718"/>
                </a:lnTo>
                <a:lnTo>
                  <a:pt x="7172" y="2436"/>
                </a:lnTo>
                <a:lnTo>
                  <a:pt x="7873" y="2085"/>
                </a:lnTo>
                <a:lnTo>
                  <a:pt x="10319" y="2085"/>
                </a:lnTo>
                <a:lnTo>
                  <a:pt x="10319" y="1558"/>
                </a:lnTo>
                <a:lnTo>
                  <a:pt x="17118" y="1558"/>
                </a:lnTo>
                <a:lnTo>
                  <a:pt x="15975" y="1010"/>
                </a:lnTo>
                <a:lnTo>
                  <a:pt x="14098" y="415"/>
                </a:lnTo>
                <a:lnTo>
                  <a:pt x="12166" y="78"/>
                </a:lnTo>
                <a:lnTo>
                  <a:pt x="10238" y="0"/>
                </a:lnTo>
                <a:lnTo>
                  <a:pt x="10238" y="0"/>
                </a:lnTo>
              </a:path>
              <a:path w="21600" h="21600">
                <a:moveTo>
                  <a:pt x="6539" y="10556"/>
                </a:moveTo>
                <a:lnTo>
                  <a:pt x="5840" y="10556"/>
                </a:lnTo>
                <a:lnTo>
                  <a:pt x="6052" y="10730"/>
                </a:lnTo>
                <a:lnTo>
                  <a:pt x="8851" y="12486"/>
                </a:lnTo>
                <a:lnTo>
                  <a:pt x="9064" y="12598"/>
                </a:lnTo>
                <a:lnTo>
                  <a:pt x="9128" y="12894"/>
                </a:lnTo>
                <a:lnTo>
                  <a:pt x="8993" y="13068"/>
                </a:lnTo>
                <a:lnTo>
                  <a:pt x="8851" y="13244"/>
                </a:lnTo>
                <a:lnTo>
                  <a:pt x="8569" y="13303"/>
                </a:lnTo>
                <a:lnTo>
                  <a:pt x="21393" y="13303"/>
                </a:lnTo>
                <a:lnTo>
                  <a:pt x="21582" y="13244"/>
                </a:lnTo>
                <a:lnTo>
                  <a:pt x="21252" y="12307"/>
                </a:lnTo>
                <a:lnTo>
                  <a:pt x="9269" y="12307"/>
                </a:lnTo>
                <a:lnTo>
                  <a:pt x="9064" y="12190"/>
                </a:lnTo>
                <a:lnTo>
                  <a:pt x="6539" y="10556"/>
                </a:lnTo>
                <a:lnTo>
                  <a:pt x="6539" y="10556"/>
                </a:lnTo>
              </a:path>
              <a:path w="21600" h="21600">
                <a:moveTo>
                  <a:pt x="6310" y="11898"/>
                </a:moveTo>
                <a:lnTo>
                  <a:pt x="5840" y="11898"/>
                </a:lnTo>
                <a:lnTo>
                  <a:pt x="7661" y="13068"/>
                </a:lnTo>
                <a:lnTo>
                  <a:pt x="7367" y="13210"/>
                </a:lnTo>
                <a:lnTo>
                  <a:pt x="7025" y="13279"/>
                </a:lnTo>
                <a:lnTo>
                  <a:pt x="8526" y="13279"/>
                </a:lnTo>
                <a:lnTo>
                  <a:pt x="8363" y="13185"/>
                </a:lnTo>
                <a:lnTo>
                  <a:pt x="6310" y="11898"/>
                </a:lnTo>
                <a:lnTo>
                  <a:pt x="6310" y="11898"/>
                </a:lnTo>
              </a:path>
              <a:path w="21600" h="21600">
                <a:moveTo>
                  <a:pt x="7484" y="9562"/>
                </a:moveTo>
                <a:lnTo>
                  <a:pt x="6542" y="9562"/>
                </a:lnTo>
                <a:lnTo>
                  <a:pt x="6754" y="9679"/>
                </a:lnTo>
                <a:lnTo>
                  <a:pt x="9553" y="11490"/>
                </a:lnTo>
                <a:lnTo>
                  <a:pt x="9759" y="11608"/>
                </a:lnTo>
                <a:lnTo>
                  <a:pt x="9830" y="11898"/>
                </a:lnTo>
                <a:lnTo>
                  <a:pt x="9689" y="12076"/>
                </a:lnTo>
                <a:lnTo>
                  <a:pt x="9553" y="12248"/>
                </a:lnTo>
                <a:lnTo>
                  <a:pt x="9269" y="12307"/>
                </a:lnTo>
                <a:lnTo>
                  <a:pt x="21252" y="12307"/>
                </a:lnTo>
                <a:lnTo>
                  <a:pt x="20672" y="10671"/>
                </a:lnTo>
                <a:lnTo>
                  <a:pt x="9830" y="10671"/>
                </a:lnTo>
                <a:lnTo>
                  <a:pt x="7484" y="9562"/>
                </a:lnTo>
                <a:lnTo>
                  <a:pt x="7484" y="9562"/>
                </a:lnTo>
              </a:path>
              <a:path w="21600" h="21600">
                <a:moveTo>
                  <a:pt x="15598" y="4146"/>
                </a:moveTo>
                <a:lnTo>
                  <a:pt x="11047" y="4146"/>
                </a:lnTo>
                <a:lnTo>
                  <a:pt x="12345" y="4536"/>
                </a:lnTo>
                <a:lnTo>
                  <a:pt x="13373" y="5286"/>
                </a:lnTo>
                <a:lnTo>
                  <a:pt x="13991" y="6232"/>
                </a:lnTo>
                <a:lnTo>
                  <a:pt x="14138" y="7266"/>
                </a:lnTo>
                <a:lnTo>
                  <a:pt x="13747" y="8278"/>
                </a:lnTo>
                <a:lnTo>
                  <a:pt x="12889" y="9022"/>
                </a:lnTo>
                <a:lnTo>
                  <a:pt x="11815" y="9497"/>
                </a:lnTo>
                <a:lnTo>
                  <a:pt x="10727" y="9962"/>
                </a:lnTo>
                <a:lnTo>
                  <a:pt x="9830" y="10671"/>
                </a:lnTo>
                <a:lnTo>
                  <a:pt x="20672" y="10671"/>
                </a:lnTo>
                <a:lnTo>
                  <a:pt x="20323" y="9679"/>
                </a:lnTo>
                <a:lnTo>
                  <a:pt x="20741" y="9330"/>
                </a:lnTo>
                <a:lnTo>
                  <a:pt x="20882" y="8980"/>
                </a:lnTo>
                <a:lnTo>
                  <a:pt x="20830" y="8535"/>
                </a:lnTo>
                <a:lnTo>
                  <a:pt x="20628" y="7713"/>
                </a:lnTo>
                <a:lnTo>
                  <a:pt x="20492" y="7224"/>
                </a:lnTo>
                <a:lnTo>
                  <a:pt x="15215" y="7224"/>
                </a:lnTo>
                <a:lnTo>
                  <a:pt x="15215" y="6582"/>
                </a:lnTo>
                <a:lnTo>
                  <a:pt x="20312" y="6582"/>
                </a:lnTo>
                <a:lnTo>
                  <a:pt x="20111" y="5883"/>
                </a:lnTo>
                <a:lnTo>
                  <a:pt x="20600" y="5646"/>
                </a:lnTo>
                <a:lnTo>
                  <a:pt x="20758" y="5522"/>
                </a:lnTo>
                <a:lnTo>
                  <a:pt x="20840" y="5296"/>
                </a:lnTo>
                <a:lnTo>
                  <a:pt x="14866" y="5296"/>
                </a:lnTo>
                <a:lnTo>
                  <a:pt x="14449" y="4713"/>
                </a:lnTo>
                <a:lnTo>
                  <a:pt x="15598" y="4146"/>
                </a:lnTo>
                <a:lnTo>
                  <a:pt x="15598" y="4146"/>
                </a:lnTo>
              </a:path>
              <a:path w="21600" h="21600">
                <a:moveTo>
                  <a:pt x="20312" y="6582"/>
                </a:moveTo>
                <a:lnTo>
                  <a:pt x="16965" y="6582"/>
                </a:lnTo>
                <a:lnTo>
                  <a:pt x="16965" y="7224"/>
                </a:lnTo>
                <a:lnTo>
                  <a:pt x="20492" y="7224"/>
                </a:lnTo>
                <a:lnTo>
                  <a:pt x="20361" y="6751"/>
                </a:lnTo>
                <a:lnTo>
                  <a:pt x="20312" y="6582"/>
                </a:lnTo>
                <a:lnTo>
                  <a:pt x="20312" y="6582"/>
                </a:lnTo>
              </a:path>
              <a:path w="21600" h="21600">
                <a:moveTo>
                  <a:pt x="20301" y="3954"/>
                </a:moveTo>
                <a:lnTo>
                  <a:pt x="15986" y="3954"/>
                </a:lnTo>
                <a:lnTo>
                  <a:pt x="16333" y="4536"/>
                </a:lnTo>
                <a:lnTo>
                  <a:pt x="14866" y="5296"/>
                </a:lnTo>
                <a:lnTo>
                  <a:pt x="20840" y="5296"/>
                </a:lnTo>
                <a:lnTo>
                  <a:pt x="20915" y="5092"/>
                </a:lnTo>
                <a:lnTo>
                  <a:pt x="20602" y="4266"/>
                </a:lnTo>
                <a:lnTo>
                  <a:pt x="20301" y="3954"/>
                </a:lnTo>
                <a:lnTo>
                  <a:pt x="20301" y="3954"/>
                </a:lnTo>
              </a:path>
              <a:path w="21600" h="21600">
                <a:moveTo>
                  <a:pt x="10319" y="2085"/>
                </a:moveTo>
                <a:lnTo>
                  <a:pt x="7873" y="2085"/>
                </a:lnTo>
                <a:lnTo>
                  <a:pt x="8780" y="3367"/>
                </a:lnTo>
                <a:lnTo>
                  <a:pt x="8080" y="3718"/>
                </a:lnTo>
                <a:lnTo>
                  <a:pt x="13328" y="3718"/>
                </a:lnTo>
                <a:lnTo>
                  <a:pt x="12628" y="3426"/>
                </a:lnTo>
                <a:lnTo>
                  <a:pt x="12918" y="3018"/>
                </a:lnTo>
                <a:lnTo>
                  <a:pt x="10319" y="3018"/>
                </a:lnTo>
                <a:lnTo>
                  <a:pt x="10319" y="2085"/>
                </a:lnTo>
                <a:lnTo>
                  <a:pt x="10319" y="2085"/>
                </a:lnTo>
              </a:path>
              <a:path w="21600" h="21600">
                <a:moveTo>
                  <a:pt x="18160" y="2144"/>
                </a:moveTo>
                <a:lnTo>
                  <a:pt x="13535" y="2144"/>
                </a:lnTo>
                <a:lnTo>
                  <a:pt x="14236" y="2495"/>
                </a:lnTo>
                <a:lnTo>
                  <a:pt x="13328" y="3718"/>
                </a:lnTo>
                <a:lnTo>
                  <a:pt x="20075" y="3718"/>
                </a:lnTo>
                <a:lnTo>
                  <a:pt x="19345" y="2958"/>
                </a:lnTo>
                <a:lnTo>
                  <a:pt x="18160" y="2144"/>
                </a:lnTo>
                <a:lnTo>
                  <a:pt x="18160" y="2144"/>
                </a:lnTo>
              </a:path>
              <a:path w="21600" h="21600">
                <a:moveTo>
                  <a:pt x="17118" y="1558"/>
                </a:moveTo>
                <a:lnTo>
                  <a:pt x="11090" y="1558"/>
                </a:lnTo>
                <a:lnTo>
                  <a:pt x="11090" y="3018"/>
                </a:lnTo>
                <a:lnTo>
                  <a:pt x="12918" y="3018"/>
                </a:lnTo>
                <a:lnTo>
                  <a:pt x="13535" y="2144"/>
                </a:lnTo>
                <a:lnTo>
                  <a:pt x="18160" y="2144"/>
                </a:lnTo>
                <a:lnTo>
                  <a:pt x="17743" y="1858"/>
                </a:lnTo>
                <a:lnTo>
                  <a:pt x="17118" y="1558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67" name="曲线"/>
          <p:cNvSpPr>
            <a:spLocks/>
          </p:cNvSpPr>
          <p:nvPr/>
        </p:nvSpPr>
        <p:spPr>
          <a:xfrm>
            <a:off x="6561140" y="2018418"/>
            <a:ext cx="4798193" cy="289660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510" y="0"/>
                </a:moveTo>
                <a:lnTo>
                  <a:pt x="3106" y="0"/>
                </a:lnTo>
                <a:lnTo>
                  <a:pt x="3009" y="19"/>
                </a:lnTo>
                <a:lnTo>
                  <a:pt x="2809" y="170"/>
                </a:lnTo>
                <a:lnTo>
                  <a:pt x="2608" y="459"/>
                </a:lnTo>
                <a:lnTo>
                  <a:pt x="2409" y="870"/>
                </a:lnTo>
                <a:lnTo>
                  <a:pt x="2312" y="1119"/>
                </a:lnTo>
                <a:lnTo>
                  <a:pt x="2215" y="1392"/>
                </a:lnTo>
                <a:lnTo>
                  <a:pt x="2122" y="1688"/>
                </a:lnTo>
                <a:lnTo>
                  <a:pt x="2031" y="2007"/>
                </a:lnTo>
                <a:lnTo>
                  <a:pt x="1945" y="2345"/>
                </a:lnTo>
                <a:lnTo>
                  <a:pt x="1862" y="2700"/>
                </a:lnTo>
                <a:lnTo>
                  <a:pt x="1786" y="3073"/>
                </a:lnTo>
                <a:lnTo>
                  <a:pt x="1712" y="3460"/>
                </a:lnTo>
                <a:lnTo>
                  <a:pt x="1646" y="3860"/>
                </a:lnTo>
                <a:lnTo>
                  <a:pt x="1586" y="4272"/>
                </a:lnTo>
                <a:lnTo>
                  <a:pt x="1532" y="4692"/>
                </a:lnTo>
                <a:lnTo>
                  <a:pt x="1485" y="5120"/>
                </a:lnTo>
                <a:lnTo>
                  <a:pt x="1447" y="5553"/>
                </a:lnTo>
                <a:lnTo>
                  <a:pt x="1415" y="5989"/>
                </a:lnTo>
                <a:lnTo>
                  <a:pt x="1117" y="8037"/>
                </a:lnTo>
                <a:lnTo>
                  <a:pt x="639" y="9525"/>
                </a:lnTo>
                <a:lnTo>
                  <a:pt x="195" y="10434"/>
                </a:lnTo>
                <a:lnTo>
                  <a:pt x="0" y="10741"/>
                </a:lnTo>
                <a:lnTo>
                  <a:pt x="195" y="11058"/>
                </a:lnTo>
                <a:lnTo>
                  <a:pt x="639" y="11986"/>
                </a:lnTo>
                <a:lnTo>
                  <a:pt x="1117" y="13494"/>
                </a:lnTo>
                <a:lnTo>
                  <a:pt x="1415" y="15550"/>
                </a:lnTo>
                <a:lnTo>
                  <a:pt x="1447" y="15987"/>
                </a:lnTo>
                <a:lnTo>
                  <a:pt x="1485" y="16422"/>
                </a:lnTo>
                <a:lnTo>
                  <a:pt x="1532" y="16850"/>
                </a:lnTo>
                <a:lnTo>
                  <a:pt x="1586" y="17273"/>
                </a:lnTo>
                <a:lnTo>
                  <a:pt x="1646" y="17687"/>
                </a:lnTo>
                <a:lnTo>
                  <a:pt x="1712" y="18090"/>
                </a:lnTo>
                <a:lnTo>
                  <a:pt x="1786" y="18481"/>
                </a:lnTo>
                <a:lnTo>
                  <a:pt x="1862" y="18857"/>
                </a:lnTo>
                <a:lnTo>
                  <a:pt x="1945" y="19216"/>
                </a:lnTo>
                <a:lnTo>
                  <a:pt x="2031" y="19560"/>
                </a:lnTo>
                <a:lnTo>
                  <a:pt x="2122" y="19882"/>
                </a:lnTo>
                <a:lnTo>
                  <a:pt x="2215" y="20182"/>
                </a:lnTo>
                <a:lnTo>
                  <a:pt x="2312" y="20459"/>
                </a:lnTo>
                <a:lnTo>
                  <a:pt x="2409" y="20711"/>
                </a:lnTo>
                <a:lnTo>
                  <a:pt x="2508" y="20934"/>
                </a:lnTo>
                <a:lnTo>
                  <a:pt x="2708" y="21292"/>
                </a:lnTo>
                <a:lnTo>
                  <a:pt x="2909" y="21517"/>
                </a:lnTo>
                <a:lnTo>
                  <a:pt x="3106" y="21596"/>
                </a:lnTo>
                <a:lnTo>
                  <a:pt x="18510" y="21596"/>
                </a:lnTo>
                <a:lnTo>
                  <a:pt x="18704" y="21518"/>
                </a:lnTo>
                <a:lnTo>
                  <a:pt x="18906" y="21295"/>
                </a:lnTo>
                <a:lnTo>
                  <a:pt x="19107" y="20939"/>
                </a:lnTo>
                <a:lnTo>
                  <a:pt x="19205" y="20717"/>
                </a:lnTo>
                <a:lnTo>
                  <a:pt x="19304" y="20467"/>
                </a:lnTo>
                <a:lnTo>
                  <a:pt x="19399" y="20191"/>
                </a:lnTo>
                <a:lnTo>
                  <a:pt x="19493" y="19892"/>
                </a:lnTo>
                <a:lnTo>
                  <a:pt x="19583" y="19570"/>
                </a:lnTo>
                <a:lnTo>
                  <a:pt x="19669" y="19229"/>
                </a:lnTo>
                <a:lnTo>
                  <a:pt x="19752" y="18869"/>
                </a:lnTo>
                <a:lnTo>
                  <a:pt x="19829" y="18493"/>
                </a:lnTo>
                <a:lnTo>
                  <a:pt x="19902" y="18101"/>
                </a:lnTo>
                <a:lnTo>
                  <a:pt x="19968" y="17697"/>
                </a:lnTo>
                <a:lnTo>
                  <a:pt x="20028" y="17284"/>
                </a:lnTo>
                <a:lnTo>
                  <a:pt x="20083" y="16859"/>
                </a:lnTo>
                <a:lnTo>
                  <a:pt x="20130" y="16428"/>
                </a:lnTo>
                <a:lnTo>
                  <a:pt x="20168" y="15991"/>
                </a:lnTo>
                <a:lnTo>
                  <a:pt x="20199" y="15550"/>
                </a:lnTo>
                <a:lnTo>
                  <a:pt x="20486" y="13515"/>
                </a:lnTo>
                <a:lnTo>
                  <a:pt x="20958" y="12025"/>
                </a:lnTo>
                <a:lnTo>
                  <a:pt x="21402" y="11109"/>
                </a:lnTo>
                <a:lnTo>
                  <a:pt x="21597" y="10798"/>
                </a:lnTo>
                <a:lnTo>
                  <a:pt x="21402" y="10486"/>
                </a:lnTo>
                <a:lnTo>
                  <a:pt x="20958" y="9567"/>
                </a:lnTo>
                <a:lnTo>
                  <a:pt x="20486" y="8070"/>
                </a:lnTo>
                <a:lnTo>
                  <a:pt x="20199" y="6018"/>
                </a:lnTo>
                <a:lnTo>
                  <a:pt x="20168" y="5581"/>
                </a:lnTo>
                <a:lnTo>
                  <a:pt x="20130" y="5148"/>
                </a:lnTo>
                <a:lnTo>
                  <a:pt x="20083" y="4718"/>
                </a:lnTo>
                <a:lnTo>
                  <a:pt x="20028" y="4297"/>
                </a:lnTo>
                <a:lnTo>
                  <a:pt x="19968" y="3885"/>
                </a:lnTo>
                <a:lnTo>
                  <a:pt x="19902" y="3484"/>
                </a:lnTo>
                <a:lnTo>
                  <a:pt x="19829" y="3095"/>
                </a:lnTo>
                <a:lnTo>
                  <a:pt x="19752" y="2720"/>
                </a:lnTo>
                <a:lnTo>
                  <a:pt x="19669" y="2362"/>
                </a:lnTo>
                <a:lnTo>
                  <a:pt x="19583" y="2021"/>
                </a:lnTo>
                <a:lnTo>
                  <a:pt x="19493" y="1700"/>
                </a:lnTo>
                <a:lnTo>
                  <a:pt x="19399" y="1402"/>
                </a:lnTo>
                <a:lnTo>
                  <a:pt x="19304" y="1127"/>
                </a:lnTo>
                <a:lnTo>
                  <a:pt x="19205" y="879"/>
                </a:lnTo>
                <a:lnTo>
                  <a:pt x="19107" y="656"/>
                </a:lnTo>
                <a:lnTo>
                  <a:pt x="18906" y="301"/>
                </a:lnTo>
                <a:lnTo>
                  <a:pt x="18704" y="76"/>
                </a:lnTo>
                <a:lnTo>
                  <a:pt x="18607" y="19"/>
                </a:lnTo>
                <a:lnTo>
                  <a:pt x="18510" y="0"/>
                </a:lnTo>
                <a:close/>
              </a:path>
            </a:pathLst>
          </a:custGeom>
          <a:solidFill>
            <a:srgbClr val="0066BD">
              <a:alpha val="80000"/>
            </a:srgbClr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68" name="矩形"/>
          <p:cNvSpPr>
            <a:spLocks/>
          </p:cNvSpPr>
          <p:nvPr/>
        </p:nvSpPr>
        <p:spPr>
          <a:xfrm>
            <a:off x="7220471" y="2376839"/>
            <a:ext cx="3777916" cy="20694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2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程序控制：</a:t>
            </a:r>
            <a:r>
              <a:rPr lang="en-US" altLang="zh-CN" sz="2274" b="0" i="0" u="none" strike="noStrike" kern="1200" cap="none" spc="-33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按</a:t>
            </a:r>
            <a:r>
              <a:rPr lang="zh-CN" altLang="en-US" sz="2274" b="1" i="0" u="none" strike="noStrike" kern="1200" cap="none" spc="0" baseline="0">
                <a:solidFill>
                  <a:srgbClr val="FFFF00"/>
                </a:solidFill>
                <a:latin typeface="微软雅黑" charset="0"/>
                <a:ea typeface="宋体" charset="0"/>
                <a:cs typeface="微软雅黑" charset="0"/>
              </a:rPr>
              <a:t>指令地址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访问 存储器并取出指令，经译码 </a:t>
            </a:r>
            <a:r>
              <a:rPr lang="zh-CN" altLang="en-US" sz="2274" b="0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依次产生指令执行所需的控 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制信号，实现对计算的控制， 完成指令的功能。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69" name="曲线"/>
          <p:cNvSpPr>
            <a:spLocks/>
          </p:cNvSpPr>
          <p:nvPr/>
        </p:nvSpPr>
        <p:spPr>
          <a:xfrm>
            <a:off x="10200268" y="4343187"/>
            <a:ext cx="515552" cy="5715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240" y="0"/>
                </a:moveTo>
                <a:lnTo>
                  <a:pt x="8370" y="180"/>
                </a:lnTo>
                <a:lnTo>
                  <a:pt x="6616" y="626"/>
                </a:lnTo>
                <a:lnTo>
                  <a:pt x="5106" y="1150"/>
                </a:lnTo>
                <a:lnTo>
                  <a:pt x="3763" y="1880"/>
                </a:lnTo>
                <a:lnTo>
                  <a:pt x="2604" y="2790"/>
                </a:lnTo>
                <a:lnTo>
                  <a:pt x="1639" y="3846"/>
                </a:lnTo>
                <a:lnTo>
                  <a:pt x="346" y="6294"/>
                </a:lnTo>
                <a:lnTo>
                  <a:pt x="0" y="8980"/>
                </a:lnTo>
                <a:lnTo>
                  <a:pt x="3" y="9022"/>
                </a:lnTo>
                <a:lnTo>
                  <a:pt x="702" y="11723"/>
                </a:lnTo>
                <a:lnTo>
                  <a:pt x="1484" y="13025"/>
                </a:lnTo>
                <a:lnTo>
                  <a:pt x="2567" y="14248"/>
                </a:lnTo>
                <a:lnTo>
                  <a:pt x="3970" y="15363"/>
                </a:lnTo>
                <a:lnTo>
                  <a:pt x="5702" y="16342"/>
                </a:lnTo>
                <a:lnTo>
                  <a:pt x="6022" y="17606"/>
                </a:lnTo>
                <a:lnTo>
                  <a:pt x="6158" y="18926"/>
                </a:lnTo>
                <a:lnTo>
                  <a:pt x="6137" y="20267"/>
                </a:lnTo>
                <a:lnTo>
                  <a:pt x="5986" y="21598"/>
                </a:lnTo>
                <a:lnTo>
                  <a:pt x="15780" y="21598"/>
                </a:lnTo>
                <a:lnTo>
                  <a:pt x="15498" y="17801"/>
                </a:lnTo>
                <a:lnTo>
                  <a:pt x="19277" y="17623"/>
                </a:lnTo>
                <a:lnTo>
                  <a:pt x="19759" y="17503"/>
                </a:lnTo>
                <a:lnTo>
                  <a:pt x="20210" y="17281"/>
                </a:lnTo>
                <a:lnTo>
                  <a:pt x="20543" y="17025"/>
                </a:lnTo>
                <a:lnTo>
                  <a:pt x="20674" y="16806"/>
                </a:lnTo>
                <a:lnTo>
                  <a:pt x="20731" y="16000"/>
                </a:lnTo>
                <a:lnTo>
                  <a:pt x="20701" y="15222"/>
                </a:lnTo>
                <a:lnTo>
                  <a:pt x="20604" y="14434"/>
                </a:lnTo>
                <a:lnTo>
                  <a:pt x="20463" y="13595"/>
                </a:lnTo>
                <a:lnTo>
                  <a:pt x="21392" y="13303"/>
                </a:lnTo>
                <a:lnTo>
                  <a:pt x="8572" y="13303"/>
                </a:lnTo>
                <a:lnTo>
                  <a:pt x="8529" y="13279"/>
                </a:lnTo>
                <a:lnTo>
                  <a:pt x="7026" y="13279"/>
                </a:lnTo>
                <a:lnTo>
                  <a:pt x="5725" y="12257"/>
                </a:lnTo>
                <a:lnTo>
                  <a:pt x="5844" y="11898"/>
                </a:lnTo>
                <a:lnTo>
                  <a:pt x="6313" y="11898"/>
                </a:lnTo>
                <a:lnTo>
                  <a:pt x="5566" y="11430"/>
                </a:lnTo>
                <a:lnTo>
                  <a:pt x="5355" y="11258"/>
                </a:lnTo>
                <a:lnTo>
                  <a:pt x="5284" y="11021"/>
                </a:lnTo>
                <a:lnTo>
                  <a:pt x="5426" y="10789"/>
                </a:lnTo>
                <a:lnTo>
                  <a:pt x="5566" y="10616"/>
                </a:lnTo>
                <a:lnTo>
                  <a:pt x="5844" y="10556"/>
                </a:lnTo>
                <a:lnTo>
                  <a:pt x="6537" y="10556"/>
                </a:lnTo>
                <a:lnTo>
                  <a:pt x="6262" y="10379"/>
                </a:lnTo>
                <a:lnTo>
                  <a:pt x="6056" y="10262"/>
                </a:lnTo>
                <a:lnTo>
                  <a:pt x="5986" y="9970"/>
                </a:lnTo>
                <a:lnTo>
                  <a:pt x="6126" y="9798"/>
                </a:lnTo>
                <a:lnTo>
                  <a:pt x="6262" y="9620"/>
                </a:lnTo>
                <a:lnTo>
                  <a:pt x="6544" y="9562"/>
                </a:lnTo>
                <a:lnTo>
                  <a:pt x="7485" y="9562"/>
                </a:lnTo>
                <a:lnTo>
                  <a:pt x="7246" y="9448"/>
                </a:lnTo>
                <a:lnTo>
                  <a:pt x="7527" y="8422"/>
                </a:lnTo>
                <a:lnTo>
                  <a:pt x="7470" y="7378"/>
                </a:lnTo>
                <a:lnTo>
                  <a:pt x="7440" y="6348"/>
                </a:lnTo>
                <a:lnTo>
                  <a:pt x="7805" y="5355"/>
                </a:lnTo>
                <a:lnTo>
                  <a:pt x="8633" y="4593"/>
                </a:lnTo>
                <a:lnTo>
                  <a:pt x="9763" y="4179"/>
                </a:lnTo>
                <a:lnTo>
                  <a:pt x="11050" y="4146"/>
                </a:lnTo>
                <a:lnTo>
                  <a:pt x="15597" y="4146"/>
                </a:lnTo>
                <a:lnTo>
                  <a:pt x="15986" y="3954"/>
                </a:lnTo>
                <a:lnTo>
                  <a:pt x="20303" y="3954"/>
                </a:lnTo>
                <a:lnTo>
                  <a:pt x="20076" y="3718"/>
                </a:lnTo>
                <a:lnTo>
                  <a:pt x="8082" y="3718"/>
                </a:lnTo>
                <a:lnTo>
                  <a:pt x="7175" y="2436"/>
                </a:lnTo>
                <a:lnTo>
                  <a:pt x="7875" y="2085"/>
                </a:lnTo>
                <a:lnTo>
                  <a:pt x="10320" y="2085"/>
                </a:lnTo>
                <a:lnTo>
                  <a:pt x="10320" y="1558"/>
                </a:lnTo>
                <a:lnTo>
                  <a:pt x="17120" y="1558"/>
                </a:lnTo>
                <a:lnTo>
                  <a:pt x="15977" y="1010"/>
                </a:lnTo>
                <a:lnTo>
                  <a:pt x="14100" y="415"/>
                </a:lnTo>
                <a:lnTo>
                  <a:pt x="12169" y="78"/>
                </a:lnTo>
                <a:lnTo>
                  <a:pt x="10240" y="0"/>
                </a:lnTo>
                <a:lnTo>
                  <a:pt x="10240" y="0"/>
                </a:lnTo>
              </a:path>
              <a:path w="21600" h="21600">
                <a:moveTo>
                  <a:pt x="6537" y="10556"/>
                </a:moveTo>
                <a:lnTo>
                  <a:pt x="5844" y="10556"/>
                </a:lnTo>
                <a:lnTo>
                  <a:pt x="6056" y="10730"/>
                </a:lnTo>
                <a:lnTo>
                  <a:pt x="8854" y="12486"/>
                </a:lnTo>
                <a:lnTo>
                  <a:pt x="9061" y="12598"/>
                </a:lnTo>
                <a:lnTo>
                  <a:pt x="9131" y="12894"/>
                </a:lnTo>
                <a:lnTo>
                  <a:pt x="8994" y="13068"/>
                </a:lnTo>
                <a:lnTo>
                  <a:pt x="8854" y="13244"/>
                </a:lnTo>
                <a:lnTo>
                  <a:pt x="8572" y="13303"/>
                </a:lnTo>
                <a:lnTo>
                  <a:pt x="21392" y="13303"/>
                </a:lnTo>
                <a:lnTo>
                  <a:pt x="21581" y="13244"/>
                </a:lnTo>
                <a:lnTo>
                  <a:pt x="21251" y="12307"/>
                </a:lnTo>
                <a:lnTo>
                  <a:pt x="9271" y="12307"/>
                </a:lnTo>
                <a:lnTo>
                  <a:pt x="9061" y="12190"/>
                </a:lnTo>
                <a:lnTo>
                  <a:pt x="6537" y="10556"/>
                </a:lnTo>
                <a:lnTo>
                  <a:pt x="6537" y="10556"/>
                </a:lnTo>
              </a:path>
              <a:path w="21600" h="21600">
                <a:moveTo>
                  <a:pt x="6313" y="11898"/>
                </a:moveTo>
                <a:lnTo>
                  <a:pt x="5844" y="11898"/>
                </a:lnTo>
                <a:lnTo>
                  <a:pt x="7663" y="13068"/>
                </a:lnTo>
                <a:lnTo>
                  <a:pt x="7368" y="13210"/>
                </a:lnTo>
                <a:lnTo>
                  <a:pt x="7026" y="13279"/>
                </a:lnTo>
                <a:lnTo>
                  <a:pt x="8529" y="13279"/>
                </a:lnTo>
                <a:lnTo>
                  <a:pt x="8364" y="13185"/>
                </a:lnTo>
                <a:lnTo>
                  <a:pt x="6313" y="11898"/>
                </a:lnTo>
                <a:lnTo>
                  <a:pt x="6313" y="11898"/>
                </a:lnTo>
              </a:path>
              <a:path w="21600" h="21600">
                <a:moveTo>
                  <a:pt x="7485" y="9562"/>
                </a:moveTo>
                <a:lnTo>
                  <a:pt x="6544" y="9562"/>
                </a:lnTo>
                <a:lnTo>
                  <a:pt x="6756" y="9679"/>
                </a:lnTo>
                <a:lnTo>
                  <a:pt x="9555" y="11490"/>
                </a:lnTo>
                <a:lnTo>
                  <a:pt x="9761" y="11608"/>
                </a:lnTo>
                <a:lnTo>
                  <a:pt x="9832" y="11898"/>
                </a:lnTo>
                <a:lnTo>
                  <a:pt x="9691" y="12076"/>
                </a:lnTo>
                <a:lnTo>
                  <a:pt x="9555" y="12248"/>
                </a:lnTo>
                <a:lnTo>
                  <a:pt x="9271" y="12307"/>
                </a:lnTo>
                <a:lnTo>
                  <a:pt x="21251" y="12307"/>
                </a:lnTo>
                <a:lnTo>
                  <a:pt x="20676" y="10671"/>
                </a:lnTo>
                <a:lnTo>
                  <a:pt x="9832" y="10671"/>
                </a:lnTo>
                <a:lnTo>
                  <a:pt x="7485" y="9562"/>
                </a:lnTo>
                <a:lnTo>
                  <a:pt x="7485" y="9562"/>
                </a:lnTo>
              </a:path>
              <a:path w="21600" h="21600">
                <a:moveTo>
                  <a:pt x="15597" y="4146"/>
                </a:moveTo>
                <a:lnTo>
                  <a:pt x="11050" y="4146"/>
                </a:lnTo>
                <a:lnTo>
                  <a:pt x="12351" y="4536"/>
                </a:lnTo>
                <a:lnTo>
                  <a:pt x="13376" y="5286"/>
                </a:lnTo>
                <a:lnTo>
                  <a:pt x="13996" y="6232"/>
                </a:lnTo>
                <a:lnTo>
                  <a:pt x="14140" y="7266"/>
                </a:lnTo>
                <a:lnTo>
                  <a:pt x="13748" y="8278"/>
                </a:lnTo>
                <a:lnTo>
                  <a:pt x="12891" y="9022"/>
                </a:lnTo>
                <a:lnTo>
                  <a:pt x="11817" y="9497"/>
                </a:lnTo>
                <a:lnTo>
                  <a:pt x="10729" y="9962"/>
                </a:lnTo>
                <a:lnTo>
                  <a:pt x="9832" y="10671"/>
                </a:lnTo>
                <a:lnTo>
                  <a:pt x="20676" y="10671"/>
                </a:lnTo>
                <a:lnTo>
                  <a:pt x="20327" y="9679"/>
                </a:lnTo>
                <a:lnTo>
                  <a:pt x="20745" y="9330"/>
                </a:lnTo>
                <a:lnTo>
                  <a:pt x="20886" y="8980"/>
                </a:lnTo>
                <a:lnTo>
                  <a:pt x="20835" y="8535"/>
                </a:lnTo>
                <a:lnTo>
                  <a:pt x="20633" y="7713"/>
                </a:lnTo>
                <a:lnTo>
                  <a:pt x="20496" y="7224"/>
                </a:lnTo>
                <a:lnTo>
                  <a:pt x="15221" y="7224"/>
                </a:lnTo>
                <a:lnTo>
                  <a:pt x="15221" y="6582"/>
                </a:lnTo>
                <a:lnTo>
                  <a:pt x="20316" y="6582"/>
                </a:lnTo>
                <a:lnTo>
                  <a:pt x="20115" y="5883"/>
                </a:lnTo>
                <a:lnTo>
                  <a:pt x="20604" y="5646"/>
                </a:lnTo>
                <a:lnTo>
                  <a:pt x="20762" y="5522"/>
                </a:lnTo>
                <a:lnTo>
                  <a:pt x="20845" y="5296"/>
                </a:lnTo>
                <a:lnTo>
                  <a:pt x="14868" y="5296"/>
                </a:lnTo>
                <a:lnTo>
                  <a:pt x="14449" y="4713"/>
                </a:lnTo>
                <a:lnTo>
                  <a:pt x="15597" y="4146"/>
                </a:lnTo>
                <a:lnTo>
                  <a:pt x="15597" y="4146"/>
                </a:lnTo>
              </a:path>
              <a:path w="21600" h="21600">
                <a:moveTo>
                  <a:pt x="20316" y="6582"/>
                </a:moveTo>
                <a:lnTo>
                  <a:pt x="16969" y="6582"/>
                </a:lnTo>
                <a:lnTo>
                  <a:pt x="16969" y="7224"/>
                </a:lnTo>
                <a:lnTo>
                  <a:pt x="20496" y="7224"/>
                </a:lnTo>
                <a:lnTo>
                  <a:pt x="20365" y="6751"/>
                </a:lnTo>
                <a:lnTo>
                  <a:pt x="20316" y="6582"/>
                </a:lnTo>
                <a:lnTo>
                  <a:pt x="20316" y="6582"/>
                </a:lnTo>
              </a:path>
              <a:path w="21600" h="21600">
                <a:moveTo>
                  <a:pt x="20303" y="3954"/>
                </a:moveTo>
                <a:lnTo>
                  <a:pt x="15986" y="3954"/>
                </a:lnTo>
                <a:lnTo>
                  <a:pt x="16340" y="4536"/>
                </a:lnTo>
                <a:lnTo>
                  <a:pt x="14868" y="5296"/>
                </a:lnTo>
                <a:lnTo>
                  <a:pt x="20845" y="5296"/>
                </a:lnTo>
                <a:lnTo>
                  <a:pt x="20918" y="5092"/>
                </a:lnTo>
                <a:lnTo>
                  <a:pt x="20604" y="4266"/>
                </a:lnTo>
                <a:lnTo>
                  <a:pt x="20303" y="3954"/>
                </a:lnTo>
                <a:lnTo>
                  <a:pt x="20303" y="3954"/>
                </a:lnTo>
              </a:path>
              <a:path w="21600" h="21600">
                <a:moveTo>
                  <a:pt x="10320" y="2085"/>
                </a:moveTo>
                <a:lnTo>
                  <a:pt x="7875" y="2085"/>
                </a:lnTo>
                <a:lnTo>
                  <a:pt x="8782" y="3367"/>
                </a:lnTo>
                <a:lnTo>
                  <a:pt x="8082" y="3718"/>
                </a:lnTo>
                <a:lnTo>
                  <a:pt x="13329" y="3718"/>
                </a:lnTo>
                <a:lnTo>
                  <a:pt x="12629" y="3426"/>
                </a:lnTo>
                <a:lnTo>
                  <a:pt x="12921" y="3018"/>
                </a:lnTo>
                <a:lnTo>
                  <a:pt x="10320" y="3018"/>
                </a:lnTo>
                <a:lnTo>
                  <a:pt x="10320" y="2085"/>
                </a:lnTo>
                <a:lnTo>
                  <a:pt x="10320" y="2085"/>
                </a:lnTo>
              </a:path>
              <a:path w="21600" h="21600">
                <a:moveTo>
                  <a:pt x="18160" y="2144"/>
                </a:moveTo>
                <a:lnTo>
                  <a:pt x="13541" y="2144"/>
                </a:lnTo>
                <a:lnTo>
                  <a:pt x="14238" y="2495"/>
                </a:lnTo>
                <a:lnTo>
                  <a:pt x="13329" y="3718"/>
                </a:lnTo>
                <a:lnTo>
                  <a:pt x="20076" y="3718"/>
                </a:lnTo>
                <a:lnTo>
                  <a:pt x="19343" y="2958"/>
                </a:lnTo>
                <a:lnTo>
                  <a:pt x="18160" y="2144"/>
                </a:lnTo>
                <a:lnTo>
                  <a:pt x="18160" y="2144"/>
                </a:lnTo>
              </a:path>
              <a:path w="21600" h="21600">
                <a:moveTo>
                  <a:pt x="17120" y="1558"/>
                </a:moveTo>
                <a:lnTo>
                  <a:pt x="11092" y="1558"/>
                </a:lnTo>
                <a:lnTo>
                  <a:pt x="11092" y="3018"/>
                </a:lnTo>
                <a:lnTo>
                  <a:pt x="12921" y="3018"/>
                </a:lnTo>
                <a:lnTo>
                  <a:pt x="13541" y="2144"/>
                </a:lnTo>
                <a:lnTo>
                  <a:pt x="18160" y="2144"/>
                </a:lnTo>
                <a:lnTo>
                  <a:pt x="17745" y="1858"/>
                </a:lnTo>
                <a:lnTo>
                  <a:pt x="17120" y="1558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70" name="矩形"/>
          <p:cNvSpPr>
            <a:spLocks/>
          </p:cNvSpPr>
          <p:nvPr/>
        </p:nvSpPr>
        <p:spPr>
          <a:xfrm>
            <a:off x="6249272" y="5380891"/>
            <a:ext cx="5281399" cy="641291"/>
          </a:xfrm>
          <a:prstGeom prst="rect">
            <a:avLst/>
          </a:prstGeom>
          <a:blipFill rotWithShape="1">
            <a:blip r:embed="rId3"/>
            <a:stretch/>
          </a:blipFill>
          <a:ln w="9525" cap="flat" cmpd="sng">
            <a:noFill/>
            <a:prstDash val="solid"/>
            <a:miter/>
          </a:ln>
        </p:spPr>
      </p:sp>
      <p:sp>
        <p:nvSpPr>
          <p:cNvPr id="71" name="曲线"/>
          <p:cNvSpPr>
            <a:spLocks/>
          </p:cNvSpPr>
          <p:nvPr/>
        </p:nvSpPr>
        <p:spPr>
          <a:xfrm>
            <a:off x="6301980" y="5404826"/>
            <a:ext cx="5180796" cy="52578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050" y="0"/>
                </a:moveTo>
                <a:lnTo>
                  <a:pt x="546" y="0"/>
                </a:lnTo>
                <a:lnTo>
                  <a:pt x="0" y="10795"/>
                </a:lnTo>
                <a:lnTo>
                  <a:pt x="546" y="21589"/>
                </a:lnTo>
                <a:lnTo>
                  <a:pt x="21050" y="21589"/>
                </a:lnTo>
                <a:lnTo>
                  <a:pt x="21596" y="10795"/>
                </a:lnTo>
                <a:lnTo>
                  <a:pt x="21050" y="0"/>
                </a:lnTo>
                <a:close/>
              </a:path>
            </a:pathLst>
          </a:custGeom>
          <a:solidFill>
            <a:srgbClr val="3385CA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72" name="曲线"/>
          <p:cNvSpPr>
            <a:spLocks/>
          </p:cNvSpPr>
          <p:nvPr/>
        </p:nvSpPr>
        <p:spPr>
          <a:xfrm>
            <a:off x="6301980" y="5404826"/>
            <a:ext cx="5180796" cy="52578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0795"/>
                </a:moveTo>
                <a:lnTo>
                  <a:pt x="546" y="0"/>
                </a:lnTo>
                <a:lnTo>
                  <a:pt x="21050" y="0"/>
                </a:lnTo>
                <a:lnTo>
                  <a:pt x="21596" y="10795"/>
                </a:lnTo>
                <a:lnTo>
                  <a:pt x="21050" y="21589"/>
                </a:lnTo>
                <a:lnTo>
                  <a:pt x="546" y="21589"/>
                </a:lnTo>
                <a:lnTo>
                  <a:pt x="0" y="1079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E1E1E1"/>
            </a:solidFill>
            <a:prstDash val="solid"/>
            <a:round/>
          </a:ln>
        </p:spPr>
      </p:sp>
      <p:sp>
        <p:nvSpPr>
          <p:cNvPr id="73" name="矩形"/>
          <p:cNvSpPr>
            <a:spLocks/>
          </p:cNvSpPr>
          <p:nvPr/>
        </p:nvSpPr>
        <p:spPr>
          <a:xfrm>
            <a:off x="7057564" y="5471192"/>
            <a:ext cx="3778516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（</a:t>
            </a:r>
            <a:r>
              <a:rPr lang="zh-CN" altLang="en-US" sz="2274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宋体" charset="0"/>
                <a:cs typeface="微软雅黑" charset="0"/>
              </a:rPr>
              <a:t>指令系统</a:t>
            </a:r>
            <a:r>
              <a:rPr lang="zh-CN" altLang="en-US" sz="2274" b="1" i="0" u="none" strike="noStrike" kern="1200" cap="none" spc="-9" baseline="0">
                <a:solidFill>
                  <a:srgbClr val="000000"/>
                </a:solidFill>
                <a:latin typeface="微软雅黑" charset="0"/>
                <a:ea typeface="宋体" charset="0"/>
                <a:cs typeface="微软雅黑" charset="0"/>
              </a:rPr>
              <a:t>、</a:t>
            </a:r>
            <a:r>
              <a:rPr lang="zh-CN" altLang="en-US" sz="2274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宋体" charset="0"/>
                <a:cs typeface="微软雅黑" charset="0"/>
              </a:rPr>
              <a:t>控制器设计等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）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74" name="矩形"/>
          <p:cNvSpPr>
            <a:spLocks/>
          </p:cNvSpPr>
          <p:nvPr/>
        </p:nvSpPr>
        <p:spPr>
          <a:xfrm>
            <a:off x="995327" y="5380891"/>
            <a:ext cx="5005628" cy="641291"/>
          </a:xfrm>
          <a:prstGeom prst="rect">
            <a:avLst/>
          </a:prstGeom>
          <a:blipFill rotWithShape="1">
            <a:blip r:embed="rId4"/>
            <a:stretch/>
          </a:blipFill>
          <a:ln w="9525"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1048031" y="5404826"/>
            <a:ext cx="4904673" cy="52578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019" y="0"/>
                </a:moveTo>
                <a:lnTo>
                  <a:pt x="577" y="0"/>
                </a:lnTo>
                <a:lnTo>
                  <a:pt x="0" y="10795"/>
                </a:lnTo>
                <a:lnTo>
                  <a:pt x="577" y="21589"/>
                </a:lnTo>
                <a:lnTo>
                  <a:pt x="21019" y="21589"/>
                </a:lnTo>
                <a:lnTo>
                  <a:pt x="21598" y="10795"/>
                </a:lnTo>
                <a:lnTo>
                  <a:pt x="21019" y="0"/>
                </a:lnTo>
                <a:close/>
              </a:path>
            </a:pathLst>
          </a:cu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1048031" y="5404826"/>
            <a:ext cx="4904673" cy="52578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0795"/>
                </a:moveTo>
                <a:lnTo>
                  <a:pt x="577" y="0"/>
                </a:lnTo>
                <a:lnTo>
                  <a:pt x="21019" y="0"/>
                </a:lnTo>
                <a:lnTo>
                  <a:pt x="21598" y="10795"/>
                </a:lnTo>
                <a:lnTo>
                  <a:pt x="21019" y="21589"/>
                </a:lnTo>
                <a:lnTo>
                  <a:pt x="577" y="21589"/>
                </a:lnTo>
                <a:lnTo>
                  <a:pt x="0" y="1079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E1E1E1"/>
            </a:solidFill>
            <a:prstDash val="solid"/>
            <a:round/>
          </a:ln>
        </p:spPr>
      </p:sp>
      <p:sp>
        <p:nvSpPr>
          <p:cNvPr id="77" name="矩形"/>
          <p:cNvSpPr>
            <a:spLocks/>
          </p:cNvSpPr>
          <p:nvPr/>
        </p:nvSpPr>
        <p:spPr>
          <a:xfrm>
            <a:off x="1567434" y="5471192"/>
            <a:ext cx="3863941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（</a:t>
            </a:r>
            <a:r>
              <a:rPr lang="zh-CN" altLang="en-US" sz="2274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宋体" charset="0"/>
                <a:cs typeface="微软雅黑" charset="0"/>
              </a:rPr>
              <a:t>存储系统构建与快速访问</a:t>
            </a:r>
            <a:r>
              <a:rPr lang="en-US" altLang="zh-CN" sz="2274" b="1" i="0" u="none" strike="noStrike" kern="1200" cap="none" spc="-108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）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5542868" y="810106"/>
            <a:ext cx="1299350" cy="839854"/>
            <a:chOff x="5542868" y="810106"/>
            <a:chExt cx="1299350" cy="839854"/>
          </a:xfrm>
        </p:grpSpPr>
        <p:sp>
          <p:nvSpPr>
            <p:cNvPr id="79" name="左大括号"/>
            <p:cNvSpPr>
              <a:spLocks/>
            </p:cNvSpPr>
            <p:nvPr/>
          </p:nvSpPr>
          <p:spPr>
            <a:xfrm>
              <a:off x="5542868" y="835818"/>
              <a:ext cx="192545" cy="814142"/>
            </a:xfrm>
            <a:prstGeom prst="leftBrace">
              <a:avLst>
                <a:gd name="adj1" fmla="val 35236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0" name="矩形"/>
            <p:cNvSpPr>
              <a:spLocks/>
            </p:cNvSpPr>
            <p:nvPr/>
          </p:nvSpPr>
          <p:spPr>
            <a:xfrm>
              <a:off x="5695274" y="810106"/>
              <a:ext cx="1106805" cy="358138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0" i="0" u="none" strike="noStrike" kern="1200" cap="none" spc="0" baseline="0">
                  <a:solidFill>
                    <a:schemeClr val="tx1"/>
                  </a:solidFill>
                  <a:latin typeface="微软雅黑" charset="0"/>
                  <a:ea typeface="微软雅黑" charset="0"/>
                  <a:cs typeface="Calibri" charset="0"/>
                </a:rPr>
                <a:t>存储程序</a:t>
              </a:r>
            </a:p>
          </p:txBody>
        </p:sp>
        <p:sp>
          <p:nvSpPr>
            <p:cNvPr id="81" name="矩形"/>
            <p:cNvSpPr>
              <a:spLocks/>
            </p:cNvSpPr>
            <p:nvPr/>
          </p:nvSpPr>
          <p:spPr>
            <a:xfrm>
              <a:off x="5735413" y="1291543"/>
              <a:ext cx="1106805" cy="358138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0" i="0" u="none" strike="noStrike" kern="1200" cap="none" spc="0" baseline="0">
                  <a:solidFill>
                    <a:schemeClr val="tx1"/>
                  </a:solidFill>
                  <a:latin typeface="微软雅黑" charset="0"/>
                  <a:ea typeface="微软雅黑" charset="0"/>
                  <a:cs typeface="Calibri" charset="0"/>
                </a:rPr>
                <a:t>程序控制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0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87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488" name="文本框"/>
          <p:cNvSpPr>
            <a:spLocks noGrp="1"/>
          </p:cNvSpPr>
          <p:nvPr>
            <p:ph type="title"/>
          </p:nvPr>
        </p:nvSpPr>
        <p:spPr>
          <a:xfrm>
            <a:off x="2323546" y="120701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4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400" b="1" i="0" u="none" strike="noStrike" kern="0" cap="none" spc="0" baseline="0">
              <a:solidFill>
                <a:srgbClr val="40404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89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90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91" name="矩形"/>
          <p:cNvSpPr>
            <a:spLocks/>
          </p:cNvSpPr>
          <p:nvPr/>
        </p:nvSpPr>
        <p:spPr>
          <a:xfrm>
            <a:off x="767238" y="955030"/>
            <a:ext cx="4313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10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492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93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时间指标的应用思考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94" name="图片"/>
          <p:cNvPicPr>
            <a:picLocks noChangeAspect="1"/>
          </p:cNvPicPr>
          <p:nvPr/>
        </p:nvPicPr>
        <p:blipFill>
          <a:blip r:embed="rId3" cstate="print"/>
          <a:srcRect l="12194" t="23620" r="10406" b="19233"/>
          <a:stretch>
            <a:fillRect/>
          </a:stretch>
        </p:blipFill>
        <p:spPr>
          <a:xfrm>
            <a:off x="1760415" y="2041237"/>
            <a:ext cx="8671169" cy="35929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039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98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499" name="文本框"/>
          <p:cNvSpPr>
            <a:spLocks noGrp="1"/>
          </p:cNvSpPr>
          <p:nvPr>
            <p:ph type="title"/>
          </p:nvPr>
        </p:nvSpPr>
        <p:spPr>
          <a:xfrm>
            <a:off x="2323546" y="120701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5" baseline="0">
                <a:solidFill>
                  <a:srgbClr val="404040"/>
                </a:solidFill>
                <a:latin typeface="微软雅黑" charset="0"/>
                <a:ea typeface="宋体" charset="0"/>
                <a:cs typeface="微软雅黑" charset="0"/>
              </a:rPr>
              <a:t>1.2	</a:t>
            </a:r>
            <a:r>
              <a:rPr lang="zh-CN" altLang="en-US" sz="2400" b="1" i="0" u="none" strike="noStrike" kern="0" cap="none" spc="-9" baseline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计算机系统性能评价</a:t>
            </a:r>
            <a:endParaRPr lang="zh-CN" altLang="en-US" sz="2400" b="1" i="0" u="none" strike="noStrike" kern="0" cap="none" spc="0" baseline="0">
              <a:solidFill>
                <a:srgbClr val="40404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00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501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502" name="矩形"/>
          <p:cNvSpPr>
            <a:spLocks/>
          </p:cNvSpPr>
          <p:nvPr/>
        </p:nvSpPr>
        <p:spPr>
          <a:xfrm>
            <a:off x="767238" y="955030"/>
            <a:ext cx="4313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11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503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504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作业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05" name="矩形"/>
          <p:cNvSpPr>
            <a:spLocks/>
          </p:cNvSpPr>
          <p:nvPr/>
        </p:nvSpPr>
        <p:spPr>
          <a:xfrm>
            <a:off x="1292752" y="1902691"/>
            <a:ext cx="4257897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 dirty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书后习题一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 1.2</a:t>
            </a:r>
            <a:r>
              <a:rPr lang="zh-CN" altLang="en-US" sz="1800" b="0" i="0" u="none" strike="noStrike" kern="1200" cap="none" spc="0" baseline="0" dirty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，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1.3</a:t>
            </a:r>
            <a:r>
              <a:rPr lang="zh-CN" altLang="en-US" sz="1800" b="0" i="0" u="none" strike="noStrike" kern="1200" cap="none" spc="0" baseline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，</a:t>
            </a:r>
            <a:r>
              <a:rPr lang="en-US" altLang="zh-CN" sz="1800" b="0" i="0" u="none" strike="noStrike" kern="1200" cap="none" spc="0" baseline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1.4 </a:t>
            </a:r>
            <a:r>
              <a:rPr lang="zh-CN" altLang="en-US" sz="1800" b="0" i="0" u="none" strike="noStrike" kern="1200" cap="none" spc="0" baseline="0" smtClean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，</a:t>
            </a:r>
            <a:r>
              <a:rPr lang="en-US" altLang="zh-CN" sz="1800" b="0" i="0" u="none" strike="noStrike" kern="1200" cap="none" spc="0" baseline="0" smtClean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1.5</a:t>
            </a:r>
            <a:r>
              <a:rPr lang="zh-CN" altLang="en-US" sz="1800" b="0" i="0" u="none" strike="noStrike" kern="1200" cap="none" spc="0" baseline="0" dirty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，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1.6</a:t>
            </a:r>
            <a:r>
              <a:rPr lang="zh-CN" altLang="en-US" sz="1800" b="0" i="0" u="none" strike="noStrike" kern="1200" cap="none" spc="0" baseline="0" dirty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518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>
            <a:off x="1403684" y="2057400"/>
            <a:ext cx="8662737" cy="137731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432943" indent="-4329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274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程序是如何存储的？</a:t>
            </a:r>
            <a:endParaRPr lang="en-US" altLang="zh-CN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432943" indent="-4329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zh-CN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2.   </a:t>
            </a:r>
            <a:r>
              <a:rPr lang="zh-CN" altLang="en-US" sz="2274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顺序执行和跳跃执行怎么实现的（程序为什么可以自动执行）</a:t>
            </a:r>
            <a:endParaRPr lang="en-US" altLang="zh-CN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704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</p:spTree>
    <p:extLst>
      <p:ext uri="{BB962C8B-B14F-4D97-AF65-F5344CB8AC3E}">
        <p14:creationId xmlns:p14="http://schemas.microsoft.com/office/powerpoint/2010/main" val="11825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91" name="矩形"/>
          <p:cNvSpPr>
            <a:spLocks/>
          </p:cNvSpPr>
          <p:nvPr/>
        </p:nvSpPr>
        <p:spPr>
          <a:xfrm>
            <a:off x="672114" y="1547603"/>
            <a:ext cx="4316931" cy="36211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>
                <a:tab pos="769366" algn="l"/>
              </a:tabLst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	</a:t>
            </a:r>
            <a:r>
              <a:rPr lang="zh-CN" altLang="en-US" sz="3411" b="0" i="0" u="none" strike="noStrike" kern="1200" cap="none" spc="-7" baseline="3000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冯·诺依曼计算机的工作原理</a:t>
            </a:r>
            <a:endParaRPr lang="zh-CN" altLang="en-US" sz="3411" b="0" i="0" u="none" strike="noStrike" kern="1200" cap="none" spc="0" baseline="3000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92" name="曲线"/>
          <p:cNvSpPr>
            <a:spLocks/>
          </p:cNvSpPr>
          <p:nvPr/>
        </p:nvSpPr>
        <p:spPr>
          <a:xfrm>
            <a:off x="703494" y="1679518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9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3"/>
                </a:lnTo>
                <a:lnTo>
                  <a:pt x="1843" y="4761"/>
                </a:lnTo>
                <a:lnTo>
                  <a:pt x="847" y="6596"/>
                </a:lnTo>
                <a:lnTo>
                  <a:pt x="218" y="8622"/>
                </a:lnTo>
                <a:lnTo>
                  <a:pt x="0" y="10799"/>
                </a:lnTo>
                <a:lnTo>
                  <a:pt x="218" y="12975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0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0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5"/>
                </a:lnTo>
                <a:lnTo>
                  <a:pt x="21600" y="10799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1"/>
                </a:lnTo>
                <a:lnTo>
                  <a:pt x="18436" y="3163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9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93" name="曲线"/>
          <p:cNvSpPr>
            <a:spLocks/>
          </p:cNvSpPr>
          <p:nvPr/>
        </p:nvSpPr>
        <p:spPr>
          <a:xfrm>
            <a:off x="1247801" y="1649199"/>
            <a:ext cx="4090737" cy="47945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7" y="0"/>
                </a:moveTo>
                <a:lnTo>
                  <a:pt x="938" y="0"/>
                </a:lnTo>
                <a:lnTo>
                  <a:pt x="0" y="10796"/>
                </a:lnTo>
                <a:lnTo>
                  <a:pt x="938" y="21593"/>
                </a:lnTo>
                <a:lnTo>
                  <a:pt x="21597" y="21593"/>
                </a:lnTo>
                <a:lnTo>
                  <a:pt x="21597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94" name="矩形"/>
          <p:cNvSpPr>
            <a:spLocks/>
          </p:cNvSpPr>
          <p:nvPr/>
        </p:nvSpPr>
        <p:spPr>
          <a:xfrm>
            <a:off x="816493" y="1691981"/>
            <a:ext cx="4316930" cy="3640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>
                <a:tab pos="769366" algn="l"/>
              </a:tabLst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2	</a:t>
            </a:r>
            <a:r>
              <a:rPr lang="zh-CN" altLang="en-US" sz="3411" b="0" i="0" u="none" strike="noStrike" kern="1200" cap="none" spc="-7" baseline="30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存储器组成</a:t>
            </a:r>
            <a:endParaRPr lang="zh-CN" altLang="en-US" sz="3411" b="0" i="0" u="none" strike="noStrike" kern="1200" cap="none" spc="0" baseline="300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  <p:sp>
        <p:nvSpPr>
          <p:cNvPr id="96" name="矩形"/>
          <p:cNvSpPr>
            <a:spLocks/>
          </p:cNvSpPr>
          <p:nvPr/>
        </p:nvSpPr>
        <p:spPr>
          <a:xfrm>
            <a:off x="913691" y="906851"/>
            <a:ext cx="2687554" cy="4343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70" b="1" i="0" u="none" strike="noStrike" kern="1200" cap="none" spc="0" baseline="0">
                <a:solidFill>
                  <a:srgbClr val="59B2FF"/>
                </a:solidFill>
                <a:latin typeface="微软雅黑" charset="0"/>
                <a:ea typeface="微软雅黑" charset="0"/>
                <a:cs typeface="Calibri" charset="0"/>
              </a:rPr>
              <a:t>程序是如何存储的？</a:t>
            </a:r>
          </a:p>
        </p:txBody>
      </p:sp>
      <p:pic>
        <p:nvPicPr>
          <p:cNvPr id="9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9045" y="2556071"/>
            <a:ext cx="6859951" cy="392815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98" name="矩形标注"/>
          <p:cNvSpPr>
            <a:spLocks/>
          </p:cNvSpPr>
          <p:nvPr/>
        </p:nvSpPr>
        <p:spPr>
          <a:xfrm>
            <a:off x="9289327" y="1016040"/>
            <a:ext cx="2318001" cy="1466525"/>
          </a:xfrm>
          <a:prstGeom prst="wedgeRectCallout">
            <a:avLst>
              <a:gd name="adj1" fmla="val -102962"/>
              <a:gd name="adj2" fmla="val 40898"/>
            </a:avLst>
          </a:prstGeom>
          <a:solidFill>
            <a:srgbClr val="00CC99"/>
          </a:solidFill>
          <a:ln w="127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宋体" charset="0"/>
                <a:ea typeface="宋体" charset="0"/>
                <a:cs typeface="Calibri" charset="0"/>
              </a:rPr>
              <a:t>存储二进制信息的部件，每个单元可以存放一个字或字节的信息，存储器就是存储单元的集合</a:t>
            </a:r>
          </a:p>
        </p:txBody>
      </p:sp>
      <p:sp>
        <p:nvSpPr>
          <p:cNvPr id="99" name="矩形标注"/>
          <p:cNvSpPr>
            <a:spLocks/>
          </p:cNvSpPr>
          <p:nvPr/>
        </p:nvSpPr>
        <p:spPr>
          <a:xfrm>
            <a:off x="5851772" y="1139807"/>
            <a:ext cx="3094183" cy="1164148"/>
          </a:xfrm>
          <a:prstGeom prst="wedgeRectCallout">
            <a:avLst>
              <a:gd name="adj1" fmla="val -55583"/>
              <a:gd name="adj2" fmla="val -88638"/>
            </a:avLst>
          </a:prstGeom>
          <a:solidFill>
            <a:srgbClr val="00CC99"/>
          </a:solidFill>
          <a:ln w="127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Calibri" charset="0"/>
                <a:ea typeface="宋体" charset="0"/>
                <a:cs typeface="Calibri" charset="0"/>
              </a:rPr>
              <a:t>单元地址：存储单元的顺序编号，是区分存储器中不同存储单元的唯一标志。</a:t>
            </a:r>
          </a:p>
        </p:txBody>
      </p:sp>
      <p:pic>
        <p:nvPicPr>
          <p:cNvPr id="100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668" y="2585891"/>
            <a:ext cx="3821422" cy="17304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101" name="矩形"/>
          <p:cNvSpPr>
            <a:spLocks/>
          </p:cNvSpPr>
          <p:nvPr/>
        </p:nvSpPr>
        <p:spPr>
          <a:xfrm>
            <a:off x="1569765" y="6147417"/>
            <a:ext cx="2683229" cy="4343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70" b="1" i="0" u="none" strike="noStrike" kern="1200" cap="none" spc="0" baseline="0">
                <a:solidFill>
                  <a:srgbClr val="59B2FF"/>
                </a:solidFill>
                <a:latin typeface="微软雅黑" charset="0"/>
                <a:ea typeface="微软雅黑" charset="0"/>
                <a:cs typeface="Calibri" charset="0"/>
              </a:rPr>
              <a:t>程序按地址顺序存储</a:t>
            </a:r>
          </a:p>
        </p:txBody>
      </p:sp>
    </p:spTree>
    <p:extLst>
      <p:ext uri="{BB962C8B-B14F-4D97-AF65-F5344CB8AC3E}">
        <p14:creationId xmlns:p14="http://schemas.microsoft.com/office/powerpoint/2010/main" val="6789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796789" y="991921"/>
            <a:ext cx="4316931" cy="36211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>
                <a:tab pos="769366" algn="l"/>
              </a:tabLst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	</a:t>
            </a:r>
            <a:r>
              <a:rPr lang="zh-CN" altLang="en-US" sz="3411" b="0" i="0" u="none" strike="noStrike" kern="1200" cap="none" spc="-7" baseline="3000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冯·诺依曼计算机的工作原理</a:t>
            </a:r>
            <a:endParaRPr lang="zh-CN" altLang="en-US" sz="3411" b="0" i="0" u="none" strike="noStrike" kern="1200" cap="none" spc="0" baseline="3000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106" name="曲线"/>
          <p:cNvSpPr>
            <a:spLocks/>
          </p:cNvSpPr>
          <p:nvPr/>
        </p:nvSpPr>
        <p:spPr>
          <a:xfrm>
            <a:off x="828169" y="1123836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798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6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798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6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07" name="曲线"/>
          <p:cNvSpPr>
            <a:spLocks/>
          </p:cNvSpPr>
          <p:nvPr/>
        </p:nvSpPr>
        <p:spPr>
          <a:xfrm>
            <a:off x="1372476" y="1093517"/>
            <a:ext cx="4090737" cy="47945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7" y="0"/>
                </a:moveTo>
                <a:lnTo>
                  <a:pt x="938" y="0"/>
                </a:lnTo>
                <a:lnTo>
                  <a:pt x="0" y="10796"/>
                </a:lnTo>
                <a:lnTo>
                  <a:pt x="938" y="21594"/>
                </a:lnTo>
                <a:lnTo>
                  <a:pt x="21597" y="21594"/>
                </a:lnTo>
                <a:lnTo>
                  <a:pt x="21597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08" name="矩形"/>
          <p:cNvSpPr>
            <a:spLocks/>
          </p:cNvSpPr>
          <p:nvPr/>
        </p:nvSpPr>
        <p:spPr>
          <a:xfrm>
            <a:off x="941168" y="1136300"/>
            <a:ext cx="4316931" cy="36211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>
                <a:tab pos="769366" algn="l"/>
              </a:tabLst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3	</a:t>
            </a:r>
            <a:r>
              <a:rPr lang="zh-CN" altLang="en-US" sz="3411" b="0" i="0" u="none" strike="noStrike" kern="1200" cap="none" spc="-7" baseline="30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存储器</a:t>
            </a:r>
            <a:endParaRPr lang="zh-CN" altLang="en-US" sz="3411" b="0" i="0" u="none" strike="noStrike" kern="1200" cap="none" spc="0" baseline="300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>
            <a:off x="1280378" y="2181594"/>
            <a:ext cx="9631243" cy="38633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24739" indent="-324739" algn="l" defTabSz="8662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功能：存放指令和数据</a:t>
            </a:r>
            <a:endParaRPr lang="en-US" altLang="zh-CN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324739" indent="-324739" algn="l" defTabSz="8662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    存储器读操作：从存储器取出数据，又称为读出</a:t>
            </a:r>
          </a:p>
          <a:p>
            <a:pPr marL="324739" indent="-324739" algn="l" defTabSz="8662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    </a:t>
            </a:r>
            <a:r>
              <a:rPr lang="zh-CN" altLang="en-US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存储器写操作：从存储器存放数据，又称为写入</a:t>
            </a:r>
            <a:endParaRPr lang="en-US" altLang="zh-CN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324739" indent="-324739" algn="l" defTabSz="8662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原理：二进制数据表示</a:t>
            </a:r>
            <a:endParaRPr lang="en-US" altLang="zh-CN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324739" indent="-324739" algn="l" defTabSz="8662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概念：</a:t>
            </a:r>
            <a:endParaRPr lang="en-US" altLang="zh-CN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324739" indent="-324739" algn="l" defTabSz="8662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    存储单元：存储二进制信息的部件，每个单元可以存放一个字或字节的信息，存储器就是存储单元的集合</a:t>
            </a:r>
          </a:p>
          <a:p>
            <a:pPr marL="324739" indent="-324739" algn="l" defTabSz="8662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   单元地址：存储单元的顺序编号，是区分存储器中不同存储单元的唯一标志</a:t>
            </a:r>
          </a:p>
          <a:p>
            <a:pPr marL="324739" indent="-324739" algn="l" defTabSz="8662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   存储容量：存储器所有存储单元的总数。通常用单位“KB</a:t>
            </a:r>
            <a:r>
              <a:rPr lang="zh-CN" altLang="en-US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、</a:t>
            </a:r>
            <a:r>
              <a:rPr lang="en-US" altLang="zh-CN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MB</a:t>
            </a:r>
            <a:r>
              <a:rPr lang="zh-CN" altLang="en-US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”表示，如</a:t>
            </a:r>
            <a:r>
              <a:rPr lang="en-US" altLang="zh-CN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64KB</a:t>
            </a:r>
            <a:r>
              <a:rPr lang="zh-CN" altLang="en-US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、</a:t>
            </a:r>
            <a:r>
              <a:rPr lang="en-US" altLang="zh-CN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128KB</a:t>
            </a:r>
            <a:r>
              <a:rPr lang="zh-CN" altLang="en-US" sz="2274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。</a:t>
            </a:r>
          </a:p>
        </p:txBody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</p:spTree>
    <p:extLst>
      <p:ext uri="{BB962C8B-B14F-4D97-AF65-F5344CB8AC3E}">
        <p14:creationId xmlns:p14="http://schemas.microsoft.com/office/powerpoint/2010/main" val="13590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14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115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116" name="曲线"/>
          <p:cNvSpPr>
            <a:spLocks/>
          </p:cNvSpPr>
          <p:nvPr/>
        </p:nvSpPr>
        <p:spPr>
          <a:xfrm>
            <a:off x="626187" y="2045711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9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5"/>
                </a:lnTo>
                <a:lnTo>
                  <a:pt x="218" y="8623"/>
                </a:lnTo>
                <a:lnTo>
                  <a:pt x="0" y="10799"/>
                </a:lnTo>
                <a:lnTo>
                  <a:pt x="218" y="12976"/>
                </a:lnTo>
                <a:lnTo>
                  <a:pt x="847" y="15003"/>
                </a:lnTo>
                <a:lnTo>
                  <a:pt x="1843" y="16837"/>
                </a:lnTo>
                <a:lnTo>
                  <a:pt x="3162" y="18436"/>
                </a:lnTo>
                <a:lnTo>
                  <a:pt x="4761" y="19754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4"/>
                </a:lnTo>
                <a:lnTo>
                  <a:pt x="18436" y="18436"/>
                </a:lnTo>
                <a:lnTo>
                  <a:pt x="19754" y="16837"/>
                </a:lnTo>
                <a:lnTo>
                  <a:pt x="20750" y="15003"/>
                </a:lnTo>
                <a:lnTo>
                  <a:pt x="21380" y="12976"/>
                </a:lnTo>
                <a:lnTo>
                  <a:pt x="21600" y="10799"/>
                </a:lnTo>
                <a:lnTo>
                  <a:pt x="21380" y="8623"/>
                </a:lnTo>
                <a:lnTo>
                  <a:pt x="20750" y="6595"/>
                </a:lnTo>
                <a:lnTo>
                  <a:pt x="19754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9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17" name="矩形"/>
          <p:cNvSpPr>
            <a:spLocks/>
          </p:cNvSpPr>
          <p:nvPr/>
        </p:nvSpPr>
        <p:spPr>
          <a:xfrm>
            <a:off x="605078" y="2095097"/>
            <a:ext cx="439807" cy="30730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ctr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4</a:t>
            </a:r>
            <a:endParaRPr lang="zh-CN" altLang="en-US" sz="2000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118" name="曲线"/>
          <p:cNvSpPr>
            <a:spLocks/>
          </p:cNvSpPr>
          <p:nvPr/>
        </p:nvSpPr>
        <p:spPr>
          <a:xfrm>
            <a:off x="1170494" y="2016835"/>
            <a:ext cx="5277051" cy="4782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2"/>
                </a:lnTo>
                <a:lnTo>
                  <a:pt x="21600" y="21582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19" name="矩形"/>
          <p:cNvSpPr>
            <a:spLocks/>
          </p:cNvSpPr>
          <p:nvPr/>
        </p:nvSpPr>
        <p:spPr>
          <a:xfrm>
            <a:off x="1211642" y="2053891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Calibri" charset="0"/>
              </a:rPr>
              <a:t>程序自动执行原理</a:t>
            </a:r>
          </a:p>
        </p:txBody>
      </p:sp>
      <p:sp>
        <p:nvSpPr>
          <p:cNvPr id="120" name="矩形"/>
          <p:cNvSpPr>
            <a:spLocks/>
          </p:cNvSpPr>
          <p:nvPr/>
        </p:nvSpPr>
        <p:spPr>
          <a:xfrm>
            <a:off x="3993487" y="4189936"/>
            <a:ext cx="1335404" cy="3581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按地址顺序</a:t>
            </a:r>
          </a:p>
        </p:txBody>
      </p:sp>
      <p:grpSp>
        <p:nvGrpSpPr>
          <p:cNvPr id="122" name="组合"/>
          <p:cNvGrpSpPr>
            <a:grpSpLocks/>
          </p:cNvGrpSpPr>
          <p:nvPr/>
        </p:nvGrpSpPr>
        <p:grpSpPr>
          <a:xfrm>
            <a:off x="1333900" y="4597406"/>
            <a:ext cx="1747431" cy="477724"/>
            <a:chOff x="1333900" y="4597406"/>
            <a:chExt cx="1747431" cy="477724"/>
          </a:xfrm>
        </p:grpSpPr>
        <p:sp>
          <p:nvSpPr>
            <p:cNvPr id="121" name="圆角矩形"/>
            <p:cNvSpPr>
              <a:spLocks/>
            </p:cNvSpPr>
            <p:nvPr/>
          </p:nvSpPr>
          <p:spPr>
            <a:xfrm>
              <a:off x="1333900" y="4597406"/>
              <a:ext cx="1747431" cy="477724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0" i="0" u="none" strike="noStrike" kern="1200" cap="none" spc="0" baseline="0">
                  <a:solidFill>
                    <a:srgbClr val="000000"/>
                  </a:solidFill>
                  <a:latin typeface="微软雅黑" charset="0"/>
                  <a:ea typeface="微软雅黑" charset="0"/>
                  <a:cs typeface="Calibri" charset="0"/>
                </a:rPr>
                <a:t>程序计数器</a:t>
              </a:r>
              <a:r>
                <a:rPr lang="en-US" altLang="zh-CN" sz="1800" b="0" i="0" u="none" strike="noStrike" kern="1200" cap="none" spc="0" baseline="0">
                  <a:solidFill>
                    <a:srgbClr val="000000"/>
                  </a:solidFill>
                  <a:latin typeface="微软雅黑" charset="0"/>
                  <a:ea typeface="微软雅黑" charset="0"/>
                  <a:cs typeface="Calibri" charset="0"/>
                </a:rPr>
                <a:t>(pc)</a:t>
              </a:r>
              <a:endParaRPr lang="zh-CN" altLang="en-US" sz="1800" b="0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endParaRPr>
            </a:p>
          </p:txBody>
        </p:sp>
      </p:grpSp>
      <p:grpSp>
        <p:nvGrpSpPr>
          <p:cNvPr id="127" name="组合"/>
          <p:cNvGrpSpPr>
            <a:grpSpLocks/>
          </p:cNvGrpSpPr>
          <p:nvPr/>
        </p:nvGrpSpPr>
        <p:grpSpPr>
          <a:xfrm>
            <a:off x="10123503" y="3121650"/>
            <a:ext cx="1172908" cy="1856676"/>
            <a:chOff x="10123503" y="3121650"/>
            <a:chExt cx="1172908" cy="1856676"/>
          </a:xfrm>
        </p:grpSpPr>
        <p:sp>
          <p:nvSpPr>
            <p:cNvPr id="123" name="圆角矩形"/>
            <p:cNvSpPr>
              <a:spLocks/>
            </p:cNvSpPr>
            <p:nvPr/>
          </p:nvSpPr>
          <p:spPr>
            <a:xfrm>
              <a:off x="10123503" y="3121650"/>
              <a:ext cx="1160208" cy="599767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0" i="0" u="none" strike="noStrike" kern="1200" cap="none" spc="0" baseline="0">
                  <a:solidFill>
                    <a:srgbClr val="000000"/>
                  </a:solidFill>
                  <a:latin typeface="微软雅黑" charset="0"/>
                  <a:ea typeface="微软雅黑" charset="0"/>
                  <a:cs typeface="Calibri" charset="0"/>
                </a:rPr>
                <a:t>取地址</a:t>
              </a:r>
            </a:p>
          </p:txBody>
        </p:sp>
        <p:sp>
          <p:nvSpPr>
            <p:cNvPr id="124" name="圆角矩形"/>
            <p:cNvSpPr>
              <a:spLocks/>
            </p:cNvSpPr>
            <p:nvPr/>
          </p:nvSpPr>
          <p:spPr>
            <a:xfrm>
              <a:off x="10123503" y="4378559"/>
              <a:ext cx="1160208" cy="599767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800" b="0" i="0" u="none" strike="noStrike" kern="1200" cap="none" spc="0" baseline="0">
                  <a:solidFill>
                    <a:srgbClr val="000000"/>
                  </a:solidFill>
                  <a:latin typeface="微软雅黑" charset="0"/>
                  <a:ea typeface="微软雅黑" charset="0"/>
                  <a:cs typeface="Calibri" charset="0"/>
                </a:rPr>
                <a:t>执行</a:t>
              </a:r>
            </a:p>
          </p:txBody>
        </p:sp>
        <p:cxnSp>
          <p:nvCxnSpPr>
            <p:cNvPr id="125" name="曲线连接线"/>
            <p:cNvCxnSpPr>
              <a:cxnSpLocks/>
              <a:stCxn id="124" idx="3"/>
              <a:endCxn id="123" idx="3"/>
            </p:cNvCxnSpPr>
            <p:nvPr/>
          </p:nvCxnSpPr>
          <p:spPr>
            <a:xfrm rot="21600000" flipV="1">
              <a:off x="11283712" y="3421535"/>
              <a:ext cx="12700" cy="1256907"/>
            </a:xfrm>
            <a:prstGeom prst="curvedConnector3">
              <a:avLst>
                <a:gd name="adj1" fmla="val 180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126" name="直线连接线"/>
            <p:cNvCxnSpPr>
              <a:cxnSpLocks/>
              <a:stCxn id="123" idx="2"/>
              <a:endCxn id="124" idx="0"/>
            </p:cNvCxnSpPr>
            <p:nvPr/>
          </p:nvCxnSpPr>
          <p:spPr>
            <a:xfrm>
              <a:off x="10703607" y="3721417"/>
              <a:ext cx="1587" cy="65714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tailEnd type="triangle" w="med" len="med"/>
            </a:ln>
          </p:spPr>
        </p:cxnSp>
      </p:grp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  <p:sp>
        <p:nvSpPr>
          <p:cNvPr id="129" name="矩形"/>
          <p:cNvSpPr>
            <a:spLocks/>
          </p:cNvSpPr>
          <p:nvPr/>
        </p:nvSpPr>
        <p:spPr>
          <a:xfrm>
            <a:off x="1333900" y="2899331"/>
            <a:ext cx="6738091" cy="8915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计算机为什么能自动执行→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pc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（程序计数器）→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pc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里装什么→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PC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功能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(pc+1→pc) →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顺序执行→跳跃如何实现→计算机的基本工作原理，程序执行原理→取指→执行</a:t>
            </a:r>
          </a:p>
        </p:txBody>
      </p:sp>
    </p:spTree>
    <p:extLst>
      <p:ext uri="{BB962C8B-B14F-4D97-AF65-F5344CB8AC3E}">
        <p14:creationId xmlns:p14="http://schemas.microsoft.com/office/powerpoint/2010/main" val="9140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134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135" name="曲线"/>
          <p:cNvSpPr>
            <a:spLocks/>
          </p:cNvSpPr>
          <p:nvPr/>
        </p:nvSpPr>
        <p:spPr>
          <a:xfrm>
            <a:off x="1292752" y="1268837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36" name="矩形"/>
          <p:cNvSpPr>
            <a:spLocks/>
          </p:cNvSpPr>
          <p:nvPr/>
        </p:nvSpPr>
        <p:spPr>
          <a:xfrm>
            <a:off x="1333900" y="1305893"/>
            <a:ext cx="5298707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微软雅黑" charset="0"/>
                <a:cs typeface="Calibri" charset="0"/>
              </a:rPr>
              <a:t>程序自动执行原理</a:t>
            </a:r>
          </a:p>
        </p:txBody>
      </p:sp>
      <p:sp>
        <p:nvSpPr>
          <p:cNvPr id="137" name="矩形"/>
          <p:cNvSpPr>
            <a:spLocks/>
          </p:cNvSpPr>
          <p:nvPr/>
        </p:nvSpPr>
        <p:spPr>
          <a:xfrm>
            <a:off x="3993487" y="4189936"/>
            <a:ext cx="1335404" cy="3581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宋体" charset="0"/>
                <a:cs typeface="Calibri" charset="0"/>
              </a:rPr>
              <a:t>按地址顺序</a:t>
            </a:r>
          </a:p>
        </p:txBody>
      </p:sp>
      <p:pic>
        <p:nvPicPr>
          <p:cNvPr id="138" name="图片" descr="1207476291581919862062"/>
          <p:cNvPicPr>
            <a:picLocks noChangeAspect="1"/>
          </p:cNvPicPr>
          <p:nvPr/>
        </p:nvPicPr>
        <p:blipFill>
          <a:blip r:embed="rId3" cstate="print"/>
          <a:srcRect l="-435" t="25090" r="435" b="-1644"/>
          <a:stretch>
            <a:fillRect/>
          </a:stretch>
        </p:blipFill>
        <p:spPr>
          <a:xfrm>
            <a:off x="1141595" y="1759309"/>
            <a:ext cx="5056005" cy="1766854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pic>
        <p:nvPicPr>
          <p:cNvPr id="139" name="图片" descr="205066596158191986207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8814" y="3429390"/>
            <a:ext cx="5366522" cy="342861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  <p:sp>
        <p:nvSpPr>
          <p:cNvPr id="141" name="矩形"/>
          <p:cNvSpPr>
            <a:spLocks/>
          </p:cNvSpPr>
          <p:nvPr/>
        </p:nvSpPr>
        <p:spPr>
          <a:xfrm>
            <a:off x="6743980" y="997612"/>
            <a:ext cx="5520992" cy="56654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第一条指令的取址：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PC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的内容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10000H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送地址缓冲器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PC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自动加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，变为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10001H</a:t>
            </a: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把地址缓冲器中的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10000H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送到外部地址总线上至存储器，经地址译码后，选中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10000H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单元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CPU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发读控制命令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存储器把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10000H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单元中的内容送到数据总线上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CPU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从数据总线上取数据送到数据缓冲器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因为取出的是操作码，所以数据缓冲器的内容被送到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IR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中，经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ID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译码后发出相应命令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第一条指令的执行：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把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PC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的内容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10001H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送入到地址缓冲器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PC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的内容自动加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</a:t>
            </a: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把地址缓冲器的内容送外部地址总线，经地址译码后选中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10001H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单元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CPU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发读控制命令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在读控制命令下，存储器把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10001H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单元中的内容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12H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送到数据缓冲器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微软雅黑" charset="0"/>
              <a:ea typeface="微软雅黑" charset="0"/>
              <a:cs typeface="Calibri" charset="0"/>
            </a:endParaRP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微软雅黑" charset="0"/>
                <a:ea typeface="微软雅黑" charset="0"/>
                <a:cs typeface="Calibri" charset="0"/>
              </a:rPr>
              <a:t>取出的是操作数，按指令将其送到累加器</a:t>
            </a:r>
          </a:p>
        </p:txBody>
      </p:sp>
      <p:sp>
        <p:nvSpPr>
          <p:cNvPr id="142" name="曲线"/>
          <p:cNvSpPr>
            <a:spLocks/>
          </p:cNvSpPr>
          <p:nvPr/>
        </p:nvSpPr>
        <p:spPr>
          <a:xfrm>
            <a:off x="776411" y="1305893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9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3"/>
                </a:lnTo>
                <a:lnTo>
                  <a:pt x="1843" y="4761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5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0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0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5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1"/>
                </a:lnTo>
                <a:lnTo>
                  <a:pt x="18436" y="3163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9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43" name="矩形"/>
          <p:cNvSpPr>
            <a:spLocks/>
          </p:cNvSpPr>
          <p:nvPr/>
        </p:nvSpPr>
        <p:spPr>
          <a:xfrm>
            <a:off x="755301" y="1355278"/>
            <a:ext cx="439807" cy="30730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ctr" defTabSz="866267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4</a:t>
            </a:r>
            <a:endParaRPr lang="zh-CN" altLang="en-US" sz="2000" b="0" i="0" u="none" strike="noStrike" kern="1200" cap="none" spc="0" baseline="0">
              <a:solidFill>
                <a:srgbClr val="000000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>
            <a:off x="253224" y="1"/>
            <a:ext cx="1887153" cy="6442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7271"/>
                </a:lnTo>
                <a:lnTo>
                  <a:pt x="74" y="18636"/>
                </a:lnTo>
                <a:lnTo>
                  <a:pt x="284" y="19819"/>
                </a:lnTo>
                <a:lnTo>
                  <a:pt x="601" y="20755"/>
                </a:lnTo>
                <a:lnTo>
                  <a:pt x="1007" y="21367"/>
                </a:lnTo>
                <a:lnTo>
                  <a:pt x="1471" y="21587"/>
                </a:lnTo>
                <a:lnTo>
                  <a:pt x="20126" y="21587"/>
                </a:lnTo>
                <a:lnTo>
                  <a:pt x="20591" y="21367"/>
                </a:lnTo>
                <a:lnTo>
                  <a:pt x="20995" y="20755"/>
                </a:lnTo>
                <a:lnTo>
                  <a:pt x="21313" y="19819"/>
                </a:lnTo>
                <a:lnTo>
                  <a:pt x="21523" y="18636"/>
                </a:lnTo>
                <a:lnTo>
                  <a:pt x="21598" y="17271"/>
                </a:lnTo>
                <a:lnTo>
                  <a:pt x="21598" y="3"/>
                </a:lnTo>
                <a:lnTo>
                  <a:pt x="10385" y="3"/>
                </a:lnTo>
                <a:lnTo>
                  <a:pt x="0" y="0"/>
                </a:lnTo>
                <a:lnTo>
                  <a:pt x="0" y="0"/>
                </a:lnTo>
              </a:path>
              <a:path w="21600" h="21600">
                <a:moveTo>
                  <a:pt x="21598" y="0"/>
                </a:moveTo>
                <a:lnTo>
                  <a:pt x="10385" y="3"/>
                </a:lnTo>
                <a:lnTo>
                  <a:pt x="21598" y="3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>
            <a:off x="2143146" y="622273"/>
            <a:ext cx="10040954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solidFill>
            <a:srgbClr val="FFFFFF"/>
          </a:solidFill>
          <a:ln w="9144" cap="flat" cmpd="sng">
            <a:solidFill>
              <a:srgbClr val="7E7E7E"/>
            </a:solidFill>
            <a:prstDash val="solid"/>
            <a:round/>
          </a:ln>
        </p:spPr>
      </p:sp>
      <p:sp>
        <p:nvSpPr>
          <p:cNvPr id="148" name="矩形"/>
          <p:cNvSpPr>
            <a:spLocks/>
          </p:cNvSpPr>
          <p:nvPr/>
        </p:nvSpPr>
        <p:spPr>
          <a:xfrm>
            <a:off x="436393" y="160693"/>
            <a:ext cx="1553878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第一</a:t>
            </a:r>
            <a:r>
              <a:rPr lang="zh-CN" altLang="en-US" sz="2274" b="1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章</a:t>
            </a:r>
            <a:r>
              <a:rPr lang="en-US" altLang="zh-CN" sz="2274" b="1" i="0" u="none" strike="noStrike" kern="1200" cap="none" spc="-8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1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概述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748445" y="948570"/>
            <a:ext cx="418698" cy="4186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8" y="0"/>
                </a:moveTo>
                <a:lnTo>
                  <a:pt x="8623" y="218"/>
                </a:lnTo>
                <a:lnTo>
                  <a:pt x="6595" y="847"/>
                </a:lnTo>
                <a:lnTo>
                  <a:pt x="4761" y="1843"/>
                </a:lnTo>
                <a:lnTo>
                  <a:pt x="3162" y="3162"/>
                </a:lnTo>
                <a:lnTo>
                  <a:pt x="1843" y="4760"/>
                </a:lnTo>
                <a:lnTo>
                  <a:pt x="847" y="6596"/>
                </a:lnTo>
                <a:lnTo>
                  <a:pt x="218" y="8622"/>
                </a:lnTo>
                <a:lnTo>
                  <a:pt x="0" y="10800"/>
                </a:lnTo>
                <a:lnTo>
                  <a:pt x="218" y="12976"/>
                </a:lnTo>
                <a:lnTo>
                  <a:pt x="847" y="15002"/>
                </a:lnTo>
                <a:lnTo>
                  <a:pt x="1843" y="16838"/>
                </a:lnTo>
                <a:lnTo>
                  <a:pt x="3162" y="18436"/>
                </a:lnTo>
                <a:lnTo>
                  <a:pt x="4761" y="19755"/>
                </a:lnTo>
                <a:lnTo>
                  <a:pt x="6595" y="20751"/>
                </a:lnTo>
                <a:lnTo>
                  <a:pt x="8623" y="21380"/>
                </a:lnTo>
                <a:lnTo>
                  <a:pt x="10798" y="21600"/>
                </a:lnTo>
                <a:lnTo>
                  <a:pt x="12975" y="21380"/>
                </a:lnTo>
                <a:lnTo>
                  <a:pt x="15002" y="20751"/>
                </a:lnTo>
                <a:lnTo>
                  <a:pt x="16838" y="19755"/>
                </a:lnTo>
                <a:lnTo>
                  <a:pt x="18436" y="18436"/>
                </a:lnTo>
                <a:lnTo>
                  <a:pt x="19755" y="16838"/>
                </a:lnTo>
                <a:lnTo>
                  <a:pt x="20750" y="15002"/>
                </a:lnTo>
                <a:lnTo>
                  <a:pt x="21380" y="12976"/>
                </a:lnTo>
                <a:lnTo>
                  <a:pt x="21600" y="10800"/>
                </a:lnTo>
                <a:lnTo>
                  <a:pt x="21380" y="8622"/>
                </a:lnTo>
                <a:lnTo>
                  <a:pt x="20750" y="6596"/>
                </a:lnTo>
                <a:lnTo>
                  <a:pt x="19755" y="4760"/>
                </a:lnTo>
                <a:lnTo>
                  <a:pt x="18436" y="3162"/>
                </a:lnTo>
                <a:lnTo>
                  <a:pt x="16838" y="1843"/>
                </a:lnTo>
                <a:lnTo>
                  <a:pt x="15002" y="847"/>
                </a:lnTo>
                <a:lnTo>
                  <a:pt x="12975" y="218"/>
                </a:lnTo>
                <a:lnTo>
                  <a:pt x="10798" y="0"/>
                </a:lnTo>
                <a:close/>
              </a:path>
            </a:pathLst>
          </a:custGeom>
          <a:solidFill>
            <a:srgbClr val="58B1FF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>
            <a:off x="861445" y="961925"/>
            <a:ext cx="193707" cy="3549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11938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5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151" name="曲线"/>
          <p:cNvSpPr>
            <a:spLocks/>
          </p:cNvSpPr>
          <p:nvPr/>
        </p:nvSpPr>
        <p:spPr>
          <a:xfrm>
            <a:off x="1292752" y="919694"/>
            <a:ext cx="5277051" cy="4782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725" y="0"/>
                </a:lnTo>
                <a:lnTo>
                  <a:pt x="0" y="10791"/>
                </a:lnTo>
                <a:lnTo>
                  <a:pt x="725" y="21583"/>
                </a:lnTo>
                <a:lnTo>
                  <a:pt x="21600" y="21583"/>
                </a:lnTo>
                <a:lnTo>
                  <a:pt x="21600" y="0"/>
                </a:lnTo>
                <a:close/>
              </a:path>
            </a:pathLst>
          </a:custGeom>
          <a:solidFill>
            <a:srgbClr val="FF695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52" name="矩形"/>
          <p:cNvSpPr>
            <a:spLocks/>
          </p:cNvSpPr>
          <p:nvPr/>
        </p:nvSpPr>
        <p:spPr>
          <a:xfrm>
            <a:off x="1333900" y="956750"/>
            <a:ext cx="5298707" cy="35493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2032" rIns="0" bIns="0" anchor="t" anchorCtr="0">
            <a:prstTxWarp prst="textNoShape">
              <a:avLst/>
            </a:prstTxWarp>
            <a:spAutoFit/>
          </a:bodyPr>
          <a:lstStyle/>
          <a:p>
            <a:pPr marL="2971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冯</a:t>
            </a:r>
            <a:r>
              <a:rPr lang="zh-CN" altLang="en-US" sz="2274" b="0" i="0" u="none" strike="noStrike" kern="1200" cap="none" spc="-5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·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诺依曼计算机的组成（硬件+</a:t>
            </a:r>
            <a:r>
              <a:rPr lang="en-US" altLang="zh-CN" sz="2274" b="0" i="0" u="none" strike="noStrike" kern="1200" cap="none" spc="-9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 </a:t>
            </a:r>
            <a:r>
              <a:rPr lang="zh-CN" altLang="en-US" sz="2274" b="0" i="0" u="none" strike="noStrike" kern="1200" cap="none" spc="0" baseline="0">
                <a:solidFill>
                  <a:srgbClr val="FFFFFF"/>
                </a:solidFill>
                <a:latin typeface="微软雅黑" charset="0"/>
                <a:ea typeface="宋体" charset="0"/>
                <a:cs typeface="微软雅黑" charset="0"/>
              </a:rPr>
              <a:t>软件）</a:t>
            </a:r>
            <a:endParaRPr lang="zh-CN" altLang="en-US" sz="2274" b="0" i="0" u="none" strike="noStrike" kern="1200" cap="none" spc="0" baseline="0">
              <a:solidFill>
                <a:schemeClr val="tx1"/>
              </a:solidFill>
              <a:latin typeface="微软雅黑" charset="0"/>
              <a:ea typeface="宋体" charset="0"/>
              <a:cs typeface="微软雅黑" charset="0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>
            <a:off x="2297991" y="104025"/>
            <a:ext cx="7514322" cy="3808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</a:bodyPr>
          <a:lstStyle/>
          <a:p>
            <a:pPr marL="11938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1.1 </a:t>
            </a:r>
            <a:r>
              <a:rPr lang="zh-CN" altLang="en-US" sz="2400" b="1" i="0" u="none" strike="noStrike" kern="1200" cap="none" spc="0" baseline="0">
                <a:solidFill>
                  <a:srgbClr val="000000"/>
                </a:solidFill>
                <a:latin typeface="微软雅黑" charset="0"/>
                <a:ea typeface="微软雅黑" charset="0"/>
                <a:cs typeface="Calibri" charset="0"/>
              </a:rPr>
              <a:t>冯诺依曼结构计算机工作原理及层次结构分析</a:t>
            </a:r>
          </a:p>
        </p:txBody>
      </p:sp>
      <p:pic>
        <p:nvPicPr>
          <p:cNvPr id="15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4561" y="1695370"/>
            <a:ext cx="6913583" cy="467452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854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570</TotalTime>
  <Words>1574</Words>
  <Application>Microsoft Office PowerPoint</Application>
  <PresentationFormat>宽屏</PresentationFormat>
  <Paragraphs>269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1.1 冯诺依曼结构计算机工作原理及层次结构分析</vt:lpstr>
      <vt:lpstr>1.1 冯诺依曼结构计算机工作原理及层次结构分析</vt:lpstr>
      <vt:lpstr>1.1 冯诺依曼结构计算机工作原理及层次结构分析</vt:lpstr>
      <vt:lpstr>1.1 冯诺依曼结构计算机工作原理及层次结构分析</vt:lpstr>
      <vt:lpstr>1.1 冯诺依曼结构计算机工作原理及层次结构分析</vt:lpstr>
      <vt:lpstr>1.1 冯诺依曼结构计算机工作原理及层次结构分析</vt:lpstr>
      <vt:lpstr>1.1 冯诺依曼结构计算机工作原理及层次结构分析</vt:lpstr>
      <vt:lpstr>1.1 冯诺依曼结构计算机工作原理及层次结构分析</vt:lpstr>
      <vt:lpstr>1.1 冯诺依曼结构计算机工作原理及层次结构分析</vt:lpstr>
      <vt:lpstr>1.1 冯诺依曼结构计算机工作原理及层次结构分析</vt:lpstr>
      <vt:lpstr>1.1 冯诺依曼结构计算机工作原理及层次结构分析</vt:lpstr>
      <vt:lpstr>1.1 冯诺依曼结构计算机工作原理及层次结构分析</vt:lpstr>
      <vt:lpstr>1.1 冯诺依曼结构计算机工作原理及层次结构分析</vt:lpstr>
      <vt:lpstr>1.1冯诺依曼结构计算机工作原理及层次结构分析</vt:lpstr>
      <vt:lpstr>1.1 冯诺依曼结构计算机工作原理及层次结构分析</vt:lpstr>
      <vt:lpstr>1.2 计算机系统性能评价</vt:lpstr>
      <vt:lpstr>1.2 计算机系统性能评价</vt:lpstr>
      <vt:lpstr>1.2 计算机系统性能评价</vt:lpstr>
      <vt:lpstr>1.2 计算机系统性能评价</vt:lpstr>
      <vt:lpstr>1.2 计算机系统性能评价</vt:lpstr>
      <vt:lpstr>1.2 计算机系统性能评价</vt:lpstr>
      <vt:lpstr>1.2 计算机系统性能评价</vt:lpstr>
      <vt:lpstr>1.2 计算机系统性能评价</vt:lpstr>
      <vt:lpstr>1.2 计算机系统性能评价</vt:lpstr>
      <vt:lpstr>1.2 计算机系统性能评价</vt:lpstr>
      <vt:lpstr>1.2 计算机系统性能评价</vt:lpstr>
      <vt:lpstr>1.2 计算机系统性能评价</vt:lpstr>
      <vt:lpstr>1.2 计算机系统性能评价</vt:lpstr>
      <vt:lpstr>1.2 计算机系统性能评价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希源</dc:creator>
  <cp:lastModifiedBy>surface</cp:lastModifiedBy>
  <cp:revision>169</cp:revision>
  <dcterms:created xsi:type="dcterms:W3CDTF">2020-02-23T10:54:22Z</dcterms:created>
  <dcterms:modified xsi:type="dcterms:W3CDTF">2022-09-12T09:44:08Z</dcterms:modified>
</cp:coreProperties>
</file>