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1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e du titre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30" name="Texte niveau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9" name="Texte niveau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e du titre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8" name="Texte niveau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9" name="Espace réservé du texte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e du titre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Texte du titre</a:t>
            </a:r>
          </a:p>
        </p:txBody>
      </p:sp>
      <p:sp>
        <p:nvSpPr>
          <p:cNvPr id="73" name="Texte niveau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Espace réservé du texte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e du titre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Texte du titre</a:t>
            </a:r>
          </a:p>
        </p:txBody>
      </p:sp>
      <p:sp>
        <p:nvSpPr>
          <p:cNvPr id="83" name="Espace réservé pour une image 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Texte niveau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Relationship Id="rId3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tif"/><Relationship Id="rId3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tif"/><Relationship Id="rId3" Type="http://schemas.openxmlformats.org/officeDocument/2006/relationships/image" Target="../media/image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tif"/><Relationship Id="rId3" Type="http://schemas.openxmlformats.org/officeDocument/2006/relationships/image" Target="../media/image1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tif"/><Relationship Id="rId3" Type="http://schemas.openxmlformats.org/officeDocument/2006/relationships/image" Target="../media/image1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tif"/><Relationship Id="rId3" Type="http://schemas.openxmlformats.org/officeDocument/2006/relationships/image" Target="../media/image1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110"/>
          <p:cNvSpPr/>
          <p:nvPr/>
        </p:nvSpPr>
        <p:spPr>
          <a:xfrm>
            <a:off x="-1" y="-1"/>
            <a:ext cx="12192001" cy="6857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Rectangle 112"/>
          <p:cNvSpPr/>
          <p:nvPr/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Rectangle 114"/>
          <p:cNvSpPr/>
          <p:nvPr/>
        </p:nvSpPr>
        <p:spPr>
          <a:xfrm>
            <a:off x="596463" y="551961"/>
            <a:ext cx="10999074" cy="46185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39700" dist="127000" dir="540000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Titre 1"/>
          <p:cNvSpPr txBox="1"/>
          <p:nvPr>
            <p:ph type="ctrTitle"/>
          </p:nvPr>
        </p:nvSpPr>
        <p:spPr>
          <a:xfrm>
            <a:off x="1524000" y="1293338"/>
            <a:ext cx="9144000" cy="3274592"/>
          </a:xfrm>
          <a:prstGeom prst="rect">
            <a:avLst/>
          </a:prstGeom>
        </p:spPr>
        <p:txBody>
          <a:bodyPr anchor="ctr"/>
          <a:lstStyle/>
          <a:p>
            <a:pPr>
              <a:defRPr sz="6100"/>
            </a:pPr>
            <a:r>
              <a:t>Projet détection de langue.</a:t>
            </a:r>
            <a:br/>
            <a:br/>
            <a:r>
              <a:rPr i="1"/>
              <a:t>Sciences des données 2.</a:t>
            </a:r>
          </a:p>
        </p:txBody>
      </p:sp>
      <p:sp>
        <p:nvSpPr>
          <p:cNvPr id="98" name="Rectangle 1"/>
          <p:cNvSpPr txBox="1"/>
          <p:nvPr>
            <p:ph type="subTitle" sz="quarter" idx="1"/>
          </p:nvPr>
        </p:nvSpPr>
        <p:spPr>
          <a:xfrm>
            <a:off x="1524000" y="5514052"/>
            <a:ext cx="9144000" cy="651911"/>
          </a:xfrm>
          <a:prstGeom prst="rect">
            <a:avLst/>
          </a:prstGeom>
        </p:spPr>
        <p:txBody>
          <a:bodyPr lIns="79350" tIns="79350" rIns="79350" bIns="79350" anchor="ctr"/>
          <a:lstStyle/>
          <a:p>
            <a:pPr>
              <a:spcBef>
                <a:spcPts val="600"/>
              </a:spcBef>
              <a:defRPr b="1">
                <a:latin typeface="var(--jp-code-font-family)"/>
                <a:ea typeface="var(--jp-code-font-family)"/>
                <a:cs typeface="var(--jp-code-font-family)"/>
                <a:sym typeface="var(--jp-code-font-family)"/>
              </a:defRPr>
            </a:pPr>
            <a:r>
              <a:t>Keroudine BELLADJO &amp; Ameline FAVRAIS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</a:t>
            </a:r>
          </a:p>
        </p:txBody>
      </p:sp>
      <p:sp>
        <p:nvSpPr>
          <p:cNvPr id="99" name="Straight Connector 116"/>
          <p:cNvSpPr/>
          <p:nvPr/>
        </p:nvSpPr>
        <p:spPr>
          <a:xfrm flipH="1" flipV="1">
            <a:off x="596463" y="6354707"/>
            <a:ext cx="11000234" cy="1"/>
          </a:xfrm>
          <a:prstGeom prst="line">
            <a:avLst/>
          </a:prstGeom>
          <a:ln w="10160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9"/>
          <p:cNvSpPr/>
          <p:nvPr/>
        </p:nvSpPr>
        <p:spPr>
          <a:xfrm>
            <a:off x="-1" y="-1"/>
            <a:ext cx="12192001" cy="6857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2" name="Group 11"/>
          <p:cNvGrpSpPr/>
          <p:nvPr/>
        </p:nvGrpSpPr>
        <p:grpSpPr>
          <a:xfrm>
            <a:off x="325728" y="13"/>
            <a:ext cx="527713" cy="5860052"/>
            <a:chOff x="0" y="0"/>
            <a:chExt cx="527712" cy="5860050"/>
          </a:xfrm>
        </p:grpSpPr>
        <p:sp>
          <p:nvSpPr>
            <p:cNvPr id="170" name="Rectangle 12"/>
            <p:cNvSpPr/>
            <p:nvPr/>
          </p:nvSpPr>
          <p:spPr>
            <a:xfrm rot="10800000">
              <a:off x="321" y="5700975"/>
              <a:ext cx="527392" cy="15907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Rectangle 13"/>
            <p:cNvSpPr/>
            <p:nvPr/>
          </p:nvSpPr>
          <p:spPr>
            <a:xfrm rot="16200000">
              <a:off x="-2540804" y="2540803"/>
              <a:ext cx="5608998" cy="52739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3" name="Rectangle 15"/>
          <p:cNvSpPr/>
          <p:nvPr/>
        </p:nvSpPr>
        <p:spPr>
          <a:xfrm>
            <a:off x="579527" y="922918"/>
            <a:ext cx="11111731" cy="54612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39700" dist="127000" dir="540000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Titre 1"/>
          <p:cNvSpPr txBox="1"/>
          <p:nvPr>
            <p:ph type="body" idx="1"/>
          </p:nvPr>
        </p:nvSpPr>
        <p:spPr>
          <a:xfrm>
            <a:off x="1347151" y="473828"/>
            <a:ext cx="9849753" cy="5386237"/>
          </a:xfrm>
          <a:prstGeom prst="rect">
            <a:avLst/>
          </a:prstGeom>
        </p:spPr>
        <p:txBody>
          <a:bodyPr anchor="ctr"/>
          <a:lstStyle/>
          <a:p>
            <a:pPr>
              <a:buFontTx/>
              <a:buChar char="➢"/>
              <a:defRPr sz="2400"/>
            </a:pPr>
            <a:r>
              <a:t> On peut observer à travers ce graphique que la distribution des caractères varie d'une langue à l'autre. L'hypothèse est donc vérifiée, </a:t>
            </a:r>
          </a:p>
          <a:p>
            <a:pPr marL="0" indent="0">
              <a:buSzTx/>
              <a:buNone/>
              <a:defRPr sz="2400"/>
            </a:pPr>
          </a:p>
          <a:p>
            <a:pPr>
              <a:buFontTx/>
              <a:buChar char="➢"/>
              <a:defRPr sz="2400"/>
            </a:pPr>
            <a:r>
              <a:t> On pourra donc s'en servir pour faire de la détection de langues.</a:t>
            </a:r>
          </a:p>
          <a:p>
            <a:pPr marL="0" indent="0">
              <a:buSzTx/>
              <a:buNone/>
              <a:defRPr sz="2400"/>
            </a:pPr>
          </a:p>
          <a:p>
            <a:pPr>
              <a:buFontTx/>
              <a:buChar char="➢"/>
              <a:defRPr sz="2400"/>
            </a:pPr>
            <a:r>
              <a:t> On va donc faire de l'exploration de données pour tester cette hypothèse:</a:t>
            </a:r>
          </a:p>
          <a:p>
            <a:pPr marL="0" indent="0">
              <a:buSzTx/>
              <a:buNone/>
              <a:defRPr sz="2400"/>
            </a:pPr>
            <a:r>
              <a:t>	</a:t>
            </a:r>
          </a:p>
          <a:p>
            <a:pPr lvl="1" marL="685800" indent="-228600">
              <a:spcBef>
                <a:spcPts val="500"/>
              </a:spcBef>
              <a:buFontTx/>
              <a:buChar char="❖"/>
              <a:defRPr sz="2400"/>
            </a:pPr>
            <a:r>
              <a:t> quels sont les différents caractères utilisés dans les différentes langues?</a:t>
            </a:r>
          </a:p>
          <a:p>
            <a:pPr lvl="1" marL="685800" indent="-228600">
              <a:spcBef>
                <a:spcPts val="500"/>
              </a:spcBef>
              <a:buFontTx/>
              <a:buChar char="❖"/>
              <a:defRPr sz="2400"/>
            </a:pPr>
            <a:r>
              <a:t> quelle est la fréquence d'apparition de chacun des caractères?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7"/>
          <p:cNvSpPr/>
          <p:nvPr/>
        </p:nvSpPr>
        <p:spPr>
          <a:xfrm>
            <a:off x="-1" y="-1"/>
            <a:ext cx="12192001" cy="6857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9" name="Group 9"/>
          <p:cNvGrpSpPr/>
          <p:nvPr/>
        </p:nvGrpSpPr>
        <p:grpSpPr>
          <a:xfrm>
            <a:off x="325728" y="13"/>
            <a:ext cx="527713" cy="5860052"/>
            <a:chOff x="0" y="0"/>
            <a:chExt cx="527712" cy="5860050"/>
          </a:xfrm>
        </p:grpSpPr>
        <p:sp>
          <p:nvSpPr>
            <p:cNvPr id="177" name="Rectangle 10"/>
            <p:cNvSpPr/>
            <p:nvPr/>
          </p:nvSpPr>
          <p:spPr>
            <a:xfrm rot="10800000">
              <a:off x="321" y="5700975"/>
              <a:ext cx="527392" cy="15907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Rectangle 11"/>
            <p:cNvSpPr/>
            <p:nvPr/>
          </p:nvSpPr>
          <p:spPr>
            <a:xfrm rot="16200000">
              <a:off x="-2540804" y="2540803"/>
              <a:ext cx="5608998" cy="52739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0" name="Rectangle 13"/>
          <p:cNvSpPr/>
          <p:nvPr/>
        </p:nvSpPr>
        <p:spPr>
          <a:xfrm>
            <a:off x="579527" y="922918"/>
            <a:ext cx="11111731" cy="54612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39700" dist="127000" dir="540000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Espace réservé du contenu 2"/>
          <p:cNvSpPr txBox="1"/>
          <p:nvPr>
            <p:ph type="body" idx="1"/>
          </p:nvPr>
        </p:nvSpPr>
        <p:spPr>
          <a:xfrm>
            <a:off x="1289303" y="922919"/>
            <a:ext cx="9849753" cy="5012162"/>
          </a:xfrm>
          <a:prstGeom prst="rect">
            <a:avLst/>
          </a:prstGeom>
        </p:spPr>
        <p:txBody>
          <a:bodyPr anchor="ctr"/>
          <a:lstStyle/>
          <a:p>
            <a:pPr>
              <a:buFontTx/>
              <a:buChar char="➢"/>
              <a:defRPr sz="2400"/>
            </a:pPr>
            <a:r>
              <a:t> Il nous faut donc choisir un d caractères parmi les plus fréquents et les plus discriminants.</a:t>
            </a:r>
          </a:p>
          <a:p>
            <a:pPr marL="0" indent="0">
              <a:buSzTx/>
              <a:buNone/>
              <a:defRPr sz="2400"/>
            </a:pPr>
          </a:p>
          <a:p>
            <a:pPr>
              <a:buFontTx/>
              <a:buChar char="➢"/>
              <a:defRPr sz="2400"/>
            </a:pPr>
            <a:r>
              <a:t> Ici, au vu de notre diagramme on prendra les 4 caractères les plus présents dans chacune des langues. </a:t>
            </a:r>
          </a:p>
          <a:p>
            <a:pPr marL="0" indent="0">
              <a:buSzTx/>
              <a:buNone/>
              <a:defRPr sz="2400"/>
            </a:pPr>
          </a:p>
          <a:p>
            <a:pPr marL="0" indent="0">
              <a:buSzTx/>
              <a:buNone/>
              <a:defRPr sz="2400"/>
            </a:pPr>
            <a:r>
              <a:t>C’est-à-dire : </a:t>
            </a:r>
          </a:p>
          <a:p>
            <a:pPr marL="0" indent="0">
              <a:buSzTx/>
              <a:buNone/>
              <a:defRPr sz="2400"/>
            </a:pPr>
            <a:r>
              <a:t>		d=['a', 'e', 'n', 'u', 'p', 'i', 's', 'w','o', 'l', 'h','y','b','r','j','t'] </a:t>
            </a:r>
          </a:p>
          <a:p>
            <a:pPr marL="0" indent="0">
              <a:buSzTx/>
              <a:buNone/>
              <a:defRPr sz="2400"/>
            </a:pPr>
          </a:p>
          <a:p>
            <a:pPr>
              <a:buFontTx/>
              <a:buChar char="➢"/>
              <a:defRPr sz="2400"/>
            </a:pPr>
            <a:r>
              <a:t> Ce qui répondra à notre première question.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7"/>
          <p:cNvSpPr/>
          <p:nvPr/>
        </p:nvSpPr>
        <p:spPr>
          <a:xfrm>
            <a:off x="-1" y="-1"/>
            <a:ext cx="12192001" cy="6857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7" name="Group 9"/>
          <p:cNvGrpSpPr/>
          <p:nvPr/>
        </p:nvGrpSpPr>
        <p:grpSpPr>
          <a:xfrm>
            <a:off x="3" y="1216596"/>
            <a:ext cx="731522" cy="673461"/>
            <a:chOff x="0" y="0"/>
            <a:chExt cx="731520" cy="673460"/>
          </a:xfrm>
        </p:grpSpPr>
        <p:sp>
          <p:nvSpPr>
            <p:cNvPr id="184" name="Rectangle 10"/>
            <p:cNvSpPr/>
            <p:nvPr/>
          </p:nvSpPr>
          <p:spPr>
            <a:xfrm>
              <a:off x="-1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Rectangle 11"/>
            <p:cNvSpPr/>
            <p:nvPr/>
          </p:nvSpPr>
          <p:spPr>
            <a:xfrm>
              <a:off x="267832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Rectangle 12"/>
            <p:cNvSpPr/>
            <p:nvPr/>
          </p:nvSpPr>
          <p:spPr>
            <a:xfrm>
              <a:off x="535665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8" name="Rectangle 14"/>
          <p:cNvSpPr/>
          <p:nvPr/>
        </p:nvSpPr>
        <p:spPr>
          <a:xfrm>
            <a:off x="640079" y="613953"/>
            <a:ext cx="10907487" cy="18941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39700" dist="127000" dir="540000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Titre 1"/>
          <p:cNvSpPr txBox="1"/>
          <p:nvPr>
            <p:ph type="title"/>
          </p:nvPr>
        </p:nvSpPr>
        <p:spPr>
          <a:xfrm>
            <a:off x="1043630" y="809897"/>
            <a:ext cx="9942718" cy="1554482"/>
          </a:xfrm>
          <a:prstGeom prst="rect">
            <a:avLst/>
          </a:prstGeom>
        </p:spPr>
        <p:txBody>
          <a:bodyPr/>
          <a:lstStyle/>
          <a:p>
            <a:pPr algn="ctr">
              <a:defRPr b="1" sz="3400">
                <a:latin typeface="+mn-lt"/>
                <a:ea typeface="+mn-ea"/>
                <a:cs typeface="+mn-cs"/>
                <a:sym typeface="Calibri"/>
              </a:defRPr>
            </a:pPr>
            <a:r>
              <a:t>Constitution d'un ensemble d'entraînement.</a:t>
            </a:r>
            <a:br/>
            <a:r>
              <a:rPr i="1" sz="3200">
                <a:solidFill>
                  <a:srgbClr val="00B050"/>
                </a:solidFill>
              </a:rPr>
              <a:t>1) Fragmentation des textes.</a:t>
            </a:r>
            <a:br>
              <a:rPr i="1" sz="3200">
                <a:solidFill>
                  <a:srgbClr val="00B050"/>
                </a:solidFill>
              </a:rPr>
            </a:br>
          </a:p>
        </p:txBody>
      </p:sp>
      <p:sp>
        <p:nvSpPr>
          <p:cNvPr id="190" name="Espace réservé du contenu 2"/>
          <p:cNvSpPr txBox="1"/>
          <p:nvPr>
            <p:ph type="body" idx="1"/>
          </p:nvPr>
        </p:nvSpPr>
        <p:spPr>
          <a:xfrm>
            <a:off x="653141" y="2704014"/>
            <a:ext cx="10907487" cy="3922068"/>
          </a:xfrm>
          <a:prstGeom prst="rect">
            <a:avLst/>
          </a:prstGeom>
        </p:spPr>
        <p:txBody>
          <a:bodyPr anchor="ctr"/>
          <a:lstStyle/>
          <a:p>
            <a:pPr marL="217170" indent="-217170" defTabSz="868680">
              <a:spcBef>
                <a:spcPts val="900"/>
              </a:spcBef>
              <a:buFontTx/>
              <a:buChar char="➢"/>
              <a:defRPr sz="1804"/>
            </a:pPr>
            <a:r>
              <a:t> On dispose du même texte en 5 langues (Français,Anglais,Allemand,Italien,Espagnol.) avec 40 000 caractères (N).</a:t>
            </a:r>
          </a:p>
          <a:p>
            <a:pPr marL="217170" indent="-217170" defTabSz="868680">
              <a:spcBef>
                <a:spcPts val="900"/>
              </a:spcBef>
              <a:buFontTx/>
              <a:buChar char="➢"/>
              <a:defRPr sz="1804"/>
            </a:pPr>
          </a:p>
          <a:p>
            <a:pPr marL="217170" indent="-217170" defTabSz="868680">
              <a:spcBef>
                <a:spcPts val="900"/>
              </a:spcBef>
              <a:buFontTx/>
              <a:buChar char="➢"/>
              <a:defRPr sz="1804"/>
            </a:pPr>
            <a:r>
              <a:t>Pour chaque texte, afin d’avoir une meilleure analyse, on va donc les découper en n fragments contenant tous l_min caractères.</a:t>
            </a:r>
          </a:p>
          <a:p>
            <a:pPr marL="217170" indent="-217170" defTabSz="868680">
              <a:spcBef>
                <a:spcPts val="900"/>
              </a:spcBef>
              <a:buFontTx/>
              <a:buChar char="➢"/>
              <a:defRPr sz="1804"/>
            </a:pPr>
          </a:p>
          <a:p>
            <a:pPr marL="217170" indent="-217170" defTabSz="868680">
              <a:spcBef>
                <a:spcPts val="900"/>
              </a:spcBef>
              <a:buFontTx/>
              <a:buChar char="➢"/>
              <a:defRPr sz="1804"/>
            </a:pPr>
            <a:r>
              <a:t>Afin d'avoir un résultat cohérent, on a donc établi la racine carré de 40 000, ce qui donne donc l_min = 200. Cette manière de faire permet d'avoir une même taille de fragment pour tout le texte, avec un même nombre de caractères (200) par fragment.</a:t>
            </a:r>
          </a:p>
          <a:p>
            <a:pPr marL="217170" indent="-217170" defTabSz="868680">
              <a:spcBef>
                <a:spcPts val="900"/>
              </a:spcBef>
              <a:buFontTx/>
              <a:buChar char="➢"/>
              <a:defRPr sz="1804"/>
            </a:pPr>
          </a:p>
          <a:p>
            <a:pPr marL="217170" indent="-217170" defTabSz="868680">
              <a:spcBef>
                <a:spcPts val="900"/>
              </a:spcBef>
              <a:buFontTx/>
              <a:buChar char="➢"/>
              <a:defRPr sz="1804"/>
            </a:pPr>
            <a:r>
              <a:t> En résumé, les 5 textes sont alors découper en 200 fragments contenant chacun 200 caractères.</a:t>
            </a:r>
          </a:p>
        </p:txBody>
      </p:sp>
      <p:sp>
        <p:nvSpPr>
          <p:cNvPr id="191" name="Straight Connector 16"/>
          <p:cNvSpPr/>
          <p:nvPr/>
        </p:nvSpPr>
        <p:spPr>
          <a:xfrm flipH="1" flipV="1">
            <a:off x="838199" y="6485313"/>
            <a:ext cx="10515601" cy="1"/>
          </a:xfrm>
          <a:prstGeom prst="line">
            <a:avLst/>
          </a:prstGeom>
          <a:ln w="571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8"/>
          <p:cNvSpPr/>
          <p:nvPr/>
        </p:nvSpPr>
        <p:spPr>
          <a:xfrm>
            <a:off x="-1" y="-1"/>
            <a:ext cx="12192001" cy="6857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7" name="Group 20"/>
          <p:cNvGrpSpPr/>
          <p:nvPr/>
        </p:nvGrpSpPr>
        <p:grpSpPr>
          <a:xfrm>
            <a:off x="3" y="1216596"/>
            <a:ext cx="731522" cy="673461"/>
            <a:chOff x="0" y="0"/>
            <a:chExt cx="731520" cy="673460"/>
          </a:xfrm>
        </p:grpSpPr>
        <p:sp>
          <p:nvSpPr>
            <p:cNvPr id="194" name="Rectangle 21"/>
            <p:cNvSpPr/>
            <p:nvPr/>
          </p:nvSpPr>
          <p:spPr>
            <a:xfrm>
              <a:off x="-1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" name="Rectangle 22"/>
            <p:cNvSpPr/>
            <p:nvPr/>
          </p:nvSpPr>
          <p:spPr>
            <a:xfrm>
              <a:off x="267832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Rectangle 23"/>
            <p:cNvSpPr/>
            <p:nvPr/>
          </p:nvSpPr>
          <p:spPr>
            <a:xfrm>
              <a:off x="535665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8" name="Rectangle 25"/>
          <p:cNvSpPr/>
          <p:nvPr/>
        </p:nvSpPr>
        <p:spPr>
          <a:xfrm>
            <a:off x="640079" y="613953"/>
            <a:ext cx="10907487" cy="18941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39700" dist="127000" dir="540000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Titre 1"/>
          <p:cNvSpPr txBox="1"/>
          <p:nvPr>
            <p:ph type="title"/>
          </p:nvPr>
        </p:nvSpPr>
        <p:spPr>
          <a:xfrm>
            <a:off x="1043630" y="809897"/>
            <a:ext cx="9942718" cy="1554482"/>
          </a:xfrm>
          <a:prstGeom prst="rect">
            <a:avLst/>
          </a:prstGeom>
        </p:spPr>
        <p:txBody>
          <a:bodyPr/>
          <a:lstStyle/>
          <a:p>
            <a:pPr algn="ctr">
              <a:defRPr b="1" i="1" sz="3200">
                <a:solidFill>
                  <a:srgbClr val="00B05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2) Définition des instance d'apprentissage.</a:t>
            </a:r>
            <a:br/>
          </a:p>
        </p:txBody>
      </p:sp>
      <p:sp>
        <p:nvSpPr>
          <p:cNvPr id="200" name="Espace réservé du contenu 2"/>
          <p:cNvSpPr txBox="1"/>
          <p:nvPr>
            <p:ph type="body" sz="half" idx="1"/>
          </p:nvPr>
        </p:nvSpPr>
        <p:spPr>
          <a:xfrm>
            <a:off x="1045028" y="3017522"/>
            <a:ext cx="9941319" cy="3124659"/>
          </a:xfrm>
          <a:prstGeom prst="rect">
            <a:avLst/>
          </a:prstGeom>
        </p:spPr>
        <p:txBody>
          <a:bodyPr anchor="ctr"/>
          <a:lstStyle/>
          <a:p>
            <a:pPr marL="226313" indent="-226313" defTabSz="905255">
              <a:spcBef>
                <a:spcPts val="900"/>
              </a:spcBef>
              <a:buFontTx/>
              <a:buChar char="➢"/>
              <a:defRPr sz="2178"/>
            </a:pPr>
            <a:r>
              <a:t>On crée une fonction qui va calculer le pourcentage d'occurence de chaque caractère.</a:t>
            </a:r>
          </a:p>
          <a:p>
            <a:pPr marL="0" indent="0" defTabSz="905255">
              <a:spcBef>
                <a:spcPts val="900"/>
              </a:spcBef>
              <a:buSzTx/>
              <a:buNone/>
              <a:defRPr sz="2178"/>
            </a:pPr>
          </a:p>
          <a:p>
            <a:pPr marL="226313" indent="-226313" defTabSz="905255">
              <a:spcBef>
                <a:spcPts val="900"/>
              </a:spcBef>
              <a:buFontTx/>
              <a:buChar char="➢"/>
              <a:defRPr sz="2178"/>
            </a:pPr>
            <a:r>
              <a:t> Puis créer 5 dataframes contenant les fréquences de chaque caractère de notre d sur les 200 fragments pour chacune des 5 langues avec les classes des 5 langues</a:t>
            </a:r>
          </a:p>
          <a:p>
            <a:pPr marL="0" indent="0" defTabSz="905255">
              <a:spcBef>
                <a:spcPts val="900"/>
              </a:spcBef>
              <a:buSzTx/>
              <a:buNone/>
              <a:defRPr sz="2178"/>
            </a:pPr>
          </a:p>
          <a:p>
            <a:pPr marL="226313" indent="-226313" defTabSz="905255">
              <a:spcBef>
                <a:spcPts val="900"/>
              </a:spcBef>
              <a:buFontTx/>
              <a:buChar char="➢"/>
              <a:defRPr sz="2178"/>
            </a:pPr>
            <a:r>
              <a:t> Et enfin les concaténer dans un même dataframe. </a:t>
            </a:r>
          </a:p>
        </p:txBody>
      </p:sp>
      <p:sp>
        <p:nvSpPr>
          <p:cNvPr id="201" name="Straight Connector 27"/>
          <p:cNvSpPr/>
          <p:nvPr/>
        </p:nvSpPr>
        <p:spPr>
          <a:xfrm flipH="1" flipV="1">
            <a:off x="838199" y="6485313"/>
            <a:ext cx="10515601" cy="1"/>
          </a:xfrm>
          <a:prstGeom prst="line">
            <a:avLst/>
          </a:prstGeom>
          <a:ln w="571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15"/>
          <p:cNvSpPr/>
          <p:nvPr/>
        </p:nvSpPr>
        <p:spPr>
          <a:xfrm>
            <a:off x="-1" y="-1"/>
            <a:ext cx="12192001" cy="6857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Rectangle 17"/>
          <p:cNvSpPr/>
          <p:nvPr/>
        </p:nvSpPr>
        <p:spPr>
          <a:xfrm flipH="1">
            <a:off x="616533" y="1944913"/>
            <a:ext cx="4023360" cy="2743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ZoneTexte 6"/>
          <p:cNvSpPr txBox="1"/>
          <p:nvPr/>
        </p:nvSpPr>
        <p:spPr>
          <a:xfrm>
            <a:off x="690785" y="2031101"/>
            <a:ext cx="4378833" cy="3511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90000"/>
              </a:lnSpc>
              <a:spcBef>
                <a:spcPts val="600"/>
              </a:spcBef>
              <a:defRPr sz="3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Dataframe contenant la fréquence de chaque caractère de d des 200 fragments en français :</a:t>
            </a:r>
          </a:p>
        </p:txBody>
      </p:sp>
      <p:sp>
        <p:nvSpPr>
          <p:cNvPr id="206" name="Rectangle 19"/>
          <p:cNvSpPr/>
          <p:nvPr/>
        </p:nvSpPr>
        <p:spPr>
          <a:xfrm rot="5400000">
            <a:off x="-225843" y="6053359"/>
            <a:ext cx="740664" cy="15412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Rectangle 21"/>
          <p:cNvSpPr/>
          <p:nvPr/>
        </p:nvSpPr>
        <p:spPr>
          <a:xfrm rot="5400000">
            <a:off x="5904922" y="215201"/>
            <a:ext cx="740665" cy="1183349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Rectangle 23"/>
          <p:cNvSpPr/>
          <p:nvPr/>
        </p:nvSpPr>
        <p:spPr>
          <a:xfrm>
            <a:off x="5696792" y="354959"/>
            <a:ext cx="6184975" cy="59152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39700" dist="127000" dir="540000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9" name="Espace réservé du contenu 10" descr="Espace réservé du contenu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7738" y="2009580"/>
            <a:ext cx="5628019" cy="2605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9"/>
          <p:cNvSpPr/>
          <p:nvPr/>
        </p:nvSpPr>
        <p:spPr>
          <a:xfrm>
            <a:off x="-1" y="-1"/>
            <a:ext cx="12192001" cy="6857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Titre 1"/>
          <p:cNvSpPr txBox="1"/>
          <p:nvPr>
            <p:ph type="title"/>
          </p:nvPr>
        </p:nvSpPr>
        <p:spPr>
          <a:xfrm>
            <a:off x="1113810" y="2960715"/>
            <a:ext cx="4036334" cy="2387601"/>
          </a:xfrm>
          <a:prstGeom prst="rect">
            <a:avLst/>
          </a:prstGeom>
        </p:spPr>
        <p:txBody>
          <a:bodyPr anchor="t"/>
          <a:lstStyle>
            <a:lvl1pPr algn="ctr">
              <a:defRPr sz="3100"/>
            </a:lvl1pPr>
          </a:lstStyle>
          <a:p>
            <a:pPr/>
            <a:r>
              <a:t>Dataframe contenant les 5 dataframe (concaténation) et leur classe:</a:t>
            </a:r>
          </a:p>
        </p:txBody>
      </p:sp>
      <p:grpSp>
        <p:nvGrpSpPr>
          <p:cNvPr id="216" name="Group 11"/>
          <p:cNvGrpSpPr/>
          <p:nvPr/>
        </p:nvGrpSpPr>
        <p:grpSpPr>
          <a:xfrm>
            <a:off x="-1" y="2984991"/>
            <a:ext cx="731522" cy="673462"/>
            <a:chOff x="0" y="0"/>
            <a:chExt cx="731520" cy="673460"/>
          </a:xfrm>
        </p:grpSpPr>
        <p:sp>
          <p:nvSpPr>
            <p:cNvPr id="213" name="Rectangle 12"/>
            <p:cNvSpPr/>
            <p:nvPr/>
          </p:nvSpPr>
          <p:spPr>
            <a:xfrm>
              <a:off x="-1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Rectangle 13"/>
            <p:cNvSpPr/>
            <p:nvPr/>
          </p:nvSpPr>
          <p:spPr>
            <a:xfrm>
              <a:off x="267832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Rectangle 14"/>
            <p:cNvSpPr/>
            <p:nvPr/>
          </p:nvSpPr>
          <p:spPr>
            <a:xfrm>
              <a:off x="535665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7" name="Rectangle 16"/>
          <p:cNvSpPr/>
          <p:nvPr/>
        </p:nvSpPr>
        <p:spPr>
          <a:xfrm flipH="1">
            <a:off x="10697670" y="0"/>
            <a:ext cx="1494331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Rectangle 18"/>
          <p:cNvSpPr/>
          <p:nvPr/>
        </p:nvSpPr>
        <p:spPr>
          <a:xfrm>
            <a:off x="5685809" y="391885"/>
            <a:ext cx="6009368" cy="60170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39700" dist="127000" dir="540000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9" name="Espace réservé du contenu 4" descr="Espace réservé du contenu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5809" y="1041007"/>
            <a:ext cx="5970526" cy="4797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Erreur empirique et en généralisation:…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algn="ctr">
              <a:lnSpc>
                <a:spcPct val="100000"/>
              </a:lnSpc>
              <a:defRPr b="1" sz="2500">
                <a:latin typeface="+mn-lt"/>
                <a:ea typeface="+mn-ea"/>
                <a:cs typeface="+mn-cs"/>
                <a:sym typeface="Calibri"/>
              </a:defRPr>
            </a:pPr>
            <a:r>
              <a:t>Erreur empirique et en généralisation: </a:t>
            </a:r>
          </a:p>
          <a:p>
            <a:pPr algn="ctr">
              <a:lnSpc>
                <a:spcPct val="100000"/>
              </a:lnSpc>
              <a:defRPr b="1" sz="2500">
                <a:solidFill>
                  <a:schemeClr val="accent2">
                    <a:satOff val="-18194"/>
                    <a:lumOff val="-11215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Mesure la précision du modèle</a:t>
            </a:r>
          </a:p>
        </p:txBody>
      </p:sp>
      <p:sp>
        <p:nvSpPr>
          <p:cNvPr id="222" name="Le module d’apprentissage scikit-learn propose une implémentation de l’algorithme des k plus proches voisi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2880" indent="-182880" defTabSz="731520">
              <a:spcBef>
                <a:spcPts val="800"/>
              </a:spcBef>
              <a:defRPr sz="2240"/>
            </a:pPr>
            <a:r>
              <a:t>Le module d’apprentissage scikit-learn propose une implémentation de l’algorithme des k plus proches voisins.</a:t>
            </a:r>
          </a:p>
          <a:p>
            <a:pPr marL="182880" indent="-182880" defTabSz="731520">
              <a:spcBef>
                <a:spcPts val="800"/>
              </a:spcBef>
              <a:defRPr sz="2240"/>
            </a:pPr>
            <a:r>
              <a:t>Commençons donc par départager notre échantillon en ensemble d’apprentissage et de test  </a:t>
            </a:r>
          </a:p>
          <a:p>
            <a:pPr marL="182880" indent="-182880" defTabSz="731520">
              <a:spcBef>
                <a:spcPts val="800"/>
              </a:spcBef>
              <a:defRPr sz="2240"/>
            </a:pPr>
            <a:r>
              <a:t>X_train, X_test, y_train, y_test = train_test_split(data[d],data[« Classe"],test_size=0.4,random_state=11)</a:t>
            </a:r>
          </a:p>
          <a:p>
            <a:pPr marL="182880" indent="-182880" defTabSz="731520">
              <a:spcBef>
                <a:spcPts val="800"/>
              </a:spcBef>
              <a:defRPr sz="2240"/>
            </a:pPr>
            <a:r>
              <a:t>Les paramètres de la fonction train_test_split sont :</a:t>
            </a:r>
          </a:p>
          <a:p>
            <a:pPr lvl="1" marL="548640" indent="-182880" defTabSz="731520">
              <a:spcBef>
                <a:spcPts val="800"/>
              </a:spcBef>
              <a:defRPr sz="2240"/>
            </a:pPr>
            <a:r>
              <a:t>les données : variables prédictives ici data[d] (les fragments de texte)</a:t>
            </a:r>
          </a:p>
          <a:p>
            <a:pPr lvl="1" marL="548640" indent="-182880" defTabSz="731520">
              <a:spcBef>
                <a:spcPts val="800"/>
              </a:spcBef>
              <a:defRPr sz="2240"/>
            </a:pPr>
            <a:r>
              <a:t>les données : variable à prédire ici data["Classe"] (les langues) ou encore la cible</a:t>
            </a:r>
          </a:p>
          <a:p>
            <a:pPr lvl="1" marL="548640" indent="-182880" defTabSz="731520">
              <a:spcBef>
                <a:spcPts val="800"/>
              </a:spcBef>
              <a:defRPr sz="2240"/>
            </a:pPr>
            <a:r>
              <a:t>test_size : proportion de l’échantillon consacré au test</a:t>
            </a:r>
          </a:p>
          <a:p>
            <a:pPr lvl="1" marL="548640" indent="-182880" defTabSz="731520">
              <a:spcBef>
                <a:spcPts val="800"/>
              </a:spcBef>
              <a:defRPr sz="2240"/>
            </a:pPr>
            <a:r>
              <a:t>random_state : graine du générateur aléatoire utilisé pour le découpage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l’algorithme K-NN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 lIns="76200" tIns="76200" rIns="76200" bIns="76200"/>
          <a:lstStyle>
            <a:lvl1pPr algn="ctr">
              <a:defRPr sz="6000"/>
            </a:lvl1pPr>
          </a:lstStyle>
          <a:p>
            <a:pPr/>
            <a:r>
              <a:t>l’algorithme K-NN</a:t>
            </a:r>
          </a:p>
        </p:txBody>
      </p:sp>
      <p:sp>
        <p:nvSpPr>
          <p:cNvPr id="225" name="Nous allons utiliser l’algorithme k-plus proche voisin pour entraîner le modèle et prédire la lang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2880" indent="-182880" defTabSz="731520">
              <a:spcBef>
                <a:spcPts val="800"/>
              </a:spcBef>
              <a:defRPr sz="2240"/>
            </a:pPr>
            <a:r>
              <a:t>Nous allons utiliser l’algorithme k-plus proche voisin pour entraîner le modèle et prédire la langue</a:t>
            </a:r>
          </a:p>
          <a:p>
            <a:pPr marL="182880" indent="-182880" defTabSz="731520">
              <a:spcBef>
                <a:spcPts val="800"/>
              </a:spcBef>
              <a:defRPr sz="2240"/>
            </a:pPr>
            <a:r>
              <a:t>Cet algorithme est utilisé pour résoudre les problèmes du modèle de classification. K-plus proche voisin ou algorithme K-NN crée essentiellement une frontière imaginaire pour classer les données. Lorsque de nouveaux points de données arrivent, l’algorithme essaie de le prédire au plus proche de la ligne de démarcation.</a:t>
            </a:r>
          </a:p>
          <a:p>
            <a:pPr marL="182880" indent="-182880" defTabSz="731520">
              <a:spcBef>
                <a:spcPts val="800"/>
              </a:spcBef>
              <a:defRPr sz="2240"/>
            </a:pPr>
            <a:r>
              <a:t>Il est très important d’avoir la bonne valeur k lors de l’analyse de l’ensemble de données pour éviter le sur-apprentissage et le sous-apprentissage de l’ensemble de données.</a:t>
            </a:r>
          </a:p>
          <a:p>
            <a:pPr marL="182880" indent="-182880" defTabSz="731520">
              <a:spcBef>
                <a:spcPts val="800"/>
              </a:spcBef>
              <a:defRPr sz="2240"/>
            </a:pPr>
          </a:p>
          <a:p>
            <a:pPr marL="182880" indent="-182880" defTabSz="731520">
              <a:spcBef>
                <a:spcPts val="800"/>
              </a:spcBef>
              <a:defRPr sz="2240"/>
            </a:pPr>
            <a:r>
              <a:t>Nous avons vu comment nous pouvons utiliser l’algorithme K-NN pour résoudre le problème d’apprentissage supervisé. Mais comment mesurer la précision du modèle?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Mesure de la précision…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 algn="ctr" defTabSz="786384">
              <a:defRPr sz="5160"/>
            </a:pPr>
            <a:r>
              <a:t>Mesure de la précision </a:t>
            </a:r>
          </a:p>
          <a:p>
            <a:pPr defTabSz="393192">
              <a:lnSpc>
                <a:spcPct val="100000"/>
              </a:lnSpc>
              <a:spcBef>
                <a:spcPts val="1000"/>
              </a:spcBef>
              <a:defRPr sz="114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mesurer de combien on se trompe </a:t>
            </a:r>
            <a:endParaRPr sz="1032"/>
          </a:p>
        </p:txBody>
      </p:sp>
      <p:sp>
        <p:nvSpPr>
          <p:cNvPr id="228" name="Cette mesure va nous permettre de savoir de combien on se trompe en faisant notre prédi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0311" indent="-210311" defTabSz="841247">
              <a:spcBef>
                <a:spcPts val="900"/>
              </a:spcBef>
              <a:defRPr sz="2576"/>
            </a:pPr>
            <a:r>
              <a:t> Cette mesure va nous permettre de savoir de combien on se trompe en faisant notre prédiction </a:t>
            </a:r>
          </a:p>
          <a:p>
            <a:pPr marL="210311" indent="-210311" defTabSz="841247">
              <a:spcBef>
                <a:spcPts val="900"/>
              </a:spcBef>
              <a:defRPr sz="2576"/>
            </a:pPr>
            <a:r>
              <a:t>Nous avons maintenant définir la fonction Erreur qui nous permettra de calculer l'erreur empirique et en généralisation pour un k, l_min et d donnés en utilisant l’algo knn. Plus ces erreurs sont faibles plus on aura une meilleur précision pour la prédiction d'ou l'importance de cette fonction</a:t>
            </a:r>
          </a:p>
          <a:p>
            <a:pPr marL="210311" indent="-210311" defTabSz="841247">
              <a:spcBef>
                <a:spcPts val="900"/>
              </a:spcBef>
              <a:defRPr sz="2576"/>
            </a:pPr>
            <a:r>
              <a:t>La fonction Entrainement que nous avons nommé par la suite f a le même fonctionnement que la fonction précédente sa seule particularité, il propose plusieurs k. Il nous permet d'avoir une liste des k pour en fin choisir celui qui minimise les erreurs (empirique et en généralisation) pour un l_min et d donné.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e que retourne notre fonction f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>
            <a:lvl1pPr algn="ctr" defTabSz="685800">
              <a:defRPr sz="4500"/>
            </a:lvl1pPr>
          </a:lstStyle>
          <a:p>
            <a:pPr/>
            <a:r>
              <a:t>Ce que retourne notre fonction f</a:t>
            </a:r>
          </a:p>
        </p:txBody>
      </p:sp>
      <p:pic>
        <p:nvPicPr>
          <p:cNvPr id="231" name="Espace réservé pour une image  2" descr="Espace réservé pour une image 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962513" y="987425"/>
            <a:ext cx="2613550" cy="4873626"/>
          </a:xfrm>
          <a:prstGeom prst="rect">
            <a:avLst/>
          </a:prstGeom>
        </p:spPr>
      </p:pic>
      <p:sp>
        <p:nvSpPr>
          <p:cNvPr id="232" name="Pour  l_min=200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Pour  l_min=200</a:t>
            </a:r>
          </a:p>
          <a:p>
            <a:pPr/>
            <a:r>
              <a:t>d=['a', 'e', 'n', 'u', 'p', 'i', 's', 'w','o', 'l', 'h','y','b','r','j','t'] </a:t>
            </a:r>
          </a:p>
          <a:p>
            <a:pPr/>
            <a:r>
              <a:t>Et en considérant toutes les 5 langues , on a ce tableau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0"/>
          <p:cNvSpPr/>
          <p:nvPr/>
        </p:nvSpPr>
        <p:spPr>
          <a:xfrm>
            <a:off x="-1" y="-1"/>
            <a:ext cx="12192001" cy="6857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5" name="Group 22"/>
          <p:cNvGrpSpPr/>
          <p:nvPr/>
        </p:nvGrpSpPr>
        <p:grpSpPr>
          <a:xfrm>
            <a:off x="3" y="1216596"/>
            <a:ext cx="731522" cy="673461"/>
            <a:chOff x="0" y="0"/>
            <a:chExt cx="731520" cy="673460"/>
          </a:xfrm>
        </p:grpSpPr>
        <p:sp>
          <p:nvSpPr>
            <p:cNvPr id="102" name="Rectangle 23"/>
            <p:cNvSpPr/>
            <p:nvPr/>
          </p:nvSpPr>
          <p:spPr>
            <a:xfrm>
              <a:off x="-1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" name="Rectangle 24"/>
            <p:cNvSpPr/>
            <p:nvPr/>
          </p:nvSpPr>
          <p:spPr>
            <a:xfrm>
              <a:off x="267832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Rectangle 25"/>
            <p:cNvSpPr/>
            <p:nvPr/>
          </p:nvSpPr>
          <p:spPr>
            <a:xfrm>
              <a:off x="535665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6" name="Rectangle 27"/>
          <p:cNvSpPr/>
          <p:nvPr/>
        </p:nvSpPr>
        <p:spPr>
          <a:xfrm>
            <a:off x="640079" y="613953"/>
            <a:ext cx="10907487" cy="18941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39700" dist="127000" dir="540000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re 1"/>
          <p:cNvSpPr txBox="1"/>
          <p:nvPr>
            <p:ph type="title"/>
          </p:nvPr>
        </p:nvSpPr>
        <p:spPr>
          <a:xfrm>
            <a:off x="1043630" y="809897"/>
            <a:ext cx="9942718" cy="1554482"/>
          </a:xfrm>
          <a:prstGeom prst="rect">
            <a:avLst/>
          </a:prstGeom>
        </p:spPr>
        <p:txBody>
          <a:bodyPr/>
          <a:lstStyle>
            <a:lvl1pPr algn="ctr">
              <a:defRPr b="1" sz="4800" u="sng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Sommaire.</a:t>
            </a:r>
          </a:p>
        </p:txBody>
      </p:sp>
      <p:sp>
        <p:nvSpPr>
          <p:cNvPr id="108" name="Espace réservé du contenu 2"/>
          <p:cNvSpPr txBox="1"/>
          <p:nvPr>
            <p:ph type="body" sz="half" idx="1"/>
          </p:nvPr>
        </p:nvSpPr>
        <p:spPr>
          <a:xfrm>
            <a:off x="1045028" y="3896750"/>
            <a:ext cx="9941319" cy="2245430"/>
          </a:xfrm>
          <a:prstGeom prst="rect">
            <a:avLst/>
          </a:prstGeom>
        </p:spPr>
        <p:txBody>
          <a:bodyPr anchor="ctr"/>
          <a:lstStyle/>
          <a:p>
            <a:pPr marL="0" indent="0" defTabSz="365760">
              <a:lnSpc>
                <a:spcPct val="72000"/>
              </a:lnSpc>
              <a:spcBef>
                <a:spcPts val="400"/>
              </a:spcBef>
              <a:buSzTx/>
              <a:buNone/>
              <a:defRPr b="1" sz="800" u="sng"/>
            </a:pPr>
            <a:r>
              <a:t>Partie 1:</a:t>
            </a:r>
            <a:endParaRPr sz="280"/>
          </a:p>
          <a:p>
            <a:pPr marL="0" indent="0" defTabSz="365760">
              <a:lnSpc>
                <a:spcPct val="72000"/>
              </a:lnSpc>
              <a:spcBef>
                <a:spcPts val="400"/>
              </a:spcBef>
              <a:buSzTx/>
              <a:buNone/>
              <a:defRPr sz="800"/>
            </a:pPr>
            <a:r>
              <a:t>	 1) Création d'un ensemble de données en 5 langues.</a:t>
            </a:r>
            <a:endParaRPr sz="280"/>
          </a:p>
          <a:p>
            <a:pPr marL="0" indent="0" defTabSz="365760">
              <a:lnSpc>
                <a:spcPct val="72000"/>
              </a:lnSpc>
              <a:spcBef>
                <a:spcPts val="400"/>
              </a:spcBef>
              <a:buSzTx/>
              <a:buNone/>
              <a:defRPr sz="800"/>
            </a:pPr>
            <a:r>
              <a:t>	 2) Exploration des données.</a:t>
            </a:r>
            <a:endParaRPr sz="280"/>
          </a:p>
          <a:p>
            <a:pPr marL="0" indent="0" defTabSz="365760">
              <a:lnSpc>
                <a:spcPct val="72000"/>
              </a:lnSpc>
              <a:spcBef>
                <a:spcPts val="400"/>
              </a:spcBef>
              <a:buSzTx/>
              <a:buNone/>
              <a:defRPr b="1" sz="800" u="sng"/>
            </a:pPr>
            <a:r>
              <a:t>Partie 2 :</a:t>
            </a:r>
            <a:endParaRPr sz="280"/>
          </a:p>
          <a:p>
            <a:pPr marL="0" indent="0" defTabSz="365760">
              <a:lnSpc>
                <a:spcPct val="72000"/>
              </a:lnSpc>
              <a:spcBef>
                <a:spcPts val="400"/>
              </a:spcBef>
              <a:buSzTx/>
              <a:buNone/>
              <a:defRPr b="1" sz="800"/>
            </a:pPr>
            <a:r>
              <a:t>	</a:t>
            </a:r>
            <a:r>
              <a:rPr b="0"/>
              <a:t>Représentation des données.	</a:t>
            </a:r>
            <a:endParaRPr sz="280"/>
          </a:p>
          <a:p>
            <a:pPr marL="0" indent="0" defTabSz="365760">
              <a:lnSpc>
                <a:spcPct val="72000"/>
              </a:lnSpc>
              <a:spcBef>
                <a:spcPts val="400"/>
              </a:spcBef>
              <a:buSzTx/>
              <a:buNone/>
              <a:defRPr b="1" sz="800"/>
            </a:pPr>
            <a:r>
              <a:t>	</a:t>
            </a:r>
            <a:r>
              <a:rPr b="0"/>
              <a:t>Constitution d'un ensemble d'entraînement:</a:t>
            </a:r>
            <a:endParaRPr sz="3200"/>
          </a:p>
          <a:p>
            <a:pPr marL="0" indent="0" defTabSz="365760">
              <a:lnSpc>
                <a:spcPct val="72000"/>
              </a:lnSpc>
              <a:spcBef>
                <a:spcPts val="400"/>
              </a:spcBef>
              <a:buSzTx/>
              <a:buNone/>
              <a:defRPr sz="800"/>
            </a:pPr>
            <a:r>
              <a:t>			1) Fragmentation des textes.</a:t>
            </a:r>
            <a:endParaRPr sz="280"/>
          </a:p>
          <a:p>
            <a:pPr marL="0" indent="0" defTabSz="365760">
              <a:lnSpc>
                <a:spcPct val="72000"/>
              </a:lnSpc>
              <a:spcBef>
                <a:spcPts val="400"/>
              </a:spcBef>
              <a:buSzTx/>
              <a:buNone/>
              <a:defRPr sz="800"/>
            </a:pPr>
            <a:r>
              <a:t>			2) Définition des instance d'apprentissage.</a:t>
            </a:r>
            <a:endParaRPr sz="280"/>
          </a:p>
          <a:p>
            <a:pPr marL="0" indent="0" defTabSz="365760">
              <a:lnSpc>
                <a:spcPct val="72000"/>
              </a:lnSpc>
              <a:spcBef>
                <a:spcPts val="400"/>
              </a:spcBef>
              <a:buSzTx/>
              <a:buNone/>
              <a:defRPr sz="800"/>
            </a:pPr>
            <a:r>
              <a:t>			3) Erreur empirique et généralisation.</a:t>
            </a:r>
            <a:endParaRPr sz="280"/>
          </a:p>
          <a:p>
            <a:pPr marL="0" indent="0" defTabSz="365760">
              <a:lnSpc>
                <a:spcPct val="72000"/>
              </a:lnSpc>
              <a:spcBef>
                <a:spcPts val="400"/>
              </a:spcBef>
              <a:buSzTx/>
              <a:buNone/>
              <a:defRPr b="1" sz="800"/>
            </a:pPr>
            <a:r>
              <a:t>Approfondissement</a:t>
            </a:r>
            <a:r>
              <a:rPr b="0"/>
              <a:t>.</a:t>
            </a:r>
            <a:endParaRPr sz="280"/>
          </a:p>
          <a:p>
            <a:pPr marL="0" indent="0" defTabSz="365760">
              <a:lnSpc>
                <a:spcPct val="72000"/>
              </a:lnSpc>
              <a:spcBef>
                <a:spcPts val="400"/>
              </a:spcBef>
              <a:buSzTx/>
              <a:buNone/>
              <a:defRPr b="1" sz="800"/>
            </a:pPr>
            <a:r>
              <a:t>Conclusion</a:t>
            </a:r>
            <a:endParaRPr sz="3200"/>
          </a:p>
          <a:p>
            <a:pPr marL="0" indent="0" defTabSz="365760">
              <a:lnSpc>
                <a:spcPct val="72000"/>
              </a:lnSpc>
              <a:spcBef>
                <a:spcPts val="400"/>
              </a:spcBef>
              <a:buSzTx/>
              <a:buNone/>
              <a:defRPr b="1" sz="440">
                <a:latin typeface="-apple-system"/>
                <a:ea typeface="-apple-system"/>
                <a:cs typeface="-apple-system"/>
                <a:sym typeface="-apple-system"/>
              </a:defRPr>
            </a:pPr>
          </a:p>
          <a:p>
            <a:pPr marL="0" indent="0" defTabSz="365760">
              <a:lnSpc>
                <a:spcPct val="72000"/>
              </a:lnSpc>
              <a:spcBef>
                <a:spcPts val="400"/>
              </a:spcBef>
              <a:buSzTx/>
              <a:buNone/>
              <a:defRPr b="1" sz="440">
                <a:latin typeface="-apple-system"/>
                <a:ea typeface="-apple-system"/>
                <a:cs typeface="-apple-system"/>
                <a:sym typeface="-apple-system"/>
              </a:defRPr>
            </a:pPr>
          </a:p>
          <a:p>
            <a:pPr marL="0" indent="0" defTabSz="365760">
              <a:lnSpc>
                <a:spcPct val="72000"/>
              </a:lnSpc>
              <a:spcBef>
                <a:spcPts val="400"/>
              </a:spcBef>
              <a:buSzTx/>
              <a:buNone/>
              <a:defRPr b="1" sz="440">
                <a:latin typeface="var(--jp-content-font-family)"/>
                <a:ea typeface="var(--jp-content-font-family)"/>
                <a:cs typeface="var(--jp-content-font-family)"/>
                <a:sym typeface="var(--jp-content-font-family)"/>
              </a:defRPr>
            </a:pPr>
          </a:p>
          <a:p>
            <a:pPr marL="0" indent="0" defTabSz="365760">
              <a:lnSpc>
                <a:spcPct val="72000"/>
              </a:lnSpc>
              <a:spcBef>
                <a:spcPts val="400"/>
              </a:spcBef>
              <a:buSzTx/>
              <a:buNone/>
              <a:defRPr sz="440">
                <a:latin typeface="var(--jp-content-font-family)"/>
                <a:ea typeface="var(--jp-content-font-family)"/>
                <a:cs typeface="var(--jp-content-font-family)"/>
                <a:sym typeface="var(--jp-content-font-family)"/>
              </a:defRPr>
            </a:pPr>
          </a:p>
          <a:p>
            <a:pPr marL="0" indent="0" defTabSz="365760">
              <a:lnSpc>
                <a:spcPct val="72000"/>
              </a:lnSpc>
              <a:spcBef>
                <a:spcPts val="400"/>
              </a:spcBef>
              <a:buSzTx/>
              <a:buNone/>
              <a:defRPr sz="440">
                <a:latin typeface="-apple-system"/>
                <a:ea typeface="-apple-system"/>
                <a:cs typeface="-apple-system"/>
                <a:sym typeface="-apple-system"/>
              </a:defRPr>
            </a:pPr>
          </a:p>
        </p:txBody>
      </p:sp>
      <p:sp>
        <p:nvSpPr>
          <p:cNvPr id="109" name="Straight Connector 29"/>
          <p:cNvSpPr/>
          <p:nvPr/>
        </p:nvSpPr>
        <p:spPr>
          <a:xfrm flipH="1" flipV="1">
            <a:off x="838199" y="6485313"/>
            <a:ext cx="10515601" cy="1"/>
          </a:xfrm>
          <a:prstGeom prst="line">
            <a:avLst/>
          </a:prstGeom>
          <a:ln w="571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Ici, dans cet exemple , nous créons un graphique pour voir la valeur k pour laquelle nous avons une grande précision.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>
            <a:lvl1pPr defTabSz="502920">
              <a:defRPr sz="2420"/>
            </a:lvl1pPr>
          </a:lstStyle>
          <a:p>
            <a:pPr/>
            <a:r>
              <a:t>Ici, dans cet exemple , nous créons un graphique pour voir la valeur k pour laquelle nous avons une grande précision.</a:t>
            </a:r>
          </a:p>
        </p:txBody>
      </p:sp>
      <p:pic>
        <p:nvPicPr>
          <p:cNvPr id="235" name="Espace réservé pour une image  2" descr="Espace réservé pour une image 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950843" y="1494592"/>
            <a:ext cx="5191461" cy="3542091"/>
          </a:xfrm>
          <a:prstGeom prst="rect">
            <a:avLst/>
          </a:prstGeom>
        </p:spPr>
      </p:pic>
      <p:sp>
        <p:nvSpPr>
          <p:cNvPr id="236" name="- Nous avons tracer à partir de la fonction f pour les même valeurs   de base  (d , l_min=200,5 langues )…"/>
          <p:cNvSpPr txBox="1"/>
          <p:nvPr>
            <p:ph type="body" sz="quarter" idx="1"/>
          </p:nvPr>
        </p:nvSpPr>
        <p:spPr>
          <a:xfrm>
            <a:off x="839787" y="2108200"/>
            <a:ext cx="3932239" cy="3811588"/>
          </a:xfrm>
          <a:prstGeom prst="rect">
            <a:avLst/>
          </a:prstGeom>
        </p:spPr>
        <p:txBody>
          <a:bodyPr/>
          <a:lstStyle/>
          <a:p>
            <a:pPr/>
            <a:r>
              <a:t>- Nous avons tracer à partir de la fonction f pour les même valeurs   de base  (d , l_min=200,5 langues )</a:t>
            </a:r>
          </a:p>
          <a:p>
            <a:pPr/>
            <a:r>
              <a:t>- On chosit donc le k qui minimise l’erreur.</a:t>
            </a:r>
          </a:p>
          <a:p>
            <a:pPr/>
          </a:p>
          <a:p>
            <a:pPr defTabSz="457200">
              <a:lnSpc>
                <a:spcPct val="100000"/>
              </a:lnSpc>
              <a:spcBef>
                <a:spcPts val="0"/>
              </a:spcBef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Un classifier 𝑘-plus proches voisins avec 𝑘=16 semble donner le meilleur résultat en terme de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généralisation.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237" name="Capture d’écran 2022-01-04 à 01.03.37.png" descr="Capture d’écran 2022-01-04 à 01.03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9326" y="4301827"/>
            <a:ext cx="3599985" cy="821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Approfondissement:…"/>
          <p:cNvSpPr txBox="1"/>
          <p:nvPr>
            <p:ph type="ctrTitle"/>
          </p:nvPr>
        </p:nvSpPr>
        <p:spPr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/>
          <a:p>
            <a:pPr/>
            <a:r>
              <a:t>Approfondissement:</a:t>
            </a:r>
          </a:p>
          <a:p>
            <a:pPr algn="l">
              <a:spcBef>
                <a:spcPts val="1000"/>
              </a:spcBef>
              <a:defRPr b="1" sz="2400">
                <a:latin typeface="+mn-lt"/>
                <a:ea typeface="+mn-ea"/>
                <a:cs typeface="+mn-cs"/>
                <a:sym typeface="Calibri"/>
              </a:defRPr>
            </a:pPr>
            <a:r>
              <a:t>Nous effectuons un réglage des hyperparamètres (l_min,d,les langues) pour choisir la valeur qui donne les meilleures performances.</a:t>
            </a:r>
          </a:p>
        </p:txBody>
      </p:sp>
      <p:sp>
        <p:nvSpPr>
          <p:cNvPr id="240" name="1 er cas étudié: prenons les mêmes instances mais avec des d et des l_min différents :"/>
          <p:cNvSpPr txBox="1"/>
          <p:nvPr>
            <p:ph type="subTitle" sz="quarter" idx="1"/>
          </p:nvPr>
        </p:nvSpPr>
        <p:spPr>
          <a:xfrm>
            <a:off x="1524000" y="3881437"/>
            <a:ext cx="9144000" cy="165576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defTabSz="585215">
              <a:spcBef>
                <a:spcPts val="0"/>
              </a:spcBef>
              <a:defRPr sz="3839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1 er cas étudié: prenons les mêmes instances mais avec des d et des l_min différents 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Nous gardons les mêmes instances, le même d, mais nous changeons notre l_min. Prenons l_min=150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>
            <a:lvl1pPr defTabSz="539495">
              <a:defRPr sz="2596"/>
            </a:lvl1pPr>
          </a:lstStyle>
          <a:p>
            <a:pPr/>
            <a:r>
              <a:t>Nous gardons les mêmes instances, le même d, mais nous changeons notre l_min. Prenons l_min=150</a:t>
            </a:r>
          </a:p>
        </p:txBody>
      </p:sp>
      <p:pic>
        <p:nvPicPr>
          <p:cNvPr id="243" name="Espace réservé pour une image  2" descr="Espace réservé pour une image 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183187" y="1318617"/>
            <a:ext cx="6172201" cy="4211241"/>
          </a:xfrm>
          <a:prstGeom prst="rect">
            <a:avLst/>
          </a:prstGeom>
        </p:spPr>
      </p:pic>
      <p:sp>
        <p:nvSpPr>
          <p:cNvPr id="244" name="On choisit donc le k qui minimise l’erreur.…"/>
          <p:cNvSpPr txBox="1"/>
          <p:nvPr>
            <p:ph type="body" sz="quarter" idx="1"/>
          </p:nvPr>
        </p:nvSpPr>
        <p:spPr>
          <a:xfrm>
            <a:off x="839787" y="2070100"/>
            <a:ext cx="3932239" cy="3811588"/>
          </a:xfrm>
          <a:prstGeom prst="rect">
            <a:avLst/>
          </a:prstGeom>
        </p:spPr>
        <p:txBody>
          <a:bodyPr/>
          <a:lstStyle/>
          <a:p>
            <a:pPr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On choisit donc le k qui minimise l’erreur.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 classifier 𝑘-plus proches voisins avec 𝑘=12 semble donner le meilleur résultat en terme de généralisation.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 minimum des k   pour l_min=150 est plus elevé que quand l_min=200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l_min=200 est donc meilleurs car il a le bon résultat</a:t>
            </a:r>
          </a:p>
        </p:txBody>
      </p:sp>
      <p:pic>
        <p:nvPicPr>
          <p:cNvPr id="245" name="Capture d’écran 2022-01-04 à 01.20.24.png" descr="Capture d’écran 2022-01-04 à 01.20.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8000" y="3314709"/>
            <a:ext cx="3026213" cy="687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Maintenant Gardons les mêmes instances, le même d, mais prenons l_min=250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>
            <a:lvl1pPr defTabSz="566927">
              <a:defRPr sz="2728"/>
            </a:lvl1pPr>
          </a:lstStyle>
          <a:p>
            <a:pPr/>
            <a:r>
              <a:t>Maintenant Gardons les mêmes instances, le même d, mais prenons l_min=250</a:t>
            </a:r>
          </a:p>
        </p:txBody>
      </p:sp>
      <p:pic>
        <p:nvPicPr>
          <p:cNvPr id="248" name="Espace réservé pour une image  2" descr="Espace réservé pour une image 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183187" y="1285194"/>
            <a:ext cx="6172201" cy="4278087"/>
          </a:xfrm>
          <a:prstGeom prst="rect">
            <a:avLst/>
          </a:prstGeom>
        </p:spPr>
      </p:pic>
      <p:sp>
        <p:nvSpPr>
          <p:cNvPr id="249" name="Un classifier 𝑘-plus proches voisins avec 𝑘=5 semble donner le meilleur résultat en terme de généralisation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 classifier 𝑘-plus proches voisins avec 𝑘=5 semble donner le meilleur résultat en terme de généralisation.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Pour l_min=250 on se trompe moins par raport l_min=200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l_min=250 donc est meilleurs car il donne le meilleur résultat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On observe donc que selon le l_min l'erreur est plus ou moins importante.</a:t>
            </a:r>
          </a:p>
        </p:txBody>
      </p:sp>
      <p:pic>
        <p:nvPicPr>
          <p:cNvPr id="250" name="Capture d’écran 2022-01-04 à 01.37.53.png" descr="Capture d’écran 2022-01-04 à 01.3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0382" y="2965995"/>
            <a:ext cx="3211049" cy="666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Maintenant changeons simplement d et gardons notre l_min de base (l_min=200).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>
            <a:lvl1pPr algn="ctr" defTabSz="393192">
              <a:defRPr sz="2580"/>
            </a:lvl1pPr>
          </a:lstStyle>
          <a:p>
            <a:pPr/>
            <a:r>
              <a:t>Maintenant changeons simplement d et gardons notre l_min de base (l_min=200).</a:t>
            </a:r>
          </a:p>
        </p:txBody>
      </p:sp>
      <p:pic>
        <p:nvPicPr>
          <p:cNvPr id="253" name="Espace réservé pour une image  2" descr="Espace réservé pour une image 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183187" y="1250693"/>
            <a:ext cx="6172201" cy="4347089"/>
          </a:xfrm>
          <a:prstGeom prst="rect">
            <a:avLst/>
          </a:prstGeom>
        </p:spPr>
      </p:pic>
      <p:sp>
        <p:nvSpPr>
          <p:cNvPr id="254" name="Prenons d=[‘p','i','t','s']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 defTabSz="457200">
              <a:lnSpc>
                <a:spcPct val="100000"/>
              </a:lnSpc>
              <a:spcBef>
                <a:spcPts val="0"/>
              </a:spcBef>
              <a:defRPr sz="1400">
                <a:solidFill>
                  <a:srgbClr val="303F9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Prenons d=[‘p','i','t','s']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 classifier 𝑘-plus proches voisins avec 𝑘=18 semble donner le meilleur résultat en terme de généralisation.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On observe une erreur plus importante pour ce d choisi.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Conclusion 1 :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▪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Avec les 5 instances on observe que l'erreur devient plus ou moins importante lorsque d ou l_min change.</a:t>
            </a:r>
          </a:p>
        </p:txBody>
      </p:sp>
      <p:pic>
        <p:nvPicPr>
          <p:cNvPr id="255" name="Capture d’écran 2022-01-04 à 01.52.20.png" descr="Capture d’écran 2022-01-04 à 01.52.20.png"/>
          <p:cNvPicPr>
            <a:picLocks noChangeAspect="1"/>
          </p:cNvPicPr>
          <p:nvPr/>
        </p:nvPicPr>
        <p:blipFill>
          <a:blip r:embed="rId3">
            <a:extLst/>
          </a:blip>
          <a:srcRect l="0" t="0" r="3596" b="10243"/>
          <a:stretch>
            <a:fillRect/>
          </a:stretch>
        </p:blipFill>
        <p:spPr>
          <a:xfrm>
            <a:off x="1021556" y="3338413"/>
            <a:ext cx="3440362" cy="820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2 ème cas:"/>
          <p:cNvSpPr txBox="1"/>
          <p:nvPr>
            <p:ph type="title"/>
          </p:nvPr>
        </p:nvSpPr>
        <p:spPr>
          <a:xfrm>
            <a:off x="635000" y="393154"/>
            <a:ext cx="10515600" cy="272152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2 ème cas: </a:t>
            </a:r>
          </a:p>
        </p:txBody>
      </p:sp>
      <p:sp>
        <p:nvSpPr>
          <p:cNvPr id="258" name="On mesure la précision pour 2 langues proches et 2 langues qui ne le sont pas :"/>
          <p:cNvSpPr txBox="1"/>
          <p:nvPr>
            <p:ph type="body" sz="quarter" idx="1"/>
          </p:nvPr>
        </p:nvSpPr>
        <p:spPr>
          <a:xfrm>
            <a:off x="838200" y="3649662"/>
            <a:ext cx="10515600" cy="1500188"/>
          </a:xfrm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>
            <a:lvl1pPr algn="ctr" defTabSz="768095">
              <a:spcBef>
                <a:spcPts val="0"/>
              </a:spcBef>
              <a:defRPr sz="504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On mesure la précision pour 2 langues proches et 2 langues qui ne le sont pas 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Maintenant changeons les instances (on garde uniquement espagnol et italien, langues qui se rapprochent) en gardant le meme l_min et le meme d 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21791">
              <a:defRPr sz="2176"/>
            </a:lvl1pPr>
          </a:lstStyle>
          <a:p>
            <a:pPr/>
            <a:r>
              <a:t>Maintenant changeons les instances (on garde uniquement espagnol et italien, langues qui se rapprochent) en gardant le meme l_min et le meme d :</a:t>
            </a:r>
          </a:p>
        </p:txBody>
      </p:sp>
      <p:pic>
        <p:nvPicPr>
          <p:cNvPr id="261" name="Espace réservé pour une image  2" descr="Espace réservé pour une image 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183187" y="1285194"/>
            <a:ext cx="6172201" cy="4278087"/>
          </a:xfrm>
          <a:prstGeom prst="rect">
            <a:avLst/>
          </a:prstGeom>
        </p:spPr>
      </p:pic>
      <p:sp>
        <p:nvSpPr>
          <p:cNvPr id="262" name="Un classifier 𝑘-plus proches voisins avec 𝑘=9 semble donner le meilleur résultat en terme de généralisation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 classifier 𝑘-plus proches voisins avec 𝑘=9 semble donner le meilleur résultat en terme de généralisation.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263" name="Capture d’écran 2022-01-04 à 02.20.33.png" descr="Capture d’écran 2022-01-04 à 02.20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7407" y="3022133"/>
            <a:ext cx="2848794" cy="559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Maintenant prenons uniquement francais et allemand ( 2 langues pas proches ) et comparons avec notre exemple précédent.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>
            <a:lvl1pPr defTabSz="630936">
              <a:defRPr sz="2208"/>
            </a:lvl1pPr>
          </a:lstStyle>
          <a:p>
            <a:pPr/>
            <a:r>
              <a:t>Maintenant prenons uniquement francais et allemand ( 2 langues pas proches ) et comparons avec notre exemple précédent.</a:t>
            </a:r>
          </a:p>
        </p:txBody>
      </p:sp>
      <p:pic>
        <p:nvPicPr>
          <p:cNvPr id="266" name="Espace réservé pour une image  2" descr="Espace réservé pour une image 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183187" y="1285194"/>
            <a:ext cx="6172201" cy="4278087"/>
          </a:xfrm>
          <a:prstGeom prst="rect">
            <a:avLst/>
          </a:prstGeom>
        </p:spPr>
      </p:pic>
      <p:sp>
        <p:nvSpPr>
          <p:cNvPr id="267" name="Un classifier 𝑘-plus proches voisins avec 𝑘=16 semble donner le meilleur résultat en terme de généralisation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 classifier 𝑘-plus proches voisins avec 𝑘=16 semble donner le meilleur résultat en terme de généralisation.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r" defTabSz="457200">
              <a:lnSpc>
                <a:spcPct val="100000"/>
              </a:lnSpc>
              <a:spcBef>
                <a:spcPts val="0"/>
              </a:spcBef>
              <a:defRPr sz="1400">
                <a:solidFill>
                  <a:srgbClr val="303F9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Conclusion :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Helvetica Neue"/>
              <a:buChar char="▪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Lorsque les langues se rapprochent il y a plus de risque d’erreur, en effet cela s'explique par le fait qu'il est difficile de les reconnaitres en sachant qu'elles ont des similitudes.</a:t>
            </a:r>
          </a:p>
          <a:p>
            <a:pPr algn="r" defTabSz="457200">
              <a:lnSpc>
                <a:spcPct val="100000"/>
              </a:lnSpc>
              <a:spcBef>
                <a:spcPts val="0"/>
              </a:spcBef>
              <a:defRPr sz="1400">
                <a:solidFill>
                  <a:srgbClr val="303F9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pic>
        <p:nvPicPr>
          <p:cNvPr id="268" name="Capture d’écran 2022-01-04 à 02.27.52.png" descr="Capture d’écran 2022-01-04 à 02.27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9460" y="2950737"/>
            <a:ext cx="3712893" cy="729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onclusion"/>
          <p:cNvSpPr txBox="1"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 lim="800000"/>
          </a:ln>
        </p:spPr>
        <p:txBody>
          <a:bodyPr/>
          <a:lstStyle>
            <a:lvl1pPr algn="ctr">
              <a:defRPr sz="6000"/>
            </a:lvl1pPr>
          </a:lstStyle>
          <a:p>
            <a:pPr/>
            <a:r>
              <a:t>Conclusion</a:t>
            </a:r>
          </a:p>
        </p:txBody>
      </p:sp>
      <p:sp>
        <p:nvSpPr>
          <p:cNvPr id="271" name="Il faut donc choisir un l_min et  un d qui minimise les risques; en effet certains cas comme on a pu étudié, comme par exemple en modifiant le domaine des instances on remarque des risques d'erreurs plus ou moins importa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 faut donc choisir un l_min et  un d qui minimise les risques; en effet certains cas comme on a pu étudié, comme par exemple en modifiant le domaine des instances on remarque des risques d'erreurs plus ou moins importants.</a:t>
            </a:r>
          </a:p>
          <a:p>
            <a:pPr/>
            <a:r>
              <a:t>les langues les plus proches semble donnée des risques d'erreurs k plus élevés que celles qui ne le sont pas, la prédiction pour ces langues est donc moins précises.</a:t>
            </a:r>
          </a:p>
          <a:p>
            <a:pPr/>
            <a:r>
              <a:t>Parmi tous les cas qu'on a pu étudier, le cas où l_min=250 avec d=['a', 'e', 'n', 'u', 'p', 'i', 's', 'w','o', 'l', 'h','y','b','r','j','t'] et n=160 semble donne un meilleurs résultat (le risque d'erreur est beaucoup plus faible)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54"/>
          <p:cNvSpPr/>
          <p:nvPr/>
        </p:nvSpPr>
        <p:spPr>
          <a:xfrm>
            <a:off x="-1" y="-1"/>
            <a:ext cx="12192001" cy="6857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4" name="Group 56"/>
          <p:cNvGrpSpPr/>
          <p:nvPr/>
        </p:nvGrpSpPr>
        <p:grpSpPr>
          <a:xfrm>
            <a:off x="325728" y="13"/>
            <a:ext cx="527713" cy="5860052"/>
            <a:chOff x="0" y="0"/>
            <a:chExt cx="527712" cy="5860050"/>
          </a:xfrm>
        </p:grpSpPr>
        <p:sp>
          <p:nvSpPr>
            <p:cNvPr id="112" name="Rectangle 57"/>
            <p:cNvSpPr/>
            <p:nvPr/>
          </p:nvSpPr>
          <p:spPr>
            <a:xfrm rot="10800000">
              <a:off x="321" y="5700975"/>
              <a:ext cx="527392" cy="15907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" name="Rectangle 58"/>
            <p:cNvSpPr/>
            <p:nvPr/>
          </p:nvSpPr>
          <p:spPr>
            <a:xfrm rot="16200000">
              <a:off x="-2540804" y="2540803"/>
              <a:ext cx="5608998" cy="52739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5" name="Rectangle 60"/>
          <p:cNvSpPr/>
          <p:nvPr/>
        </p:nvSpPr>
        <p:spPr>
          <a:xfrm>
            <a:off x="579527" y="922918"/>
            <a:ext cx="11111731" cy="54612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39700" dist="127000" dir="540000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ZoneTexte 10"/>
          <p:cNvSpPr txBox="1"/>
          <p:nvPr/>
        </p:nvSpPr>
        <p:spPr>
          <a:xfrm>
            <a:off x="738145" y="1730513"/>
            <a:ext cx="10715709" cy="383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Char char="➢"/>
              <a:defRPr b="1"/>
            </a:pPr>
            <a:r>
              <a:t>Matplotlib</a:t>
            </a:r>
            <a:r>
              <a:rPr b="0"/>
              <a:t>; qui va nous permettre de visualiser les données (tracer des graphiques)</a:t>
            </a:r>
            <a:endParaRPr b="0"/>
          </a:p>
          <a:p>
            <a:pPr algn="just"/>
          </a:p>
          <a:p>
            <a:pPr marL="285750" indent="-285750" algn="just">
              <a:buSzPct val="100000"/>
              <a:buChar char="➢"/>
              <a:defRPr b="1"/>
            </a:pPr>
            <a:r>
              <a:t>Scikit-learn</a:t>
            </a:r>
            <a:r>
              <a:rPr b="0"/>
              <a:t>; qui propose une implémentation de l’algorithme des k plus proches voisins.</a:t>
            </a:r>
            <a:endParaRPr b="0"/>
          </a:p>
          <a:p>
            <a:pPr algn="just"/>
          </a:p>
          <a:p>
            <a:pPr marL="285750" indent="-285750" algn="just">
              <a:buSzPct val="100000"/>
              <a:buChar char="➢"/>
              <a:defRPr b="1"/>
            </a:pPr>
            <a:r>
              <a:t>Pandas</a:t>
            </a:r>
            <a:r>
              <a:rPr b="0"/>
              <a:t>; qui va nous permettre de traiter nos données</a:t>
            </a:r>
            <a:endParaRPr b="0"/>
          </a:p>
          <a:p>
            <a:pPr algn="just"/>
          </a:p>
          <a:p>
            <a:pPr marL="285750" indent="-285750" algn="just">
              <a:buSzPct val="100000"/>
              <a:buChar char="➢"/>
              <a:defRPr b="1"/>
            </a:pPr>
            <a:r>
              <a:t>Numpy</a:t>
            </a:r>
            <a:r>
              <a:rPr b="0"/>
              <a:t> ; permet d'effectuer des calculs numériques et introduit une gestion facilitée des tableaux de nombres</a:t>
            </a:r>
            <a:endParaRPr b="0"/>
          </a:p>
          <a:p>
            <a:pPr algn="just"/>
          </a:p>
          <a:p>
            <a:pPr marL="285750" indent="-285750" algn="just">
              <a:buSzPct val="100000"/>
              <a:buChar char="➢"/>
              <a:defRPr b="1"/>
            </a:pPr>
            <a:r>
              <a:t>Requests</a:t>
            </a:r>
            <a:r>
              <a:rPr b="0"/>
              <a:t>; Gestion domaines et URLS internationales</a:t>
            </a:r>
            <a:endParaRPr b="0"/>
          </a:p>
          <a:p>
            <a:pPr algn="just"/>
          </a:p>
          <a:p>
            <a:pPr marL="285750" indent="-285750" algn="just">
              <a:buSzPct val="100000"/>
              <a:buChar char="➢"/>
              <a:defRPr b="1"/>
            </a:pPr>
            <a:r>
              <a:t>Re</a:t>
            </a:r>
            <a:r>
              <a:rPr b="0"/>
              <a:t>; permet d'utiliser des expressions régulières avec Python</a:t>
            </a:r>
            <a:endParaRPr b="0"/>
          </a:p>
          <a:p>
            <a:pPr algn="just"/>
          </a:p>
          <a:p>
            <a:pPr marL="285750" indent="-285750" algn="just">
              <a:buSzPct val="100000"/>
              <a:buChar char="➢"/>
            </a:pPr>
            <a:r>
              <a:t> </a:t>
            </a:r>
            <a:r>
              <a:rPr b="1"/>
              <a:t>BeautifulSoup</a:t>
            </a:r>
            <a:r>
              <a:t>; est une bibliothèque Python d'analyse syntaxique de documents HTML et XML</a:t>
            </a:r>
          </a:p>
        </p:txBody>
      </p:sp>
      <p:sp>
        <p:nvSpPr>
          <p:cNvPr id="117" name="Titre 9"/>
          <p:cNvSpPr txBox="1"/>
          <p:nvPr>
            <p:ph type="title"/>
          </p:nvPr>
        </p:nvSpPr>
        <p:spPr>
          <a:xfrm>
            <a:off x="838200" y="365125"/>
            <a:ext cx="10515600" cy="1132371"/>
          </a:xfrm>
          <a:prstGeom prst="rect">
            <a:avLst/>
          </a:prstGeom>
        </p:spPr>
        <p:txBody>
          <a:bodyPr/>
          <a:lstStyle>
            <a:lvl1pPr algn="ctr">
              <a:defRPr b="1" sz="2400">
                <a:latin typeface="-apple-system"/>
                <a:ea typeface="-apple-system"/>
                <a:cs typeface="-apple-system"/>
                <a:sym typeface="-apple-system"/>
              </a:defRPr>
            </a:lvl1pPr>
          </a:lstStyle>
          <a:p>
            <a:pPr/>
            <a:r>
              <a:t>En premier lieu, afin que les fonctions puissent fonctionner, il faut importer différentes bibliothèques de python, à savoir: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54"/>
          <p:cNvSpPr/>
          <p:nvPr/>
        </p:nvSpPr>
        <p:spPr>
          <a:xfrm>
            <a:off x="-1" y="-1"/>
            <a:ext cx="12192001" cy="6857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22" name="Group 56"/>
          <p:cNvGrpSpPr/>
          <p:nvPr/>
        </p:nvGrpSpPr>
        <p:grpSpPr>
          <a:xfrm>
            <a:off x="325728" y="13"/>
            <a:ext cx="527713" cy="5860052"/>
            <a:chOff x="0" y="0"/>
            <a:chExt cx="527712" cy="5860050"/>
          </a:xfrm>
        </p:grpSpPr>
        <p:sp>
          <p:nvSpPr>
            <p:cNvPr id="120" name="Rectangle 57"/>
            <p:cNvSpPr/>
            <p:nvPr/>
          </p:nvSpPr>
          <p:spPr>
            <a:xfrm rot="10800000">
              <a:off x="321" y="5700975"/>
              <a:ext cx="527392" cy="159076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Rectangle 58"/>
            <p:cNvSpPr/>
            <p:nvPr/>
          </p:nvSpPr>
          <p:spPr>
            <a:xfrm rot="16200000">
              <a:off x="-2540804" y="2540803"/>
              <a:ext cx="5608998" cy="52739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3" name="Rectangle 60"/>
          <p:cNvSpPr/>
          <p:nvPr/>
        </p:nvSpPr>
        <p:spPr>
          <a:xfrm>
            <a:off x="579527" y="922918"/>
            <a:ext cx="11111731" cy="54612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39700" dist="127000" dir="540000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Titre 1"/>
          <p:cNvSpPr txBox="1"/>
          <p:nvPr>
            <p:ph type="title"/>
          </p:nvPr>
        </p:nvSpPr>
        <p:spPr>
          <a:xfrm>
            <a:off x="1597683" y="248082"/>
            <a:ext cx="9849753" cy="1349673"/>
          </a:xfrm>
          <a:prstGeom prst="rect">
            <a:avLst/>
          </a:prstGeom>
        </p:spPr>
        <p:txBody>
          <a:bodyPr anchor="b"/>
          <a:lstStyle/>
          <a:p>
            <a:pPr algn="ctr" defTabSz="850391">
              <a:defRPr b="1" sz="3348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Partie 1:</a:t>
            </a:r>
            <a:br/>
            <a:r>
              <a:rPr i="1" sz="2976">
                <a:solidFill>
                  <a:srgbClr val="00B050"/>
                </a:solidFill>
              </a:rPr>
              <a:t>1) Création d'un ensemble de données en 5 langues.</a:t>
            </a:r>
            <a:br>
              <a:rPr i="1" sz="2976">
                <a:solidFill>
                  <a:srgbClr val="00B050"/>
                </a:solidFill>
              </a:rPr>
            </a:br>
          </a:p>
        </p:txBody>
      </p:sp>
      <p:sp>
        <p:nvSpPr>
          <p:cNvPr id="125" name="Espace réservé du contenu 2"/>
          <p:cNvSpPr txBox="1"/>
          <p:nvPr>
            <p:ph type="body" idx="1"/>
          </p:nvPr>
        </p:nvSpPr>
        <p:spPr>
          <a:xfrm>
            <a:off x="744564" y="1597753"/>
            <a:ext cx="10867909" cy="4337329"/>
          </a:xfrm>
          <a:prstGeom prst="rect">
            <a:avLst/>
          </a:prstGeom>
        </p:spPr>
        <p:txBody>
          <a:bodyPr anchor="ctr"/>
          <a:lstStyle/>
          <a:p>
            <a:pPr marL="0" indent="0" algn="ctr" defTabSz="905255">
              <a:lnSpc>
                <a:spcPct val="81000"/>
              </a:lnSpc>
              <a:spcBef>
                <a:spcPts val="900"/>
              </a:spcBef>
              <a:buSzTx/>
              <a:buNone/>
              <a:defRPr b="1" sz="1979" u="sng"/>
            </a:pPr>
            <a:r>
              <a:t>Pour pouvoir établir une étude il faut d’abord: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1584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buFontTx/>
              <a:buChar char="▪"/>
              <a:defRPr sz="1584"/>
            </a:pPr>
            <a:r>
              <a:t>Choisir un texte suffisamment grand pour être étudié; ici nous avons choisi un texte sur Martin Luther King provenant de wikipédia.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1584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buFontTx/>
              <a:buChar char="▪"/>
              <a:defRPr sz="1584"/>
            </a:pPr>
            <a:r>
              <a:t>Le transcrire en plusieurs langues; ici nous avons décidé de choisir 5 langues ( Français, Allemand, Anglais, Espagnol et italien).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1584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buFontTx/>
              <a:buChar char="▪"/>
              <a:defRPr sz="1584"/>
            </a:pPr>
            <a:r>
              <a:t>Prendre ensuite les 5 URL et extraire les textes.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1584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buFontTx/>
              <a:buChar char="▪"/>
              <a:defRPr sz="1584"/>
            </a:pPr>
            <a:r>
              <a:t>Une fois les textes extraits, il faut leur enlever les caractères spéciaux (parenthèses, point, chiffres, espaces etc ) en créant une fonction qui va les filtrer, afin de pouvoir exploiter de meilleures données.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1584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buFontTx/>
              <a:buChar char="▪"/>
              <a:defRPr sz="1584"/>
            </a:pPr>
            <a:r>
              <a:t>Limiter tous les textes au même nombre de caractères, afin d’avoir le même nombre de fragments n pour tous; ici nous les avons limité à 40 000 caractères.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52"/>
          <p:cNvSpPr/>
          <p:nvPr/>
        </p:nvSpPr>
        <p:spPr>
          <a:xfrm>
            <a:off x="-1" y="-1"/>
            <a:ext cx="12192001" cy="6857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Titre 1"/>
          <p:cNvSpPr txBox="1"/>
          <p:nvPr>
            <p:ph type="title"/>
          </p:nvPr>
        </p:nvSpPr>
        <p:spPr>
          <a:xfrm>
            <a:off x="8885505" y="2023110"/>
            <a:ext cx="3173972" cy="2846071"/>
          </a:xfrm>
          <a:prstGeom prst="rect">
            <a:avLst/>
          </a:prstGeom>
        </p:spPr>
        <p:txBody>
          <a:bodyPr/>
          <a:lstStyle>
            <a:lvl1pPr algn="ctr">
              <a:defRPr sz="3100"/>
            </a:lvl1pPr>
          </a:lstStyle>
          <a:p>
            <a:pPr/>
            <a:r>
              <a:t>Exemple d’un morceau du texte en français après toutes ces étapes:</a:t>
            </a:r>
          </a:p>
        </p:txBody>
      </p:sp>
      <p:sp>
        <p:nvSpPr>
          <p:cNvPr id="129" name="Rectangle 54"/>
          <p:cNvSpPr/>
          <p:nvPr/>
        </p:nvSpPr>
        <p:spPr>
          <a:xfrm rot="16200000">
            <a:off x="3433972" y="-827234"/>
            <a:ext cx="1715479" cy="858342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Rectangle 56"/>
          <p:cNvSpPr/>
          <p:nvPr/>
        </p:nvSpPr>
        <p:spPr>
          <a:xfrm>
            <a:off x="302084" y="664308"/>
            <a:ext cx="8082634" cy="56003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39700" dist="127000" dir="540000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1" name="Espace réservé du contenu 4" descr="Espace réservé du contenu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085" y="1519311"/>
            <a:ext cx="8082633" cy="4037427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Rectangle 58"/>
          <p:cNvSpPr/>
          <p:nvPr/>
        </p:nvSpPr>
        <p:spPr>
          <a:xfrm rot="5400000">
            <a:off x="7950447" y="3392096"/>
            <a:ext cx="1719073" cy="15238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37"/>
          <p:cNvSpPr/>
          <p:nvPr/>
        </p:nvSpPr>
        <p:spPr>
          <a:xfrm>
            <a:off x="-1" y="-1"/>
            <a:ext cx="12192001" cy="6857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8" name="Group 39"/>
          <p:cNvGrpSpPr/>
          <p:nvPr/>
        </p:nvGrpSpPr>
        <p:grpSpPr>
          <a:xfrm>
            <a:off x="3" y="1216596"/>
            <a:ext cx="731522" cy="673461"/>
            <a:chOff x="0" y="0"/>
            <a:chExt cx="731520" cy="673460"/>
          </a:xfrm>
        </p:grpSpPr>
        <p:sp>
          <p:nvSpPr>
            <p:cNvPr id="135" name="Rectangle 40"/>
            <p:cNvSpPr/>
            <p:nvPr/>
          </p:nvSpPr>
          <p:spPr>
            <a:xfrm>
              <a:off x="-1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" name="Rectangle 41"/>
            <p:cNvSpPr/>
            <p:nvPr/>
          </p:nvSpPr>
          <p:spPr>
            <a:xfrm>
              <a:off x="267832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" name="Rectangle 42"/>
            <p:cNvSpPr/>
            <p:nvPr/>
          </p:nvSpPr>
          <p:spPr>
            <a:xfrm>
              <a:off x="535665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9" name="Rectangle 44"/>
          <p:cNvSpPr/>
          <p:nvPr/>
        </p:nvSpPr>
        <p:spPr>
          <a:xfrm>
            <a:off x="640079" y="613953"/>
            <a:ext cx="10907487" cy="18941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39700" dist="127000" dir="540000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Titre 1"/>
          <p:cNvSpPr txBox="1"/>
          <p:nvPr>
            <p:ph type="title"/>
          </p:nvPr>
        </p:nvSpPr>
        <p:spPr>
          <a:xfrm>
            <a:off x="1043630" y="809897"/>
            <a:ext cx="9942718" cy="1554482"/>
          </a:xfrm>
          <a:prstGeom prst="rect">
            <a:avLst/>
          </a:prstGeom>
        </p:spPr>
        <p:txBody>
          <a:bodyPr/>
          <a:lstStyle/>
          <a:p>
            <a:pPr algn="ctr">
              <a:defRPr b="1" i="1" sz="3200">
                <a:solidFill>
                  <a:srgbClr val="00B05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2) Exploration des données</a:t>
            </a:r>
            <a:r>
              <a:rPr i="0"/>
              <a:t>.</a:t>
            </a:r>
            <a:br>
              <a:rPr i="0"/>
            </a:br>
          </a:p>
        </p:txBody>
      </p:sp>
      <p:sp>
        <p:nvSpPr>
          <p:cNvPr id="141" name="Espace réservé du contenu 2"/>
          <p:cNvSpPr txBox="1"/>
          <p:nvPr>
            <p:ph type="body" idx="1"/>
          </p:nvPr>
        </p:nvSpPr>
        <p:spPr>
          <a:xfrm>
            <a:off x="463692" y="3017522"/>
            <a:ext cx="11083874" cy="312465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SzTx/>
              <a:buNone/>
              <a:defRPr i="1" sz="2400" u="sng">
                <a:solidFill>
                  <a:schemeClr val="accent1"/>
                </a:solidFill>
              </a:defRPr>
            </a:pPr>
            <a:r>
              <a:t>Hypothèse</a:t>
            </a:r>
            <a:r>
              <a:rPr u="none"/>
              <a:t>: La distribution des caractères varie d'une langue à l'autre.</a:t>
            </a:r>
            <a:endParaRPr u="none"/>
          </a:p>
          <a:p>
            <a:pPr marL="0" indent="0" algn="ctr">
              <a:buSzTx/>
              <a:buNone/>
              <a:defRPr sz="2400"/>
            </a:pPr>
          </a:p>
          <a:p>
            <a:pPr marL="0" indent="0">
              <a:buSzTx/>
              <a:buNone/>
              <a:defRPr sz="2400"/>
            </a:pPr>
          </a:p>
          <a:p>
            <a:pPr marL="0" indent="0">
              <a:buSzTx/>
              <a:buNone/>
              <a:defRPr sz="2000"/>
            </a:pPr>
            <a:r>
              <a:t>Pour pouvoir exploiter les données établies, il est préférable de créer un Dataframe du nombre de chaque caractère présent dans chacune des langues et de remplacer les valeurs « Nan » par « 0 ».</a:t>
            </a:r>
          </a:p>
        </p:txBody>
      </p:sp>
      <p:sp>
        <p:nvSpPr>
          <p:cNvPr id="142" name="Straight Connector 46"/>
          <p:cNvSpPr/>
          <p:nvPr/>
        </p:nvSpPr>
        <p:spPr>
          <a:xfrm flipH="1" flipV="1">
            <a:off x="838199" y="6485313"/>
            <a:ext cx="10515601" cy="1"/>
          </a:xfrm>
          <a:prstGeom prst="line">
            <a:avLst/>
          </a:prstGeom>
          <a:ln w="571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22"/>
          <p:cNvSpPr/>
          <p:nvPr/>
        </p:nvSpPr>
        <p:spPr>
          <a:xfrm>
            <a:off x="-1" y="-1"/>
            <a:ext cx="12192001" cy="6857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Rectangle 24"/>
          <p:cNvSpPr/>
          <p:nvPr/>
        </p:nvSpPr>
        <p:spPr>
          <a:xfrm flipH="1">
            <a:off x="616533" y="1944913"/>
            <a:ext cx="4023360" cy="2743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Espace réservé du contenu 2"/>
          <p:cNvSpPr txBox="1"/>
          <p:nvPr>
            <p:ph type="body" sz="quarter" idx="1"/>
          </p:nvPr>
        </p:nvSpPr>
        <p:spPr>
          <a:xfrm>
            <a:off x="645066" y="2031101"/>
            <a:ext cx="4282984" cy="3511944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3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Voici un extrait de notre data obtenu par langue et par caractères.</a:t>
            </a:r>
          </a:p>
        </p:txBody>
      </p:sp>
      <p:sp>
        <p:nvSpPr>
          <p:cNvPr id="147" name="Rectangle 26"/>
          <p:cNvSpPr/>
          <p:nvPr/>
        </p:nvSpPr>
        <p:spPr>
          <a:xfrm rot="5400000">
            <a:off x="-225843" y="6053359"/>
            <a:ext cx="740664" cy="15412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Rectangle 28"/>
          <p:cNvSpPr/>
          <p:nvPr/>
        </p:nvSpPr>
        <p:spPr>
          <a:xfrm rot="5400000">
            <a:off x="5904922" y="215201"/>
            <a:ext cx="740665" cy="1183349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Rectangle 30"/>
          <p:cNvSpPr/>
          <p:nvPr/>
        </p:nvSpPr>
        <p:spPr>
          <a:xfrm>
            <a:off x="5696792" y="354959"/>
            <a:ext cx="6184975" cy="59152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39700" dist="127000" dir="540000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 4" descr="Imag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0553" y="650494"/>
            <a:ext cx="3722388" cy="5324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4"/>
          <p:cNvSpPr/>
          <p:nvPr/>
        </p:nvSpPr>
        <p:spPr>
          <a:xfrm>
            <a:off x="-1" y="-1"/>
            <a:ext cx="12192001" cy="6857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6" name="Group 26"/>
          <p:cNvGrpSpPr/>
          <p:nvPr/>
        </p:nvGrpSpPr>
        <p:grpSpPr>
          <a:xfrm>
            <a:off x="3" y="1216596"/>
            <a:ext cx="731522" cy="673461"/>
            <a:chOff x="0" y="0"/>
            <a:chExt cx="731520" cy="673460"/>
          </a:xfrm>
        </p:grpSpPr>
        <p:sp>
          <p:nvSpPr>
            <p:cNvPr id="153" name="Rectangle 27"/>
            <p:cNvSpPr/>
            <p:nvPr/>
          </p:nvSpPr>
          <p:spPr>
            <a:xfrm>
              <a:off x="-1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" name="Rectangle 28"/>
            <p:cNvSpPr/>
            <p:nvPr/>
          </p:nvSpPr>
          <p:spPr>
            <a:xfrm>
              <a:off x="267832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Rectangle 29"/>
            <p:cNvSpPr/>
            <p:nvPr/>
          </p:nvSpPr>
          <p:spPr>
            <a:xfrm>
              <a:off x="535665" y="-1"/>
              <a:ext cx="195856" cy="67346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7" name="Rectangle 31"/>
          <p:cNvSpPr/>
          <p:nvPr/>
        </p:nvSpPr>
        <p:spPr>
          <a:xfrm>
            <a:off x="640079" y="613953"/>
            <a:ext cx="10907487" cy="18941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39700" dist="127000" dir="540000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Titre 1"/>
          <p:cNvSpPr txBox="1"/>
          <p:nvPr>
            <p:ph type="title"/>
          </p:nvPr>
        </p:nvSpPr>
        <p:spPr>
          <a:xfrm>
            <a:off x="1043630" y="809897"/>
            <a:ext cx="9942718" cy="1554482"/>
          </a:xfrm>
          <a:prstGeom prst="rect">
            <a:avLst/>
          </a:prstGeom>
        </p:spPr>
        <p:txBody>
          <a:bodyPr/>
          <a:lstStyle/>
          <a:p>
            <a:pPr algn="ctr">
              <a:defRPr b="1" sz="36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Partie 2 : Représentation des données.</a:t>
            </a:r>
            <a:br/>
          </a:p>
        </p:txBody>
      </p:sp>
      <p:sp>
        <p:nvSpPr>
          <p:cNvPr id="159" name="Espace réservé du contenu 2"/>
          <p:cNvSpPr txBox="1"/>
          <p:nvPr>
            <p:ph type="body" sz="half" idx="1"/>
          </p:nvPr>
        </p:nvSpPr>
        <p:spPr>
          <a:xfrm>
            <a:off x="1045028" y="3017522"/>
            <a:ext cx="9941319" cy="3124659"/>
          </a:xfrm>
          <a:prstGeom prst="rect">
            <a:avLst/>
          </a:prstGeom>
        </p:spPr>
        <p:txBody>
          <a:bodyPr anchor="ctr"/>
          <a:lstStyle/>
          <a:p>
            <a:pPr>
              <a:buFontTx/>
              <a:buChar char="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Construction d'un diagramme en bâton pour avoir la dispersion des caractères pour chaque langue afin de déterminer ceux qui sont les plus fréquents et les plus discriminants d'une langue à l'autre.</a:t>
            </a:r>
          </a:p>
          <a:p>
            <a:pPr marL="0" indent="0">
              <a:buSzTx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buFontTx/>
              <a:buChar char="➢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Il nous permettra par la suite de déterminer les caractères de notre ensemble d'entrainement.</a:t>
            </a:r>
          </a:p>
        </p:txBody>
      </p:sp>
      <p:sp>
        <p:nvSpPr>
          <p:cNvPr id="160" name="Straight Connector 33"/>
          <p:cNvSpPr/>
          <p:nvPr/>
        </p:nvSpPr>
        <p:spPr>
          <a:xfrm flipH="1" flipV="1">
            <a:off x="838199" y="6485313"/>
            <a:ext cx="10515601" cy="1"/>
          </a:xfrm>
          <a:prstGeom prst="line">
            <a:avLst/>
          </a:prstGeom>
          <a:ln w="571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9"/>
          <p:cNvSpPr/>
          <p:nvPr/>
        </p:nvSpPr>
        <p:spPr>
          <a:xfrm>
            <a:off x="-1" y="-1"/>
            <a:ext cx="12192001" cy="68573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Titre 1"/>
          <p:cNvSpPr txBox="1"/>
          <p:nvPr>
            <p:ph type="title"/>
          </p:nvPr>
        </p:nvSpPr>
        <p:spPr>
          <a:xfrm>
            <a:off x="9112618" y="2147459"/>
            <a:ext cx="2852937" cy="2846071"/>
          </a:xfrm>
          <a:prstGeom prst="rect">
            <a:avLst/>
          </a:prstGeom>
        </p:spPr>
        <p:txBody>
          <a:bodyPr/>
          <a:lstStyle>
            <a:lvl1pPr algn="ctr">
              <a:defRPr sz="3100"/>
            </a:lvl1pPr>
          </a:lstStyle>
          <a:p>
            <a:pPr/>
            <a:r>
              <a:t>Diagramme en bâton du nombre de chaque caractère de chaque langue:</a:t>
            </a:r>
          </a:p>
        </p:txBody>
      </p:sp>
      <p:sp>
        <p:nvSpPr>
          <p:cNvPr id="164" name="Rectangle 21"/>
          <p:cNvSpPr/>
          <p:nvPr/>
        </p:nvSpPr>
        <p:spPr>
          <a:xfrm rot="16200000">
            <a:off x="3433972" y="-827234"/>
            <a:ext cx="1715479" cy="858342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Rectangle 23"/>
          <p:cNvSpPr/>
          <p:nvPr/>
        </p:nvSpPr>
        <p:spPr>
          <a:xfrm>
            <a:off x="302084" y="664308"/>
            <a:ext cx="8082634" cy="56003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39700" dist="127000" dir="540000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6" name="Espace réservé du contenu 3" descr="Espace réservé du contenu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085" y="664307"/>
            <a:ext cx="8082633" cy="560034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Rectangle 25"/>
          <p:cNvSpPr/>
          <p:nvPr/>
        </p:nvSpPr>
        <p:spPr>
          <a:xfrm rot="5400000">
            <a:off x="7950447" y="3392096"/>
            <a:ext cx="1719073" cy="15238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