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294" r:id="rId40"/>
    <p:sldId id="295" r:id="rId41"/>
    <p:sldId id="30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0821CD-FD12-42E3-9320-AB0D3CE9B159}">
          <p14:sldIdLst>
            <p14:sldId id="256"/>
            <p14:sldId id="257"/>
            <p14:sldId id="258"/>
          </p14:sldIdLst>
        </p14:section>
        <p14:section name="Architecture" id="{5BF1646A-C450-40FA-A405-AFBDAA4E6B2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factoring" id="{11E05678-D80A-4386-9E9A-15FED0050DB4}">
          <p14:sldIdLst>
            <p14:sldId id="274"/>
            <p14:sldId id="275"/>
            <p14:sldId id="276"/>
            <p14:sldId id="277"/>
          </p14:sldIdLst>
        </p14:section>
        <p14:section name="Enumarations" id="{7D5DCA77-BD11-45B3-AE47-0F4AEFBE899F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c Classes" id="{24C734C5-EA73-43A2-8230-AB445BD4C953}">
          <p14:sldIdLst>
            <p14:sldId id="285"/>
            <p14:sldId id="286"/>
            <p14:sldId id="287"/>
            <p14:sldId id="288"/>
            <p14:sldId id="289"/>
          </p14:sldIdLst>
        </p14:section>
        <p14:section name="Namespaces" id="{EB4798E9-1961-4304-B35C-DE9B24ADD928}">
          <p14:sldIdLst>
            <p14:sldId id="290"/>
            <p14:sldId id="291"/>
          </p14:sldIdLst>
        </p14:section>
        <p14:section name="Conclusion" id="{5D45275D-BFF1-430C-98E1-7EBCA6C400E5}">
          <p14:sldIdLst>
            <p14:sldId id="292"/>
            <p14:sldId id="298"/>
            <p14:sldId id="294"/>
            <p14:sldId id="295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992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16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263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218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056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26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622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209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39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97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9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793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906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3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80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5/Working-with-Abstra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5/Working-with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5/Working-with-Abstraction-Lab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0" y="2209278"/>
            <a:ext cx="2439443" cy="24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7768" y="3452189"/>
            <a:ext cx="119030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68" y="1905692"/>
            <a:ext cx="124531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n = 3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50018" y="3417009"/>
            <a:ext cx="83978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61334" y="1905692"/>
            <a:ext cx="121714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571663" y="2757685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49101" y="3417009"/>
            <a:ext cx="44786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49114" y="1905692"/>
            <a:ext cx="121714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762663" y="2781842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351537" y="2760768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9301" y="2415820"/>
            <a:ext cx="9823693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size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(int stCount = 1; stCount &lt;= size; stCount++)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PrintRow(size, stCount);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(int stCount = size - 1; stCount &gt;= 1; stCount--)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PrintRow(size, stCount);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904412" y="4867738"/>
            <a:ext cx="1976845" cy="631262"/>
          </a:xfrm>
          <a:prstGeom prst="wedgeRoundRectCallout">
            <a:avLst>
              <a:gd name="adj1" fmla="val -61354"/>
              <a:gd name="adj2" fmla="val -406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Reusing code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</a:t>
            </a:r>
            <a:r>
              <a:rPr lang="en-US" dirty="0" smtClean="0"/>
              <a:t>Stars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/>
              <a:t>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3503" y="1681341"/>
            <a:ext cx="9573041" cy="4402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static void PrintRow(int figureSize, int starCount)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0; i &lt; figureSize - starCount;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col = 1; col &lt; starCount; col++)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Console.Write("*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525727" y="2350209"/>
            <a:ext cx="7567507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GodMode master = new GodMode();</a:t>
            </a:r>
          </a:p>
          <a:p>
            <a:r>
              <a:rPr lang="en-US" dirty="0">
                <a:solidFill>
                  <a:schemeClr val="tx1"/>
                </a:solidFill>
              </a:rPr>
              <a:t>int[] numbers = master.ParseAny(args);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int[] numbers2 = master.CopyAny(numbers);</a:t>
            </a:r>
          </a:p>
          <a:p>
            <a:r>
              <a:rPr lang="en-US" dirty="0">
                <a:solidFill>
                  <a:schemeClr val="tx1"/>
                </a:solidFill>
              </a:rPr>
              <a:t>master.PrintToConsole(master.GetDate());</a:t>
            </a:r>
          </a:p>
          <a:p>
            <a:r>
              <a:rPr lang="en-US" dirty="0">
                <a:solidFill>
                  <a:schemeClr val="tx1"/>
                </a:solidFill>
              </a:rPr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1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 smtClean="0">
                <a:solidFill>
                  <a:schemeClr val="bg1"/>
                </a:solidFill>
              </a:rPr>
              <a:t>classes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720872" y="1928343"/>
            <a:ext cx="3202222" cy="454954"/>
          </a:xfrm>
          <a:prstGeom prst="wedgeRoundRectCallout">
            <a:avLst>
              <a:gd name="adj1" fmla="val -54213"/>
              <a:gd name="adj2" fmla="val 440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Hides </a:t>
            </a:r>
            <a:r>
              <a:rPr lang="en-US" sz="2400" b="1" dirty="0">
                <a:solidFill>
                  <a:srgbClr val="FFFFFF"/>
                </a:solidFill>
              </a:rPr>
              <a:t>implementation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920676" y="2560077"/>
            <a:ext cx="2802613" cy="690984"/>
          </a:xfrm>
          <a:prstGeom prst="wedgeRoundRectCallout">
            <a:avLst>
              <a:gd name="adj1" fmla="val -55796"/>
              <a:gd name="adj2" fmla="val -13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Allows </a:t>
            </a:r>
            <a:r>
              <a:rPr lang="en-US" sz="2400" b="1" dirty="0">
                <a:solidFill>
                  <a:srgbClr val="FFFFFF"/>
                </a:solidFill>
              </a:rPr>
              <a:t>us to change output destination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627091" y="3652540"/>
            <a:ext cx="2348700" cy="774480"/>
          </a:xfrm>
          <a:prstGeom prst="wedgeRoundRectCallout">
            <a:avLst>
              <a:gd name="adj1" fmla="val -56004"/>
              <a:gd name="adj2" fmla="val -465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Helps us avoid repeating code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817947" y="2022645"/>
            <a:ext cx="8250961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ArrayParser</a:t>
            </a:r>
            <a:r>
              <a:rPr lang="en-US" dirty="0">
                <a:solidFill>
                  <a:schemeClr val="tx1"/>
                </a:solidFill>
              </a:rPr>
              <a:t> parser = new </a:t>
            </a:r>
            <a:r>
              <a:rPr lang="en-US" dirty="0"/>
              <a:t>ArrayParser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OuputWriter</a:t>
            </a:r>
            <a:r>
              <a:rPr lang="en-US" dirty="0">
                <a:solidFill>
                  <a:schemeClr val="tx1"/>
                </a:solidFill>
              </a:rPr>
              <a:t> printer = new </a:t>
            </a:r>
            <a:r>
              <a:rPr lang="en-US" dirty="0"/>
              <a:t>OuputWriter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int[] numbers = </a:t>
            </a:r>
            <a:r>
              <a:rPr lang="en-US" dirty="0"/>
              <a:t>parser</a:t>
            </a:r>
            <a:r>
              <a:rPr lang="en-US" dirty="0">
                <a:solidFill>
                  <a:schemeClr val="tx1"/>
                </a:solidFill>
              </a:rPr>
              <a:t>.IntegersParse(args);</a:t>
            </a:r>
          </a:p>
          <a:p>
            <a:r>
              <a:rPr lang="en-US" dirty="0">
                <a:solidFill>
                  <a:schemeClr val="tx1"/>
                </a:solidFill>
              </a:rPr>
              <a:t>int[] coordinates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endParaRPr lang="bg-BG" dirty="0" smtClean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noProof="1" smtClean="0"/>
              <a:t>parser</a:t>
            </a:r>
            <a:r>
              <a:rPr lang="en-US" noProof="1" smtClean="0">
                <a:solidFill>
                  <a:schemeClr val="tx1"/>
                </a:solidFill>
              </a:rPr>
              <a:t>.IntegerParse(args1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printer</a:t>
            </a:r>
            <a:r>
              <a:rPr lang="en-US" dirty="0">
                <a:solidFill>
                  <a:schemeClr val="tx1"/>
                </a:solidFill>
              </a:rPr>
              <a:t>.PrintToConsole(numbers);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3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Point class </a:t>
            </a:r>
            <a:r>
              <a:rPr lang="en-GB" sz="3200" dirty="0"/>
              <a:t>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dirty="0"/>
              <a:t>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</a:t>
            </a:r>
            <a:r>
              <a:rPr lang="en-GB" sz="3000" dirty="0" smtClean="0"/>
              <a:t>two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Top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bottom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Point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 smtClean="0">
                <a:solidFill>
                  <a:schemeClr val="bg1"/>
                </a:solidFill>
              </a:rPr>
              <a:t>R</a:t>
            </a:r>
            <a:r>
              <a:rPr lang="bg-BG" sz="3000" b="1" dirty="0" smtClean="0">
                <a:solidFill>
                  <a:schemeClr val="bg1"/>
                </a:solidFill>
              </a:rPr>
              <a:t>е</a:t>
            </a:r>
            <a:r>
              <a:rPr lang="en-GB" sz="3000" b="1" dirty="0" smtClean="0">
                <a:solidFill>
                  <a:schemeClr val="bg1"/>
                </a:solidFill>
              </a:rPr>
              <a:t>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</a:t>
            </a:r>
            <a:r>
              <a:rPr lang="en-GB" sz="3000" dirty="0" smtClean="0"/>
              <a:t/>
            </a:r>
            <a:br>
              <a:rPr lang="en-GB" sz="3000" dirty="0" smtClean="0"/>
            </a:br>
            <a:r>
              <a:rPr lang="en-GB" sz="3000" dirty="0" smtClean="0"/>
              <a:t>of </a:t>
            </a:r>
            <a:r>
              <a:rPr lang="en-GB" sz="3000" dirty="0"/>
              <a:t>the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class</a:t>
            </a:r>
          </a:p>
          <a:p>
            <a:pPr>
              <a:buClr>
                <a:schemeClr val="tx1"/>
              </a:buClr>
            </a:pP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56" y="1747665"/>
            <a:ext cx="7816911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endParaRPr lang="bg-BG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Point topLeft;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Point bottomRight;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Public properties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public bool Contains(Point point)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Implement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 method</a:t>
            </a:r>
            <a:endParaRPr lang="af-ZA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9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 smtClean="0"/>
              <a:t>Rectangle (2)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02" y="2212196"/>
            <a:ext cx="5988973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endParaRPr lang="bg-BG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af-ZA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Add Public properties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6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6041" y="1667670"/>
            <a:ext cx="11583988" cy="44613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public bool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Point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 point)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bool isInHorizontal = </a:t>
            </a:r>
            <a:br>
              <a:rPr lang="af-ZA" sz="2397" b="1" noProof="1">
                <a:latin typeface="Consolas" pitchFamily="49" charset="0"/>
                <a:cs typeface="Consolas" pitchFamily="49" charset="0"/>
              </a:rPr>
            </a:b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397" b="1" noProof="1" smtClean="0">
                <a:latin typeface="Consolas" pitchFamily="49" charset="0"/>
                <a:cs typeface="Consolas" pitchFamily="49" charset="0"/>
              </a:rPr>
              <a:t>this.TopLeft.X 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&lt;= point.X &amp;&amp; this.BottomRight.X &gt;= point.X</a:t>
            </a:r>
            <a:r>
              <a:rPr lang="af-ZA" sz="2397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af-ZA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bool isInVertical = </a:t>
            </a:r>
            <a:br>
              <a:rPr lang="af-ZA" sz="2397" b="1" noProof="1">
                <a:latin typeface="Consolas" pitchFamily="49" charset="0"/>
                <a:cs typeface="Consolas" pitchFamily="49" charset="0"/>
              </a:rPr>
            </a:b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397" b="1" noProof="1" smtClean="0">
                <a:latin typeface="Consolas" pitchFamily="49" charset="0"/>
                <a:cs typeface="Consolas" pitchFamily="49" charset="0"/>
              </a:rPr>
              <a:t>this.TopLeft.Y 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&lt;= point.Y &amp;&amp; this.BottomRight.Y &gt;= point.Y</a:t>
            </a:r>
            <a:r>
              <a:rPr lang="af-ZA" sz="2397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af-ZA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bool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 &amp;&amp;  </a:t>
            </a:r>
            <a:r>
              <a:rPr lang="af-ZA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</a:t>
            </a:r>
            <a:endParaRPr lang="af-ZA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9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Restructuring </a:t>
            </a:r>
            <a:r>
              <a:rPr lang="en-GB" dirty="0" smtClean="0"/>
              <a:t>and Organizing Code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Refactoring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4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r>
              <a:rPr lang="en-US" noProof="1"/>
              <a:t>Code </a:t>
            </a:r>
            <a:r>
              <a:rPr lang="en-US" noProof="1" smtClean="0"/>
              <a:t>Refactoring</a:t>
            </a:r>
          </a:p>
          <a:p>
            <a:r>
              <a:rPr lang="en-US" noProof="1" smtClean="0"/>
              <a:t>Enumerations</a:t>
            </a:r>
          </a:p>
          <a:p>
            <a:r>
              <a:rPr lang="en-US" noProof="1" smtClean="0"/>
              <a:t>Static Classes</a:t>
            </a:r>
          </a:p>
          <a:p>
            <a:r>
              <a:rPr lang="en-US" noProof="1"/>
              <a:t>Namespaces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0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819201" y="3130218"/>
            <a:ext cx="6760364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class </a:t>
            </a:r>
            <a:r>
              <a:rPr lang="en-US" dirty="0">
                <a:solidFill>
                  <a:schemeClr val="bg1"/>
                </a:solidFill>
              </a:rPr>
              <a:t>ProblemSolver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{ </a:t>
            </a:r>
            <a:r>
              <a:rPr lang="en-US" dirty="0"/>
              <a:t>public static void </a:t>
            </a:r>
            <a:r>
              <a:rPr lang="en-US" dirty="0">
                <a:solidFill>
                  <a:schemeClr val="bg1"/>
                </a:solidFill>
              </a:rPr>
              <a:t>DoMagic</a:t>
            </a:r>
            <a:r>
              <a:rPr lang="en-US" dirty="0"/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819201" y="4240901"/>
            <a:ext cx="7639596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smtClean="0"/>
              <a:t>class </a:t>
            </a:r>
            <a:r>
              <a:rPr lang="en-US" noProof="1" smtClean="0">
                <a:solidFill>
                  <a:schemeClr val="bg1"/>
                </a:solidFill>
              </a:rPr>
              <a:t>DataModifier</a:t>
            </a:r>
            <a:r>
              <a:rPr lang="en-US" dirty="0" smtClean="0"/>
              <a:t> </a:t>
            </a:r>
            <a:endParaRPr lang="bg-BG" dirty="0"/>
          </a:p>
          <a:p>
            <a:r>
              <a:rPr lang="en-US" dirty="0"/>
              <a:t>{ public static T </a:t>
            </a:r>
            <a:r>
              <a:rPr lang="en-US" dirty="0">
                <a:solidFill>
                  <a:schemeClr val="bg1"/>
                </a:solidFill>
              </a:rPr>
              <a:t>Execute()</a:t>
            </a:r>
            <a:r>
              <a:rPr lang="en-US" dirty="0"/>
              <a:t>; … }</a:t>
            </a:r>
          </a:p>
          <a:p>
            <a:r>
              <a:rPr lang="en-US" dirty="0"/>
              <a:t>class </a:t>
            </a:r>
            <a:r>
              <a:rPr lang="en-US" noProof="1" smtClean="0">
                <a:solidFill>
                  <a:schemeClr val="bg1"/>
                </a:solidFill>
              </a:rPr>
              <a:t>OutputFormatter</a:t>
            </a:r>
            <a:r>
              <a:rPr lang="en-US" dirty="0" smtClean="0"/>
              <a:t> </a:t>
            </a:r>
            <a:endParaRPr lang="bg-BG" dirty="0"/>
          </a:p>
          <a:p>
            <a:r>
              <a:rPr lang="en-US" dirty="0"/>
              <a:t>{ public static void </a:t>
            </a:r>
            <a:r>
              <a:rPr lang="en-US" dirty="0">
                <a:solidFill>
                  <a:schemeClr val="bg1"/>
                </a:solidFill>
              </a:rPr>
              <a:t>Print()</a:t>
            </a:r>
            <a:r>
              <a:rPr lang="en-US" dirty="0"/>
              <a:t>;</a:t>
            </a:r>
          </a:p>
        </p:txBody>
      </p:sp>
      <p:sp>
        <p:nvSpPr>
          <p:cNvPr id="7" name="Bent Arrow 6"/>
          <p:cNvSpPr/>
          <p:nvPr/>
        </p:nvSpPr>
        <p:spPr bwMode="auto">
          <a:xfrm rot="16200000" flipH="1" flipV="1">
            <a:off x="9728033" y="3372399"/>
            <a:ext cx="738636" cy="722892"/>
          </a:xfrm>
          <a:prstGeom prst="bentArrow">
            <a:avLst>
              <a:gd name="adj1" fmla="val 23282"/>
              <a:gd name="adj2" fmla="val 25000"/>
              <a:gd name="adj3" fmla="val 25000"/>
              <a:gd name="adj4" fmla="val 1283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2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ones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4" y="2502093"/>
            <a:ext cx="353635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DepositOrWithdraw()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842480" y="2560626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956277" y="2317953"/>
            <a:ext cx="2081245" cy="1111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Deposit()</a:t>
            </a:r>
          </a:p>
          <a:p>
            <a:r>
              <a:rPr lang="en-US" dirty="0"/>
              <a:t>Withdraw()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more appropriate classes</a:t>
            </a:r>
            <a:endParaRPr lang="en-GB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026594"/>
            <a:ext cx="21775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string str;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597315" y="4038242"/>
            <a:ext cx="234564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string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628072"/>
            <a:ext cx="21775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Car.Open()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590043" y="5643437"/>
            <a:ext cx="235291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Door</a:t>
            </a:r>
            <a:r>
              <a:rPr lang="en-US" dirty="0"/>
              <a:t>.Open()</a:t>
            </a:r>
          </a:p>
        </p:txBody>
      </p:sp>
      <p:sp>
        <p:nvSpPr>
          <p:cNvPr id="21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3483624" y="4073267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3483624" y="5686605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55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dirty="0"/>
              <a:t>into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smaller functional units </a:t>
            </a:r>
            <a:r>
              <a:rPr lang="en-GB" dirty="0"/>
              <a:t>and make sure it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>
                <a:latin typeface="Consolas" panose="020B0609020204030204" pitchFamily="49" charset="0"/>
              </a:rPr>
              <a:t>"Create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000" noProof="1">
                <a:latin typeface="Consolas" panose="020B0609020204030204" pitchFamily="49" charset="0"/>
              </a:rPr>
              <a:t>{</a:t>
            </a:r>
            <a:r>
              <a:rPr lang="en-US" sz="3000" noProof="1" smtClean="0">
                <a:latin typeface="Consolas" panose="020B0609020204030204" pitchFamily="49" charset="0"/>
              </a:rPr>
              <a:t>studentName}{studentAge}{studentGrade</a:t>
            </a:r>
            <a:r>
              <a:rPr lang="en-US" sz="3000" noProof="1">
                <a:latin typeface="Consolas" panose="020B0609020204030204" pitchFamily="49" charset="0"/>
              </a:rPr>
              <a:t>}</a:t>
            </a:r>
            <a:r>
              <a:rPr lang="en-US" sz="3000" noProof="1" smtClean="0">
                <a:latin typeface="Consolas" panose="020B0609020204030204" pitchFamily="49" charset="0"/>
              </a:rPr>
              <a:t>"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C</a:t>
            </a:r>
            <a:r>
              <a:rPr lang="en-US" sz="3000" dirty="0" smtClean="0"/>
              <a:t>reates </a:t>
            </a:r>
            <a:r>
              <a:rPr lang="en-US" sz="3000" dirty="0"/>
              <a:t>a new student</a:t>
            </a:r>
          </a:p>
          <a:p>
            <a:pPr lvl="1"/>
            <a:r>
              <a:rPr lang="en-US" sz="3000" noProof="1">
                <a:latin typeface="Consolas" panose="020B0609020204030204" pitchFamily="49" charset="0"/>
              </a:rPr>
              <a:t>"Show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noProof="1">
                <a:latin typeface="Consolas" panose="020B0609020204030204" pitchFamily="49" charset="0"/>
              </a:rPr>
              <a:t>{</a:t>
            </a:r>
            <a:r>
              <a:rPr lang="en-US" sz="3000" noProof="1" smtClean="0">
                <a:latin typeface="Consolas" panose="020B0609020204030204" pitchFamily="49" charset="0"/>
              </a:rPr>
              <a:t>studentName</a:t>
            </a:r>
            <a:r>
              <a:rPr lang="en-US" sz="3000" noProof="1">
                <a:latin typeface="Consolas" panose="020B0609020204030204" pitchFamily="49" charset="0"/>
              </a:rPr>
              <a:t>}</a:t>
            </a:r>
            <a:r>
              <a:rPr lang="en-US" sz="3000" noProof="1" smtClean="0">
                <a:latin typeface="Consolas" panose="020B0609020204030204" pitchFamily="49" charset="0"/>
              </a:rPr>
              <a:t>"</a:t>
            </a:r>
            <a:endParaRPr lang="en-US" sz="3000" b="1" noProof="1"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P</a:t>
            </a:r>
            <a:r>
              <a:rPr lang="en-US" sz="3000" dirty="0" smtClean="0"/>
              <a:t>rints </a:t>
            </a:r>
            <a:r>
              <a:rPr lang="en-US" sz="3000" dirty="0"/>
              <a:t>information about a student 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"</a:t>
            </a:r>
            <a:r>
              <a:rPr lang="en-US" sz="3000" dirty="0">
                <a:latin typeface="Consolas" panose="020B0609020204030204" pitchFamily="49" charset="0"/>
              </a:rPr>
              <a:t>Exit</a:t>
            </a:r>
            <a:r>
              <a:rPr lang="en-US" sz="2800" dirty="0">
                <a:latin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C</a:t>
            </a:r>
            <a:r>
              <a:rPr lang="en-US" sz="3000" dirty="0" smtClean="0"/>
              <a:t>loses </a:t>
            </a:r>
            <a:r>
              <a:rPr lang="en-US" sz="3000" dirty="0"/>
              <a:t>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6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Syntax and Usage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Enumerations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659025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23270" y="3773017"/>
            <a:ext cx="453750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383384" y="3861320"/>
            <a:ext cx="621154" cy="4640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659023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9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/>
              <a:t> </a:t>
            </a:r>
            <a:r>
              <a:rPr lang="en-US" dirty="0" smtClean="0"/>
              <a:t>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Mon </a:t>
            </a:r>
            <a:r>
              <a:rPr lang="en-US" dirty="0">
                <a:solidFill>
                  <a:schemeClr val="bg1"/>
                </a:solidFill>
              </a:rPr>
              <a:t>= 1</a:t>
            </a:r>
            <a:r>
              <a:rPr lang="en-US" dirty="0"/>
              <a:t>, </a:t>
            </a:r>
          </a:p>
          <a:p>
            <a:r>
              <a:rPr lang="en-US" dirty="0"/>
              <a:t>  Tue</a:t>
            </a:r>
            <a:r>
              <a:rPr lang="en-US" dirty="0" smtClean="0"/>
              <a:t>,  </a:t>
            </a:r>
            <a:r>
              <a:rPr lang="en-US" i="1" dirty="0" smtClean="0">
                <a:solidFill>
                  <a:schemeClr val="accent2"/>
                </a:solidFill>
              </a:rPr>
              <a:t>// 2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Wed</a:t>
            </a:r>
            <a:r>
              <a:rPr lang="en-US" dirty="0" smtClean="0"/>
              <a:t>,  </a:t>
            </a:r>
            <a:r>
              <a:rPr lang="en-US" i="1" dirty="0" smtClean="0">
                <a:solidFill>
                  <a:schemeClr val="accent2"/>
                </a:solidFill>
              </a:rPr>
              <a:t>// 3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Thu</a:t>
            </a:r>
            <a:r>
              <a:rPr lang="en-US" dirty="0" smtClean="0"/>
              <a:t>,  </a:t>
            </a:r>
            <a:r>
              <a:rPr lang="en-US" i="1" dirty="0" smtClean="0">
                <a:solidFill>
                  <a:schemeClr val="accent2"/>
                </a:solidFill>
              </a:rPr>
              <a:t>// 4 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Fri</a:t>
            </a:r>
            <a:r>
              <a:rPr lang="en-US" dirty="0" smtClean="0"/>
              <a:t>,  </a:t>
            </a:r>
            <a:r>
              <a:rPr lang="en-US" i="1" dirty="0" smtClean="0">
                <a:solidFill>
                  <a:schemeClr val="accent2"/>
                </a:solidFill>
              </a:rPr>
              <a:t>// 5 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Sat</a:t>
            </a:r>
            <a:r>
              <a:rPr lang="en-US" dirty="0" smtClean="0"/>
              <a:t>,  </a:t>
            </a:r>
            <a:r>
              <a:rPr lang="en-US" i="1" dirty="0" smtClean="0">
                <a:solidFill>
                  <a:schemeClr val="accent2"/>
                </a:solidFill>
              </a:rPr>
              <a:t>// 6 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</a:t>
            </a:r>
            <a:r>
              <a:rPr lang="en-US" dirty="0" smtClean="0"/>
              <a:t>Sun   </a:t>
            </a:r>
            <a:r>
              <a:rPr lang="en-US" i="1" dirty="0" smtClean="0">
                <a:solidFill>
                  <a:schemeClr val="accent2"/>
                </a:solidFill>
              </a:rPr>
              <a:t>// 7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8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class </a:t>
            </a:r>
            <a:r>
              <a:rPr lang="en-GB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PriceCalculator</a:t>
            </a:r>
            <a:r>
              <a:rPr lang="en-GB" dirty="0" smtClean="0"/>
              <a:t> that calculates the total price </a:t>
            </a:r>
            <a:br>
              <a:rPr lang="en-GB" dirty="0" smtClean="0"/>
            </a:br>
            <a:r>
              <a:rPr lang="en-GB" dirty="0" smtClean="0"/>
              <a:t>of a holiday, by given </a:t>
            </a:r>
            <a:r>
              <a:rPr lang="en-GB" b="1" dirty="0" smtClean="0">
                <a:solidFill>
                  <a:schemeClr val="bg1"/>
                </a:solidFill>
              </a:rPr>
              <a:t>price per day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bg1"/>
                </a:solidFill>
              </a:rPr>
              <a:t>number of days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bg1"/>
                </a:solidFill>
              </a:rPr>
              <a:t>the season </a:t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dirty="0" smtClean="0"/>
              <a:t>and a </a:t>
            </a:r>
            <a:r>
              <a:rPr lang="en-GB" b="1" dirty="0" smtClean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 smtClean="0"/>
              <a:t>The discount type and season </a:t>
            </a:r>
            <a:br>
              <a:rPr lang="en-GB" dirty="0" smtClean="0"/>
            </a:br>
            <a:r>
              <a:rPr lang="en-GB" dirty="0" smtClean="0"/>
              <a:t>should be </a:t>
            </a:r>
            <a:r>
              <a:rPr lang="en-GB" b="1" noProof="1" smtClean="0">
                <a:solidFill>
                  <a:schemeClr val="bg1"/>
                </a:solidFill>
              </a:rPr>
              <a:t>enums</a:t>
            </a:r>
          </a:p>
          <a:p>
            <a:r>
              <a:rPr lang="en-GB" dirty="0" smtClean="0"/>
              <a:t>The </a:t>
            </a:r>
            <a:r>
              <a:rPr lang="en-GB" dirty="0"/>
              <a:t>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</a:t>
            </a:r>
            <a:r>
              <a:rPr lang="bg-BG" noProof="1" smtClean="0"/>
              <a:t>-</a:t>
            </a:r>
            <a:r>
              <a:rPr lang="en-GB" noProof="1" smtClean="0"/>
              <a:t> </a:t>
            </a:r>
            <a:r>
              <a:rPr lang="en-GB" noProof="1"/>
              <a:t>0%</a:t>
            </a:r>
          </a:p>
          <a:p>
            <a:pPr lvl="1"/>
            <a:r>
              <a:rPr lang="en-GB" noProof="1"/>
              <a:t>SecondVisit </a:t>
            </a:r>
            <a:r>
              <a:rPr lang="bg-BG" noProof="1" smtClean="0"/>
              <a:t>-</a:t>
            </a:r>
            <a:r>
              <a:rPr lang="en-GB" noProof="1" smtClean="0"/>
              <a:t> </a:t>
            </a:r>
            <a:r>
              <a:rPr lang="en-GB" noProof="1"/>
              <a:t>10%</a:t>
            </a:r>
          </a:p>
          <a:p>
            <a:pPr lvl="1"/>
            <a:r>
              <a:rPr lang="en-GB" noProof="1"/>
              <a:t>VIP </a:t>
            </a:r>
            <a:r>
              <a:rPr lang="bg-BG" noProof="1" smtClean="0"/>
              <a:t>-</a:t>
            </a:r>
            <a:r>
              <a:rPr lang="en-GB" noProof="1" smtClean="0"/>
              <a:t> </a:t>
            </a:r>
            <a:r>
              <a:rPr lang="en-GB" noProof="1"/>
              <a:t>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960" y="1865436"/>
            <a:ext cx="3517217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Spring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2,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Summer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4,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Autumn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1,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Winter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376" y="2060104"/>
            <a:ext cx="3842161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Discount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None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SecondVisit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10,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VIP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60" y="2387461"/>
            <a:ext cx="10199903" cy="2524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PriceCalculator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decimal CalculatePrice(decimal pricePerDay,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numberOfDays, Season season, Discount discount)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multiplier = (int)season;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decimal discountMultiplier =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decimal)discount / 100;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02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</a:t>
            </a:r>
            <a:r>
              <a:rPr lang="en-US" dirty="0" smtClean="0"/>
              <a:t>(3)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58" y="1704497"/>
            <a:ext cx="10752308" cy="4092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decimal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priceBeforeDiscount =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numberOfDays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* pricePerDay * multiplier;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decimal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discountedAmount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priceBeforeDiscount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* discountMultiplier;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decimal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finalPrice = priceBeforeDiscount - discountedAmount;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finalPrice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5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noProof="1" smtClean="0"/>
              <a:t>csharp-advanced</a:t>
            </a: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6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Static Class Members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Static Classes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29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static class is declared by the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keyword</a:t>
            </a:r>
            <a:endParaRPr lang="bg-BG" dirty="0"/>
          </a:p>
          <a:p>
            <a:r>
              <a:rPr lang="en-US" dirty="0" smtClean="0"/>
              <a:t>It </a:t>
            </a: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be </a:t>
            </a:r>
            <a:r>
              <a:rPr lang="en-US" b="1" dirty="0" smtClean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 smtClean="0"/>
              <a:t>You </a:t>
            </a: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declare</a:t>
            </a:r>
            <a:r>
              <a:rPr lang="en-US" dirty="0" smtClean="0"/>
              <a:t> variables from its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</a:t>
            </a:r>
            <a:r>
              <a:rPr lang="en-US" dirty="0" smtClean="0"/>
              <a:t>You </a:t>
            </a:r>
            <a:r>
              <a:rPr lang="en-US" dirty="0"/>
              <a:t>access </a:t>
            </a:r>
            <a:r>
              <a:rPr lang="en-US" dirty="0" smtClean="0"/>
              <a:t>its </a:t>
            </a:r>
            <a:r>
              <a:rPr lang="en-US" b="1" dirty="0" smtClean="0">
                <a:solidFill>
                  <a:schemeClr val="bg1"/>
                </a:solidFill>
              </a:rPr>
              <a:t>members</a:t>
            </a:r>
            <a:r>
              <a:rPr lang="en-US" dirty="0" smtClean="0"/>
              <a:t> by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255" y="4070598"/>
            <a:ext cx="7003499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31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</a:t>
            </a:r>
            <a:r>
              <a:rPr lang="en-US" dirty="0" smtClean="0"/>
              <a:t>classes </a:t>
            </a:r>
            <a:r>
              <a:rPr lang="en-US" dirty="0"/>
              <a:t>can contain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members: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r>
              <a:rPr lang="en-US" dirty="0"/>
              <a:t>, fields, </a:t>
            </a:r>
            <a:r>
              <a:rPr lang="en-US" dirty="0" smtClean="0"/>
              <a:t>properties, etc.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static </a:t>
            </a:r>
            <a:r>
              <a:rPr lang="en-US" b="1" dirty="0">
                <a:solidFill>
                  <a:schemeClr val="bg1"/>
                </a:solidFill>
              </a:rPr>
              <a:t>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</a:t>
            </a:r>
            <a:r>
              <a:rPr lang="en-US" dirty="0"/>
              <a:t>instance of the class has been </a:t>
            </a:r>
            <a:r>
              <a:rPr lang="en-US" dirty="0" smtClean="0"/>
              <a:t>created</a:t>
            </a:r>
            <a:endParaRPr lang="bg-BG" dirty="0" smtClean="0"/>
          </a:p>
          <a:p>
            <a:r>
              <a:rPr lang="bg-BG" dirty="0" smtClean="0"/>
              <a:t>А</a:t>
            </a:r>
            <a:r>
              <a:rPr lang="en-US" noProof="1" smtClean="0"/>
              <a:t>ccessed</a:t>
            </a:r>
            <a:r>
              <a:rPr lang="en-US" dirty="0" smtClean="0"/>
              <a:t> </a:t>
            </a:r>
            <a:r>
              <a:rPr lang="en-US" dirty="0"/>
              <a:t>by the </a:t>
            </a:r>
            <a:r>
              <a:rPr lang="en-US" b="1" dirty="0" smtClean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dirty="0" smtClean="0"/>
              <a:t>name</a:t>
            </a:r>
            <a:endParaRPr lang="bg-BG" dirty="0" smtClean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of </a:t>
            </a:r>
            <a:r>
              <a:rPr lang="en-US" dirty="0"/>
              <a:t>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  <a:endParaRPr lang="en-US" dirty="0" smtClean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4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</a:t>
            </a:r>
            <a:r>
              <a:rPr lang="en-US" dirty="0" smtClean="0"/>
              <a:t>overridden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noProof="1" smtClean="0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 smtClean="0">
                <a:solidFill>
                  <a:schemeClr val="bg1"/>
                </a:solidFill>
              </a:rPr>
              <a:t>behavior</a:t>
            </a:r>
            <a:r>
              <a:rPr lang="en-US" dirty="0" smtClean="0"/>
              <a:t> and it </a:t>
            </a:r>
            <a:br>
              <a:rPr lang="en-US" dirty="0" smtClean="0"/>
            </a:br>
            <a:r>
              <a:rPr lang="en-US" dirty="0" smtClean="0"/>
              <a:t>belongs to the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the  </a:t>
            </a:r>
            <a:r>
              <a:rPr lang="en-US" b="1" dirty="0" smtClean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before</a:t>
            </a:r>
            <a:r>
              <a:rPr lang="en-US" dirty="0" smtClean="0"/>
              <a:t> the static </a:t>
            </a:r>
            <a:r>
              <a:rPr lang="en-US" b="1" dirty="0" smtClean="0">
                <a:solidFill>
                  <a:schemeClr val="bg1"/>
                </a:solidFill>
              </a:rPr>
              <a:t>constructor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0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4396368"/>
            <a:ext cx="625366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()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5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Definition and Usage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Namespaces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51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Used to organize classes</a:t>
            </a:r>
          </a:p>
          <a:p>
            <a:r>
              <a:rPr lang="en-US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/>
              <a:t> keyword allows us not to write </a:t>
            </a:r>
            <a:br>
              <a:rPr lang="en-US" dirty="0" smtClean="0"/>
            </a:br>
            <a:r>
              <a:rPr lang="en-US" dirty="0" smtClean="0"/>
              <a:t>their names</a:t>
            </a:r>
          </a:p>
          <a:p>
            <a:r>
              <a:rPr lang="en-US" dirty="0"/>
              <a:t>D</a:t>
            </a:r>
            <a:r>
              <a:rPr lang="en-US" dirty="0" smtClean="0"/>
              <a:t>eclaring </a:t>
            </a:r>
            <a:r>
              <a:rPr lang="en-US" dirty="0"/>
              <a:t>your own namespaces can help </a:t>
            </a:r>
            <a:r>
              <a:rPr lang="en-US" dirty="0" smtClean="0"/>
              <a:t>you </a:t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/>
              <a:t>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r>
              <a:rPr lang="en-US" dirty="0"/>
              <a:t>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29" y="4369524"/>
            <a:ext cx="7613524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.Console.WriteLine("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Hello world!");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397" b="1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GB" sz="2397" b="1" dirty="0">
                <a:latin typeface="Consolas" pitchFamily="49" charset="0"/>
                <a:cs typeface="Consolas" pitchFamily="49" charset="0"/>
              </a:rPr>
              <a:t>= new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.List&lt;int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59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570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Projects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3200" b="1" noProof="1" smtClean="0">
                <a:solidFill>
                  <a:schemeClr val="bg1"/>
                </a:solidFill>
              </a:rPr>
              <a:t>Enumerations</a:t>
            </a:r>
            <a:r>
              <a:rPr lang="en-US" sz="3200" noProof="1" smtClean="0">
                <a:solidFill>
                  <a:schemeClr val="bg2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define a fixed </a:t>
            </a:r>
            <a:r>
              <a:rPr lang="en-US" sz="3200" b="1" noProof="1">
                <a:solidFill>
                  <a:schemeClr val="bg1"/>
                </a:solidFill>
              </a:rPr>
              <a:t>set of </a:t>
            </a:r>
            <a:r>
              <a:rPr lang="en-US" sz="3200" b="1" noProof="1" smtClean="0">
                <a:solidFill>
                  <a:schemeClr val="bg1"/>
                </a:solidFill>
              </a:rPr>
              <a:t>constants</a:t>
            </a:r>
          </a:p>
          <a:p>
            <a:pPr>
              <a:buClr>
                <a:schemeClr val="bg2"/>
              </a:buClr>
            </a:pP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noProof="1" smtClean="0">
                <a:solidFill>
                  <a:schemeClr val="bg1"/>
                </a:solidFill>
              </a:rPr>
              <a:t> classes </a:t>
            </a:r>
            <a:r>
              <a:rPr lang="en-US" sz="3200" noProof="1" smtClean="0">
                <a:solidFill>
                  <a:schemeClr val="bg2"/>
                </a:solidFill>
              </a:rPr>
              <a:t>cannot be instantiated</a:t>
            </a:r>
          </a:p>
          <a:p>
            <a:pPr>
              <a:buClr>
                <a:schemeClr val="bg2"/>
              </a:buClr>
            </a:pPr>
            <a:r>
              <a:rPr lang="en-US" sz="3200" b="1" noProof="1" smtClean="0">
                <a:solidFill>
                  <a:schemeClr val="bg1"/>
                </a:solidFill>
              </a:rPr>
              <a:t>Namespaces</a:t>
            </a:r>
            <a:r>
              <a:rPr lang="en-US" sz="3200" noProof="1" smtClean="0">
                <a:solidFill>
                  <a:schemeClr val="bg2"/>
                </a:solidFill>
              </a:rPr>
              <a:t> organize classes</a:t>
            </a:r>
            <a:endParaRPr lang="en-US" sz="3200" noProof="1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Splitting </a:t>
            </a:r>
            <a:r>
              <a:rPr lang="en-US" dirty="0" smtClean="0"/>
              <a:t>Code into Logical Parts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Project Architecture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11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7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 smtClean="0"/>
              <a:t>Allows easier </a:t>
            </a:r>
            <a:r>
              <a:rPr lang="en-GB" b="1" dirty="0" smtClean="0">
                <a:solidFill>
                  <a:schemeClr val="bg1"/>
                </a:solidFill>
              </a:rPr>
              <a:t>debugging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Allows us to easily reuse code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66353" y="4227012"/>
            <a:ext cx="4312753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position[0] = row – 1</a:t>
            </a:r>
          </a:p>
          <a:p>
            <a:r>
              <a:rPr lang="en-US" dirty="0"/>
              <a:t>position[0] = row + 1</a:t>
            </a:r>
          </a:p>
          <a:p>
            <a:r>
              <a:rPr lang="en-US" dirty="0"/>
              <a:t>position[0] = row + 3 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5261198" y="4679438"/>
            <a:ext cx="650631" cy="56126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6093921" y="4679438"/>
            <a:ext cx="396447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ChangeRow(desiredRow)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8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Code Without Methods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120189" y="2085632"/>
            <a:ext cx="7999171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foreach (char move in moves)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for (int r = 0; r &lt; room.Length; r++)</a:t>
            </a:r>
          </a:p>
          <a:p>
            <a:r>
              <a:rPr lang="en-US" dirty="0"/>
              <a:t>    for (int c = 0; c &lt; room[r].Length; c++)</a:t>
            </a:r>
          </a:p>
          <a:p>
            <a:r>
              <a:rPr lang="en-US" dirty="0"/>
              <a:t>      if (room[row][col] == 'b')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5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Code with Methods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693558" y="2164420"/>
            <a:ext cx="479730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foreach (char m in moves)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MoveEnemies();</a:t>
            </a:r>
          </a:p>
          <a:p>
            <a:r>
              <a:rPr lang="en-US" dirty="0"/>
              <a:t>  KillerCheck();</a:t>
            </a:r>
          </a:p>
          <a:p>
            <a:r>
              <a:rPr lang="en-US" dirty="0"/>
              <a:t>  </a:t>
            </a:r>
            <a:r>
              <a:rPr lang="en-US" noProof="1"/>
              <a:t>MovePlayer(move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0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We </a:t>
            </a:r>
            <a:r>
              <a:rPr lang="en-GB" dirty="0"/>
              <a:t>change </a:t>
            </a:r>
            <a:r>
              <a:rPr lang="en-GB" dirty="0" smtClean="0"/>
              <a:t>a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</a:t>
            </a:r>
            <a:r>
              <a:rPr lang="en-GB" dirty="0" smtClean="0"/>
              <a:t>and the change affects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calls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62549" y="1819541"/>
            <a:ext cx="7919898" cy="35696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bankAcc = new BankAccount();</a:t>
            </a:r>
          </a:p>
          <a:p>
            <a:r>
              <a:rPr lang="en-US" dirty="0"/>
              <a:t>bankAcc.Id = 1;</a:t>
            </a:r>
          </a:p>
          <a:p>
            <a:r>
              <a:rPr lang="en-US" dirty="0"/>
              <a:t>bankAcc.Deposit(20);</a:t>
            </a:r>
          </a:p>
          <a:p>
            <a:r>
              <a:rPr lang="en-US" noProof="1"/>
              <a:t>bankAcc.Withdraw(10);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Console.WriteLine($"Account </a:t>
            </a:r>
            <a:r>
              <a:rPr lang="en-US" dirty="0" smtClean="0"/>
              <a:t>{</a:t>
            </a:r>
            <a:r>
              <a:rPr lang="en-US" noProof="1" smtClean="0"/>
              <a:t>bankAcc.Id</a:t>
            </a:r>
            <a:r>
              <a:rPr lang="en-US" dirty="0" smtClean="0"/>
              <a:t>},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balance </a:t>
            </a:r>
            <a:r>
              <a:rPr lang="en-US" dirty="0"/>
              <a:t>{bankAcc.Balance}");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5324931" y="5786101"/>
            <a:ext cx="408903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Console.WriteLine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(</a:t>
            </a:r>
            <a:r>
              <a:rPr lang="en-US" noProof="1" smtClean="0"/>
              <a:t>bankAcc.ToString</a:t>
            </a:r>
            <a:r>
              <a:rPr lang="en-US" dirty="0" smtClean="0"/>
              <a:t>());</a:t>
            </a:r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79" y="5730681"/>
            <a:ext cx="3704065" cy="879231"/>
          </a:xfrm>
          <a:prstGeom prst="wedgeRoundRectCallout">
            <a:avLst>
              <a:gd name="adj1" fmla="val 59252"/>
              <a:gd name="adj2" fmla="val 111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Override .ToString() to set a global printing format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A98FF0C3-CCEE-4512-88E1-54DDF8070694}"/>
              </a:ext>
            </a:extLst>
          </p:cNvPr>
          <p:cNvSpPr/>
          <p:nvPr/>
        </p:nvSpPr>
        <p:spPr bwMode="auto">
          <a:xfrm rot="5400000">
            <a:off x="4702053" y="5654398"/>
            <a:ext cx="525886" cy="493945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733751" y="4650194"/>
            <a:ext cx="4410552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Withdraw</a:t>
            </a:r>
            <a:r>
              <a:rPr lang="en-US" dirty="0"/>
              <a:t> ( … )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Deposit</a:t>
            </a:r>
            <a:r>
              <a:rPr lang="en-US" dirty="0"/>
              <a:t> ( … )</a:t>
            </a:r>
          </a:p>
          <a:p>
            <a:r>
              <a:rPr lang="en-US" dirty="0"/>
              <a:t>decimal </a:t>
            </a:r>
            <a:r>
              <a:rPr lang="en-US" dirty="0">
                <a:solidFill>
                  <a:schemeClr val="bg1"/>
                </a:solidFill>
              </a:rPr>
              <a:t>GetBalance</a:t>
            </a:r>
            <a:r>
              <a:rPr lang="en-US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733751" y="1916982"/>
            <a:ext cx="6102478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DoMagic</a:t>
            </a:r>
            <a:r>
              <a:rPr lang="en-US" dirty="0"/>
              <a:t> ( … )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DepositOrWithdraw</a:t>
            </a:r>
            <a:r>
              <a:rPr lang="en-US" dirty="0"/>
              <a:t> ( … )</a:t>
            </a:r>
          </a:p>
          <a:p>
            <a:r>
              <a:rPr lang="en-US" dirty="0"/>
              <a:t>decimal </a:t>
            </a:r>
            <a:r>
              <a:rPr lang="en-US" dirty="0">
                <a:solidFill>
                  <a:schemeClr val="bg1"/>
                </a:solidFill>
              </a:rPr>
              <a:t>DepositAndGetBalance</a:t>
            </a:r>
            <a:r>
              <a:rPr lang="en-US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939027" y="3856234"/>
            <a:ext cx="563769" cy="48718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28" y="1156195"/>
            <a:ext cx="3493999" cy="34939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0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1660</Words>
  <Application>Microsoft Office PowerPoint</Application>
  <PresentationFormat>Widescreen</PresentationFormat>
  <Paragraphs>385</Paragraphs>
  <Slides>42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Table of Contents</vt:lpstr>
      <vt:lpstr>Questions</vt:lpstr>
      <vt:lpstr>Splitting Code into Logical Parts</vt:lpstr>
      <vt:lpstr>Splitting Code into Methods</vt:lpstr>
      <vt:lpstr>Example: Code Without Methods</vt:lpstr>
      <vt:lpstr>Example: Code with Methods</vt:lpstr>
      <vt:lpstr>Splitting Code into Methods (2)</vt:lpstr>
      <vt:lpstr>Splitting Code into Methods (3)</vt:lpstr>
      <vt:lpstr>Problem: Rhombus of Stars</vt:lpstr>
      <vt:lpstr>Solution: Rhombus of Stars</vt:lpstr>
      <vt:lpstr>Solution: Rhombus of Stars (2)</vt:lpstr>
      <vt:lpstr>Splitting Code into Classes</vt:lpstr>
      <vt:lpstr>Splitting Code into Classes (2)</vt:lpstr>
      <vt:lpstr>Problem: Point in Rectangle</vt:lpstr>
      <vt:lpstr>Solution: Point in Rectangle</vt:lpstr>
      <vt:lpstr>Solution: Point in Rectangle (2)</vt:lpstr>
      <vt:lpstr>Solution: Point in Rectangle (3)</vt:lpstr>
      <vt:lpstr>Restructuring and Organizing Code</vt:lpstr>
      <vt:lpstr>Refactoring</vt:lpstr>
      <vt:lpstr>Refactoring Techniques</vt:lpstr>
      <vt:lpstr>Problem: Student System</vt:lpstr>
      <vt:lpstr> Syntax and Usage</vt:lpstr>
      <vt:lpstr>Enumerations</vt:lpstr>
      <vt:lpstr>Enumerations (2)</vt:lpstr>
      <vt:lpstr>Problem: Hotel Reservation </vt:lpstr>
      <vt:lpstr>Solution: Hotel Reservation</vt:lpstr>
      <vt:lpstr>Solution: Hotel Reservation (2) </vt:lpstr>
      <vt:lpstr>Solution: Hotel Reservation (3) </vt:lpstr>
      <vt:lpstr>Static Class Members</vt:lpstr>
      <vt:lpstr>Static Class</vt:lpstr>
      <vt:lpstr>Static Members</vt:lpstr>
      <vt:lpstr>Static Members (2)</vt:lpstr>
      <vt:lpstr>Example: Static Members</vt:lpstr>
      <vt:lpstr>Definition and Usage</vt:lpstr>
      <vt:lpstr>Namespaces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Working with Abstraction</dc:title>
  <dc:subject>C# OOP Basics – Practical Training Course @ SoftUni</dc:subject>
  <dc:creator>Software University</dc:creator>
  <cp:keywords>C# OOP Basics;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3</cp:revision>
  <dcterms:created xsi:type="dcterms:W3CDTF">2018-05-23T13:08:44Z</dcterms:created>
  <dcterms:modified xsi:type="dcterms:W3CDTF">2019-11-20T11:34:00Z</dcterms:modified>
  <cp:category>programming; education; software engineering; software development</cp:category>
</cp:coreProperties>
</file>