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7" r:id="rId38"/>
    <p:sldId id="293" r:id="rId39"/>
    <p:sldId id="294" r:id="rId40"/>
    <p:sldId id="299"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0A75FEE-6D31-49A1-A4D1-7F4F0DAFA2A8}">
          <p14:sldIdLst>
            <p14:sldId id="256"/>
            <p14:sldId id="257"/>
            <p14:sldId id="258"/>
          </p14:sldIdLst>
        </p14:section>
        <p14:section name="Inheritance" id="{77A4C8AF-55C5-4C70-888A-B21310E8D404}">
          <p14:sldIdLst>
            <p14:sldId id="259"/>
            <p14:sldId id="260"/>
            <p14:sldId id="261"/>
          </p14:sldIdLst>
        </p14:section>
        <p14:section name="Class Hierarchies" id="{C2F600C2-8A4D-4C22-B301-4F2A24D60162}">
          <p14:sldIdLst>
            <p14:sldId id="262"/>
            <p14:sldId id="263"/>
            <p14:sldId id="264"/>
            <p14:sldId id="265"/>
            <p14:sldId id="266"/>
            <p14:sldId id="267"/>
            <p14:sldId id="268"/>
            <p14:sldId id="269"/>
            <p14:sldId id="270"/>
          </p14:sldIdLst>
        </p14:section>
        <p14:section name="Accessing Base Class Members" id="{1220E331-15CB-4316-95F2-AA7D9E12125D}">
          <p14:sldIdLst>
            <p14:sldId id="271"/>
            <p14:sldId id="272"/>
            <p14:sldId id="273"/>
            <p14:sldId id="274"/>
            <p14:sldId id="275"/>
          </p14:sldIdLst>
        </p14:section>
        <p14:section name="Reusing Classes" id="{43D098C6-4E8A-4D61-897B-C2357709C1CF}">
          <p14:sldIdLst>
            <p14:sldId id="276"/>
            <p14:sldId id="277"/>
            <p14:sldId id="278"/>
            <p14:sldId id="279"/>
            <p14:sldId id="280"/>
            <p14:sldId id="281"/>
            <p14:sldId id="282"/>
            <p14:sldId id="283"/>
            <p14:sldId id="284"/>
          </p14:sldIdLst>
        </p14:section>
        <p14:section name="Type of Class Reuse" id="{08690233-0D86-4751-BA51-1A95228CA477}">
          <p14:sldIdLst>
            <p14:sldId id="285"/>
            <p14:sldId id="286"/>
            <p14:sldId id="287"/>
            <p14:sldId id="288"/>
            <p14:sldId id="289"/>
            <p14:sldId id="290"/>
          </p14:sldIdLst>
        </p14:section>
        <p14:section name="Conclusion" id="{8EDC6EFE-2A6B-43A6-8CDB-F50B740DE307}">
          <p14:sldIdLst>
            <p14:sldId id="291"/>
            <p14:sldId id="297"/>
            <p14:sldId id="293"/>
            <p14:sldId id="294"/>
            <p14:sldId id="299"/>
            <p14:sldId id="29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83" d="100"/>
          <a:sy n="83" d="100"/>
        </p:scale>
        <p:origin x="634" y="7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20.11.2019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94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088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8281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0578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6813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905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5291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96966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966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7696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7044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947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0976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9537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67899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6049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62353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8030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2808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6088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5513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4101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7403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580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80281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48655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494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801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0546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202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856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69058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judge.softuni.bg/Contests/1499/Inheritance-La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hyperlink" Target="http://www.xs-software.com/" TargetMode="External"/><Relationship Id="rId18" Type="http://schemas.openxmlformats.org/officeDocument/2006/relationships/image" Target="../media/image36.png"/><Relationship Id="rId26" Type="http://schemas.openxmlformats.org/officeDocument/2006/relationships/image" Target="../media/image40.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3.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2.xml"/><Relationship Id="rId16" Type="http://schemas.openxmlformats.org/officeDocument/2006/relationships/image" Target="../media/image35.png"/><Relationship Id="rId20"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hyperlink" Target="http://www.telenor.bg/" TargetMode="External"/><Relationship Id="rId24" Type="http://schemas.openxmlformats.org/officeDocument/2006/relationships/image" Target="../media/image39.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32.png"/><Relationship Id="rId19" Type="http://schemas.openxmlformats.org/officeDocument/2006/relationships/hyperlink" Target="http://smartit.bg/" TargetMode="External"/><Relationship Id="rId4" Type="http://schemas.openxmlformats.org/officeDocument/2006/relationships/image" Target="../media/image29.png"/><Relationship Id="rId9" Type="http://schemas.openxmlformats.org/officeDocument/2006/relationships/hyperlink" Target="https://www.softwaregroup.com/" TargetMode="External"/><Relationship Id="rId14" Type="http://schemas.openxmlformats.org/officeDocument/2006/relationships/image" Target="../media/image34.png"/><Relationship Id="rId22" Type="http://schemas.openxmlformats.org/officeDocument/2006/relationships/image" Target="../media/image38.png"/></Relationships>
</file>

<file path=ppt/slides/_rels/slide39.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41.jpeg"/><Relationship Id="rId7" Type="http://schemas.openxmlformats.org/officeDocument/2006/relationships/image" Target="../media/image43.jpe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42.png"/><Relationship Id="rId4" Type="http://schemas.openxmlformats.org/officeDocument/2006/relationships/hyperlink" Target="https://www.onebitsoftware.net/" TargetMode="External"/><Relationship Id="rId9" Type="http://schemas.openxmlformats.org/officeDocument/2006/relationships/image" Target="../media/image44.gif"/></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0.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smtClean="0">
                <a:hlinkClick r:id="rId3"/>
              </a:rPr>
              <a:t>https://softuni.bg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a:xfrm>
            <a:off x="553082" y="5336486"/>
            <a:ext cx="2980696" cy="460181"/>
          </a:xfrm>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73" y="227377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smtClean="0"/>
              <a:t>Inheritance – Derived Class</a:t>
            </a:r>
            <a:endParaRPr lang="en-US" dirty="0"/>
          </a:p>
        </p:txBody>
      </p:sp>
      <p:sp>
        <p:nvSpPr>
          <p:cNvPr id="7" name="Rectangle: Rounded Corners 6"/>
          <p:cNvSpPr/>
          <p:nvPr/>
        </p:nvSpPr>
        <p:spPr>
          <a:xfrm>
            <a:off x="3491641"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3600" y="4990818"/>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3799" y="4990818"/>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8460"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8460"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5539"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605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6710"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Person</a:t>
            </a:r>
            <a:endParaRPr lang="bg-BG" sz="2400" b="1" dirty="0">
              <a:solidFill>
                <a:srgbClr val="FFFFFF"/>
              </a:solidFill>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3543"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340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4628" y="5533067"/>
            <a:ext cx="1677585" cy="746507"/>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Employee</a:t>
            </a:r>
            <a:endParaRPr lang="bg-BG" sz="2400" b="1" dirty="0">
              <a:solidFill>
                <a:srgbClr val="FFFFFF"/>
              </a:solidFill>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227195" y="5533066"/>
            <a:ext cx="1460888" cy="812534"/>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Student</a:t>
            </a:r>
            <a:endParaRPr lang="bg-BG" sz="2400" b="1" dirty="0">
              <a:solidFill>
                <a:srgbClr val="FFFFFF"/>
              </a:solidFill>
            </a:endParaRPr>
          </a:p>
        </p:txBody>
      </p:sp>
      <p:sp>
        <p:nvSpPr>
          <p:cNvPr id="20" name="Arrow: Right 20"/>
          <p:cNvSpPr/>
          <p:nvPr/>
        </p:nvSpPr>
        <p:spPr>
          <a:xfrm rot="19112432">
            <a:off x="3758661"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9414" y="4480340"/>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425521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7" name="Text Placeholder 5"/>
          <p:cNvSpPr txBox="1">
            <a:spLocks/>
          </p:cNvSpPr>
          <p:nvPr/>
        </p:nvSpPr>
        <p:spPr>
          <a:xfrm>
            <a:off x="2337597" y="2011062"/>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3186581" y="4019016"/>
            <a:ext cx="6226832"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171320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a:t>
            </a:r>
            <a:r>
              <a:rPr lang="en-US" b="1" dirty="0" smtClean="0">
                <a:solidFill>
                  <a:schemeClr val="bg1"/>
                </a:solidFill>
              </a:rPr>
              <a:t>inherited</a:t>
            </a:r>
          </a:p>
          <a:p>
            <a:pPr marL="361950" indent="-361950">
              <a:lnSpc>
                <a:spcPct val="110000"/>
              </a:lnSpc>
            </a:pPr>
            <a:r>
              <a:rPr lang="en-US" dirty="0" smtClean="0"/>
              <a:t>They</a:t>
            </a:r>
            <a:r>
              <a:rPr lang="en-US" b="1" dirty="0" smtClean="0">
                <a:solidFill>
                  <a:schemeClr val="bg1"/>
                </a:solidFill>
              </a:rPr>
              <a:t> </a:t>
            </a:r>
            <a:r>
              <a:rPr lang="en-US" dirty="0" smtClean="0"/>
              <a:t>can </a:t>
            </a:r>
            <a:r>
              <a:rPr lang="en-US" dirty="0"/>
              <a:t>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6" name="Text Placeholder 5"/>
          <p:cNvSpPr txBox="1">
            <a:spLocks/>
          </p:cNvSpPr>
          <p:nvPr/>
        </p:nvSpPr>
        <p:spPr>
          <a:xfrm>
            <a:off x="2209800" y="27432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a:solidFill>
                  <a:schemeClr val="bg1"/>
                </a:solidFill>
              </a:rPr>
              <a:t>:base</a:t>
            </a:r>
            <a:r>
              <a:rPr lang="en-US" dirty="0"/>
              <a:t>(name) {</a:t>
            </a:r>
            <a:r>
              <a:rPr lang="en-US" noProof="1"/>
              <a:t>this.school</a:t>
            </a:r>
            <a:r>
              <a:rPr lang="en-US" dirty="0"/>
              <a:t> = school;} </a:t>
            </a:r>
          </a:p>
          <a:p>
            <a:r>
              <a:rPr lang="en-US" dirty="0"/>
              <a:t>}</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366848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smtClean="0"/>
              <a:t>Thinking about Inheritance – Extends</a:t>
            </a:r>
            <a:endParaRPr lang="en-US" dirty="0"/>
          </a:p>
        </p:txBody>
      </p:sp>
      <p:sp>
        <p:nvSpPr>
          <p:cNvPr id="13" name="Rectangle: Rounded Corners 12"/>
          <p:cNvSpPr/>
          <p:nvPr/>
        </p:nvSpPr>
        <p:spPr>
          <a:xfrm>
            <a:off x="1676400" y="2057401"/>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8952" y="2069970"/>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9109"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240517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Transitive Relation</a:t>
            </a:r>
            <a:endParaRPr lang="bg-BG" sz="4000" dirty="0"/>
          </a:p>
        </p:txBody>
      </p:sp>
      <p:sp>
        <p:nvSpPr>
          <p:cNvPr id="7" name="Text Placeholder 5"/>
          <p:cNvSpPr txBox="1">
            <a:spLocks/>
          </p:cNvSpPr>
          <p:nvPr/>
        </p:nvSpPr>
        <p:spPr>
          <a:xfrm>
            <a:off x="2286000"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7200"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5789" y="5657400"/>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1991"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6155"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249" y="4563659"/>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4011638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9600" y="4953002"/>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7238" y="3435179"/>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3346"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1908"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1801"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4614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smtClean="0"/>
              <a:t>Accessing Base Class Members</a:t>
            </a:r>
            <a:endParaRPr lang="bg-BG"/>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Tree>
    <p:extLst>
      <p:ext uri="{BB962C8B-B14F-4D97-AF65-F5344CB8AC3E}">
        <p14:creationId xmlns:p14="http://schemas.microsoft.com/office/powerpoint/2010/main" val="3170147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143250" y="1926272"/>
            <a:ext cx="9912401" cy="409352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Employee : Person { </a:t>
            </a:r>
          </a:p>
          <a:p>
            <a:r>
              <a:rPr lang="en-US" dirty="0"/>
              <a:t>  public void Fire(string reasons)</a:t>
            </a:r>
          </a:p>
          <a:p>
            <a:r>
              <a:rPr lang="en-US" dirty="0"/>
              <a:t>  { </a:t>
            </a:r>
          </a:p>
          <a:p>
            <a:r>
              <a:rPr lang="en-US" dirty="0"/>
              <a:t>    </a:t>
            </a:r>
            <a:r>
              <a:rPr lang="en-US" noProof="1"/>
              <a:t>Console.Writeline</a:t>
            </a:r>
            <a:r>
              <a:rPr lang="en-US" dirty="0"/>
              <a:t>($"{</a:t>
            </a:r>
            <a:r>
              <a:rPr lang="en-US" dirty="0">
                <a:solidFill>
                  <a:schemeClr val="bg1"/>
                </a:solidFill>
              </a:rPr>
              <a:t>base.name</a:t>
            </a:r>
            <a:r>
              <a:rPr lang="en-US" dirty="0"/>
              <a:t>} got fired </a:t>
            </a:r>
            <a:br>
              <a:rPr lang="en-US" dirty="0"/>
            </a:br>
            <a:r>
              <a:rPr lang="en-US" dirty="0"/>
              <a:t>                               because of {</a:t>
            </a:r>
            <a:r>
              <a:rPr lang="en-US" dirty="0">
                <a:solidFill>
                  <a:schemeClr val="bg1"/>
                </a:solidFill>
              </a:rPr>
              <a:t>reasons</a:t>
            </a:r>
            <a:r>
              <a:rPr lang="en-US" dirty="0"/>
              <a:t>}");</a:t>
            </a:r>
          </a:p>
          <a:p>
            <a:r>
              <a:rPr lang="en-US" dirty="0"/>
              <a:t>  }</a:t>
            </a:r>
          </a:p>
          <a:p>
            <a:r>
              <a:rPr lang="en-US" dirty="0"/>
              <a:t>}</a:t>
            </a: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528539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Problem: Single Inheritance</a:t>
            </a:r>
            <a:endParaRPr lang="en-US" sz="4000" dirty="0"/>
          </a:p>
        </p:txBody>
      </p:sp>
      <p:grpSp>
        <p:nvGrpSpPr>
          <p:cNvPr id="6" name="Group 5"/>
          <p:cNvGrpSpPr/>
          <p:nvPr/>
        </p:nvGrpSpPr>
        <p:grpSpPr>
          <a:xfrm>
            <a:off x="2209800" y="1863566"/>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209800"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17" name="Arrow: Right 29"/>
          <p:cNvSpPr/>
          <p:nvPr/>
        </p:nvSpPr>
        <p:spPr>
          <a:xfrm rot="16200000">
            <a:off x="3317595"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400800" y="2628736"/>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14" name="Arrow: Right 29"/>
          <p:cNvSpPr/>
          <p:nvPr/>
        </p:nvSpPr>
        <p:spPr>
          <a:xfrm>
            <a:off x="5413095"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941230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88" y="1150939"/>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Problem: Multiple Inheritance</a:t>
            </a:r>
            <a:endParaRPr lang="en-US" sz="4000" dirty="0"/>
          </a:p>
        </p:txBody>
      </p:sp>
      <p:grpSp>
        <p:nvGrpSpPr>
          <p:cNvPr id="6" name="Group 5"/>
          <p:cNvGrpSpPr/>
          <p:nvPr/>
        </p:nvGrpSpPr>
        <p:grpSpPr>
          <a:xfrm>
            <a:off x="2028854" y="1335950"/>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029948"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grpSp>
        <p:nvGrpSpPr>
          <p:cNvPr id="18" name="Group 17"/>
          <p:cNvGrpSpPr/>
          <p:nvPr/>
        </p:nvGrpSpPr>
        <p:grpSpPr>
          <a:xfrm>
            <a:off x="2028854"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+Weep():void</a:t>
              </a:r>
            </a:p>
          </p:txBody>
        </p:sp>
      </p:grpSp>
      <p:sp>
        <p:nvSpPr>
          <p:cNvPr id="25" name="Arrow: Right 29"/>
          <p:cNvSpPr/>
          <p:nvPr/>
        </p:nvSpPr>
        <p:spPr>
          <a:xfrm rot="16200000">
            <a:off x="3072465" y="251065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4839"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a:off x="5063471"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2464" y="427061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4"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145958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3"/>
          </p:nvPr>
        </p:nvSpPr>
        <p:spPr/>
        <p:txBody>
          <a:bodyPr/>
          <a:lstStyle/>
          <a:p>
            <a:r>
              <a:rPr lang="en-US" dirty="0"/>
              <a:t>Inheritance</a:t>
            </a:r>
          </a:p>
          <a:p>
            <a:r>
              <a:rPr lang="en-US" dirty="0"/>
              <a:t>Class Hierarchies</a:t>
            </a:r>
          </a:p>
          <a:p>
            <a:r>
              <a:rPr lang="en-US" dirty="0"/>
              <a:t>Inheritance in C#</a:t>
            </a:r>
          </a:p>
          <a:p>
            <a:r>
              <a:rPr lang="en-US" dirty="0"/>
              <a:t>Accessing Members of the Base Class</a:t>
            </a:r>
          </a:p>
          <a:p>
            <a:r>
              <a:rPr lang="en-US" dirty="0" smtClean="0"/>
              <a:t>Reusing Classes</a:t>
            </a:r>
            <a:endParaRPr lang="en-US" dirty="0"/>
          </a:p>
          <a:p>
            <a:r>
              <a:rPr lang="en-US" dirty="0" smtClean="0"/>
              <a:t>Type of Class Reuse</a:t>
            </a:r>
            <a:endParaRPr lang="en-US" dirty="0"/>
          </a:p>
        </p:txBody>
      </p:sp>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25255251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Problem: Hierarchical Inheritance</a:t>
            </a:r>
            <a:endParaRPr lang="en-US" sz="4000" dirty="0"/>
          </a:p>
        </p:txBody>
      </p:sp>
      <p:grpSp>
        <p:nvGrpSpPr>
          <p:cNvPr id="6" name="Group 5"/>
          <p:cNvGrpSpPr/>
          <p:nvPr/>
        </p:nvGrpSpPr>
        <p:grpSpPr>
          <a:xfrm>
            <a:off x="1717574"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557922"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30" name="Arrow: Right 29"/>
          <p:cNvSpPr/>
          <p:nvPr/>
        </p:nvSpPr>
        <p:spPr>
          <a:xfrm>
            <a:off x="6400801"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6140" y="3748922"/>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+Meow():void</a:t>
              </a:r>
            </a:p>
          </p:txBody>
        </p:sp>
      </p:grpSp>
      <p:sp>
        <p:nvSpPr>
          <p:cNvPr id="25" name="Arrow: Right 29"/>
          <p:cNvSpPr/>
          <p:nvPr/>
        </p:nvSpPr>
        <p:spPr>
          <a:xfrm rot="16200000">
            <a:off x="1927114"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3918"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rot="16200000">
            <a:off x="4213114"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15159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sz="quarter" idx="10"/>
          </p:nvPr>
        </p:nvSpPr>
        <p:spPr/>
        <p:txBody>
          <a:bodyPr/>
          <a:lstStyle/>
          <a:p>
            <a:r>
              <a:rPr lang="en-US" smtClean="0"/>
              <a:t>Reusing Code at Class Level</a:t>
            </a:r>
            <a:endParaRPr lang="bg-BG"/>
          </a:p>
        </p:txBody>
      </p:sp>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5" name="Subtitle 4"/>
          <p:cNvSpPr>
            <a:spLocks noGrp="1"/>
          </p:cNvSpPr>
          <p:nvPr>
            <p:ph type="subTitle" sz="quarter" idx="11"/>
          </p:nvPr>
        </p:nvSpPr>
        <p:spPr/>
        <p:txBody>
          <a:bodyPr/>
          <a:lstStyle/>
          <a:p>
            <a:r>
              <a:rPr lang="en-GB" smtClean="0"/>
              <a:t>Reusing Classes</a:t>
            </a:r>
            <a:endParaRPr lang="bg-BG"/>
          </a:p>
        </p:txBody>
      </p:sp>
    </p:spTree>
    <p:extLst>
      <p:ext uri="{BB962C8B-B14F-4D97-AF65-F5344CB8AC3E}">
        <p14:creationId xmlns:p14="http://schemas.microsoft.com/office/powerpoint/2010/main" val="1791189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a:t>
            </a:r>
            <a:r>
              <a:rPr lang="en-US" b="1" noProof="1" smtClean="0">
                <a:solidFill>
                  <a:schemeClr val="bg1"/>
                </a:solidFill>
                <a:latin typeface="Consolas" panose="020B0609020204030204" pitchFamily="49" charset="0"/>
              </a:rPr>
              <a:t>nternal</a:t>
            </a:r>
            <a:r>
              <a:rPr lang="en-US" noProof="1" smtClean="0"/>
              <a:t> </a:t>
            </a:r>
            <a:r>
              <a:rPr lang="en-US" noProof="1"/>
              <a:t>members </a:t>
            </a:r>
            <a:r>
              <a:rPr lang="en-US" b="1" noProof="1" smtClean="0">
                <a:solidFill>
                  <a:schemeClr val="bg1"/>
                </a:solidFill>
              </a:rPr>
              <a:t>are accessed in the same assembly</a:t>
            </a:r>
            <a:endParaRPr lang="en-US" b="1" noProof="1">
              <a:solidFill>
                <a:schemeClr val="bg1"/>
              </a:solidFill>
            </a:endParaRP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not inherited </a:t>
            </a:r>
            <a:r>
              <a:rPr lang="en-US" noProof="1"/>
              <a:t>in subclasses </a:t>
            </a:r>
            <a:br>
              <a:rPr lang="en-US" noProof="1"/>
            </a:b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6" name="Text Placeholder 5"/>
          <p:cNvSpPr txBox="1">
            <a:spLocks/>
          </p:cNvSpPr>
          <p:nvPr/>
        </p:nvSpPr>
        <p:spPr>
          <a:xfrm>
            <a:off x="3096321" y="3977220"/>
            <a:ext cx="6006259" cy="267802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class Person {</a:t>
            </a:r>
          </a:p>
          <a:p>
            <a:r>
              <a:rPr lang="en-US" dirty="0">
                <a:solidFill>
                  <a:schemeClr val="tx1"/>
                </a:solidFill>
              </a:rPr>
              <a:t>  </a:t>
            </a:r>
            <a:r>
              <a:rPr lang="en-US" dirty="0"/>
              <a:t>private</a:t>
            </a:r>
            <a:r>
              <a:rPr lang="en-US" dirty="0">
                <a:solidFill>
                  <a:schemeClr val="tx1"/>
                </a:solidFill>
              </a:rPr>
              <a:t> string id;</a:t>
            </a:r>
          </a:p>
          <a:p>
            <a:r>
              <a:rPr lang="en-US" dirty="0">
                <a:solidFill>
                  <a:schemeClr val="tx1"/>
                </a:solidFill>
              </a:rPr>
              <a:t>  string name;</a:t>
            </a:r>
          </a:p>
          <a:p>
            <a:r>
              <a:rPr lang="en-US" dirty="0">
                <a:solidFill>
                  <a:schemeClr val="tx1"/>
                </a:solidFill>
              </a:rPr>
              <a:t>  </a:t>
            </a:r>
            <a:r>
              <a:rPr lang="en-US" dirty="0"/>
              <a:t>protected</a:t>
            </a:r>
            <a:r>
              <a:rPr lang="en-US" dirty="0">
                <a:solidFill>
                  <a:schemeClr val="tx1"/>
                </a:solidFill>
              </a:rPr>
              <a:t> string address;</a:t>
            </a:r>
          </a:p>
          <a:p>
            <a:r>
              <a:rPr lang="en-US" dirty="0">
                <a:solidFill>
                  <a:schemeClr val="tx1"/>
                </a:solidFill>
              </a:rPr>
              <a:t>  </a:t>
            </a:r>
            <a:r>
              <a:rPr lang="en-US" dirty="0"/>
              <a:t>public</a:t>
            </a:r>
            <a:r>
              <a:rPr lang="en-US" dirty="0">
                <a:solidFill>
                  <a:schemeClr val="tx1"/>
                </a:solidFill>
              </a:rPr>
              <a:t> void Sleep(); }</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373348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8" name="Text Placeholder 5"/>
          <p:cNvSpPr txBox="1">
            <a:spLocks/>
          </p:cNvSpPr>
          <p:nvPr/>
        </p:nvSpPr>
        <p:spPr>
          <a:xfrm>
            <a:off x="2590800" y="2535495"/>
            <a:ext cx="7232990"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Patient : Person {</a:t>
            </a:r>
          </a:p>
          <a:p>
            <a:r>
              <a:rPr lang="en-US" dirty="0"/>
              <a:t>  protected </a:t>
            </a:r>
            <a:r>
              <a:rPr lang="en-US" dirty="0">
                <a:solidFill>
                  <a:schemeClr val="bg1"/>
                </a:solidFill>
              </a:rPr>
              <a:t>float</a:t>
            </a:r>
            <a:r>
              <a:rPr lang="en-US" dirty="0"/>
              <a:t> weight;</a:t>
            </a:r>
          </a:p>
          <a:p>
            <a:r>
              <a:rPr lang="en-US" dirty="0"/>
              <a:t>  public void Method()</a:t>
            </a:r>
          </a:p>
          <a:p>
            <a:r>
              <a:rPr lang="en-US" dirty="0"/>
              <a:t>  {</a:t>
            </a:r>
          </a:p>
          <a:p>
            <a:r>
              <a:rPr lang="en-US" dirty="0"/>
              <a:t>    </a:t>
            </a:r>
            <a:r>
              <a:rPr lang="en-US" dirty="0">
                <a:solidFill>
                  <a:schemeClr val="bg1"/>
                </a:solidFill>
              </a:rPr>
              <a:t>double</a:t>
            </a:r>
            <a:r>
              <a:rPr lang="en-US" dirty="0"/>
              <a:t> weight = 0.5d;</a:t>
            </a:r>
          </a:p>
          <a:p>
            <a:r>
              <a:rPr lang="en-US" dirty="0"/>
              <a:t>  }</a:t>
            </a:r>
          </a:p>
          <a:p>
            <a:r>
              <a:rPr lang="en-US" dirty="0"/>
              <a:t>}</a:t>
            </a:r>
          </a:p>
        </p:txBody>
      </p:sp>
      <p:sp>
        <p:nvSpPr>
          <p:cNvPr id="6" name="Text Placeholder 5"/>
          <p:cNvSpPr txBox="1">
            <a:spLocks/>
          </p:cNvSpPr>
          <p:nvPr/>
        </p:nvSpPr>
        <p:spPr>
          <a:xfrm>
            <a:off x="2596810" y="1795697"/>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7086600" y="3298766"/>
            <a:ext cx="2438400" cy="497893"/>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Hides </a:t>
            </a:r>
            <a:r>
              <a:rPr lang="en-US" sz="2400" b="1" noProof="1">
                <a:solidFill>
                  <a:schemeClr val="bg1">
                    <a:lumMod val="60000"/>
                    <a:lumOff val="40000"/>
                  </a:schemeClr>
                </a:solidFill>
              </a:rPr>
              <a:t>int</a:t>
            </a:r>
            <a:r>
              <a:rPr lang="en-US" sz="2400" b="1" dirty="0">
                <a:solidFill>
                  <a:schemeClr val="bg1">
                    <a:lumMod val="60000"/>
                    <a:lumOff val="40000"/>
                  </a:schemeClr>
                </a:solidFill>
              </a:rPr>
              <a:t> weight</a:t>
            </a:r>
            <a:endParaRPr lang="bg-BG" sz="2400" b="1" dirty="0">
              <a:solidFill>
                <a:schemeClr val="bg1">
                  <a:lumMod val="60000"/>
                  <a:lumOff val="40000"/>
                </a:schemeClr>
              </a:solidFill>
            </a:endParaRPr>
          </a:p>
        </p:txBody>
      </p:sp>
      <p:sp>
        <p:nvSpPr>
          <p:cNvPr id="9" name="AutoShape 6"/>
          <p:cNvSpPr>
            <a:spLocks noChangeArrowheads="1"/>
          </p:cNvSpPr>
          <p:nvPr/>
        </p:nvSpPr>
        <p:spPr bwMode="auto">
          <a:xfrm>
            <a:off x="4495800" y="5181600"/>
            <a:ext cx="2819400" cy="533400"/>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Hides </a:t>
            </a:r>
            <a:r>
              <a:rPr lang="en-US" sz="2400" b="1" dirty="0">
                <a:solidFill>
                  <a:schemeClr val="bg1">
                    <a:lumMod val="60000"/>
                    <a:lumOff val="40000"/>
                  </a:schemeClr>
                </a:solidFill>
              </a:rPr>
              <a:t>float weight</a:t>
            </a:r>
            <a:endParaRPr lang="bg-BG" sz="2400" b="1" dirty="0">
              <a:solidFill>
                <a:schemeClr val="bg1">
                  <a:lumMod val="60000"/>
                  <a:lumOff val="40000"/>
                </a:schemeClr>
              </a:solidFill>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401857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smtClean="0"/>
              <a:t>Shadowing Variables – Access</a:t>
            </a:r>
            <a:endParaRPr lang="bg-BG" sz="4000" dirty="0"/>
          </a:p>
        </p:txBody>
      </p:sp>
      <p:sp>
        <p:nvSpPr>
          <p:cNvPr id="8" name="Text Placeholder 5"/>
          <p:cNvSpPr txBox="1">
            <a:spLocks/>
          </p:cNvSpPr>
          <p:nvPr/>
        </p:nvSpPr>
        <p:spPr>
          <a:xfrm>
            <a:off x="3313737" y="1905000"/>
            <a:ext cx="5571426" cy="424741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Patient : Person {</a:t>
            </a:r>
          </a:p>
          <a:p>
            <a:r>
              <a:rPr lang="en-US" dirty="0"/>
              <a:t>  protected float weight;</a:t>
            </a:r>
          </a:p>
          <a:p>
            <a:r>
              <a:rPr lang="en-US" dirty="0"/>
              <a:t>  public void Method() {</a:t>
            </a:r>
          </a:p>
          <a:p>
            <a:r>
              <a:rPr lang="en-US" dirty="0"/>
              <a:t>    double weight = 0.5d;</a:t>
            </a:r>
          </a:p>
          <a:p>
            <a:r>
              <a:rPr lang="en-US" dirty="0"/>
              <a:t>    </a:t>
            </a:r>
            <a:r>
              <a:rPr lang="en-US" dirty="0">
                <a:solidFill>
                  <a:schemeClr val="bg1"/>
                </a:solidFill>
              </a:rPr>
              <a:t>this</a:t>
            </a:r>
            <a:r>
              <a:rPr lang="en-US" dirty="0"/>
              <a:t>.weight = 0.6f;</a:t>
            </a:r>
          </a:p>
          <a:p>
            <a:r>
              <a:rPr lang="en-US" dirty="0"/>
              <a:t>    </a:t>
            </a:r>
            <a:r>
              <a:rPr lang="en-US" dirty="0">
                <a:solidFill>
                  <a:schemeClr val="bg1"/>
                </a:solidFill>
              </a:rPr>
              <a:t>base</a:t>
            </a:r>
            <a:r>
              <a:rPr lang="en-US" dirty="0"/>
              <a:t>.weight = 1;</a:t>
            </a:r>
          </a:p>
          <a:p>
            <a:r>
              <a:rPr lang="en-US" dirty="0"/>
              <a:t>  }</a:t>
            </a:r>
          </a:p>
          <a:p>
            <a:r>
              <a:rPr lang="en-US" dirty="0"/>
              <a:t>}</a:t>
            </a:r>
          </a:p>
        </p:txBody>
      </p:sp>
      <p:sp>
        <p:nvSpPr>
          <p:cNvPr id="7" name="AutoShape 6"/>
          <p:cNvSpPr>
            <a:spLocks noChangeArrowheads="1"/>
          </p:cNvSpPr>
          <p:nvPr/>
        </p:nvSpPr>
        <p:spPr bwMode="auto">
          <a:xfrm>
            <a:off x="8053578" y="4267200"/>
            <a:ext cx="2614422" cy="533400"/>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Instance member</a:t>
            </a:r>
            <a:endParaRPr lang="bg-BG" sz="2400" b="1" dirty="0">
              <a:solidFill>
                <a:srgbClr val="FFFFFF"/>
              </a:solidFill>
            </a:endParaRPr>
          </a:p>
        </p:txBody>
      </p:sp>
      <p:sp>
        <p:nvSpPr>
          <p:cNvPr id="9" name="AutoShape 6"/>
          <p:cNvSpPr>
            <a:spLocks noChangeArrowheads="1"/>
          </p:cNvSpPr>
          <p:nvPr/>
        </p:nvSpPr>
        <p:spPr bwMode="auto">
          <a:xfrm>
            <a:off x="1143000" y="4419601"/>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 member</a:t>
            </a:r>
            <a:endParaRPr lang="bg-BG" sz="2400" b="1" dirty="0">
              <a:solidFill>
                <a:srgbClr val="FFFFFF"/>
              </a:solidFill>
            </a:endParaRPr>
          </a:p>
        </p:txBody>
      </p:sp>
      <p:sp>
        <p:nvSpPr>
          <p:cNvPr id="10" name="AutoShape 6"/>
          <p:cNvSpPr>
            <a:spLocks noChangeArrowheads="1"/>
          </p:cNvSpPr>
          <p:nvPr/>
        </p:nvSpPr>
        <p:spPr bwMode="auto">
          <a:xfrm>
            <a:off x="8525201" y="25908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Local variable</a:t>
            </a:r>
            <a:endParaRPr lang="bg-BG" sz="2400" b="1" dirty="0">
              <a:solidFill>
                <a:srgbClr val="FFFFFF"/>
              </a:solidFill>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78145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rPr>
              <a:t>virtual</a:t>
            </a:r>
            <a:r>
              <a:rPr lang="en-US" dirty="0">
                <a:solidFill>
                  <a:schemeClr val="bg1"/>
                </a:solidFill>
              </a:rPr>
              <a:t> </a:t>
            </a:r>
            <a:r>
              <a:rPr lang="en-US" dirty="0" smtClean="0"/>
              <a:t>- </a:t>
            </a:r>
            <a:r>
              <a:rPr lang="en-US" dirty="0"/>
              <a:t>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7" name="Text Placeholder 5"/>
          <p:cNvSpPr txBox="1">
            <a:spLocks/>
          </p:cNvSpPr>
          <p:nvPr/>
        </p:nvSpPr>
        <p:spPr>
          <a:xfrm>
            <a:off x="2743200" y="2008802"/>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4925" y="4168782"/>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3240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dirty="0" smtClean="0">
                <a:latin typeface="+mn-lt"/>
              </a:rPr>
              <a:t>T</a:t>
            </a:r>
            <a:r>
              <a:rPr lang="bg-BG" altLang="bg-BG" dirty="0" smtClean="0">
                <a:latin typeface="+mn-lt"/>
              </a:rPr>
              <a:t>he </a:t>
            </a:r>
            <a:r>
              <a:rPr lang="bg-BG" altLang="bg-BG" b="1" dirty="0" smtClean="0">
                <a:solidFill>
                  <a:schemeClr val="bg1"/>
                </a:solidFill>
                <a:latin typeface="Consolas" panose="020B0609020204030204" pitchFamily="49" charset="0"/>
              </a:rPr>
              <a:t>sealed</a:t>
            </a:r>
            <a:r>
              <a:rPr lang="bg-BG" altLang="bg-BG" dirty="0" smtClean="0">
                <a:latin typeface="+mn-lt"/>
              </a:rPr>
              <a:t> modifier prevents other classes from </a:t>
            </a:r>
            <a:r>
              <a:rPr lang="bg-BG" altLang="bg-BG" b="1" dirty="0" smtClean="0">
                <a:solidFill>
                  <a:schemeClr val="bg1"/>
                </a:solidFill>
                <a:latin typeface="+mn-lt"/>
              </a:rPr>
              <a:t>inheriting</a:t>
            </a:r>
            <a:r>
              <a:rPr lang="bg-BG" altLang="bg-BG" dirty="0" smtClean="0">
                <a:latin typeface="+mn-lt"/>
              </a:rPr>
              <a:t> </a:t>
            </a:r>
            <a:r>
              <a:rPr lang="en-US" altLang="bg-BG" dirty="0" smtClean="0">
                <a:latin typeface="+mn-lt"/>
              </a:rPr>
              <a:t/>
            </a:r>
            <a:br>
              <a:rPr lang="en-US" altLang="bg-BG" dirty="0" smtClean="0">
                <a:latin typeface="+mn-lt"/>
              </a:rPr>
            </a:br>
            <a:r>
              <a:rPr lang="bg-BG" altLang="bg-BG" dirty="0" smtClean="0">
                <a:latin typeface="+mn-lt"/>
              </a:rPr>
              <a:t>from it</a:t>
            </a:r>
            <a:endParaRPr lang="en-US" altLang="bg-BG" dirty="0" smtClean="0">
              <a:latin typeface="+mn-lt"/>
            </a:endParaRPr>
          </a:p>
          <a:p>
            <a:pPr lvl="0"/>
            <a:r>
              <a:rPr lang="en-US" altLang="bg-BG" dirty="0" smtClean="0">
                <a:latin typeface="+mn-lt"/>
              </a:rPr>
              <a:t>You can use the </a:t>
            </a:r>
            <a:r>
              <a:rPr lang="en-US" altLang="bg-BG" b="1" dirty="0" smtClean="0">
                <a:solidFill>
                  <a:schemeClr val="bg1"/>
                </a:solidFill>
                <a:latin typeface="Consolas" panose="020B0609020204030204" pitchFamily="49" charset="0"/>
              </a:rPr>
              <a:t>sealed</a:t>
            </a:r>
            <a:r>
              <a:rPr lang="en-US" altLang="bg-BG" dirty="0" smtClean="0">
                <a:latin typeface="+mn-lt"/>
              </a:rPr>
              <a:t> modifier on a </a:t>
            </a:r>
            <a:r>
              <a:rPr lang="en-US" altLang="bg-BG" b="1" dirty="0" smtClean="0">
                <a:solidFill>
                  <a:schemeClr val="bg1"/>
                </a:solidFill>
                <a:latin typeface="+mn-lt"/>
              </a:rPr>
              <a:t>method</a:t>
            </a:r>
            <a:r>
              <a:rPr lang="en-US" altLang="bg-BG" dirty="0" smtClean="0">
                <a:latin typeface="+mn-lt"/>
              </a:rPr>
              <a:t> or a </a:t>
            </a:r>
            <a:r>
              <a:rPr lang="en-US" altLang="bg-BG" b="1" dirty="0" smtClean="0">
                <a:solidFill>
                  <a:schemeClr val="bg1"/>
                </a:solidFill>
                <a:latin typeface="+mn-lt"/>
              </a:rPr>
              <a:t>property</a:t>
            </a:r>
            <a:r>
              <a:rPr lang="en-US" altLang="bg-BG" dirty="0" smtClean="0">
                <a:latin typeface="+mn-lt"/>
              </a:rPr>
              <a:t> </a:t>
            </a:r>
            <a:br>
              <a:rPr lang="en-US" altLang="bg-BG" dirty="0" smtClean="0">
                <a:latin typeface="+mn-lt"/>
              </a:rPr>
            </a:br>
            <a:r>
              <a:rPr lang="en-US" altLang="bg-BG" dirty="0" smtClean="0">
                <a:latin typeface="+mn-lt"/>
              </a:rPr>
              <a:t>in a </a:t>
            </a:r>
            <a:r>
              <a:rPr lang="en-US" altLang="bg-BG" b="1" dirty="0" smtClean="0">
                <a:solidFill>
                  <a:schemeClr val="bg1"/>
                </a:solidFill>
                <a:latin typeface="Consolas" panose="020B0609020204030204" pitchFamily="49" charset="0"/>
              </a:rPr>
              <a:t>base</a:t>
            </a:r>
            <a:r>
              <a:rPr lang="en-US" altLang="bg-BG" dirty="0" smtClean="0">
                <a:latin typeface="+mn-lt"/>
              </a:rPr>
              <a:t> class:</a:t>
            </a:r>
          </a:p>
          <a:p>
            <a:r>
              <a:rPr lang="en-US" altLang="bg-BG" sz="3400" dirty="0">
                <a:latin typeface="+mn-lt"/>
              </a:rPr>
              <a:t>It enables you to </a:t>
            </a:r>
            <a:r>
              <a:rPr lang="en-US" altLang="bg-BG" sz="3400" b="1" dirty="0">
                <a:solidFill>
                  <a:schemeClr val="bg1"/>
                </a:solidFill>
                <a:latin typeface="+mn-lt"/>
              </a:rPr>
              <a:t>allow classes </a:t>
            </a:r>
            <a:r>
              <a:rPr lang="en-US" altLang="bg-BG" sz="3400" dirty="0">
                <a:latin typeface="+mn-lt"/>
              </a:rPr>
              <a:t>to </a:t>
            </a:r>
            <a:r>
              <a:rPr lang="en-US" altLang="bg-BG" sz="3400" b="1" dirty="0">
                <a:solidFill>
                  <a:schemeClr val="bg1"/>
                </a:solidFill>
                <a:latin typeface="+mn-lt"/>
              </a:rPr>
              <a:t>derive</a:t>
            </a:r>
            <a:r>
              <a:rPr lang="en-US" altLang="bg-BG" sz="3400" dirty="0">
                <a:latin typeface="+mn-lt"/>
              </a:rPr>
              <a:t> from your class</a:t>
            </a:r>
          </a:p>
          <a:p>
            <a:pPr>
              <a:buClr>
                <a:schemeClr val="tx1"/>
              </a:buClr>
            </a:pPr>
            <a:r>
              <a:rPr lang="en-US" altLang="bg-BG" sz="3400" b="1" dirty="0">
                <a:solidFill>
                  <a:schemeClr val="bg1"/>
                </a:solidFill>
                <a:latin typeface="+mn-lt"/>
              </a:rPr>
              <a:t>Prevents</a:t>
            </a:r>
            <a:r>
              <a:rPr lang="en-US" altLang="bg-BG" sz="3400" dirty="0">
                <a:latin typeface="+mn-lt"/>
              </a:rPr>
              <a:t> the </a:t>
            </a:r>
            <a:r>
              <a:rPr lang="en-US" altLang="bg-BG" sz="3400" b="1" dirty="0">
                <a:solidFill>
                  <a:schemeClr val="bg1"/>
                </a:solidFill>
                <a:latin typeface="+mn-lt"/>
              </a:rPr>
              <a:t>overriding</a:t>
            </a:r>
            <a:r>
              <a:rPr lang="en-US" altLang="bg-BG" sz="3400" dirty="0">
                <a:latin typeface="+mn-lt"/>
              </a:rPr>
              <a:t> of specific </a:t>
            </a:r>
            <a:r>
              <a:rPr lang="en-US" altLang="bg-BG" sz="3400" b="1" dirty="0">
                <a:solidFill>
                  <a:schemeClr val="bg1"/>
                </a:solidFill>
                <a:latin typeface="Consolas" panose="020B0609020204030204" pitchFamily="49" charset="0"/>
              </a:rPr>
              <a:t>virtual</a:t>
            </a:r>
            <a:r>
              <a:rPr lang="en-US" altLang="bg-BG" sz="3400" dirty="0">
                <a:latin typeface="+mn-lt"/>
              </a:rPr>
              <a:t> </a:t>
            </a:r>
            <a:r>
              <a:rPr lang="en-US" altLang="bg-BG" sz="3400" b="1" dirty="0">
                <a:solidFill>
                  <a:schemeClr val="bg1"/>
                </a:solidFill>
                <a:latin typeface="+mn-lt"/>
              </a:rPr>
              <a:t>methods</a:t>
            </a:r>
            <a:r>
              <a:rPr lang="en-US" altLang="bg-BG" sz="3400" dirty="0">
                <a:latin typeface="+mn-lt"/>
              </a:rPr>
              <a:t> and </a:t>
            </a:r>
            <a:br>
              <a:rPr lang="en-US" altLang="bg-BG" sz="3400" dirty="0">
                <a:latin typeface="+mn-lt"/>
              </a:rPr>
            </a:br>
            <a:r>
              <a:rPr lang="en-US" altLang="bg-BG" sz="3400" noProof="1">
                <a:latin typeface="+mn-lt"/>
              </a:rPr>
              <a:t>properties</a:t>
            </a:r>
          </a:p>
          <a:p>
            <a:pPr lvl="0"/>
            <a:endParaRPr lang="bg-BG" altLang="bg-BG" dirty="0" smtClean="0"/>
          </a:p>
        </p:txBody>
      </p:sp>
      <p:sp>
        <p:nvSpPr>
          <p:cNvPr id="4" name="Title 3"/>
          <p:cNvSpPr>
            <a:spLocks noGrp="1"/>
          </p:cNvSpPr>
          <p:nvPr>
            <p:ph type="title"/>
          </p:nvPr>
        </p:nvSpPr>
        <p:spPr/>
        <p:txBody>
          <a:bodyPr/>
          <a:lstStyle/>
          <a:p>
            <a:r>
              <a:rPr lang="en-US" dirty="0" smtClean="0"/>
              <a:t>Sealed Modifier</a:t>
            </a:r>
            <a:endParaRPr lang="bg-BG"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596356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smtClean="0"/>
              <a:t>Inheritance Benefits – Extension</a:t>
            </a:r>
            <a:endParaRPr lang="bg-BG" sz="4000" dirty="0"/>
          </a:p>
        </p:txBody>
      </p:sp>
      <p:sp>
        <p:nvSpPr>
          <p:cNvPr id="8" name="Rectangle: Rounded Corners 7"/>
          <p:cNvSpPr/>
          <p:nvPr/>
        </p:nvSpPr>
        <p:spPr>
          <a:xfrm>
            <a:off x="3543300"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List</a:t>
            </a:r>
          </a:p>
        </p:txBody>
      </p:sp>
      <p:sp>
        <p:nvSpPr>
          <p:cNvPr id="11" name="Rectangle: Rounded Corners 10"/>
          <p:cNvSpPr/>
          <p:nvPr/>
        </p:nvSpPr>
        <p:spPr>
          <a:xfrm>
            <a:off x="3252407"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CustomList</a:t>
            </a:r>
          </a:p>
        </p:txBody>
      </p:sp>
      <p:sp>
        <p:nvSpPr>
          <p:cNvPr id="15" name="AutoShape 6"/>
          <p:cNvSpPr>
            <a:spLocks noChangeArrowheads="1"/>
          </p:cNvSpPr>
          <p:nvPr/>
        </p:nvSpPr>
        <p:spPr bwMode="auto">
          <a:xfrm>
            <a:off x="4495801" y="4441039"/>
            <a:ext cx="1257301" cy="433200"/>
          </a:xfrm>
          <a:prstGeom prst="wedgeRoundRectCallout">
            <a:avLst>
              <a:gd name="adj1" fmla="val 63856"/>
              <a:gd name="adj2" fmla="val -304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Extends</a:t>
            </a:r>
            <a:endParaRPr lang="bg-BG" sz="2400" b="1" dirty="0">
              <a:solidFill>
                <a:srgbClr val="FFFFFF"/>
              </a:solidFill>
            </a:endParaRPr>
          </a:p>
        </p:txBody>
      </p:sp>
      <p:sp>
        <p:nvSpPr>
          <p:cNvPr id="12" name="Arrow: Right 29"/>
          <p:cNvSpPr/>
          <p:nvPr/>
        </p:nvSpPr>
        <p:spPr>
          <a:xfrm rot="16200000">
            <a:off x="5377067"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606505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a:t>
            </a:r>
            <a:r>
              <a:rPr lang="en-US" dirty="0" smtClean="0"/>
              <a:t>list </a:t>
            </a:r>
            <a:r>
              <a:rPr lang="en-US" dirty="0"/>
              <a:t>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smtClean="0"/>
              <a:t>Method </a:t>
            </a:r>
            <a:r>
              <a:rPr lang="en-US" dirty="0"/>
              <a:t>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18" name="Rectangle: Rounded Corners 17"/>
          <p:cNvSpPr/>
          <p:nvPr/>
        </p:nvSpPr>
        <p:spPr>
          <a:xfrm>
            <a:off x="3518836"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9812" y="4212086"/>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3622" y="5638801"/>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RandomList</a:t>
            </a:r>
          </a:p>
        </p:txBody>
      </p:sp>
      <p:sp>
        <p:nvSpPr>
          <p:cNvPr id="22" name="AutoShape 6"/>
          <p:cNvSpPr>
            <a:spLocks noChangeArrowheads="1"/>
          </p:cNvSpPr>
          <p:nvPr/>
        </p:nvSpPr>
        <p:spPr bwMode="auto">
          <a:xfrm>
            <a:off x="8363886"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a:t>
            </a:r>
            <a:r>
              <a:rPr lang="en-US" sz="2400" b="1" noProof="1">
                <a:solidFill>
                  <a:srgbClr val="FFFFFF"/>
                </a:solidFill>
              </a:rPr>
              <a:t>RandomElement</a:t>
            </a:r>
            <a:r>
              <a:rPr lang="en-US" sz="2400" b="1" dirty="0">
                <a:solidFill>
                  <a:srgbClr val="FFFFFF"/>
                </a:solidFill>
              </a:rPr>
              <a:t>():string</a:t>
            </a:r>
            <a:endParaRPr lang="bg-BG" sz="2400" b="1" dirty="0">
              <a:solidFill>
                <a:srgbClr val="FFFFFF"/>
              </a:solidFill>
            </a:endParaRPr>
          </a:p>
        </p:txBody>
      </p:sp>
      <p:sp>
        <p:nvSpPr>
          <p:cNvPr id="11" name="Arrow: Right 29"/>
          <p:cNvSpPr/>
          <p:nvPr/>
        </p:nvSpPr>
        <p:spPr>
          <a:xfrm rot="16200000">
            <a:off x="5288077"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47499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Solution: Random List</a:t>
            </a:r>
            <a:endParaRPr lang="en-US" sz="4000" dirty="0"/>
          </a:p>
        </p:txBody>
      </p:sp>
      <p:sp>
        <p:nvSpPr>
          <p:cNvPr id="11" name="Text Placeholder 5"/>
          <p:cNvSpPr txBox="1">
            <a:spLocks/>
          </p:cNvSpPr>
          <p:nvPr/>
        </p:nvSpPr>
        <p:spPr>
          <a:xfrm>
            <a:off x="1828800" y="1301433"/>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a:solidFill>
                  <a:schemeClr val="accent2"/>
                </a:solidFill>
              </a:rPr>
              <a:t>// </a:t>
            </a:r>
            <a:r>
              <a:rPr lang="en-US" dirty="0">
                <a:solidFill>
                  <a:schemeClr val="accent2"/>
                </a:solidFill>
              </a:rPr>
              <a:t>TODO</a:t>
            </a:r>
            <a:r>
              <a:rPr lang="en-US" i="1" dirty="0">
                <a:solidFill>
                  <a:schemeClr val="accent2"/>
                </a:solidFill>
              </a:rPr>
              <a:t>: Add constructor</a:t>
            </a:r>
          </a:p>
          <a:p>
            <a:r>
              <a:rPr lang="en-US" dirty="0"/>
              <a:t>  public string </a:t>
            </a:r>
            <a:r>
              <a:rPr lang="en-US" noProof="1">
                <a:solidFill>
                  <a:schemeClr val="bg1"/>
                </a:solidFill>
              </a:rPr>
              <a:t>RemoveRandomElement</a:t>
            </a:r>
            <a:r>
              <a:rPr lang="en-US" dirty="0">
                <a:solidFill>
                  <a:schemeClr val="bg1"/>
                </a:solidFill>
              </a:rPr>
              <a:t>() </a:t>
            </a:r>
            <a:r>
              <a:rPr lang="en-US" dirty="0"/>
              <a:t>{</a:t>
            </a:r>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800100"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44080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a:t>
            </a:r>
            <a:r>
              <a:rPr lang="en-US" sz="11500" b="1" noProof="1"/>
              <a:t>csharp</a:t>
            </a:r>
            <a:r>
              <a:rPr lang="bg-BG" sz="11500" b="1" dirty="0"/>
              <a:t>-</a:t>
            </a:r>
            <a:r>
              <a:rPr lang="en-US" sz="11500" b="1" noProof="1"/>
              <a:t>advanced</a:t>
            </a:r>
            <a:endParaRPr lang="en-US" sz="11500" noProof="1"/>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861354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sz="quarter" idx="10"/>
          </p:nvPr>
        </p:nvSpPr>
        <p:spPr/>
        <p:txBody>
          <a:bodyPr/>
          <a:lstStyle/>
          <a:p>
            <a:r>
              <a:rPr lang="en-GB" smtClean="0"/>
              <a:t>Extension, Composition, Delegation</a:t>
            </a:r>
            <a:endParaRPr lang="bg-BG"/>
          </a:p>
        </p:txBody>
      </p:sp>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6" name="Subtitle 5"/>
          <p:cNvSpPr>
            <a:spLocks noGrp="1"/>
          </p:cNvSpPr>
          <p:nvPr>
            <p:ph type="subTitle" sz="quarter" idx="11"/>
          </p:nvPr>
        </p:nvSpPr>
        <p:spPr/>
        <p:txBody>
          <a:bodyPr/>
          <a:lstStyle/>
          <a:p>
            <a:r>
              <a:rPr lang="en-GB" smtClean="0"/>
              <a:t>Types of Class Reuse</a:t>
            </a:r>
            <a:endParaRPr lang="bg-BG"/>
          </a:p>
        </p:txBody>
      </p:sp>
    </p:spTree>
    <p:extLst>
      <p:ext uri="{BB962C8B-B14F-4D97-AF65-F5344CB8AC3E}">
        <p14:creationId xmlns:p14="http://schemas.microsoft.com/office/powerpoint/2010/main" val="1733656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3138107" y="56629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696250" y="5152215"/>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127672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1600200"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2801" y="4693717"/>
            <a:ext cx="1352561" cy="797957"/>
          </a:xfrm>
          <a:prstGeom prst="wedgeRoundRectCallout">
            <a:avLst>
              <a:gd name="adj1" fmla="val -45757"/>
              <a:gd name="adj2" fmla="val -6956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classes</a:t>
            </a:r>
            <a:endParaRPr lang="bg-BG" sz="2400" b="1" dirty="0">
              <a:solidFill>
                <a:srgbClr val="FFFFFF"/>
              </a:solidFill>
            </a:endParaRPr>
          </a:p>
        </p:txBody>
      </p:sp>
      <p:sp>
        <p:nvSpPr>
          <p:cNvPr id="7" name="Rectangle: Rounded Corners 6"/>
          <p:cNvSpPr/>
          <p:nvPr/>
        </p:nvSpPr>
        <p:spPr>
          <a:xfrm>
            <a:off x="6690266"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3927620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371600" y="1310403"/>
            <a:ext cx="5029200" cy="492299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a:t>
            </a:r>
            <a:r>
              <a:rPr lang="en-US" noProof="1"/>
              <a:t>monitor.Dim();</a:t>
            </a:r>
          </a:p>
          <a:p>
            <a:r>
              <a:rPr lang="en-US" dirty="0"/>
              <a:t>}</a:t>
            </a:r>
          </a:p>
        </p:txBody>
      </p:sp>
      <p:grpSp>
        <p:nvGrpSpPr>
          <p:cNvPr id="5" name="Group 4"/>
          <p:cNvGrpSpPr/>
          <p:nvPr/>
        </p:nvGrpSpPr>
        <p:grpSpPr>
          <a:xfrm>
            <a:off x="6934201"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rPr>
                <a:t>increaseBrightness</a:t>
              </a:r>
              <a:r>
                <a:rPr lang="en-GB" sz="3200" b="1" dirty="0">
                  <a:solidFill>
                    <a:schemeClr val="bg2"/>
                  </a:solidFill>
                </a:rPr>
                <a:t>()</a:t>
              </a:r>
            </a:p>
            <a:p>
              <a:pPr algn="ctr"/>
              <a:r>
                <a:rPr lang="en-GB" sz="3200" b="1" noProof="1">
                  <a:solidFill>
                    <a:schemeClr val="bg2"/>
                  </a:solidFill>
                </a:rPr>
                <a:t>decreaseBrightness</a:t>
              </a:r>
              <a:r>
                <a:rPr lang="en-GB" sz="3200" b="1" dirty="0">
                  <a:solidFill>
                    <a:schemeClr val="bg2"/>
                  </a:solidFill>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Monitor</a:t>
              </a:r>
              <a:endParaRPr lang="en-US" sz="2800" b="1" dirty="0">
                <a:solidFill>
                  <a:schemeClr val="bg2"/>
                </a:solidFill>
              </a:endParaRPr>
            </a:p>
          </p:txBody>
        </p:sp>
      </p:gr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951785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1941" y="1196125"/>
            <a:ext cx="11815018" cy="1383874"/>
          </a:xfrm>
          <a:prstGeom prst="rect">
            <a:avLst/>
          </a:prstGeom>
        </p:spPr>
        <p:txBody>
          <a:bodyPr>
            <a:normAutofit/>
          </a:bodyPr>
          <a:lstStyle/>
          <a:p>
            <a:pPr>
              <a:lnSpc>
                <a:spcPct val="100000"/>
              </a:lnSpc>
            </a:pPr>
            <a:r>
              <a:rPr lang="en-US" dirty="0"/>
              <a:t>Create a simple </a:t>
            </a:r>
            <a:r>
              <a:rPr lang="en-US" b="1" dirty="0" smtClean="0">
                <a:solidFill>
                  <a:schemeClr val="bg1"/>
                </a:solidFill>
              </a:rPr>
              <a:t>StackOfStrings</a:t>
            </a:r>
            <a:r>
              <a:rPr lang="en-US" dirty="0" smtClean="0"/>
              <a:t> </a:t>
            </a:r>
            <a:r>
              <a:rPr lang="en-US" dirty="0"/>
              <a:t>class which </a:t>
            </a:r>
            <a:r>
              <a:rPr lang="en-US" b="1" dirty="0">
                <a:solidFill>
                  <a:schemeClr val="bg1"/>
                </a:solidFill>
              </a:rPr>
              <a:t>i</a:t>
            </a:r>
            <a:r>
              <a:rPr lang="en-US" b="1" dirty="0" smtClean="0">
                <a:solidFill>
                  <a:schemeClr val="bg1"/>
                </a:solidFill>
              </a:rPr>
              <a:t>nherits </a:t>
            </a:r>
            <a:r>
              <a:rPr lang="en-US" dirty="0" smtClean="0"/>
              <a:t>the </a:t>
            </a:r>
            <a:br>
              <a:rPr lang="en-US" dirty="0" smtClean="0"/>
            </a:br>
            <a:r>
              <a:rPr lang="en-US" dirty="0" smtClean="0"/>
              <a:t>Stack&lt;string&gt;</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grpSp>
        <p:nvGrpSpPr>
          <p:cNvPr id="6" name="Group 5"/>
          <p:cNvGrpSpPr/>
          <p:nvPr/>
        </p:nvGrpSpPr>
        <p:grpSpPr>
          <a:xfrm>
            <a:off x="2209800" y="2954352"/>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+IsEmpty(): Boolean</a:t>
              </a:r>
            </a:p>
            <a:p>
              <a:pPr defTabSz="1218438" latinLnBrk="1">
                <a:spcBef>
                  <a:spcPts val="600"/>
                </a:spcBef>
                <a:spcAft>
                  <a:spcPts val="600"/>
                </a:spcAft>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https://judge.softuni.bg/Contests/1499/Inheritance-Lab</a:t>
            </a:r>
            <a:endParaRPr lang="en-US" dirty="0"/>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25606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Solution: Stack of Strings</a:t>
            </a:r>
            <a:endParaRPr lang="en-US" sz="4000" dirty="0"/>
          </a:p>
        </p:txBody>
      </p:sp>
      <p:sp>
        <p:nvSpPr>
          <p:cNvPr id="11" name="Text Placeholder 5"/>
          <p:cNvSpPr txBox="1">
            <a:spLocks/>
          </p:cNvSpPr>
          <p:nvPr/>
        </p:nvSpPr>
        <p:spPr>
          <a:xfrm>
            <a:off x="990600" y="1477425"/>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403582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3295551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3345" y="1711221"/>
            <a:ext cx="8225314" cy="414911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9555177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sz="quarter" idx="10"/>
          </p:nvPr>
        </p:nvSpPr>
        <p:spPr/>
        <p:txBody>
          <a:bodyPr/>
          <a:lstStyle/>
          <a:p>
            <a:r>
              <a:rPr lang="en-GB" smtClean="0"/>
              <a:t>Extending Classes</a:t>
            </a:r>
            <a:endParaRPr lang="bg-BG"/>
          </a:p>
        </p:txBody>
      </p:sp>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5" name="Subtitle 4"/>
          <p:cNvSpPr>
            <a:spLocks noGrp="1"/>
          </p:cNvSpPr>
          <p:nvPr>
            <p:ph type="subTitle" sz="quarter" idx="11"/>
          </p:nvPr>
        </p:nvSpPr>
        <p:spPr/>
        <p:txBody>
          <a:bodyPr/>
          <a:lstStyle/>
          <a:p>
            <a:r>
              <a:rPr lang="en-GB" smtClean="0"/>
              <a:t>Inheritance</a:t>
            </a:r>
            <a:endParaRPr lang="bg-BG"/>
          </a:p>
        </p:txBody>
      </p:sp>
    </p:spTree>
    <p:extLst>
      <p:ext uri="{BB962C8B-B14F-4D97-AF65-F5344CB8AC3E}">
        <p14:creationId xmlns:p14="http://schemas.microsoft.com/office/powerpoint/2010/main" val="16410094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1996766" y="1121143"/>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066956" y="4250498"/>
            <a:ext cx="3255308"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4000" b="1" noProof="1">
                <a:solidFill>
                  <a:srgbClr val="FFFFFF"/>
                </a:solidFill>
              </a:rPr>
              <a:t>Superclass</a:t>
            </a:r>
          </a:p>
        </p:txBody>
      </p:sp>
      <p:sp>
        <p:nvSpPr>
          <p:cNvPr id="6" name="Rectangle: Rounded Corners 5"/>
          <p:cNvSpPr>
            <a:spLocks noChangeArrowheads="1"/>
          </p:cNvSpPr>
          <p:nvPr/>
        </p:nvSpPr>
        <p:spPr bwMode="auto">
          <a:xfrm>
            <a:off x="5066954" y="5613278"/>
            <a:ext cx="3255310"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noProof="1">
                <a:solidFill>
                  <a:srgbClr val="FFFFFF"/>
                </a:solidFill>
              </a:rPr>
              <a:t>Subclass</a:t>
            </a:r>
          </a:p>
        </p:txBody>
      </p:sp>
      <p:sp>
        <p:nvSpPr>
          <p:cNvPr id="9" name="AutoShape 6"/>
          <p:cNvSpPr>
            <a:spLocks noChangeArrowheads="1"/>
          </p:cNvSpPr>
          <p:nvPr/>
        </p:nvSpPr>
        <p:spPr bwMode="auto">
          <a:xfrm>
            <a:off x="3178766" y="5257800"/>
            <a:ext cx="1482074" cy="474569"/>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a:t>
            </a:r>
            <a:endParaRPr lang="bg-BG" sz="2400" b="1" dirty="0">
              <a:solidFill>
                <a:srgbClr val="FFFFFF"/>
              </a:solidFill>
            </a:endParaRPr>
          </a:p>
        </p:txBody>
      </p:sp>
      <p:sp>
        <p:nvSpPr>
          <p:cNvPr id="10" name="AutoShape 6"/>
          <p:cNvSpPr>
            <a:spLocks noChangeArrowheads="1"/>
          </p:cNvSpPr>
          <p:nvPr/>
        </p:nvSpPr>
        <p:spPr bwMode="auto">
          <a:xfrm>
            <a:off x="8683282" y="3810000"/>
            <a:ext cx="1201085" cy="44049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a:t>
            </a:r>
            <a:endParaRPr lang="bg-BG" sz="2400" b="1" dirty="0">
              <a:solidFill>
                <a:srgbClr val="FFFFFF"/>
              </a:solidFill>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477149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33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39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 Example</a:t>
            </a:r>
            <a:endParaRPr lang="en-US" dirty="0"/>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22078"/>
            <a:ext cx="2137457" cy="59619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 class</a:t>
            </a:r>
            <a:endParaRPr lang="bg-BG" sz="2400" b="1" dirty="0">
              <a:solidFill>
                <a:srgbClr val="FFFFFF"/>
              </a:solidFill>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 class</a:t>
            </a:r>
            <a:endParaRPr lang="bg-BG" sz="2400" b="1" dirty="0">
              <a:solidFill>
                <a:srgbClr val="FFFFFF"/>
              </a:solidFill>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a:t>
            </a:r>
            <a:endParaRPr lang="bg-BG" sz="2400" b="1" dirty="0">
              <a:solidFill>
                <a:srgbClr val="FFFFFF"/>
              </a:solidFill>
            </a:endParaRPr>
          </a:p>
        </p:txBody>
      </p:sp>
      <p:sp>
        <p:nvSpPr>
          <p:cNvPr id="25" name="Down Arrow 24"/>
          <p:cNvSpPr/>
          <p:nvPr/>
        </p:nvSpPr>
        <p:spPr bwMode="auto">
          <a:xfrm rot="10800000">
            <a:off x="4648743" y="3820374"/>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1" y="3820374"/>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31621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smtClean="0"/>
              <a:t>Class Hierarchies</a:t>
            </a:r>
            <a:endParaRPr lang="bg-BG"/>
          </a:p>
        </p:txBody>
      </p:sp>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8701" y="1143000"/>
            <a:ext cx="2514600" cy="2514600"/>
          </a:xfrm>
          <a:prstGeom prst="rect">
            <a:avLst/>
          </a:prstGeom>
        </p:spPr>
      </p:pic>
    </p:spTree>
    <p:extLst>
      <p:ext uri="{BB962C8B-B14F-4D97-AF65-F5344CB8AC3E}">
        <p14:creationId xmlns:p14="http://schemas.microsoft.com/office/powerpoint/2010/main" val="32820942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t>
            </a:r>
            <a:r>
              <a:rPr lang="en-US" dirty="0" smtClean="0">
                <a:latin typeface="+mn-lt"/>
                <a:ea typeface="+mn-ea"/>
                <a:cs typeface="+mn-cs"/>
              </a:rPr>
              <a:t>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621141" y="2438401"/>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Game</a:t>
            </a:r>
          </a:p>
        </p:txBody>
      </p:sp>
      <p:sp>
        <p:nvSpPr>
          <p:cNvPr id="2059" name="Text Box 17"/>
          <p:cNvSpPr txBox="1">
            <a:spLocks noChangeArrowheads="1"/>
          </p:cNvSpPr>
          <p:nvPr/>
        </p:nvSpPr>
        <p:spPr bwMode="auto">
          <a:xfrm>
            <a:off x="6665307" y="3566761"/>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MultiplePlayersGame</a:t>
            </a:r>
          </a:p>
        </p:txBody>
      </p:sp>
      <p:sp>
        <p:nvSpPr>
          <p:cNvPr id="2060" name="Text Box 18"/>
          <p:cNvSpPr txBox="1">
            <a:spLocks noChangeArrowheads="1"/>
          </p:cNvSpPr>
          <p:nvPr/>
        </p:nvSpPr>
        <p:spPr bwMode="auto">
          <a:xfrm>
            <a:off x="6589126"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4964" y="5816339"/>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8009" y="5812768"/>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21465" y="3566761"/>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7302" y="4680838"/>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51361"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9121"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 holds </a:t>
            </a:r>
            <a:r>
              <a:rPr lang="en-US" sz="2400" b="1" dirty="0">
                <a:solidFill>
                  <a:schemeClr val="bg1">
                    <a:lumMod val="60000"/>
                    <a:lumOff val="40000"/>
                  </a:schemeClr>
                </a:solidFill>
              </a:rPr>
              <a:t>common characteristics</a:t>
            </a:r>
            <a:endParaRPr lang="bg-BG" sz="2400" b="1" dirty="0">
              <a:solidFill>
                <a:schemeClr val="bg1">
                  <a:lumMod val="60000"/>
                  <a:lumOff val="40000"/>
                </a:schemeClr>
              </a:solidFill>
            </a:endParaRPr>
          </a:p>
        </p:txBody>
      </p:sp>
      <p:sp>
        <p:nvSpPr>
          <p:cNvPr id="50" name="Down Arrow 49"/>
          <p:cNvSpPr/>
          <p:nvPr/>
        </p:nvSpPr>
        <p:spPr bwMode="auto">
          <a:xfrm rot="10800000">
            <a:off x="3806055"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3201" y="42494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9668"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4987" y="424406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501351"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40368" y="312820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6835"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6183" y="538492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8001001"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5256" y="4710737"/>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4645" y="5569183"/>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304858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7" name="Text Placeholder 5"/>
          <p:cNvSpPr txBox="1">
            <a:spLocks/>
          </p:cNvSpPr>
          <p:nvPr/>
        </p:nvSpPr>
        <p:spPr>
          <a:xfrm>
            <a:off x="748604" y="1899409"/>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5737" y="241700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35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6200" y="4757933"/>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Student : Person</a:t>
            </a:r>
            <a:endParaRPr lang="bg-BG" sz="2400" b="1" dirty="0">
              <a:solidFill>
                <a:srgbClr val="FFFFFF"/>
              </a:solidFill>
            </a:endParaRPr>
          </a:p>
        </p:txBody>
      </p:sp>
      <p:sp>
        <p:nvSpPr>
          <p:cNvPr id="21" name="Rectangle: Rounded Corners 20"/>
          <p:cNvSpPr/>
          <p:nvPr/>
        </p:nvSpPr>
        <p:spPr>
          <a:xfrm>
            <a:off x="62817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21187"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500378"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409652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3260</TotalTime>
  <Words>4242</Words>
  <Application>Microsoft Office PowerPoint</Application>
  <PresentationFormat>Widescreen</PresentationFormat>
  <Paragraphs>593</Paragraphs>
  <Slides>41</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맑은 고딕</vt:lpstr>
      <vt:lpstr>Arial</vt:lpstr>
      <vt:lpstr>Calibri</vt:lpstr>
      <vt:lpstr>Consolas</vt:lpstr>
      <vt:lpstr>Wingdings</vt:lpstr>
      <vt:lpstr>Wingdings 2</vt:lpstr>
      <vt:lpstr>SoftUni</vt:lpstr>
      <vt:lpstr>Inheritance</vt:lpstr>
      <vt:lpstr>Table of Contents</vt:lpstr>
      <vt:lpstr>Have a Question?</vt:lpstr>
      <vt:lpstr>Extending Classes</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Multiple Inheritance</vt:lpstr>
      <vt:lpstr>Problem: Hierarchical Inheritance</vt:lpstr>
      <vt:lpstr>Reusing Code at Class Level</vt:lpstr>
      <vt:lpstr>Inheritance and Access Modifiers</vt:lpstr>
      <vt:lpstr>Shadowing Variables</vt:lpstr>
      <vt:lpstr>Shadowing Variables – Access</vt:lpstr>
      <vt:lpstr>Virtual Methods</vt:lpstr>
      <vt:lpstr>Sealed Modifier</vt:lpstr>
      <vt:lpstr>Inheritance Benefits – Extension</vt:lpstr>
      <vt:lpstr>Problem: Random List</vt:lpstr>
      <vt:lpstr>Solution: Random List</vt:lpstr>
      <vt:lpstr>Extension, Composition, Delegation</vt:lpstr>
      <vt:lpstr>Extension</vt:lpstr>
      <vt:lpstr>Composition</vt:lpstr>
      <vt:lpstr>Delegation</vt:lpstr>
      <vt:lpstr>Problem: Stack of Strings</vt:lpstr>
      <vt:lpstr>Solution: Stack of Strings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Inheritance</dc:title>
  <dc:subject>C# OOP – Practical Training Course @ SoftUni</dc:subject>
  <dc:creator>Software University</dc:creator>
  <cp:keywords>C# OOP; Inheritance;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Peter Arnaudov</cp:lastModifiedBy>
  <cp:revision>3</cp:revision>
  <dcterms:created xsi:type="dcterms:W3CDTF">2018-05-23T13:08:44Z</dcterms:created>
  <dcterms:modified xsi:type="dcterms:W3CDTF">2019-11-20T11:34:56Z</dcterms:modified>
  <cp:category>programming;computer programming;software development;web development</cp:category>
</cp:coreProperties>
</file>