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6" r:id="rId32"/>
    <p:sldId id="287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A1B202C-35BD-4FDD-BA8E-1B47C44E8FA7}">
          <p14:sldIdLst>
            <p14:sldId id="256"/>
            <p14:sldId id="257"/>
            <p14:sldId id="258"/>
          </p14:sldIdLst>
        </p14:section>
        <p14:section name="Encapsulation" id="{C361B87C-EF62-4AED-B5DD-6B788CE193DC}">
          <p14:sldIdLst>
            <p14:sldId id="259"/>
            <p14:sldId id="260"/>
            <p14:sldId id="261"/>
            <p14:sldId id="262"/>
          </p14:sldIdLst>
        </p14:section>
        <p14:section name="Access Modifiers" id="{A8576E61-5708-4816-97B5-15B823D4F74F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Validation" id="{8132FD0A-22C5-4C1D-A7C1-5B58FFE6E664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F7B9EC0A-470C-4626-8A84-ABCD1C8B82DF}">
          <p14:sldIdLst>
            <p14:sldId id="284"/>
            <p14:sldId id="290"/>
            <p14:sldId id="286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658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44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897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674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256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56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97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675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2183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407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803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0004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43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293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099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</a:t>
            </a:r>
            <a:r>
              <a:rPr lang="en-US" dirty="0" smtClean="0"/>
              <a:t>-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309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106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42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881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02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0" y="2400313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700" dirty="0"/>
              <a:t>The most </a:t>
            </a:r>
            <a:r>
              <a:rPr lang="en-GB" sz="3700" b="1" dirty="0">
                <a:solidFill>
                  <a:schemeClr val="bg1"/>
                </a:solidFill>
              </a:rPr>
              <a:t>permissive</a:t>
            </a:r>
            <a:r>
              <a:rPr lang="en-GB" sz="3700" dirty="0"/>
              <a:t> access level</a:t>
            </a:r>
          </a:p>
          <a:p>
            <a:r>
              <a:rPr lang="en-GB" sz="3700" dirty="0"/>
              <a:t>There are </a:t>
            </a:r>
            <a:r>
              <a:rPr lang="en-GB" sz="3700" b="1" dirty="0">
                <a:solidFill>
                  <a:schemeClr val="bg1"/>
                </a:solidFill>
              </a:rPr>
              <a:t>no restrictions </a:t>
            </a:r>
            <a:r>
              <a:rPr lang="en-GB" sz="3700" dirty="0"/>
              <a:t>on </a:t>
            </a:r>
            <a:br>
              <a:rPr lang="en-GB" sz="3700" dirty="0"/>
            </a:br>
            <a:r>
              <a:rPr lang="en-GB" sz="3700" dirty="0"/>
              <a:t>accessing public members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sz="3700" dirty="0" smtClean="0"/>
              <a:t>To </a:t>
            </a:r>
            <a:r>
              <a:rPr lang="en-GB" sz="3700" dirty="0"/>
              <a:t>access class directly from a </a:t>
            </a:r>
            <a:r>
              <a:rPr lang="en-GB" sz="3700" dirty="0" smtClean="0"/>
              <a:t>namespace</a:t>
            </a:r>
            <a:r>
              <a:rPr lang="en-GB" sz="3700" dirty="0"/>
              <a:t/>
            </a:r>
            <a:br>
              <a:rPr lang="en-GB" sz="3700" dirty="0"/>
            </a:br>
            <a:r>
              <a:rPr lang="en-GB" sz="3700" dirty="0" smtClean="0"/>
              <a:t>use </a:t>
            </a:r>
            <a:r>
              <a:rPr lang="en-GB" sz="3700" dirty="0"/>
              <a:t>the </a:t>
            </a:r>
            <a:r>
              <a:rPr lang="en-GB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700" dirty="0"/>
              <a:t> keyword to include the namespace </a:t>
            </a:r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60652" y="2753818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Person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349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class access modifier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Accessible to any other class in the same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internal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4969618" cy="1110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438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292150"/>
            <a:chOff x="-306388" y="2138257"/>
            <a:chExt cx="3137848" cy="22921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+FirstName():string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+Age():int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18" y="1800934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0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</a:t>
            </a:r>
            <a:r>
              <a:rPr lang="en-US" dirty="0" smtClean="0"/>
              <a:t>Age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 smtClean="0">
                <a:solidFill>
                  <a:schemeClr val="bg1"/>
                </a:solidFill>
              </a:rPr>
              <a:t>Person</a:t>
            </a:r>
            <a:r>
              <a:rPr lang="en-GB" dirty="0" smtClean="0"/>
              <a:t> {</a:t>
            </a:r>
            <a:endParaRPr lang="en-GB" dirty="0"/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</a:p>
          <a:p>
            <a:r>
              <a:rPr lang="en-US" dirty="0"/>
              <a:t>  public string FirstName { get; private set; }</a:t>
            </a:r>
          </a:p>
          <a:p>
            <a:r>
              <a:rPr lang="en-US" dirty="0"/>
              <a:t>  public string LastName { get; private set; }</a:t>
            </a:r>
          </a:p>
          <a:p>
            <a:r>
              <a:rPr lang="en-US" dirty="0"/>
              <a:t>  public int Age { get; private set; }</a:t>
            </a:r>
          </a:p>
          <a:p>
            <a:r>
              <a:rPr lang="en-GB" dirty="0"/>
              <a:t>  public override string ToString() 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 smtClean="0"/>
              <a:t>    return </a:t>
            </a:r>
            <a:r>
              <a:rPr lang="en-GB" dirty="0"/>
              <a:t>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2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</a:t>
            </a:r>
            <a:r>
              <a:rPr lang="en-US" dirty="0" smtClean="0"/>
              <a:t>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422649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</a:p>
          <a:p>
            <a:r>
              <a:rPr lang="en-US" dirty="0"/>
              <a:t>for (int i = 0; i &lt; lines; i++) {</a:t>
            </a:r>
          </a:p>
          <a:p>
            <a:r>
              <a:rPr lang="en-US" dirty="0"/>
              <a:t>  var cmdArgs = Console.ReadLine().Split();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8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</a:t>
            </a:r>
            <a:r>
              <a:rPr lang="en-US" dirty="0" smtClean="0"/>
              <a:t>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2387461"/>
            <a:ext cx="9063969" cy="2524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var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</a:p>
          <a:p>
            <a:r>
              <a:rPr lang="en-US" dirty="0" smtClean="0"/>
              <a:t>  .</a:t>
            </a:r>
            <a:r>
              <a:rPr lang="en-US" dirty="0"/>
              <a:t>ThenBy(p =&gt; p.Age).ToList();</a:t>
            </a:r>
          </a:p>
          <a:p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noProof="1" smtClean="0"/>
              <a:t>Console.WriteLine(string.Join(</a:t>
            </a:r>
            <a:br>
              <a:rPr lang="en-US" noProof="1" smtClean="0"/>
            </a:br>
            <a:r>
              <a:rPr lang="en-US" noProof="1" smtClean="0"/>
              <a:t>  Environment.NewLine, sorted));</a:t>
            </a:r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1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/>
          <a:lstStyle/>
          <a:p>
            <a:r>
              <a:rPr lang="en-US" dirty="0"/>
              <a:t>Expand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with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Add getter for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dirty="0"/>
              <a:t>Add a method, which updates</a:t>
            </a:r>
            <a:br>
              <a:rPr lang="en-US" dirty="0"/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with a given percent</a:t>
            </a:r>
          </a:p>
          <a:p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7897" y="1989545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4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7248" y="1673071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(this.Age &gt; 30)</a:t>
            </a:r>
          </a:p>
          <a:p>
            <a:r>
              <a:rPr lang="en-US" dirty="0"/>
              <a:t>     this.Salary += this.Salary * percentage / 100;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this.Salary += this.Salary * percentage / 200;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04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Validation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Setters are </a:t>
            </a:r>
            <a:r>
              <a:rPr lang="en-US" dirty="0" smtClean="0"/>
              <a:t>a good </a:t>
            </a:r>
            <a:r>
              <a:rPr lang="en-US" dirty="0"/>
              <a:t>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 smtClean="0"/>
              <a:t>Callers </a:t>
            </a:r>
            <a:r>
              <a:rPr lang="en-US" dirty="0"/>
              <a:t>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decimal </a:t>
            </a:r>
            <a:r>
              <a:rPr lang="en-US" dirty="0" smtClean="0"/>
              <a:t>Salary {</a:t>
            </a:r>
            <a:endParaRPr lang="en-US" dirty="0"/>
          </a:p>
          <a:p>
            <a:r>
              <a:rPr lang="en-US" dirty="0"/>
              <a:t>  get { return this.salary }</a:t>
            </a:r>
          </a:p>
          <a:p>
            <a:r>
              <a:rPr lang="en-US" dirty="0"/>
              <a:t>  </a:t>
            </a:r>
            <a:r>
              <a:rPr lang="en-US" dirty="0" smtClean="0"/>
              <a:t>set {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value &lt; 460</a:t>
            </a:r>
            <a:r>
              <a:rPr lang="en-US" dirty="0"/>
              <a:t>)</a:t>
            </a:r>
          </a:p>
          <a:p>
            <a:r>
              <a:rPr lang="en-US" dirty="0" smtClean="0"/>
              <a:t>      throw </a:t>
            </a:r>
            <a:r>
              <a:rPr lang="en-US" dirty="0"/>
              <a:t>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this.salary = value</a:t>
            </a:r>
            <a:r>
              <a:rPr lang="en-US" dirty="0" smtClean="0"/>
              <a:t>;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70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  <a:p>
            <a:r>
              <a:rPr lang="en-US" dirty="0"/>
              <a:t>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3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02641" y="1883264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555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validation for every field</a:t>
            </a:r>
          </a:p>
          <a:p>
            <a:r>
              <a:rPr lang="en-US" dirty="0"/>
              <a:t>Names must be </a:t>
            </a:r>
            <a:br>
              <a:rPr lang="en-US" dirty="0"/>
            </a:br>
            <a:r>
              <a:rPr lang="en-US" dirty="0"/>
              <a:t>at least 3 symbols</a:t>
            </a:r>
          </a:p>
          <a:p>
            <a:r>
              <a:rPr lang="en-US" dirty="0"/>
              <a:t>Age cannot be zero or negative </a:t>
            </a:r>
          </a:p>
          <a:p>
            <a:r>
              <a:rPr lang="en-US" dirty="0"/>
              <a:t>Salary 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string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-lastName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string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-age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int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-salary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()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FirstName(string fname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)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LastName(string lname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)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Age(int age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)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7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</a:t>
            </a:r>
            <a:r>
              <a:rPr lang="en-US" dirty="0" smtClean="0"/>
              <a:t>set {</a:t>
            </a:r>
            <a:endParaRPr lang="en-US" dirty="0"/>
          </a:p>
          <a:p>
            <a:r>
              <a:rPr lang="en-US" dirty="0"/>
              <a:t>    if (age &lt; 1)</a:t>
            </a:r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</a:t>
            </a:r>
            <a:r>
              <a:rPr lang="en-US" dirty="0" smtClean="0"/>
              <a:t>; }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33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 smtClean="0"/>
              <a:t>Mutable == </a:t>
            </a:r>
            <a:br>
              <a:rPr lang="en-US" dirty="0" smtClean="0"/>
            </a:br>
            <a:r>
              <a:rPr lang="en-US" dirty="0" smtClean="0"/>
              <a:t>changeable</a:t>
            </a:r>
          </a:p>
          <a:p>
            <a:pPr lvl="1"/>
            <a:r>
              <a:rPr lang="en-US" dirty="0" smtClean="0"/>
              <a:t>Use the same memory 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endParaRPr lang="en-US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 smtClean="0"/>
              <a:t>Immutable == </a:t>
            </a:r>
            <a:br>
              <a:rPr lang="en-GB" dirty="0" smtClean="0"/>
            </a:br>
            <a:r>
              <a:rPr lang="en-GB" dirty="0" smtClean="0"/>
              <a:t>unchangeable</a:t>
            </a:r>
          </a:p>
          <a:p>
            <a:pPr lvl="1"/>
            <a:r>
              <a:rPr lang="en-GB" dirty="0" smtClean="0"/>
              <a:t>Create new memory </a:t>
            </a:r>
            <a:br>
              <a:rPr lang="en-GB" dirty="0" smtClean="0"/>
            </a:br>
            <a:r>
              <a:rPr lang="en-GB" dirty="0" smtClean="0"/>
              <a:t>every time they're </a:t>
            </a:r>
            <a:br>
              <a:rPr lang="en-GB" dirty="0" smtClean="0"/>
            </a:br>
            <a:r>
              <a:rPr lang="en-GB" dirty="0" smtClean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GB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6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field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List&lt;Person&gt;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Players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get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return this.players;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}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07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encapsulate collections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</a:t>
            </a:r>
            <a:r>
              <a:rPr lang="en-US" dirty="0" smtClean="0"/>
              <a:t>Fields (2)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37799" y="2265574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93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team &amp; </a:t>
            </a:r>
            <a:r>
              <a:rPr lang="en-US" dirty="0" smtClean="0"/>
              <a:t>Reserve </a:t>
            </a:r>
            <a:r>
              <a:rPr lang="en-US" dirty="0"/>
              <a:t>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23069" y="1228351"/>
            <a:ext cx="5423454" cy="4726019"/>
            <a:chOff x="-306388" y="2077297"/>
            <a:chExt cx="3137848" cy="472601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 : 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string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-firstTeam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: List&lt;Person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80023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+Team(String name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)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Name(): 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string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+FirstTeam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(): ReadOnlyList&lt;Person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ReserveTeam: ReadOnlyList&lt;Person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1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</a:t>
            </a:r>
            <a:r>
              <a:rPr lang="en-US" dirty="0" smtClean="0"/>
              <a:t>&gt;(); 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2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7049" y="1243968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public </a:t>
            </a:r>
            <a:r>
              <a:rPr lang="en-US" noProof="1" smtClean="0">
                <a:solidFill>
                  <a:schemeClr val="bg1"/>
                </a:solidFill>
              </a:rPr>
              <a:t>IReadOnlyCollection</a:t>
            </a:r>
            <a:r>
              <a:rPr lang="en-US" noProof="1" smtClean="0"/>
              <a:t>&lt;</a:t>
            </a:r>
            <a:r>
              <a:rPr lang="en-US" noProof="1" smtClean="0">
                <a:solidFill>
                  <a:schemeClr val="bg1"/>
                </a:solidFill>
              </a:rPr>
              <a:t>Person</a:t>
            </a:r>
            <a:r>
              <a:rPr lang="en-US" noProof="1" smtClean="0">
                <a:solidFill>
                  <a:schemeClr val="tx2"/>
                </a:solidFill>
              </a:rPr>
              <a:t>&gt;</a:t>
            </a:r>
            <a:r>
              <a:rPr lang="en-US" noProof="1" smtClean="0">
                <a:solidFill>
                  <a:schemeClr val="bg1"/>
                </a:solidFill>
              </a:rPr>
              <a:t> </a:t>
            </a:r>
            <a:r>
              <a:rPr lang="en-US" noProof="1" smtClean="0"/>
              <a:t>FirstTeam {</a:t>
            </a:r>
          </a:p>
          <a:p>
            <a:r>
              <a:rPr lang="en-US" noProof="1" smtClean="0"/>
              <a:t>  get { return this.firstTeam.</a:t>
            </a:r>
            <a:r>
              <a:rPr lang="en-US" noProof="1" smtClean="0">
                <a:solidFill>
                  <a:schemeClr val="bg1"/>
                </a:solidFill>
              </a:rPr>
              <a:t>AsReadOnly</a:t>
            </a:r>
            <a:r>
              <a:rPr lang="en-US" noProof="1" smtClean="0"/>
              <a:t>(); }</a:t>
            </a:r>
          </a:p>
          <a:p>
            <a:r>
              <a:rPr lang="en-US" noProof="1" smtClean="0"/>
              <a:t>}</a:t>
            </a:r>
          </a:p>
          <a:p>
            <a:r>
              <a:rPr lang="en-US" i="1" noProof="1" smtClean="0">
                <a:solidFill>
                  <a:schemeClr val="accent2"/>
                </a:solidFill>
              </a:rPr>
              <a:t>// </a:t>
            </a:r>
            <a:r>
              <a:rPr lang="en-US" noProof="1" smtClean="0">
                <a:solidFill>
                  <a:schemeClr val="accent2"/>
                </a:solidFill>
              </a:rPr>
              <a:t>TODO:</a:t>
            </a:r>
            <a:r>
              <a:rPr lang="en-US" i="1" noProof="1" smtClean="0">
                <a:solidFill>
                  <a:schemeClr val="accent2"/>
                </a:solidFill>
              </a:rPr>
              <a:t> Implement reserve team getter</a:t>
            </a:r>
          </a:p>
          <a:p>
            <a:r>
              <a:rPr lang="en-US" noProof="1" smtClean="0"/>
              <a:t>public void AddPlayer(</a:t>
            </a:r>
            <a:r>
              <a:rPr lang="en-US" noProof="1" smtClean="0">
                <a:solidFill>
                  <a:schemeClr val="bg1"/>
                </a:solidFill>
              </a:rPr>
              <a:t>Person player</a:t>
            </a:r>
            <a:r>
              <a:rPr lang="en-US" noProof="1" smtClean="0"/>
              <a:t>) {</a:t>
            </a:r>
          </a:p>
          <a:p>
            <a:r>
              <a:rPr lang="en-US" noProof="1" smtClean="0"/>
              <a:t>  if (player.Age &lt; 40)</a:t>
            </a:r>
          </a:p>
          <a:p>
            <a:r>
              <a:rPr lang="en-US" noProof="1" smtClean="0"/>
              <a:t>    </a:t>
            </a:r>
            <a:r>
              <a:rPr lang="en-US" noProof="1" smtClean="0">
                <a:solidFill>
                  <a:schemeClr val="bg1"/>
                </a:solidFill>
              </a:rPr>
              <a:t>firstTeam</a:t>
            </a:r>
            <a:r>
              <a:rPr lang="en-US" noProof="1" smtClean="0"/>
              <a:t>.</a:t>
            </a:r>
            <a:r>
              <a:rPr lang="en-US" noProof="1" smtClean="0">
                <a:solidFill>
                  <a:schemeClr val="bg1"/>
                </a:solidFill>
              </a:rPr>
              <a:t>Add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bg1"/>
                </a:solidFill>
              </a:rPr>
              <a:t>player</a:t>
            </a:r>
            <a:r>
              <a:rPr lang="en-US" noProof="1" smtClean="0"/>
              <a:t>);</a:t>
            </a:r>
          </a:p>
          <a:p>
            <a:r>
              <a:rPr lang="en-US" noProof="1" smtClean="0"/>
              <a:t>  else</a:t>
            </a:r>
          </a:p>
          <a:p>
            <a:r>
              <a:rPr lang="en-US" noProof="1" smtClean="0"/>
              <a:t>    </a:t>
            </a:r>
            <a:r>
              <a:rPr lang="en-US" noProof="1" smtClean="0">
                <a:solidFill>
                  <a:schemeClr val="bg1"/>
                </a:solidFill>
              </a:rPr>
              <a:t>reserveTeam</a:t>
            </a:r>
            <a:r>
              <a:rPr lang="en-US" noProof="1" smtClean="0"/>
              <a:t>.</a:t>
            </a:r>
            <a:r>
              <a:rPr lang="en-US" noProof="1" smtClean="0">
                <a:solidFill>
                  <a:schemeClr val="bg1"/>
                </a:solidFill>
              </a:rPr>
              <a:t>Add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bg1"/>
                </a:solidFill>
              </a:rPr>
              <a:t>player</a:t>
            </a:r>
            <a:r>
              <a:rPr lang="en-US" noProof="1" smtClean="0"/>
              <a:t>); }</a:t>
            </a:r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3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noProof="1" smtClean="0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9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1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19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Encapsulation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 Hiding Implementation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23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wrapping code and </a:t>
            </a:r>
            <a:r>
              <a:rPr lang="en-US" dirty="0" smtClean="0"/>
              <a:t>data together </a:t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200" dirty="0"/>
              <a:t>Structural changes remain </a:t>
            </a:r>
            <a:r>
              <a:rPr lang="en-US" sz="32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200" dirty="0"/>
              <a:t>Allows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3279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 smtClean="0"/>
          </a:p>
          <a:p>
            <a:r>
              <a:rPr lang="en-GB" dirty="0" smtClean="0"/>
              <a:t>Properties </a:t>
            </a:r>
            <a:r>
              <a:rPr lang="en-GB" dirty="0"/>
              <a:t>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65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Keyword This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959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Visibility of Class Members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Access Modifiers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9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 smtClean="0"/>
              <a:t>It's the main </a:t>
            </a:r>
            <a:r>
              <a:rPr lang="en-US" sz="4000" dirty="0"/>
              <a:t>way to perform encapsulation and </a:t>
            </a:r>
            <a:r>
              <a:rPr lang="en-US" sz="4000" dirty="0" smtClean="0"/>
              <a:t>hide </a:t>
            </a:r>
            <a:br>
              <a:rPr lang="en-US" sz="4000" dirty="0" smtClean="0"/>
            </a:br>
            <a:r>
              <a:rPr lang="en-US" sz="4000" dirty="0" smtClean="0"/>
              <a:t>data </a:t>
            </a:r>
            <a:r>
              <a:rPr lang="en-US" sz="4000" dirty="0"/>
              <a:t>from the outside world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4000" dirty="0"/>
              <a:t>T</a:t>
            </a:r>
            <a:r>
              <a:rPr lang="en-US" sz="4000" dirty="0" smtClean="0"/>
              <a:t>he </a:t>
            </a:r>
            <a:r>
              <a:rPr lang="en-US" sz="4000" dirty="0"/>
              <a:t>default field and method </a:t>
            </a:r>
            <a:r>
              <a:rPr lang="en-US" sz="4000" dirty="0" smtClean="0"/>
              <a:t>modifier is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en-US" sz="4000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800" dirty="0" smtClean="0"/>
              <a:t>accessible </a:t>
            </a:r>
            <a:r>
              <a:rPr lang="en-US" sz="3800" dirty="0"/>
              <a:t>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594" y="21835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(string name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this.name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23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1818</Words>
  <Application>Microsoft Office PowerPoint</Application>
  <PresentationFormat>Widescreen</PresentationFormat>
  <Paragraphs>421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Persons by Name and Age</vt:lpstr>
      <vt:lpstr>Solution: Sort Persons by Name and Age</vt:lpstr>
      <vt:lpstr>Solution: Sort Persons by Name and Age (2)</vt:lpstr>
      <vt:lpstr>Solution: Sort Persons by Name and Age (3)</vt:lpstr>
      <vt:lpstr>Problem: Salary Increase</vt:lpstr>
      <vt:lpstr>Solution: Salary Increase</vt:lpstr>
      <vt:lpstr>Validation</vt:lpstr>
      <vt:lpstr>Validation</vt:lpstr>
      <vt:lpstr>Validation (2)</vt:lpstr>
      <vt:lpstr>Problem: Validate Data</vt:lpstr>
      <vt:lpstr>Solution: Validate Data</vt:lpstr>
      <vt:lpstr>Mutable vs Immutable Objects</vt:lpstr>
      <vt:lpstr>Mutable Fields</vt:lpstr>
      <vt:lpstr>Mutable Fields (2)</vt:lpstr>
      <vt:lpstr>Problem: Team</vt:lpstr>
      <vt:lpstr>Solution: Team</vt:lpstr>
      <vt:lpstr>Solution: Team(2)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OOP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2</cp:revision>
  <dcterms:created xsi:type="dcterms:W3CDTF">2018-05-23T13:08:44Z</dcterms:created>
  <dcterms:modified xsi:type="dcterms:W3CDTF">2019-11-20T11:20:22Z</dcterms:modified>
  <cp:category>programming; education; software engineering; software development</cp:category>
</cp:coreProperties>
</file>