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9" r:id="rId30"/>
    <p:sldId id="285" r:id="rId31"/>
    <p:sldId id="286" r:id="rId32"/>
    <p:sldId id="291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E3DDAFD-1413-458D-B7F5-41BA08F67953}">
          <p14:sldIdLst>
            <p14:sldId id="256"/>
            <p14:sldId id="257"/>
            <p14:sldId id="258"/>
          </p14:sldIdLst>
        </p14:section>
        <p14:section name="Abstraction" id="{70089BE6-631D-45BB-B9A6-B3C676A2F0AF}">
          <p14:sldIdLst>
            <p14:sldId id="259"/>
            <p14:sldId id="260"/>
            <p14:sldId id="261"/>
            <p14:sldId id="262"/>
          </p14:sldIdLst>
        </p14:section>
        <p14:section name="Abstraction vs. Encapsulation" id="{5BBFBF6B-C9DA-4162-AF0A-1E0744510BBE}">
          <p14:sldIdLst>
            <p14:sldId id="263"/>
          </p14:sldIdLst>
        </p14:section>
        <p14:section name="Interfaces" id="{660C541A-DD9A-4421-9781-45068070988B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Abstract Classes" id="{9C5F4473-3E8F-4A45-9DAE-8274537B340C}">
          <p14:sldIdLst>
            <p14:sldId id="273"/>
            <p14:sldId id="274"/>
            <p14:sldId id="275"/>
          </p14:sldIdLst>
        </p14:section>
        <p14:section name="Interfaces vs Abstract Classes" id="{EFC919BC-1F2D-4B24-AB1A-086070D7A8FF}">
          <p14:sldIdLst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Conclusion" id="{A609F832-8115-429D-A07F-55CF3868C2A9}">
          <p14:sldIdLst>
            <p14:sldId id="283"/>
            <p14:sldId id="289"/>
            <p14:sldId id="285"/>
            <p14:sldId id="286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70546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2390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93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0619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2580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0068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21483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70367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3121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1400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4525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9584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3092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6106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610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0.jpe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3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4" y="2351427"/>
            <a:ext cx="2646274" cy="20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Internal addition by compiler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46047" y="1815184"/>
            <a:ext cx="6554101" cy="1694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646047" y="4553862"/>
            <a:ext cx="6554101" cy="1694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interface 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Arrow: Down 4"/>
          <p:cNvSpPr/>
          <p:nvPr/>
        </p:nvSpPr>
        <p:spPr>
          <a:xfrm>
            <a:off x="3665584" y="3512617"/>
            <a:ext cx="4731335" cy="1018340"/>
          </a:xfrm>
          <a:prstGeom prst="downArrow">
            <a:avLst>
              <a:gd name="adj1" fmla="val 42753"/>
              <a:gd name="adj2" fmla="val 100000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dirty="0">
                <a:latin typeface="Consolas" pitchFamily="49" charset="0"/>
                <a:cs typeface="Consolas" pitchFamily="49" charset="0"/>
              </a:rPr>
              <a:t>compiler</a:t>
            </a:r>
            <a:endParaRPr lang="bg-BG" sz="2397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495841" y="2404090"/>
            <a:ext cx="1415709" cy="516724"/>
          </a:xfrm>
          <a:prstGeom prst="wedgeRoundRectCallout">
            <a:avLst>
              <a:gd name="adj1" fmla="val -64897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Keyword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7239000" y="2313744"/>
            <a:ext cx="1275780" cy="429457"/>
          </a:xfrm>
          <a:prstGeom prst="wedgeRoundRectCallout">
            <a:avLst>
              <a:gd name="adj1" fmla="val -56763"/>
              <a:gd name="adj2" fmla="val -5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Example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implementation </a:t>
            </a:r>
            <a:r>
              <a:rPr lang="en-US" dirty="0"/>
              <a:t>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is provided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14600" y="2514600"/>
            <a:ext cx="5181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14600" y="4386816"/>
            <a:ext cx="5867400" cy="1632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Document : IPrintable {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("Hello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"); 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U-Turn Arrow 3"/>
          <p:cNvSpPr/>
          <p:nvPr/>
        </p:nvSpPr>
        <p:spPr bwMode="auto">
          <a:xfrm rot="5400000">
            <a:off x="8274764" y="3960848"/>
            <a:ext cx="1023190" cy="808719"/>
          </a:xfrm>
          <a:prstGeom prst="uturnArrow">
            <a:avLst>
              <a:gd name="adj1" fmla="val 2690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9470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Contains only </a:t>
            </a:r>
            <a:r>
              <a:rPr lang="en-US" dirty="0"/>
              <a:t>the signatures of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indexers</a:t>
            </a:r>
          </a:p>
          <a:p>
            <a:r>
              <a:rPr lang="en-US" dirty="0" smtClean="0"/>
              <a:t>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base interfaces</a:t>
            </a:r>
          </a:p>
          <a:p>
            <a:r>
              <a:rPr lang="en-US" dirty="0"/>
              <a:t>When a base type list contains a base class and interfaces, the </a:t>
            </a:r>
            <a:r>
              <a:rPr lang="en-US" b="1" dirty="0">
                <a:solidFill>
                  <a:schemeClr val="bg1"/>
                </a:solidFill>
              </a:rPr>
              <a:t>base class </a:t>
            </a:r>
            <a:r>
              <a:rPr lang="en-US" dirty="0"/>
              <a:t>must come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in the list</a:t>
            </a:r>
          </a:p>
          <a:p>
            <a:r>
              <a:rPr lang="en-US" dirty="0"/>
              <a:t>A class that </a:t>
            </a:r>
            <a:r>
              <a:rPr lang="en-US" b="1" dirty="0">
                <a:solidFill>
                  <a:schemeClr val="bg1"/>
                </a:solidFill>
              </a:rPr>
              <a:t>implements</a:t>
            </a:r>
            <a:r>
              <a:rPr lang="en-US" dirty="0"/>
              <a:t> an interface can explicitly implement </a:t>
            </a:r>
            <a:r>
              <a:rPr lang="en-US" b="1" dirty="0">
                <a:solidFill>
                  <a:schemeClr val="bg1"/>
                </a:solidFill>
              </a:rPr>
              <a:t>members</a:t>
            </a:r>
            <a:r>
              <a:rPr lang="en-US" dirty="0"/>
              <a:t> of that </a:t>
            </a:r>
            <a:r>
              <a:rPr lang="en-US" b="1" dirty="0" smtClean="0">
                <a:solidFill>
                  <a:schemeClr val="bg1"/>
                </a:solidFill>
              </a:rPr>
              <a:t>interface</a:t>
            </a:r>
          </a:p>
          <a:p>
            <a:pPr lvl="1"/>
            <a:r>
              <a:rPr lang="en-US" dirty="0" smtClean="0"/>
              <a:t>An explicitly implemented member </a:t>
            </a:r>
            <a:r>
              <a:rPr lang="en-US" b="1" dirty="0" smtClean="0">
                <a:solidFill>
                  <a:schemeClr val="bg1"/>
                </a:solidFill>
              </a:rPr>
              <a:t>cannot</a:t>
            </a:r>
            <a:r>
              <a:rPr lang="en-US" dirty="0" smtClean="0"/>
              <a:t> be accessed through a class instance, but only through an instance of the interface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2437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Relationship between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r>
              <a:rPr lang="en-US" dirty="0"/>
              <a:t>Multiple inheritance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Inheritance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800600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4925" y="2394985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644450" y="238480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9067801" y="2389528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8928" y="3046066"/>
            <a:ext cx="2146218" cy="439968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8928" y="1909211"/>
            <a:ext cx="2146218" cy="42326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800600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7135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2272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effectLst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5000" y="5707579"/>
            <a:ext cx="2146218" cy="457200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42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7091" y="4517124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6025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30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2331" y="5689013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525001" y="506907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3953222" y="5087818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7" name="Down Arrow 6"/>
          <p:cNvSpPr/>
          <p:nvPr/>
        </p:nvSpPr>
        <p:spPr bwMode="auto">
          <a:xfrm rot="10800000">
            <a:off x="1466820" y="2363825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8841214" y="2363824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Down Arrow 37"/>
          <p:cNvSpPr/>
          <p:nvPr/>
        </p:nvSpPr>
        <p:spPr bwMode="auto">
          <a:xfrm rot="7254787">
            <a:off x="7862498" y="4736111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4388737">
            <a:off x="9218042" y="4678934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7254787">
            <a:off x="2243728" y="4713985"/>
            <a:ext cx="45719" cy="12953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4388737">
            <a:off x="3625995" y="4703956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Down Arrow 47"/>
          <p:cNvSpPr/>
          <p:nvPr/>
        </p:nvSpPr>
        <p:spPr bwMode="auto">
          <a:xfrm rot="10800000">
            <a:off x="5178339" y="2363823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4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  <p:bldP spid="7" grpId="0" animBg="1"/>
      <p:bldP spid="37" grpId="0" animBg="1"/>
      <p:bldP spid="38" grpId="0" animBg="1"/>
      <p:bldP spid="40" grpId="0" animBg="1"/>
      <p:bldP spid="31" grpId="0" animBg="1"/>
      <p:bldP spid="47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project that contains an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drawable objects</a:t>
            </a:r>
          </a:p>
          <a:p>
            <a:r>
              <a:rPr lang="en-US" dirty="0"/>
              <a:t>Implements two type of shapes: </a:t>
            </a:r>
            <a:r>
              <a:rPr lang="en-US" b="1" dirty="0">
                <a:solidFill>
                  <a:schemeClr val="bg1"/>
                </a:solidFill>
              </a:rPr>
              <a:t>Circle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Rectangle </a:t>
            </a:r>
          </a:p>
          <a:p>
            <a:r>
              <a:rPr lang="en-US" dirty="0"/>
              <a:t>Both classes have to print on the console </a:t>
            </a:r>
            <a:br>
              <a:rPr lang="en-US" dirty="0"/>
            </a:br>
            <a:r>
              <a:rPr lang="en-US" dirty="0"/>
              <a:t>their shape with "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"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9637" y="4120244"/>
            <a:ext cx="3597336" cy="1705250"/>
            <a:chOff x="-306494" y="1714897"/>
            <a:chExt cx="1971028" cy="1705250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Circle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494" y="2833211"/>
              <a:ext cx="1970922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397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Radius: int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93087" y="3739135"/>
            <a:ext cx="3429001" cy="2219414"/>
            <a:chOff x="-306388" y="1581920"/>
            <a:chExt cx="1878795" cy="2219414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81920"/>
              <a:ext cx="1878795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91627"/>
              <a:ext cx="1878795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-Width: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-Height: 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458200" y="4151621"/>
            <a:ext cx="3124200" cy="1696643"/>
            <a:chOff x="5561362" y="1464774"/>
            <a:chExt cx="3124200" cy="1696643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464774"/>
              <a:ext cx="3124200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&lt;&lt;interface&gt;&gt;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IDrawable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574481"/>
              <a:ext cx="31242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+Draw()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F15B83F-64CD-4D09-B8A1-F0482ADCA5D4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424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502308" y="1295400"/>
            <a:ext cx="52606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 Draw()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0708" y="499648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a constructor</a:t>
            </a:r>
            <a:endParaRPr lang="bg-BG" sz="2397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implement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0708" y="314594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fields and a constructor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4611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Shapes – Rectangle Draw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1337522"/>
            <a:ext cx="9569937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Draw()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i = 1; i &lt; this.height - 1; ++i)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DrawLine(this.width, '*', '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DrawLine(this.width, '*',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'*'); 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private void DrawLine(int width, char end, char mid)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Console.Write(end);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i = 1; i &lt; width - 1; ++i)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Console.Write(mid);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Console.WriteLine(end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787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Shapes – Circle Draw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1337522"/>
            <a:ext cx="9457226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rIn = this.radius - 0.4;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rOut = this.radius + 0.4;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for (double y = this.radius; y &gt;= -this.radius; --y)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(double x = -this.Radius; x &lt; rOut; x += 0.5)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double value = x * x + y * y;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if (value &gt;= rIn * rIn &amp;&amp; value &lt;= rOut * rOut)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"); 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 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0539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Abstract Classes and Methods</a:t>
            </a:r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524001"/>
            <a:ext cx="2438095" cy="243809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Abstract Classes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902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Cannot</a:t>
            </a:r>
            <a:r>
              <a:rPr lang="en-US" dirty="0" smtClean="0"/>
              <a:t> be instantiated</a:t>
            </a:r>
          </a:p>
          <a:p>
            <a:r>
              <a:rPr lang="en-US" dirty="0" smtClean="0"/>
              <a:t>May contain </a:t>
            </a:r>
            <a:r>
              <a:rPr lang="en-US" b="1" dirty="0" smtClean="0">
                <a:solidFill>
                  <a:schemeClr val="bg1"/>
                </a:solidFill>
              </a:rPr>
              <a:t>abstract methods </a:t>
            </a:r>
            <a:r>
              <a:rPr lang="en-US" dirty="0" smtClean="0"/>
              <a:t>and </a:t>
            </a:r>
            <a:r>
              <a:rPr lang="en-US" b="1" noProof="1" smtClean="0">
                <a:solidFill>
                  <a:schemeClr val="bg1"/>
                </a:solidFill>
              </a:rPr>
              <a:t>accessors</a:t>
            </a:r>
          </a:p>
          <a:p>
            <a:r>
              <a:rPr lang="en-US" dirty="0" smtClean="0"/>
              <a:t>Must provide </a:t>
            </a:r>
            <a:r>
              <a:rPr lang="en-US" b="1" dirty="0" smtClean="0">
                <a:solidFill>
                  <a:schemeClr val="bg1"/>
                </a:solidFill>
              </a:rPr>
              <a:t>implementation</a:t>
            </a:r>
            <a:r>
              <a:rPr lang="en-US" dirty="0" smtClean="0"/>
              <a:t> </a:t>
            </a:r>
            <a:r>
              <a:rPr lang="en-US" dirty="0"/>
              <a:t>for all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interface members</a:t>
            </a:r>
          </a:p>
          <a:p>
            <a:r>
              <a:rPr lang="en-US" dirty="0" smtClean="0"/>
              <a:t>Implementing an interface might map the interface methods onto </a:t>
            </a:r>
            <a:r>
              <a:rPr lang="en-US" b="1" dirty="0" smtClean="0">
                <a:solidFill>
                  <a:schemeClr val="bg1"/>
                </a:solidFill>
              </a:rPr>
              <a:t>abstract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 Class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952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600" dirty="0"/>
              <a:t>Abstraction</a:t>
            </a:r>
          </a:p>
          <a:p>
            <a:r>
              <a:rPr lang="fr-FR" sz="3600" dirty="0"/>
              <a:t>Interfaces</a:t>
            </a:r>
          </a:p>
          <a:p>
            <a:r>
              <a:rPr lang="fr-FR" sz="3600" dirty="0"/>
              <a:t>Abstract Classes</a:t>
            </a:r>
          </a:p>
          <a:p>
            <a:r>
              <a:rPr lang="fr-FR" sz="3600" dirty="0"/>
              <a:t>Interfaces vs Abstract Classes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is implicitly a </a:t>
            </a:r>
            <a:r>
              <a:rPr lang="en-US" sz="3600" b="1" dirty="0">
                <a:solidFill>
                  <a:schemeClr val="bg1"/>
                </a:solidFill>
              </a:rPr>
              <a:t>virtual</a:t>
            </a:r>
            <a:r>
              <a:rPr lang="en-US" dirty="0"/>
              <a:t> </a:t>
            </a:r>
            <a:r>
              <a:rPr lang="en-US" dirty="0" smtClean="0"/>
              <a:t>method</a:t>
            </a:r>
            <a:endParaRPr lang="en-US" dirty="0"/>
          </a:p>
          <a:p>
            <a:r>
              <a:rPr lang="en-US" dirty="0"/>
              <a:t>Abstract method declarations are only permitted in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b="1" dirty="0" smtClean="0">
                <a:solidFill>
                  <a:schemeClr val="bg1"/>
                </a:solidFill>
              </a:rPr>
              <a:t>abstract classes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 smtClean="0"/>
              <a:t>An </a:t>
            </a:r>
            <a:r>
              <a:rPr lang="en-US" dirty="0"/>
              <a:t>abstract method declaration provides no actual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implementation:</a:t>
            </a:r>
            <a:endParaRPr lang="bg-BG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60742" y="4648200"/>
            <a:ext cx="5481775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void Build();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359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Interfaces vs Abstract Classes</a:t>
            </a:r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4" y="1371601"/>
            <a:ext cx="2514295" cy="25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class may </a:t>
            </a:r>
            <a:r>
              <a:rPr lang="en-US" sz="3000" b="1" dirty="0">
                <a:solidFill>
                  <a:schemeClr val="bg1"/>
                </a:solidFill>
              </a:rPr>
              <a:t>implement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have access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modifiers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everything is </a:t>
            </a:r>
            <a:br>
              <a:rPr lang="en-US" sz="3000" dirty="0"/>
            </a:br>
            <a:r>
              <a:rPr lang="en-US" sz="3000" dirty="0"/>
              <a:t>assumed as public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provide any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code</a:t>
            </a:r>
            <a:r>
              <a:rPr lang="en-US" sz="3000" dirty="0"/>
              <a:t>, just the signature</a:t>
            </a:r>
            <a:endParaRPr lang="en-GB" sz="3000" dirty="0"/>
          </a:p>
          <a:p>
            <a:endParaRPr lang="en-GB" sz="3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Clr>
                <a:schemeClr val="tx1"/>
              </a:buClr>
            </a:pPr>
            <a:r>
              <a:rPr lang="en-GB" sz="3200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provide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and/or </a:t>
            </a:r>
            <a:br>
              <a:rPr lang="en-US" dirty="0"/>
            </a:br>
            <a:r>
              <a:rPr lang="en-US" dirty="0"/>
              <a:t>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have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049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Interface</a:t>
            </a:r>
          </a:p>
          <a:p>
            <a:pPr lvl="1"/>
            <a:r>
              <a:rPr lang="en-US" sz="3000" dirty="0"/>
              <a:t>Fields and constants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can't be defined</a:t>
            </a:r>
          </a:p>
          <a:p>
            <a:pPr lvl="1"/>
            <a:r>
              <a:rPr lang="en-US" sz="3000" dirty="0"/>
              <a:t>If we add </a:t>
            </a:r>
            <a:r>
              <a:rPr lang="en-US" sz="3000" b="1" dirty="0">
                <a:solidFill>
                  <a:schemeClr val="bg1"/>
                </a:solidFill>
              </a:rPr>
              <a:t>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have to track down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all the implementations </a:t>
            </a:r>
            <a:r>
              <a:rPr lang="en-US" sz="3000" dirty="0"/>
              <a:t>of the interface and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define implementation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the new method</a:t>
            </a:r>
            <a:endParaRPr lang="en-GB" sz="3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0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Fields and constants </a:t>
            </a:r>
            <a:r>
              <a:rPr lang="en-US" sz="3000" b="1" dirty="0">
                <a:solidFill>
                  <a:schemeClr val="bg1"/>
                </a:solidFill>
              </a:rPr>
              <a:t/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we add a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</a:t>
            </a:r>
            <a:r>
              <a:rPr lang="en-US" sz="3000" dirty="0"/>
              <a:t>have the option of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providing default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implementation </a:t>
            </a:r>
            <a:r>
              <a:rPr lang="en-US" sz="3000" dirty="0"/>
              <a:t>and </a:t>
            </a:r>
            <a:br>
              <a:rPr lang="en-US" sz="3000" dirty="0"/>
            </a:br>
            <a:r>
              <a:rPr lang="en-US" sz="3000" dirty="0"/>
              <a:t>therefore all the existing </a:t>
            </a:r>
            <a:br>
              <a:rPr lang="en-US" sz="3000" dirty="0"/>
            </a:br>
            <a:r>
              <a:rPr lang="en-US" sz="3000" dirty="0"/>
              <a:t>code might work properly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46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hierarchy of interfaces and classes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84529" y="1790679"/>
            <a:ext cx="3658600" cy="1196535"/>
            <a:chOff x="4683210" y="1333424"/>
            <a:chExt cx="3658600" cy="1196535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333424"/>
              <a:ext cx="3658600" cy="609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&lt;&lt;IElectricCar&gt;&gt;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43023"/>
              <a:ext cx="36586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+Battery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77000" y="1790678"/>
            <a:ext cx="4608598" cy="2809508"/>
            <a:chOff x="5180012" y="1653737"/>
            <a:chExt cx="4608598" cy="2809508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653737"/>
              <a:ext cx="4608598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&lt;&lt;ICar&gt;&gt;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45991"/>
              <a:ext cx="4604324" cy="221725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+Model: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+Color: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+Start():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+Stop(): string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8280548" y="5382344"/>
            <a:ext cx="1001502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Seat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228274" y="5382344"/>
            <a:ext cx="1171110" cy="60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Tesla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2749248" y="3061993"/>
            <a:ext cx="153370" cy="219313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4200000">
            <a:off x="4798582" y="3780319"/>
            <a:ext cx="247501" cy="232681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15B83F-64CD-4D09-B8A1-F0482ADCA5D4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8675083" y="4717800"/>
            <a:ext cx="240317" cy="540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4330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2" grpId="0" animBg="1"/>
      <p:bldP spid="2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276600" y="1337522"/>
            <a:ext cx="5676900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 Model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Color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Start();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Stop();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IElectricCar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int Batteries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3607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43000" y="1295401"/>
            <a:ext cx="9982200" cy="53016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Tesla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IElectricCar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Batteries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Tesla (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 model, string color, int batteries)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726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(3)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86000" y="1342882"/>
            <a:ext cx="7620000" cy="5253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Seat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Tesla(string model, string color)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3450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How do we achieve abstraction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Interfaces 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Abstract classes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/>
          </a:p>
          <a:p>
            <a:pPr marL="0" indent="0" algn="ctr">
              <a:buNone/>
            </a:pPr>
            <a:r>
              <a:rPr lang="en-US" sz="8800" b="1" u="sng">
                <a:solidFill>
                  <a:schemeClr val="bg1"/>
                </a:solidFill>
              </a:rPr>
              <a:t>sli.do</a:t>
            </a:r>
            <a:endParaRPr lang="bg-BG" sz="7200" b="1" u="sng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</a:t>
            </a:r>
            <a:r>
              <a:rPr lang="en-US" sz="11500" b="1" noProof="1"/>
              <a:t>csharp</a:t>
            </a:r>
            <a:r>
              <a:rPr lang="bg-BG" sz="11500"/>
              <a:t>-</a:t>
            </a:r>
            <a:r>
              <a:rPr lang="en-US" sz="11500" b="1"/>
              <a:t>advanced</a:t>
            </a:r>
            <a:endParaRPr lang="en-US" sz="11500" b="1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Have a Question?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282" y="4534974"/>
            <a:ext cx="5664408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1316" y="4534974"/>
            <a:ext cx="3959051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373" y="2475523"/>
            <a:ext cx="5789314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1318" y="2475523"/>
            <a:ext cx="3855365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423" y="1445798"/>
            <a:ext cx="2446264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1316" y="1445798"/>
            <a:ext cx="4182523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334" y="1445798"/>
            <a:ext cx="2711597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30" y="3505249"/>
            <a:ext cx="2517690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1316" y="3505249"/>
            <a:ext cx="4538108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951" y="3505249"/>
            <a:ext cx="1747737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4305" y="5564699"/>
            <a:ext cx="2871550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5343" y="5653739"/>
            <a:ext cx="6471189" cy="77388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904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4416" y="1711668"/>
            <a:ext cx="8223172" cy="414803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22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Achieving Abstraction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133600" cy="2133600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Abstraction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the Latin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</a:t>
            </a:r>
            <a:r>
              <a:rPr lang="en-US" b="1" dirty="0" smtClean="0">
                <a:solidFill>
                  <a:schemeClr val="bg1"/>
                </a:solidFill>
              </a:rPr>
              <a:t>information</a:t>
            </a:r>
            <a:r>
              <a:rPr lang="en-US" b="1" dirty="0" smtClean="0"/>
              <a:t>,</a:t>
            </a:r>
            <a:r>
              <a:rPr lang="en-US" b="1" dirty="0" smtClean="0">
                <a:solidFill>
                  <a:schemeClr val="bg1"/>
                </a:solidFill>
              </a:rPr>
              <a:t> relevant </a:t>
            </a:r>
            <a:r>
              <a:rPr lang="en-US" dirty="0"/>
              <a:t>in a given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context, and </a:t>
            </a:r>
            <a:r>
              <a:rPr lang="en-US" b="1" dirty="0">
                <a:solidFill>
                  <a:schemeClr val="bg1"/>
                </a:solidFill>
              </a:rPr>
              <a:t>forgetting information </a:t>
            </a:r>
            <a:r>
              <a:rPr lang="en-US" dirty="0"/>
              <a:t>that 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in that context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821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7433" y="1905000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9298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7785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3900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1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Abstraction </a:t>
            </a:r>
            <a:r>
              <a:rPr lang="en-US" dirty="0" smtClean="0"/>
              <a:t>means ignoring </a:t>
            </a:r>
            <a:r>
              <a:rPr lang="en-US" b="1" dirty="0" smtClean="0">
                <a:solidFill>
                  <a:schemeClr val="bg1"/>
                </a:solidFill>
              </a:rPr>
              <a:t>irrelevant </a:t>
            </a:r>
            <a:r>
              <a:rPr lang="en-US" dirty="0" smtClean="0"/>
              <a:t>features, properties, or </a:t>
            </a:r>
            <a:br>
              <a:rPr lang="en-US" dirty="0" smtClean="0"/>
            </a:br>
            <a:r>
              <a:rPr lang="en-US" dirty="0" smtClean="0"/>
              <a:t>functions and emphasizing the</a:t>
            </a:r>
            <a:r>
              <a:rPr lang="en-US" b="1" dirty="0" smtClean="0">
                <a:solidFill>
                  <a:schemeClr val="bg1"/>
                </a:solidFill>
              </a:rPr>
              <a:t> ones … </a:t>
            </a:r>
          </a:p>
          <a:p>
            <a:pPr marL="457200" indent="-457200">
              <a:lnSpc>
                <a:spcPct val="11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1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1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1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... relevant </a:t>
            </a:r>
            <a:r>
              <a:rPr lang="en-US" dirty="0" smtClean="0"/>
              <a:t>to the </a:t>
            </a:r>
            <a:r>
              <a:rPr lang="en-US" b="1" dirty="0" smtClean="0">
                <a:solidFill>
                  <a:schemeClr val="bg1"/>
                </a:solidFill>
              </a:rPr>
              <a:t>context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chemeClr val="bg1"/>
                </a:solidFill>
              </a:rPr>
              <a:t>project </a:t>
            </a:r>
            <a:r>
              <a:rPr lang="en-US" dirty="0" smtClean="0"/>
              <a:t>we develop</a:t>
            </a:r>
          </a:p>
          <a:p>
            <a:pPr marL="457200" indent="-457200">
              <a:lnSpc>
                <a:spcPct val="11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Abstraction helps </a:t>
            </a:r>
            <a:r>
              <a:rPr lang="en-US" b="1" dirty="0" smtClean="0">
                <a:solidFill>
                  <a:schemeClr val="bg1"/>
                </a:solidFill>
              </a:rPr>
              <a:t>managing </a:t>
            </a:r>
            <a:r>
              <a:rPr lang="en-US" dirty="0" smtClean="0"/>
              <a:t>complexity</a:t>
            </a:r>
          </a:p>
          <a:p>
            <a:pPr marL="457200" indent="-457200">
              <a:lnSpc>
                <a:spcPct val="11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Abstraction</a:t>
            </a:r>
            <a:r>
              <a:rPr lang="en-US" dirty="0" smtClean="0"/>
              <a:t> lets you focus on </a:t>
            </a:r>
            <a:r>
              <a:rPr lang="en-US" b="1" dirty="0" smtClean="0">
                <a:solidFill>
                  <a:schemeClr val="bg1"/>
                </a:solidFill>
              </a:rPr>
              <a:t>what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object does </a:t>
            </a:r>
            <a:r>
              <a:rPr lang="en-US" dirty="0" smtClean="0"/>
              <a:t>instead of 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how it does it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E589A-1771-431D-B488-D97C54543D2D}"/>
              </a:ext>
            </a:extLst>
          </p:cNvPr>
          <p:cNvGrpSpPr/>
          <p:nvPr/>
        </p:nvGrpSpPr>
        <p:grpSpPr>
          <a:xfrm>
            <a:off x="1524000" y="2209800"/>
            <a:ext cx="9144000" cy="1981200"/>
            <a:chOff x="1370012" y="2590800"/>
            <a:chExt cx="9144000" cy="1981200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664925D4-E565-4699-9E7F-9E213DF67281}"/>
                </a:ext>
              </a:extLst>
            </p:cNvPr>
            <p:cNvSpPr/>
            <p:nvPr/>
          </p:nvSpPr>
          <p:spPr>
            <a:xfrm>
              <a:off x="3351212" y="3275076"/>
              <a:ext cx="7162800" cy="1068324"/>
            </a:xfrm>
            <a:prstGeom prst="cloudCallout">
              <a:avLst>
                <a:gd name="adj1" fmla="val -60621"/>
                <a:gd name="adj2" fmla="val -9656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/>
                  </a:solidFill>
                </a:rPr>
                <a:t>"Relevant" to what?</a:t>
              </a:r>
              <a:endParaRPr lang="bg-BG" sz="40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 descr="Man">
              <a:extLst>
                <a:ext uri="{FF2B5EF4-FFF2-40B4-BE49-F238E27FC236}">
                  <a16:creationId xmlns:a16="http://schemas.microsoft.com/office/drawing/2014/main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70012" y="2590800"/>
              <a:ext cx="1981200" cy="1981200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588" y="1150939"/>
            <a:ext cx="11804650" cy="5570537"/>
          </a:xfrm>
        </p:spPr>
        <p:txBody>
          <a:bodyPr/>
          <a:lstStyle/>
          <a:p>
            <a:r>
              <a:rPr lang="en-US" dirty="0"/>
              <a:t>There are two ways to achieve abstraction</a:t>
            </a:r>
          </a:p>
          <a:p>
            <a:pPr lvl="1"/>
            <a:r>
              <a:rPr lang="en-US" dirty="0" smtClean="0"/>
              <a:t>Interfaces</a:t>
            </a:r>
            <a:endParaRPr lang="en-US" dirty="0"/>
          </a:p>
          <a:p>
            <a:pPr lvl="1"/>
            <a:r>
              <a:rPr lang="en-US" dirty="0"/>
              <a:t>Abstract class</a:t>
            </a:r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</a:t>
            </a:r>
            <a:r>
              <a:rPr lang="en-US" dirty="0" smtClean="0"/>
              <a:t>o </a:t>
            </a: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A</a:t>
            </a:r>
            <a:r>
              <a:rPr lang="en-US" dirty="0" smtClean="0"/>
              <a:t>chieve </a:t>
            </a:r>
            <a:r>
              <a:rPr lang="en-US" dirty="0"/>
              <a:t>A</a:t>
            </a:r>
            <a:r>
              <a:rPr lang="en-US" dirty="0" smtClean="0"/>
              <a:t>bstraction</a:t>
            </a:r>
            <a:r>
              <a:rPr lang="en-US" dirty="0"/>
              <a:t>?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6801" y="3124200"/>
            <a:ext cx="7108703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5650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</a:t>
            </a:r>
            <a:r>
              <a:rPr lang="en-US" dirty="0" smtClean="0"/>
              <a:t>vs </a:t>
            </a:r>
            <a:r>
              <a:rPr lang="en-US" dirty="0"/>
              <a:t>Encapsulation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classes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the code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to protect the data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from the outside world </a:t>
            </a: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 … )</a:t>
            </a:r>
          </a:p>
          <a:p>
            <a:pPr lvl="1"/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43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Working with Interfaces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2057400" cy="2057400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Interfaces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3260</TotalTime>
  <Words>1673</Words>
  <Application>Microsoft Office PowerPoint</Application>
  <PresentationFormat>Widescreen</PresentationFormat>
  <Paragraphs>363</Paragraphs>
  <Slides>33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Interfaces and Abstraction </vt:lpstr>
      <vt:lpstr>Table of Contents</vt:lpstr>
      <vt:lpstr>Have a Question?</vt:lpstr>
      <vt:lpstr>Achieving Abstraction</vt:lpstr>
      <vt:lpstr>What is Abstraction?</vt:lpstr>
      <vt:lpstr>Abstraction in OOP</vt:lpstr>
      <vt:lpstr>How Do We Achieve Abstraction?</vt:lpstr>
      <vt:lpstr>Abstraction vs Encapsulation</vt:lpstr>
      <vt:lpstr>Working with Interfaces</vt:lpstr>
      <vt:lpstr>Interface</vt:lpstr>
      <vt:lpstr>Interface Example</vt:lpstr>
      <vt:lpstr>Interface (2)</vt:lpstr>
      <vt:lpstr>Multiple Inheritance</vt:lpstr>
      <vt:lpstr>Problem: Shapes</vt:lpstr>
      <vt:lpstr>Solution: Shapes </vt:lpstr>
      <vt:lpstr>Solution: Shapes – Rectangle Draw</vt:lpstr>
      <vt:lpstr>Solution: Shapes – Circle Draw </vt:lpstr>
      <vt:lpstr>Abstract Classes and Methods</vt:lpstr>
      <vt:lpstr>Abstract Class</vt:lpstr>
      <vt:lpstr>Abstract Methods</vt:lpstr>
      <vt:lpstr>Interfaces vs Abstract Classes</vt:lpstr>
      <vt:lpstr>Interface vs Abstract Class </vt:lpstr>
      <vt:lpstr>Interface vs Abstract Class (2)</vt:lpstr>
      <vt:lpstr>Problem: Cars</vt:lpstr>
      <vt:lpstr>Solution: Cars</vt:lpstr>
      <vt:lpstr>Solution: Cars (2)</vt:lpstr>
      <vt:lpstr>Solution: Cars (3)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Interfaces and Abstraction</dc:title>
  <dc:subject>C# OOP  – Practical Training Course @ SoftUni</dc:subject>
  <dc:creator>Software University</dc:creator>
  <cp:keywords>C# OOP ; C#;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Peter Arnaudov</cp:lastModifiedBy>
  <cp:revision>2</cp:revision>
  <dcterms:created xsi:type="dcterms:W3CDTF">2018-05-23T13:08:44Z</dcterms:created>
  <dcterms:modified xsi:type="dcterms:W3CDTF">2019-11-20T11:21:18Z</dcterms:modified>
  <cp:category>programming; education; software engineering; software development </cp:category>
</cp:coreProperties>
</file>