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2" r:id="rId33"/>
    <p:sldId id="288" r:id="rId34"/>
    <p:sldId id="289" r:id="rId35"/>
    <p:sldId id="294"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7D29417-B39C-45A9-BEE4-2AC4FA10A18B}">
          <p14:sldIdLst>
            <p14:sldId id="256"/>
            <p14:sldId id="257"/>
            <p14:sldId id="258"/>
          </p14:sldIdLst>
        </p14:section>
        <p14:section name="Polymorphism" id="{9F930BEA-4DDC-43FC-A48E-B2291B1C51B8}">
          <p14:sldIdLst>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 name="Conclusion" id="{AA815E07-77FC-4EC5-A6E7-1A454DF9D2E5}">
          <p14:sldIdLst>
            <p14:sldId id="286"/>
            <p14:sldId id="292"/>
            <p14:sldId id="288"/>
            <p14:sldId id="289"/>
            <p14:sldId id="294"/>
            <p14:sldId id="2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78" d="100"/>
          <a:sy n="78" d="100"/>
        </p:scale>
        <p:origin x="754" y="6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20.11.2019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71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6237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0493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62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8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857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814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568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862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53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1210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55599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68167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9679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9952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81420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1244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6941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023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101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95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5178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hyperlink" Target="http://www.xs-software.com/" TargetMode="External"/><Relationship Id="rId18" Type="http://schemas.openxmlformats.org/officeDocument/2006/relationships/image" Target="../media/image32.png"/><Relationship Id="rId26" Type="http://schemas.openxmlformats.org/officeDocument/2006/relationships/image" Target="../media/image36.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29.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25.xml"/><Relationship Id="rId16" Type="http://schemas.openxmlformats.org/officeDocument/2006/relationships/image" Target="../media/image31.png"/><Relationship Id="rId20"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hyperlink" Target="http://www.telenor.bg/" TargetMode="External"/><Relationship Id="rId24" Type="http://schemas.openxmlformats.org/officeDocument/2006/relationships/image" Target="../media/image35.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28.png"/><Relationship Id="rId19" Type="http://schemas.openxmlformats.org/officeDocument/2006/relationships/hyperlink" Target="http://smartit.bg/" TargetMode="External"/><Relationship Id="rId4" Type="http://schemas.openxmlformats.org/officeDocument/2006/relationships/image" Target="../media/image25.png"/><Relationship Id="rId9" Type="http://schemas.openxmlformats.org/officeDocument/2006/relationships/hyperlink" Target="https://www.softwaregroup.com/" TargetMode="External"/><Relationship Id="rId14" Type="http://schemas.openxmlformats.org/officeDocument/2006/relationships/image" Target="../media/image30.png"/><Relationship Id="rId22"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37.jpeg"/><Relationship Id="rId7" Type="http://schemas.openxmlformats.org/officeDocument/2006/relationships/image" Target="../media/image39.jpe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38.png"/><Relationship Id="rId4" Type="http://schemas.openxmlformats.org/officeDocument/2006/relationships/hyperlink" Target="https://www.onebitsoftware.net/" TargetMode="External"/><Relationship Id="rId9" Type="http://schemas.openxmlformats.org/officeDocument/2006/relationships/image" Target="../media/image40.gif"/></Relationships>
</file>

<file path=ppt/slides/_rels/slide35.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smtClean="0"/>
              <a:t>Polymorphism, Override and Overload </a:t>
            </a:r>
            <a:r>
              <a:rPr lang="en-US" dirty="0"/>
              <a:t>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smtClean="0">
                <a:hlinkClick r:id="rId3"/>
              </a:rPr>
              <a:t>https://softuni.bg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859" y="2185796"/>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Type Pattern</a:t>
            </a:r>
            <a:endParaRPr lang="en-US" dirty="0"/>
          </a:p>
        </p:txBody>
      </p:sp>
      <p:sp>
        <p:nvSpPr>
          <p:cNvPr id="7" name="Rectangle 6"/>
          <p:cNvSpPr>
            <a:spLocks noChangeArrowheads="1"/>
          </p:cNvSpPr>
          <p:nvPr/>
        </p:nvSpPr>
        <p:spPr bwMode="auto">
          <a:xfrm>
            <a:off x="896708" y="1866452"/>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t>
            </a: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(personTwo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smtClean="0">
                <a:solidFill>
                  <a:schemeClr val="bg1"/>
                </a:solidFill>
                <a:latin typeface="Consolas" pitchFamily="49" charset="0"/>
                <a:cs typeface="Consolas" pitchFamily="49" charset="0"/>
              </a:rPr>
              <a:t>person</a:t>
            </a:r>
            <a:r>
              <a:rPr lang="en-US" sz="2397" b="1" noProof="1" smtClean="0">
                <a:latin typeface="Consolas" pitchFamily="49" charset="0"/>
                <a:cs typeface="Consolas" pitchFamily="49" charset="0"/>
              </a:rPr>
              <a:t>.GetSalary</a:t>
            </a: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4865747"/>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16" name="AutoShape 6"/>
          <p:cNvSpPr>
            <a:spLocks noChangeArrowheads="1"/>
          </p:cNvSpPr>
          <p:nvPr/>
        </p:nvSpPr>
        <p:spPr bwMode="auto">
          <a:xfrm>
            <a:off x="6639841" y="336928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6312551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endParaRPr lang="en-US" dirty="0">
              <a:solidFill>
                <a:schemeClr val="tx2">
                  <a:lumMod val="75000"/>
                </a:schemeClr>
              </a:solidFill>
            </a:endParaRPr>
          </a:p>
          <a:p>
            <a:r>
              <a:rPr lang="en-US" dirty="0">
                <a:solidFill>
                  <a:schemeClr val="tx2">
                    <a:lumMod val="75000"/>
                  </a:schemeClr>
                </a:solidFill>
              </a:rPr>
              <a:t>Checking for </a:t>
            </a:r>
            <a:r>
              <a:rPr lang="en-US" b="1" dirty="0">
                <a:solidFill>
                  <a:schemeClr val="bg1"/>
                </a:solidFill>
              </a:rPr>
              <a:t>null</a:t>
            </a:r>
            <a:r>
              <a:rPr lang="en-US" dirty="0">
                <a:solidFill>
                  <a:schemeClr val="tx2">
                    <a:lumMod val="75000"/>
                  </a:schemeClr>
                </a:solidFill>
              </a:rPr>
              <a:t> </a:t>
            </a:r>
            <a:r>
              <a:rPr lang="en-US" dirty="0" smtClean="0">
                <a:solidFill>
                  <a:schemeClr val="tx2">
                    <a:lumMod val="75000"/>
                  </a:schemeClr>
                </a:solidFill>
              </a:rPr>
              <a:t>can</a:t>
            </a:r>
            <a:br>
              <a:rPr lang="en-US" dirty="0" smtClean="0">
                <a:solidFill>
                  <a:schemeClr val="tx2">
                    <a:lumMod val="75000"/>
                  </a:schemeClr>
                </a:solidFill>
              </a:rPr>
            </a:br>
            <a:r>
              <a:rPr lang="en-US" dirty="0" smtClean="0">
                <a:solidFill>
                  <a:schemeClr val="tx2">
                    <a:lumMod val="75000"/>
                  </a:schemeClr>
                </a:solidFill>
              </a:rPr>
              <a:t>be </a:t>
            </a:r>
            <a:r>
              <a:rPr lang="en-US" dirty="0">
                <a:solidFill>
                  <a:schemeClr val="tx2">
                    <a:lumMod val="75000"/>
                  </a:schemeClr>
                </a:solidFill>
              </a:rPr>
              <a:t>performed using </a:t>
            </a:r>
            <a:r>
              <a:rPr lang="en-US" dirty="0" smtClean="0">
                <a:solidFill>
                  <a:schemeClr val="tx2">
                    <a:lumMod val="75000"/>
                  </a:schemeClr>
                </a:solidFill>
              </a:rPr>
              <a:t/>
            </a:r>
            <a:br>
              <a:rPr lang="en-US" dirty="0" smtClean="0">
                <a:solidFill>
                  <a:schemeClr val="tx2">
                    <a:lumMod val="75000"/>
                  </a:schemeClr>
                </a:solidFill>
              </a:rPr>
            </a:br>
            <a:r>
              <a:rPr lang="en-US" dirty="0" smtClean="0">
                <a:solidFill>
                  <a:schemeClr val="tx2">
                    <a:lumMod val="75000"/>
                  </a:schemeClr>
                </a:solidFill>
              </a:rPr>
              <a:t>the </a:t>
            </a:r>
            <a:r>
              <a:rPr lang="en-US" dirty="0">
                <a:solidFill>
                  <a:schemeClr val="tx2">
                    <a:lumMod val="75000"/>
                  </a:schemeClr>
                </a:solidFill>
              </a:rPr>
              <a:t>constant pattern</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smtClean="0"/>
              <a:t>Constant Pattern</a:t>
            </a:r>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const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49419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a:t>
            </a:r>
            <a:br>
              <a:rPr lang="en-US" dirty="0"/>
            </a:br>
            <a:r>
              <a:rPr lang="en-US" dirty="0"/>
              <a:t>to </a:t>
            </a:r>
            <a:r>
              <a:rPr lang="en-US" b="1" noProof="1">
                <a:solidFill>
                  <a:schemeClr val="bg1"/>
                </a:solidFill>
              </a:rPr>
              <a:t>varname</a:t>
            </a: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smtClean="0"/>
              <a:t>Var Pattern</a:t>
            </a:r>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8154" y="1764017"/>
            <a:ext cx="555901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smtClean="0">
                <a:latin typeface="Consolas" pitchFamily="49" charset="0"/>
                <a:cs typeface="Consolas" pitchFamily="49" charset="0"/>
              </a:rPr>
              <a:t>If (expr </a:t>
            </a:r>
            <a:r>
              <a:rPr lang="en-US" sz="2397" b="1" noProof="1">
                <a:solidFill>
                  <a:schemeClr val="bg1"/>
                </a:solidFill>
                <a:latin typeface="Consolas" pitchFamily="49" charset="0"/>
                <a:cs typeface="Consolas" pitchFamily="49" charset="0"/>
              </a:rPr>
              <a:t>is var </a:t>
            </a:r>
            <a:r>
              <a:rPr lang="en-US" sz="2397" b="1" noProof="1">
                <a:latin typeface="Consolas" pitchFamily="49" charset="0"/>
                <a:cs typeface="Consolas" pitchFamily="49" charset="0"/>
              </a:rPr>
              <a:t>varname)</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i="1" noProof="1">
                <a:solidFill>
                  <a:schemeClr val="accent2"/>
                </a:solidFill>
                <a:latin typeface="Consolas" pitchFamily="49" charset="0"/>
                <a:cs typeface="Consolas" pitchFamily="49" charset="0"/>
              </a:rPr>
              <a:t>  // Do something with varname </a:t>
            </a:r>
          </a:p>
          <a:p>
            <a:pPr defTabSz="1218438" latinLnBrk="1">
              <a:buFont typeface="Wingdings" panose="05000000000000000000" pitchFamily="2" charset="2"/>
              <a:buNone/>
            </a:pPr>
            <a:r>
              <a:rPr lang="en-US" sz="2397" b="1" noProof="1">
                <a:latin typeface="Consolas" pitchFamily="49" charset="0"/>
                <a:cs typeface="Consolas" pitchFamily="49" charset="0"/>
              </a:rPr>
              <a:t>} </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85655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Keyword – is</a:t>
            </a:r>
            <a:endParaRPr lang="en-US" dirty="0"/>
          </a:p>
        </p:txBody>
      </p:sp>
      <p:sp>
        <p:nvSpPr>
          <p:cNvPr id="7" name="Rectangle 6"/>
          <p:cNvSpPr>
            <a:spLocks noChangeArrowheads="1"/>
          </p:cNvSpPr>
          <p:nvPr/>
        </p:nvSpPr>
        <p:spPr bwMode="auto">
          <a:xfrm>
            <a:off x="758370" y="2108202"/>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a:t>
            </a:r>
            <a:r>
              <a:rPr lang="en-US" sz="3200" b="1" noProof="1" smtClean="0">
                <a:latin typeface="Consolas" pitchFamily="49" charset="0"/>
                <a:cs typeface="Consolas" pitchFamily="49" charset="0"/>
              </a:rPr>
              <a:t>do</a:t>
            </a:r>
            <a:br>
              <a:rPr lang="en-US" sz="3200" b="1" noProof="1" smtClean="0">
                <a:latin typeface="Consolas" pitchFamily="49" charset="0"/>
                <a:cs typeface="Consolas" pitchFamily="49" charset="0"/>
              </a:rPr>
            </a:br>
            <a:r>
              <a:rPr lang="en-US" sz="3200" b="1" noProof="1" smtClean="0">
                <a:latin typeface="Consolas" pitchFamily="49" charset="0"/>
                <a:cs typeface="Consolas" pitchFamily="49" charset="0"/>
              </a:rPr>
              <a:t>something</a:t>
            </a:r>
            <a:r>
              <a:rPr lang="en-US" sz="3200" b="1" noProof="1">
                <a:latin typeface="Consolas" pitchFamily="49" charset="0"/>
                <a:cs typeface="Consolas" pitchFamily="49" charset="0"/>
              </a:rPr>
              <a:t>, but if it's of type T2, then </a:t>
            </a:r>
            <a:r>
              <a:rPr lang="en-US" sz="3200" b="1" noProof="1" smtClean="0">
                <a:latin typeface="Consolas" pitchFamily="49" charset="0"/>
                <a:cs typeface="Consolas" pitchFamily="49" charset="0"/>
              </a:rPr>
              <a:t>do</a:t>
            </a:r>
            <a:br>
              <a:rPr lang="en-US" sz="3200" b="1" noProof="1" smtClean="0">
                <a:latin typeface="Consolas" pitchFamily="49" charset="0"/>
                <a:cs typeface="Consolas" pitchFamily="49" charset="0"/>
              </a:rPr>
            </a:br>
            <a:r>
              <a:rPr lang="en-US" sz="3200" b="1" noProof="1" smtClean="0">
                <a:latin typeface="Consolas" pitchFamily="49" charset="0"/>
                <a:cs typeface="Consolas" pitchFamily="49" charset="0"/>
              </a:rPr>
              <a:t>something </a:t>
            </a:r>
            <a:r>
              <a:rPr lang="en-US" sz="3200" b="1" noProof="1">
                <a:latin typeface="Consolas" pitchFamily="49" charset="0"/>
                <a:cs typeface="Consolas" pitchFamily="49" charset="0"/>
              </a:rPr>
              <a:t>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7769239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smtClean="0"/>
              <a:t>Keyword – As</a:t>
            </a:r>
            <a:endParaRPr lang="en-US" dirty="0"/>
          </a:p>
        </p:txBody>
      </p:sp>
      <p:sp>
        <p:nvSpPr>
          <p:cNvPr id="7" name="Rectangle 6"/>
          <p:cNvSpPr>
            <a:spLocks noChangeArrowheads="1"/>
          </p:cNvSpPr>
          <p:nvPr/>
        </p:nvSpPr>
        <p:spPr bwMode="auto">
          <a:xfrm>
            <a:off x="785621" y="2401112"/>
            <a:ext cx="7066562"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Animal {}</a:t>
            </a:r>
          </a:p>
          <a:p>
            <a:pPr defTabSz="1218438" latinLnBrk="1">
              <a:buFont typeface="Wingdings" panose="05000000000000000000" pitchFamily="2" charset="2"/>
              <a:buNone/>
            </a:pPr>
            <a:r>
              <a:rPr lang="en-US" sz="2397" b="1" noProof="1">
                <a:latin typeface="Consolas" pitchFamily="49" charset="0"/>
                <a:cs typeface="Consolas" pitchFamily="49" charset="0"/>
              </a:rPr>
              <a:t>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smtClean="0">
                <a:latin typeface="Consolas" pitchFamily="49" charset="0"/>
                <a:cs typeface="Consolas" pitchFamily="49" charset="0"/>
              </a:rPr>
              <a:t>  </a:t>
            </a:r>
            <a:r>
              <a:rPr lang="en-US" sz="2397" b="1" i="1" noProof="1" smtClean="0">
                <a:solidFill>
                  <a:schemeClr val="accent2"/>
                </a:solidFill>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5038391" y="4330855"/>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623283" y="3666135"/>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56102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1842" y="1821848"/>
            <a:ext cx="5354769" cy="294431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305389" y="1821848"/>
            <a:ext cx="5696208"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smtClean="0"/>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215241" y="4215433"/>
            <a:ext cx="772704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50648" y="3554650"/>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563139" y="1650802"/>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a:bodyPr>
          <a:lstStyle/>
          <a:p>
            <a:r>
              <a:rPr lang="en-US" dirty="0"/>
              <a:t>Polymorphism</a:t>
            </a:r>
          </a:p>
          <a:p>
            <a:pPr lvl="1"/>
            <a:r>
              <a:rPr lang="en-US" dirty="0"/>
              <a:t>Definition</a:t>
            </a:r>
          </a:p>
          <a:p>
            <a:pPr lvl="1"/>
            <a:r>
              <a:rPr lang="en-US" dirty="0"/>
              <a:t>Types</a:t>
            </a:r>
          </a:p>
          <a:p>
            <a:r>
              <a:rPr lang="en-US" dirty="0"/>
              <a:t>Override Methods</a:t>
            </a:r>
          </a:p>
          <a:p>
            <a:r>
              <a:rPr lang="en-US"/>
              <a:t>Overload Methods</a:t>
            </a:r>
            <a:endParaRPr lang="en-US" dirty="0"/>
          </a:p>
        </p:txBody>
      </p:sp>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a:bodyPr>
          <a:lstStyle/>
          <a:p>
            <a:r>
              <a:rPr lang="en-US" dirty="0"/>
              <a:t>Has two distinct aspects:</a:t>
            </a:r>
          </a:p>
          <a:p>
            <a:r>
              <a:rPr lang="en-US" dirty="0"/>
              <a:t>At run time, objects of a </a:t>
            </a:r>
            <a:r>
              <a:rPr lang="en-US" b="1" dirty="0">
                <a:solidFill>
                  <a:schemeClr val="bg1"/>
                </a:solidFill>
              </a:rPr>
              <a:t>derived</a:t>
            </a:r>
            <a:r>
              <a:rPr lang="en-US" dirty="0">
                <a:solidFill>
                  <a:schemeClr val="bg1"/>
                </a:solidFill>
              </a:rPr>
              <a:t> </a:t>
            </a:r>
            <a:r>
              <a:rPr lang="en-US" b="1" dirty="0">
                <a:solidFill>
                  <a:schemeClr val="bg1"/>
                </a:solidFill>
              </a:rPr>
              <a:t>class</a:t>
            </a:r>
            <a:r>
              <a:rPr lang="en-US" dirty="0">
                <a:solidFill>
                  <a:schemeClr val="bg1"/>
                </a:solidFill>
              </a:rPr>
              <a:t> </a:t>
            </a:r>
            <a:r>
              <a:rPr lang="en-US" dirty="0"/>
              <a:t>may be treated as </a:t>
            </a:r>
            <a:br>
              <a:rPr lang="en-US" dirty="0"/>
            </a:br>
            <a:r>
              <a:rPr lang="en-US" dirty="0"/>
              <a:t>objects of </a:t>
            </a:r>
            <a:r>
              <a:rPr lang="en-US" b="1" dirty="0">
                <a:solidFill>
                  <a:schemeClr val="bg1"/>
                </a:solidFill>
              </a:rPr>
              <a:t>a</a:t>
            </a:r>
            <a:r>
              <a:rPr lang="en-US" dirty="0">
                <a:solidFill>
                  <a:schemeClr val="bg1"/>
                </a:solidFill>
              </a:rPr>
              <a:t> </a:t>
            </a:r>
            <a:r>
              <a:rPr lang="en-US" b="1" dirty="0">
                <a:solidFill>
                  <a:schemeClr val="bg1"/>
                </a:solidFill>
              </a:rPr>
              <a:t>base</a:t>
            </a:r>
            <a:r>
              <a:rPr lang="en-US" dirty="0">
                <a:solidFill>
                  <a:schemeClr val="bg1"/>
                </a:solidFill>
              </a:rPr>
              <a:t> </a:t>
            </a:r>
            <a:r>
              <a:rPr lang="en-US" b="1" dirty="0">
                <a:solidFill>
                  <a:schemeClr val="bg1"/>
                </a:solidFill>
              </a:rPr>
              <a:t>class</a:t>
            </a:r>
            <a:r>
              <a:rPr lang="en-US" dirty="0">
                <a:solidFill>
                  <a:schemeClr val="bg1"/>
                </a:solidFill>
              </a:rPr>
              <a:t> </a:t>
            </a:r>
            <a:r>
              <a:rPr lang="en-US" b="1" dirty="0">
                <a:solidFill>
                  <a:schemeClr val="bg1"/>
                </a:solidFill>
              </a:rPr>
              <a:t>in</a:t>
            </a:r>
            <a:r>
              <a:rPr lang="en-US" dirty="0">
                <a:solidFill>
                  <a:schemeClr val="bg1"/>
                </a:solidFill>
              </a:rPr>
              <a:t> </a:t>
            </a:r>
            <a:r>
              <a:rPr lang="en-US" dirty="0"/>
              <a:t>places, such as method parameters </a:t>
            </a:r>
            <a:br>
              <a:rPr lang="en-US" dirty="0"/>
            </a:br>
            <a:r>
              <a:rPr lang="en-US" dirty="0"/>
              <a:t>and collections or arrays</a:t>
            </a:r>
          </a:p>
          <a:p>
            <a:pPr lvl="1"/>
            <a:r>
              <a:rPr lang="en-US" dirty="0"/>
              <a:t>When this occurs, the </a:t>
            </a:r>
            <a:r>
              <a:rPr lang="en-US" b="1" dirty="0">
                <a:solidFill>
                  <a:schemeClr val="bg1"/>
                </a:solidFill>
              </a:rPr>
              <a:t>object's</a:t>
            </a:r>
            <a:r>
              <a:rPr lang="en-US" dirty="0">
                <a:solidFill>
                  <a:schemeClr val="bg1"/>
                </a:solidFill>
              </a:rPr>
              <a:t> </a:t>
            </a:r>
            <a:r>
              <a:rPr lang="en-US" b="1" dirty="0">
                <a:solidFill>
                  <a:schemeClr val="bg1"/>
                </a:solidFill>
              </a:rPr>
              <a:t>declared</a:t>
            </a:r>
            <a:r>
              <a:rPr lang="en-US" dirty="0">
                <a:solidFill>
                  <a:schemeClr val="bg1"/>
                </a:solidFill>
              </a:rPr>
              <a:t> </a:t>
            </a:r>
            <a:r>
              <a:rPr lang="en-US" b="1" dirty="0">
                <a:solidFill>
                  <a:schemeClr val="bg1"/>
                </a:solidFill>
              </a:rPr>
              <a:t>type</a:t>
            </a:r>
            <a:r>
              <a:rPr lang="en-US" dirty="0">
                <a:solidFill>
                  <a:schemeClr val="bg1"/>
                </a:solidFill>
              </a:rPr>
              <a:t> </a:t>
            </a:r>
            <a:r>
              <a:rPr lang="en-US" dirty="0"/>
              <a:t>is no longer identical to </a:t>
            </a:r>
            <a:r>
              <a:rPr lang="en-US" b="1" dirty="0">
                <a:solidFill>
                  <a:schemeClr val="bg1"/>
                </a:solidFill>
              </a:rPr>
              <a:t>its</a:t>
            </a:r>
            <a:r>
              <a:rPr lang="en-US" dirty="0">
                <a:solidFill>
                  <a:schemeClr val="bg1"/>
                </a:solidFill>
              </a:rPr>
              <a:t> </a:t>
            </a:r>
            <a:r>
              <a:rPr lang="en-US" b="1" dirty="0">
                <a:solidFill>
                  <a:schemeClr val="bg1"/>
                </a:solidFill>
              </a:rPr>
              <a:t>run-time</a:t>
            </a:r>
            <a:r>
              <a:rPr lang="en-US" dirty="0">
                <a:solidFill>
                  <a:schemeClr val="bg1"/>
                </a:solidFill>
              </a:rPr>
              <a:t> </a:t>
            </a:r>
            <a:r>
              <a:rPr lang="en-US" b="1" dirty="0">
                <a:solidFill>
                  <a:schemeClr val="bg1"/>
                </a:solidFill>
              </a:rPr>
              <a:t>type</a:t>
            </a:r>
          </a:p>
        </p:txBody>
      </p:sp>
      <p:sp>
        <p:nvSpPr>
          <p:cNvPr id="4" name="Title 3"/>
          <p:cNvSpPr>
            <a:spLocks noGrp="1"/>
          </p:cNvSpPr>
          <p:nvPr>
            <p:ph type="title"/>
          </p:nvPr>
        </p:nvSpPr>
        <p:spPr/>
        <p:txBody>
          <a:bodyPr/>
          <a:lstStyle/>
          <a:p>
            <a:r>
              <a:rPr lang="en-US" noProof="1"/>
              <a:t>Runtime Polymorphism</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Base classes may define and implement </a:t>
            </a:r>
            <a:r>
              <a:rPr lang="en-US" b="1" dirty="0">
                <a:solidFill>
                  <a:schemeClr val="bg1"/>
                </a:solidFill>
              </a:rPr>
              <a:t>virtual</a:t>
            </a:r>
            <a:r>
              <a:rPr lang="en-US" dirty="0">
                <a:solidFill>
                  <a:schemeClr val="bg1"/>
                </a:solidFill>
              </a:rPr>
              <a:t> </a:t>
            </a:r>
            <a:r>
              <a:rPr lang="en-US" b="1" dirty="0">
                <a:solidFill>
                  <a:schemeClr val="bg1"/>
                </a:solidFill>
              </a:rPr>
              <a:t>methods</a:t>
            </a:r>
          </a:p>
          <a:p>
            <a:pPr lvl="1"/>
            <a:r>
              <a:rPr lang="en-US" dirty="0"/>
              <a:t>Derived classes can </a:t>
            </a:r>
            <a:r>
              <a:rPr lang="en-US" b="1" dirty="0">
                <a:solidFill>
                  <a:schemeClr val="bg1"/>
                </a:solidFill>
              </a:rPr>
              <a:t>override</a:t>
            </a:r>
            <a:r>
              <a:rPr lang="en-US" dirty="0"/>
              <a:t> </a:t>
            </a:r>
          </a:p>
          <a:p>
            <a:pPr lvl="1"/>
            <a:r>
              <a:rPr lang="en-US" dirty="0"/>
              <a:t>They provide </a:t>
            </a:r>
            <a:r>
              <a:rPr lang="en-US" b="1" dirty="0">
                <a:solidFill>
                  <a:schemeClr val="bg1"/>
                </a:solidFill>
              </a:rPr>
              <a:t>their</a:t>
            </a:r>
            <a:r>
              <a:rPr lang="en-US" dirty="0">
                <a:solidFill>
                  <a:schemeClr val="bg1"/>
                </a:solidFill>
              </a:rPr>
              <a:t> </a:t>
            </a:r>
            <a:r>
              <a:rPr lang="en-US" b="1" dirty="0">
                <a:solidFill>
                  <a:schemeClr val="bg1"/>
                </a:solidFill>
              </a:rPr>
              <a:t>own</a:t>
            </a:r>
            <a:r>
              <a:rPr lang="en-US" dirty="0">
                <a:solidFill>
                  <a:schemeClr val="bg1"/>
                </a:solidFill>
              </a:rPr>
              <a:t> </a:t>
            </a:r>
            <a:r>
              <a:rPr lang="en-US" b="1" dirty="0">
                <a:solidFill>
                  <a:schemeClr val="bg1"/>
                </a:solidFill>
              </a:rPr>
              <a:t>definition</a:t>
            </a:r>
            <a:r>
              <a:rPr lang="en-US" dirty="0">
                <a:solidFill>
                  <a:schemeClr val="bg1"/>
                </a:solidFill>
              </a:rPr>
              <a:t> </a:t>
            </a:r>
            <a:r>
              <a:rPr lang="en-US" b="1" dirty="0">
                <a:solidFill>
                  <a:schemeClr val="bg1"/>
                </a:solidFill>
              </a:rPr>
              <a:t>and</a:t>
            </a:r>
            <a:r>
              <a:rPr lang="en-US" dirty="0">
                <a:solidFill>
                  <a:schemeClr val="bg1"/>
                </a:solidFill>
              </a:rPr>
              <a:t> </a:t>
            </a:r>
            <a:r>
              <a:rPr lang="en-US" b="1" dirty="0">
                <a:solidFill>
                  <a:schemeClr val="bg1"/>
                </a:solidFill>
              </a:rPr>
              <a:t>implementation</a:t>
            </a:r>
          </a:p>
          <a:p>
            <a:r>
              <a:rPr lang="en-US" dirty="0"/>
              <a:t>At run-time, the CLR looks up the run-time type of the object </a:t>
            </a:r>
            <a:br>
              <a:rPr lang="en-US" dirty="0"/>
            </a:br>
            <a:r>
              <a:rPr lang="en-US" dirty="0"/>
              <a:t>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4488161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2870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smtClean="0">
                <a:solidFill>
                  <a:schemeClr val="accent2"/>
                </a:solidFill>
              </a:rPr>
              <a:t>// Create </a:t>
            </a:r>
            <a:r>
              <a:rPr lang="en-US" i="1" dirty="0">
                <a:solidFill>
                  <a:schemeClr val="accent2"/>
                </a:solidFill>
              </a:rPr>
              <a:t>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718012" y="1817352"/>
            <a:ext cx="8601646"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r>
              <a:rPr lang="en-US" dirty="0" smtClean="0"/>
              <a:t>+</a:t>
            </a:r>
          </a:p>
          <a:p>
            <a:r>
              <a:rPr lang="en-US" dirty="0"/>
              <a:t> </a:t>
            </a:r>
            <a:r>
              <a:rPr lang="en-US" dirty="0" smtClean="0"/>
              <a:t>   </a:t>
            </a:r>
            <a:r>
              <a:rPr lang="en-US" noProof="1" smtClean="0"/>
              <a:t>Environment.NewLine</a:t>
            </a:r>
            <a:r>
              <a:rPr lang="en-US" dirty="0" smtClean="0"/>
              <a:t> +</a:t>
            </a:r>
          </a:p>
          <a:p>
            <a:r>
              <a:rPr lang="en-US" dirty="0"/>
              <a:t> </a:t>
            </a:r>
            <a:r>
              <a:rPr lang="en-US" dirty="0" smtClean="0"/>
              <a:t>   "BARK";</a:t>
            </a:r>
            <a:endParaRPr lang="en-US" dirty="0"/>
          </a:p>
          <a:p>
            <a:r>
              <a:rPr lang="en-US" dirty="0"/>
              <a:t>  }</a:t>
            </a:r>
          </a:p>
          <a:p>
            <a:r>
              <a:rPr lang="en-US" dirty="0"/>
              <a:t>}</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639634" y="17651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r>
              <a:rPr lang="en-US" dirty="0" smtClean="0"/>
              <a:t>+</a:t>
            </a:r>
          </a:p>
          <a:p>
            <a:r>
              <a:rPr lang="en-US" dirty="0"/>
              <a:t> </a:t>
            </a:r>
            <a:r>
              <a:rPr lang="en-US" dirty="0" smtClean="0"/>
              <a:t>   </a:t>
            </a:r>
            <a:r>
              <a:rPr lang="en-US" noProof="1" smtClean="0"/>
              <a:t>Environment.NewLine</a:t>
            </a:r>
            <a:r>
              <a:rPr lang="en-US" dirty="0" smtClean="0"/>
              <a:t> +</a:t>
            </a:r>
          </a:p>
          <a:p>
            <a:r>
              <a:rPr lang="en-US" dirty="0"/>
              <a:t> </a:t>
            </a:r>
            <a:r>
              <a:rPr lang="en-US" dirty="0" smtClean="0"/>
              <a:t>   "MEOW</a:t>
            </a:r>
            <a:r>
              <a:rPr lang="en-US" dirty="0"/>
              <a:t>";</a:t>
            </a:r>
          </a:p>
          <a:p>
            <a:r>
              <a:rPr lang="en-US" dirty="0"/>
              <a:t>  }</a:t>
            </a:r>
          </a:p>
          <a:p>
            <a:r>
              <a:rPr lang="en-US" dirty="0"/>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996026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smtClean="0">
                <a:solidFill>
                  <a:schemeClr val="bg1"/>
                </a:solidFill>
              </a:rPr>
              <a:t>Virtual</a:t>
            </a:r>
            <a:r>
              <a:rPr lang="en-US" dirty="0" smtClean="0"/>
              <a:t> </a:t>
            </a:r>
            <a:r>
              <a:rPr lang="en-US" dirty="0"/>
              <a:t>members use </a:t>
            </a:r>
            <a:r>
              <a:rPr lang="en-US" b="1" dirty="0" smtClean="0">
                <a:solidFill>
                  <a:schemeClr val="bg1"/>
                </a:solidFill>
                <a:latin typeface="Consolas" panose="020B0609020204030204" pitchFamily="49" charset="0"/>
              </a:rPr>
              <a:t>base</a:t>
            </a:r>
            <a:r>
              <a:rPr lang="en-US" b="1" dirty="0" smtClean="0">
                <a:solidFill>
                  <a:schemeClr val="bg1"/>
                </a:solidFill>
              </a:rPr>
              <a:t> keyword</a:t>
            </a:r>
            <a:r>
              <a:rPr lang="en-US" dirty="0" smtClean="0"/>
              <a:t> </a:t>
            </a:r>
            <a:r>
              <a:rPr lang="en-US" dirty="0"/>
              <a:t>to call the </a:t>
            </a:r>
            <a:r>
              <a:rPr lang="en-US" b="1" dirty="0" smtClean="0">
                <a:solidFill>
                  <a:schemeClr val="bg1"/>
                </a:solidFill>
              </a:rPr>
              <a:t>base class</a:t>
            </a:r>
          </a:p>
          <a:p>
            <a:pPr>
              <a:buClr>
                <a:schemeClr val="tx1"/>
              </a:buClr>
            </a:pPr>
            <a:r>
              <a:rPr lang="en-US" dirty="0" smtClean="0"/>
              <a:t>Occurring base class behavior enables the derived class concentrate on implementing specific behavior </a:t>
            </a:r>
          </a:p>
          <a:p>
            <a:pPr>
              <a:buClr>
                <a:schemeClr val="tx1"/>
              </a:buClr>
            </a:pPr>
            <a:r>
              <a:rPr lang="en-US" dirty="0" smtClean="0"/>
              <a:t>If </a:t>
            </a:r>
            <a:r>
              <a:rPr lang="en-US" dirty="0"/>
              <a:t>the base </a:t>
            </a:r>
            <a:r>
              <a:rPr lang="en-US" dirty="0" smtClean="0"/>
              <a:t>implementation </a:t>
            </a:r>
            <a:r>
              <a:rPr lang="en-US" dirty="0"/>
              <a:t>is not called, </a:t>
            </a:r>
            <a:r>
              <a:rPr lang="en-US" dirty="0" smtClean="0"/>
              <a:t>the derived class has to make their behavior compatible with </a:t>
            </a:r>
            <a:r>
              <a:rPr lang="en-US" dirty="0"/>
              <a:t>the behavior of the base class</a:t>
            </a:r>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420410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r>
              <a:rPr lang="en-US" sz="6000" b="1" dirty="0"/>
              <a:t/>
            </a:r>
            <a:br>
              <a:rPr lang="en-US" sz="6000" b="1" dirty="0"/>
            </a:br>
            <a:r>
              <a:rPr lang="en-US" sz="11500" b="1" dirty="0"/>
              <a:t>#</a:t>
            </a:r>
            <a:r>
              <a:rPr lang="en-US" sz="11500" b="1" noProof="1"/>
              <a:t>csharp-advanced</a:t>
            </a:r>
            <a:endParaRPr lang="en-US" noProof="1"/>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smtClean="0"/>
              <a:t>Virtual </a:t>
            </a:r>
            <a:r>
              <a:rPr lang="en-US" dirty="0"/>
              <a:t>members </a:t>
            </a:r>
            <a:r>
              <a:rPr lang="en-US" b="1" dirty="0">
                <a:solidFill>
                  <a:schemeClr val="bg1"/>
                </a:solidFill>
              </a:rPr>
              <a:t>remain virtual </a:t>
            </a:r>
            <a:r>
              <a:rPr lang="en-US" b="1" dirty="0" smtClean="0">
                <a:solidFill>
                  <a:schemeClr val="bg1"/>
                </a:solidFill>
              </a:rPr>
              <a:t>indefinitely</a:t>
            </a:r>
          </a:p>
          <a:p>
            <a:pPr>
              <a:spcBef>
                <a:spcPts val="1200"/>
              </a:spcBef>
              <a:buClr>
                <a:schemeClr val="tx1"/>
              </a:buClr>
            </a:pPr>
            <a:r>
              <a:rPr lang="en-US" dirty="0" smtClean="0"/>
              <a:t>A </a:t>
            </a:r>
            <a:r>
              <a:rPr lang="en-US" dirty="0"/>
              <a:t>derived class can stop virtual inheritance by declaring an override as </a:t>
            </a:r>
            <a:r>
              <a:rPr lang="en-US" b="1" dirty="0">
                <a:solidFill>
                  <a:schemeClr val="bg1"/>
                </a:solidFill>
                <a:latin typeface="Consolas" panose="020B0609020204030204" pitchFamily="49" charset="0"/>
              </a:rPr>
              <a:t>sealed</a:t>
            </a:r>
          </a:p>
          <a:p>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a:t>
            </a:r>
            <a:r>
              <a:rPr lang="en-US" dirty="0" smtClean="0"/>
              <a:t>method</a:t>
            </a:r>
          </a:p>
          <a:p>
            <a:r>
              <a:rPr lang="en-US" dirty="0" smtClean="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smtClean="0"/>
              <a:t>Virtual </a:t>
            </a:r>
            <a:r>
              <a:rPr lang="en-US" sz="4000" noProof="1"/>
              <a:t>Members</a:t>
            </a:r>
            <a:endParaRPr lang="en-US" sz="4000"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434228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lumMod val="60000"/>
                    <a:lumOff val="40000"/>
                  </a:schemeClr>
                </a:solidFill>
              </a:rPr>
              <a:t>Classes</a:t>
            </a:r>
          </a:p>
          <a:p>
            <a:pPr lvl="1">
              <a:buClr>
                <a:schemeClr val="bg2"/>
              </a:buClr>
            </a:pPr>
            <a:r>
              <a:rPr lang="en-US" sz="3400" b="1" dirty="0">
                <a:solidFill>
                  <a:schemeClr val="bg1">
                    <a:lumMod val="60000"/>
                    <a:lumOff val="40000"/>
                  </a:schemeClr>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282" y="4534974"/>
            <a:ext cx="5664408" cy="86292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1316" y="4534974"/>
            <a:ext cx="3959051" cy="86292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373" y="2475523"/>
            <a:ext cx="5789314" cy="86292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1318" y="2475523"/>
            <a:ext cx="3855365" cy="862927"/>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4423" y="1445798"/>
            <a:ext cx="2446264" cy="862927"/>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1316" y="1445798"/>
            <a:ext cx="4182523" cy="862927"/>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334" y="1445798"/>
            <a:ext cx="2711597" cy="862927"/>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30" y="3505249"/>
            <a:ext cx="2517690" cy="862927"/>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1316" y="3505249"/>
            <a:ext cx="4538108" cy="862927"/>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hqprint">
            <a:extLst>
              <a:ext uri="{28A0092B-C50C-407E-A947-70E740481C1C}">
                <a14:useLocalDpi xmlns:a14="http://schemas.microsoft.com/office/drawing/2010/main" val="0"/>
              </a:ext>
            </a:extLst>
          </a:blip>
          <a:srcRect l="-28589" t="-22282" r="-30138" b="-23831"/>
          <a:stretch/>
        </p:blipFill>
        <p:spPr>
          <a:xfrm>
            <a:off x="9372951" y="3505249"/>
            <a:ext cx="1747737" cy="862927"/>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4305" y="5564699"/>
            <a:ext cx="2871550" cy="862927"/>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5343" y="5653739"/>
            <a:ext cx="6471189" cy="773889"/>
          </a:xfrm>
          <a:prstGeom prst="roundRect">
            <a:avLst/>
          </a:prstGeom>
          <a:solidFill>
            <a:schemeClr val="bg2"/>
          </a:solidFill>
          <a:ln>
            <a:solidFill>
              <a:schemeClr val="tx1"/>
            </a:solidFill>
          </a:ln>
          <a:effectLst>
            <a:softEdge rad="0"/>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706772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4416" y="1711668"/>
            <a:ext cx="8223172" cy="414803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600927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smtClean="0"/>
              <a:t>Polymorphism</a:t>
            </a:r>
            <a:endParaRPr lang="bg-BG"/>
          </a:p>
        </p:txBody>
      </p:sp>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3359635"/>
            <a:ext cx="7827300" cy="20013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a:t>
            </a: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653143" y="3898050"/>
            <a:ext cx="1224642"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497281" y="5406142"/>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Reference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545874" y="3898050"/>
            <a:ext cx="170688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1" y="540576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Object</a:t>
            </a:r>
            <a:r>
              <a:rPr lang="en-US" sz="2800" b="1" dirty="0">
                <a:solidFill>
                  <a:srgbClr val="FFFFFF"/>
                </a:solidFill>
              </a:rPr>
              <a:t> Type</a:t>
            </a:r>
            <a:endParaRPr lang="bg-BG" sz="2800" b="1" dirty="0">
              <a:solidFill>
                <a:srgbClr val="FFFFFF"/>
              </a:solidFill>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smtClean="0"/>
              <a:t>Keyword – is</a:t>
            </a:r>
            <a:endParaRPr lang="en-US" dirty="0"/>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t>
            </a: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 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p:txBody>
          <a:bodyPr>
            <a:normAutofit/>
          </a:bodyPr>
          <a:lstStyle/>
          <a:p>
            <a:pPr>
              <a:buClr>
                <a:schemeClr val="tx1"/>
              </a:buClr>
            </a:pPr>
            <a:r>
              <a:rPr lang="en-US" b="1" dirty="0">
                <a:solidFill>
                  <a:schemeClr val="bg1"/>
                </a:solidFill>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r>
              <a:rPr lang="en-US" b="1" dirty="0">
                <a:solidFill>
                  <a:schemeClr val="bg1"/>
                </a:solidFill>
              </a:rPr>
              <a:t>matching</a:t>
            </a:r>
            <a:r>
              <a:rPr lang="en-US" dirty="0"/>
              <a:t>:</a:t>
            </a:r>
          </a:p>
          <a:p>
            <a:pPr lvl="1">
              <a:buClr>
                <a:schemeClr val="tx1"/>
              </a:buClr>
            </a:pPr>
            <a:r>
              <a:rPr lang="en-US" b="1" dirty="0">
                <a:solidFill>
                  <a:schemeClr val="bg1"/>
                </a:solidFill>
              </a:rPr>
              <a:t>Type pattern </a:t>
            </a:r>
            <a:r>
              <a:rPr lang="en-US" dirty="0"/>
              <a:t>- tests whether an expression can be converted </a:t>
            </a:r>
            <a:br>
              <a:rPr lang="en-US" dirty="0"/>
            </a:br>
            <a:r>
              <a:rPr lang="en-US" dirty="0"/>
              <a:t>to a specified type and casts it to a variable of that type</a:t>
            </a:r>
          </a:p>
          <a:p>
            <a:pPr lvl="1">
              <a:buClr>
                <a:schemeClr val="tx1"/>
              </a:buClr>
            </a:pPr>
            <a:r>
              <a:rPr lang="en-US" b="1" dirty="0">
                <a:solidFill>
                  <a:schemeClr val="bg1"/>
                </a:solidFill>
              </a:rPr>
              <a:t>Constant pattern</a:t>
            </a:r>
            <a:r>
              <a:rPr lang="en-US" dirty="0"/>
              <a:t> - tests whether an expression evaluates </a:t>
            </a:r>
            <a:br>
              <a:rPr lang="en-US" dirty="0"/>
            </a:br>
            <a:r>
              <a:rPr lang="en-US" dirty="0"/>
              <a:t>to a specified constant value</a:t>
            </a:r>
          </a:p>
          <a:p>
            <a:pPr lvl="1">
              <a:buClr>
                <a:schemeClr val="tx1"/>
              </a:buClr>
            </a:pPr>
            <a:r>
              <a:rPr lang="en-US" b="1" noProof="1">
                <a:solidFill>
                  <a:schemeClr val="bg1"/>
                </a:solidFill>
              </a:rPr>
              <a:t>var</a:t>
            </a:r>
            <a:r>
              <a:rPr lang="en-US" b="1" dirty="0">
                <a:solidFill>
                  <a:schemeClr val="bg1"/>
                </a:solidFill>
              </a:rPr>
              <a:t> pattern</a:t>
            </a:r>
            <a:r>
              <a:rPr lang="en-US" dirty="0"/>
              <a:t> -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smtClean="0"/>
              <a:t>Keyword – is</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3260</TotalTime>
  <Words>2793</Words>
  <Application>Microsoft Office PowerPoint</Application>
  <PresentationFormat>Widescreen</PresentationFormat>
  <Paragraphs>478</Paragraphs>
  <Slides>36</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맑은 고딕</vt:lpstr>
      <vt:lpstr>Arial</vt:lpstr>
      <vt:lpstr>Calibri</vt:lpstr>
      <vt:lpstr>Consolas</vt:lpstr>
      <vt:lpstr>Wingdings</vt:lpstr>
      <vt:lpstr>Wingdings 2</vt:lpstr>
      <vt:lpstr>SoftUni</vt:lpstr>
      <vt:lpstr>Polymorphism</vt:lpstr>
      <vt:lpstr>Table of Contents</vt:lpstr>
      <vt:lpstr>Questions</vt:lpstr>
      <vt:lpstr>Polymorphism</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Polymorphism(2)</vt:lpstr>
      <vt:lpstr>Runtime Polymorphism</vt:lpstr>
      <vt:lpstr>Runtime Polymorphism (2)</vt:lpstr>
      <vt:lpstr>Problem: Animals</vt:lpstr>
      <vt:lpstr>Solution: Animals</vt:lpstr>
      <vt:lpstr>Solution: Animals (2)</vt:lpstr>
      <vt:lpstr>Solution: Animals (3)</vt:lpstr>
      <vt:lpstr>Rules for Overriding Method</vt:lpstr>
      <vt:lpstr>Rules for Overriding Method</vt:lpstr>
      <vt:lpstr>Virtual Members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Polyphormism</dc:title>
  <dc:subject>C# OOP – Practical Training Course @ SoftUni</dc:subject>
  <dc:creator>Software University</dc:creator>
  <cp:keywords>C# OOP; C#;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Peter Arnaudov</cp:lastModifiedBy>
  <cp:revision>2</cp:revision>
  <dcterms:created xsi:type="dcterms:W3CDTF">2018-05-23T13:08:44Z</dcterms:created>
  <dcterms:modified xsi:type="dcterms:W3CDTF">2019-11-20T11:21:58Z</dcterms:modified>
  <cp:category>programming; education; software engineering; software development</cp:category>
</cp:coreProperties>
</file>