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86" r:id="rId32"/>
    <p:sldId id="287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CE8ADB5-BF8F-4213-8697-61A619BE7D70}">
          <p14:sldIdLst>
            <p14:sldId id="256"/>
            <p14:sldId id="257"/>
            <p14:sldId id="258"/>
          </p14:sldIdLst>
        </p14:section>
        <p14:section name="Exceptions" id="{F1D4691E-E446-4310-BC05-A9D886A6A63D}">
          <p14:sldIdLst>
            <p14:sldId id="259"/>
            <p14:sldId id="260"/>
            <p14:sldId id="261"/>
            <p14:sldId id="262"/>
            <p14:sldId id="263"/>
          </p14:sldIdLst>
        </p14:section>
        <p14:section name="Handling Exceptions" id="{5DB31EEB-9D5C-4D56-8A0B-B57DB6A8887A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Throwing Exceptions" id="{6082446F-60E3-4C9F-BADC-A915A5C0AB4A}">
          <p14:sldIdLst>
            <p14:sldId id="273"/>
            <p14:sldId id="274"/>
            <p14:sldId id="275"/>
            <p14:sldId id="276"/>
            <p14:sldId id="277"/>
          </p14:sldIdLst>
        </p14:section>
        <p14:section name="Best Practices" id="{82B1E9EC-3CCD-4B3C-B98D-8EBB9726F3BE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6F564B40-1EB3-44AB-BB72-F0C5EB30FBA9}">
          <p14:sldIdLst>
            <p14:sldId id="284"/>
            <p14:sldId id="290"/>
            <p14:sldId id="286"/>
            <p14:sldId id="287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53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877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233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708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079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073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079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594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1649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293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48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715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425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44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40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87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300158"/>
            <a:ext cx="1524000" cy="1524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38765"/>
            <a:ext cx="1540948" cy="15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  exception types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43493"/>
            <a:ext cx="8406854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9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Catch Blocks – Example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9800" y="1179145"/>
            <a:ext cx="92964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1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5801" y="2487050"/>
            <a:ext cx="9009715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49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9600" y="1298936"/>
            <a:ext cx="107442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(OverflowException)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362200"/>
            <a:ext cx="2066671" cy="609716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44" y="3730322"/>
            <a:ext cx="2743200" cy="609716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36570"/>
            <a:ext cx="2743200" cy="609716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</a:t>
            </a:r>
            <a:br>
              <a:rPr lang="en-US" sz="3200" dirty="0"/>
            </a:br>
            <a:r>
              <a:rPr lang="en-US" sz="3200" dirty="0"/>
              <a:t>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762000" y="2895637"/>
            <a:ext cx="8229600" cy="3316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3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</a:t>
            </a:r>
            <a:r>
              <a:rPr lang="en-US" dirty="0" smtClean="0"/>
              <a:t>a given </a:t>
            </a:r>
            <a:r>
              <a:rPr lang="en-US" dirty="0"/>
              <a:t>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09600" y="1752601"/>
            <a:ext cx="83058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043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4215" y="1264835"/>
            <a:ext cx="9503571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380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Throwing Exceptions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Exceptions are thrown (raised)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Used to notify the calling code in case of an error or unusual </a:t>
            </a:r>
            <a:br>
              <a:rPr lang="en-US" sz="3200" dirty="0"/>
            </a:br>
            <a:r>
              <a:rPr lang="en-US" sz="3200" dirty="0"/>
              <a:t>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Until a matching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0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3000" dirty="0"/>
              <a:t> an exception with an error message:</a:t>
            </a:r>
          </a:p>
          <a:p>
            <a:pPr>
              <a:spcBef>
                <a:spcPct val="30000"/>
              </a:spcBef>
            </a:pPr>
            <a:endParaRPr lang="bg-BG" sz="3000" dirty="0"/>
          </a:p>
          <a:p>
            <a:pPr>
              <a:spcBef>
                <a:spcPct val="0"/>
              </a:spcBef>
            </a:pPr>
            <a:r>
              <a:rPr lang="en-US" sz="30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3000" dirty="0"/>
          </a:p>
          <a:p>
            <a:pPr>
              <a:spcBef>
                <a:spcPct val="0"/>
              </a:spcBef>
            </a:pPr>
            <a:endParaRPr lang="en-US" sz="5000" dirty="0"/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Note</a:t>
            </a:r>
            <a:r>
              <a:rPr lang="bg-BG" sz="3000" b="1" dirty="0"/>
              <a:t>:</a:t>
            </a:r>
            <a:r>
              <a:rPr lang="en-US" sz="3000" b="1" dirty="0"/>
              <a:t> </a:t>
            </a:r>
            <a:r>
              <a:rPr lang="en-US" sz="3000" dirty="0" smtClean="0"/>
              <a:t>If </a:t>
            </a:r>
            <a:r>
              <a:rPr lang="en-US" sz="3000" dirty="0"/>
              <a:t>the original exception is not passed, the initial cause of the exception is lost</a:t>
            </a:r>
            <a:endParaRPr lang="bg-BG" sz="30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8200" y="1711731"/>
            <a:ext cx="8991600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819401"/>
            <a:ext cx="105156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87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794900"/>
            <a:ext cx="7721574" cy="2929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581" y="5073372"/>
            <a:ext cx="8295219" cy="1380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39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2600" y="1371600"/>
            <a:ext cx="8686800" cy="5065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483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Best Practices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</a:t>
            </a:r>
            <a:r>
              <a:rPr lang="en-US" dirty="0" smtClean="0"/>
              <a:t>egin </a:t>
            </a:r>
            <a:r>
              <a:rPr lang="en-US" dirty="0"/>
              <a:t>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</a:t>
            </a:r>
            <a:r>
              <a:rPr lang="en-US" dirty="0" smtClean="0"/>
              <a:t>ontinue </a:t>
            </a:r>
            <a:r>
              <a:rPr lang="en-US" dirty="0"/>
              <a:t>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</a:t>
            </a:r>
            <a:r>
              <a:rPr lang="en-US" dirty="0" smtClean="0"/>
              <a:t>therwise </a:t>
            </a:r>
            <a:r>
              <a:rPr lang="en-US" dirty="0"/>
              <a:t>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 should handle only these exceptions which it </a:t>
            </a:r>
            <a:br>
              <a:rPr lang="en-US" dirty="0"/>
            </a:br>
            <a:r>
              <a:rPr lang="en-US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Handling all exceptions disregarding their </a:t>
            </a:r>
            <a:r>
              <a:rPr lang="en-US" dirty="0"/>
              <a:t>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</a:t>
            </a:r>
            <a:r>
              <a:rPr lang="en-US" dirty="0" smtClean="0"/>
              <a:t>anti-pattern</a:t>
            </a:r>
            <a:r>
              <a:rPr lang="en-US" dirty="0"/>
              <a:t>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Catch Block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645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5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raising an </a:t>
            </a:r>
            <a:r>
              <a:rPr lang="en-US" dirty="0" smtClean="0"/>
              <a:t>exception, </a:t>
            </a:r>
            <a:r>
              <a:rPr lang="en-US" dirty="0"/>
              <a:t>always pass to the </a:t>
            </a:r>
            <a:r>
              <a:rPr lang="en-US" dirty="0" smtClean="0"/>
              <a:t>constructor a </a:t>
            </a:r>
            <a:r>
              <a:rPr lang="en-US" b="1" dirty="0">
                <a:solidFill>
                  <a:schemeClr val="bg1"/>
                </a:solidFill>
              </a:rPr>
              <a:t>good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explanation message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throwing an exception always pass a good description of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 – Best Practices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7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 – Best Practices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5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</a:t>
            </a:r>
            <a:r>
              <a:rPr lang="en-US" dirty="0" smtClean="0"/>
              <a:t>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Thrown </a:t>
            </a:r>
            <a:r>
              <a:rPr lang="en-US" dirty="0"/>
              <a:t>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298" y="2719258"/>
            <a:ext cx="9239250" cy="21548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8300" y="5867401"/>
            <a:ext cx="9239249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6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427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Even when an exception is thrown</a:t>
            </a:r>
          </a:p>
          <a:p>
            <a:pPr marL="457063" indent="-45706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199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7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450" y="4534687"/>
            <a:ext cx="5662933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2625" y="4534687"/>
            <a:ext cx="3958020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572" y="2475772"/>
            <a:ext cx="5787806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2628" y="2475772"/>
            <a:ext cx="3854361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753" y="1446315"/>
            <a:ext cx="2445627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2625" y="1446315"/>
            <a:ext cx="4181434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462" y="1446315"/>
            <a:ext cx="2710891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193" y="3505230"/>
            <a:ext cx="2517034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2625" y="3505230"/>
            <a:ext cx="4536926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098" y="3505230"/>
            <a:ext cx="1747282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5602" y="5564143"/>
            <a:ext cx="2870802" cy="8627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5711" y="5653161"/>
            <a:ext cx="6469504" cy="7736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77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5487" y="1712115"/>
            <a:ext cx="8221031" cy="414695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8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Paradigm of Exceptions in OOP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What Are Exceptions?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84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Exceptions?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66061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4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</a:t>
            </a:r>
            <a:r>
              <a:rPr lang="en-US" dirty="0" smtClean="0"/>
              <a:t>a base </a:t>
            </a:r>
            <a:r>
              <a:rPr lang="en-US" dirty="0"/>
              <a:t>for all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 </a:t>
            </a:r>
            <a:r>
              <a:rPr lang="en-US" dirty="0" smtClean="0"/>
              <a:t>a text </a:t>
            </a:r>
            <a:r>
              <a:rPr lang="en-US" dirty="0"/>
              <a:t>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en-US" dirty="0"/>
              <a:t>the snapshot of the stack at the 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dirty="0"/>
              <a:t>   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- </a:t>
            </a:r>
            <a:r>
              <a:rPr lang="en-US" dirty="0"/>
              <a:t>exception </a:t>
            </a:r>
            <a:r>
              <a:rPr lang="en-US" dirty="0" smtClean="0"/>
              <a:t>that caused </a:t>
            </a:r>
            <a:r>
              <a:rPr lang="en-US" dirty="0"/>
              <a:t>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421000" y="1314000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 smtClean="0"/>
              <a:t>System.Exception</a:t>
            </a:r>
            <a:endParaRPr lang="en-US" noProof="1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277947" y="2442359"/>
            <a:ext cx="2535693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CustomException</a:t>
            </a:r>
            <a:endParaRPr lang="en-US" sz="2000" noProof="1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97202" y="3726696"/>
            <a:ext cx="3616438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System.FormatException</a:t>
            </a:r>
            <a:endParaRPr lang="en-US" sz="2000" noProof="1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815953" y="5651113"/>
            <a:ext cx="3819811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System.OverflowException</a:t>
            </a:r>
            <a:endParaRPr lang="en-US" sz="2000" noProof="1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426324" y="2442360"/>
            <a:ext cx="3453499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System.SystemException</a:t>
            </a:r>
            <a:endParaRPr lang="en-US" sz="2000" noProof="1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2160" y="3556437"/>
            <a:ext cx="3187933" cy="92235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System.NullReferenceException</a:t>
            </a:r>
            <a:endParaRPr lang="en-US" sz="2000" noProof="1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84654" y="4686849"/>
            <a:ext cx="42855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System.ArithmeticException</a:t>
            </a:r>
            <a:endParaRPr lang="en-US" sz="2000" noProof="1"/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4863223" y="311900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433348" y="3119008"/>
            <a:ext cx="193814" cy="47141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840227" y="20038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586330" y="200380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616440" y="5307578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647" y="5651114"/>
            <a:ext cx="44056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 smtClean="0"/>
              <a:t>System.DividedByZeroException</a:t>
            </a:r>
            <a:endParaRPr lang="en-US" sz="2000" noProof="1"/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244078" y="3732778"/>
            <a:ext cx="1409139" cy="181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198271" y="5303602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r>
              <a:rPr lang="en-US" noProof="0" dirty="0" smtClean="0"/>
              <a:t>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570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Catching and Processing Errors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Handling Exceptions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75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1619</Words>
  <Application>Microsoft Office PowerPoint</Application>
  <PresentationFormat>Widescreen</PresentationFormat>
  <Paragraphs>365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Exception Handling</vt:lpstr>
      <vt:lpstr>Table of Contents</vt:lpstr>
      <vt:lpstr>Have a Question?</vt:lpstr>
      <vt:lpstr>The Paradigm of Exceptions in OOP</vt:lpstr>
      <vt:lpstr>What Are Exceptions?</vt:lpstr>
      <vt:lpstr>The System.Exception Class</vt:lpstr>
      <vt:lpstr>Exception Hierarchy in .NET</vt:lpstr>
      <vt:lpstr>Types of Exceptions</vt:lpstr>
      <vt:lpstr>Catching and Processing Errors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Throwing Exceptions</vt:lpstr>
      <vt:lpstr>Throwing Exceptions</vt:lpstr>
      <vt:lpstr>Using Throw Keyword</vt:lpstr>
      <vt:lpstr>Re-Throwing Exceptions</vt:lpstr>
      <vt:lpstr>Throwing Exceptions – Example</vt:lpstr>
      <vt:lpstr>Best Practices</vt:lpstr>
      <vt:lpstr>Using Catch Block</vt:lpstr>
      <vt:lpstr>Choosing the Exception Type</vt:lpstr>
      <vt:lpstr>Exceptions – Best Practices</vt:lpstr>
      <vt:lpstr>Exceptions – Best Practices (2)</vt:lpstr>
      <vt:lpstr>Creating Custom Exceptions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Exception Handling</dc:title>
  <dc:subject>C# OOP Basics – Practical Training Course @ SoftUni</dc:subject>
  <dc:creator>Software University</dc:creator>
  <cp:keywords>C# OOP Basics;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Stoyan</cp:lastModifiedBy>
  <cp:revision>9</cp:revision>
  <dcterms:created xsi:type="dcterms:W3CDTF">2018-05-23T13:08:44Z</dcterms:created>
  <dcterms:modified xsi:type="dcterms:W3CDTF">2020-03-24T15:08:31Z</dcterms:modified>
  <cp:category>programming; education; software engineering; software development</cp:category>
</cp:coreProperties>
</file>