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0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7" r:id="rId36"/>
    <p:sldId id="308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02" r:id="rId47"/>
    <p:sldId id="298" r:id="rId48"/>
    <p:sldId id="299" r:id="rId49"/>
    <p:sldId id="304" r:id="rId50"/>
    <p:sldId id="30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385929-ABED-4801-8302-A3865E9A87A9}">
          <p14:sldIdLst>
            <p14:sldId id="256"/>
            <p14:sldId id="257"/>
            <p14:sldId id="258"/>
          </p14:sldIdLst>
        </p14:section>
        <p14:section name="Definition" id="{E0E9BDA7-22DE-4C04-8750-7C7A5DB10880}">
          <p14:sldIdLst>
            <p14:sldId id="259"/>
            <p14:sldId id="260"/>
            <p14:sldId id="261"/>
            <p14:sldId id="262"/>
          </p14:sldIdLst>
        </p14:section>
        <p14:section name="Benefits &amp; Drawbacks" id="{96F35AA8-2AE1-4D23-9E4A-CFA925815BA3}">
          <p14:sldIdLst>
            <p14:sldId id="263"/>
            <p14:sldId id="264"/>
            <p14:sldId id="265"/>
          </p14:sldIdLst>
        </p14:section>
        <p14:section name="Types" id="{89F0403F-80A5-4685-94C9-73AFF181E97C}">
          <p14:sldIdLst>
            <p14:sldId id="266"/>
            <p14:sldId id="267"/>
          </p14:sldIdLst>
        </p14:section>
        <p14:section name="Creational Patterns" id="{31F313AD-1710-4B4F-8015-28E3773C103A}">
          <p14:sldIdLst>
            <p14:sldId id="268"/>
            <p14:sldId id="269"/>
            <p14:sldId id="305"/>
            <p14:sldId id="270"/>
            <p14:sldId id="271"/>
            <p14:sldId id="272"/>
            <p14:sldId id="273"/>
            <p14:sldId id="274"/>
          </p14:sldIdLst>
        </p14:section>
        <p14:section name="Structural Patterns" id="{317EB8A2-137E-4DA4-AD75-6525FB2CBED8}">
          <p14:sldIdLst>
            <p14:sldId id="275"/>
            <p14:sldId id="276"/>
            <p14:sldId id="30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Behavioral Patterns" id="{93CE4302-232D-4556-8990-0C61F161FF8F}">
          <p14:sldIdLst>
            <p14:sldId id="286"/>
            <p14:sldId id="287"/>
            <p14:sldId id="307"/>
            <p14:sldId id="308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Conclusion" id="{B087E7A7-707E-4286-9B39-1C853187E4B1}">
          <p14:sldIdLst>
            <p14:sldId id="296"/>
            <p14:sldId id="302"/>
            <p14:sldId id="298"/>
            <p14:sldId id="299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213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251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24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03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14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712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gif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gif"/><Relationship Id="rId5" Type="http://schemas.openxmlformats.org/officeDocument/2006/relationships/image" Target="../media/image52.gif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if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7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Types of Design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initialization and configuration </a:t>
            </a:r>
            <a:r>
              <a:rPr lang="en-US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</a:t>
            </a:r>
            <a:r>
              <a:rPr lang="en-US" b="1" dirty="0">
                <a:solidFill>
                  <a:schemeClr val="bg1"/>
                </a:solidFill>
              </a:rPr>
              <a:t>assemble</a:t>
            </a:r>
            <a:r>
              <a:rPr lang="en-US" dirty="0"/>
              <a:t> objects to implement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dynamic </a:t>
            </a:r>
            <a:r>
              <a:rPr lang="en-US" b="1" dirty="0">
                <a:solidFill>
                  <a:schemeClr val="bg1"/>
                </a:solidFill>
              </a:rPr>
              <a:t>interactions</a:t>
            </a:r>
            <a:r>
              <a:rPr lang="en-US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4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Creational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21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Singleton</a:t>
            </a:r>
          </a:p>
          <a:p>
            <a:r>
              <a:rPr lang="en-US" dirty="0"/>
              <a:t>Simple Factory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Fluent Interface</a:t>
            </a:r>
          </a:p>
          <a:p>
            <a:r>
              <a:rPr lang="en-US" dirty="0"/>
              <a:t>Object Pool</a:t>
            </a:r>
          </a:p>
          <a:p>
            <a:r>
              <a:rPr lang="en-US" dirty="0"/>
              <a:t>Lazy Initialization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15</a:t>
            </a:fld>
            <a:endParaRPr lang="en-US" sz="1000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F559C-B90D-4CDB-971C-AA30D40A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3879000"/>
            <a:ext cx="6120000" cy="16940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6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public sealed class Singleton {</a:t>
            </a:r>
          </a:p>
          <a:p>
            <a:r>
              <a:rPr lang="en-GB" sz="2400" noProof="1"/>
              <a:t>  </a:t>
            </a:r>
            <a:r>
              <a:rPr lang="en-GB" dirty="0"/>
              <a:t>private static Singleton instance;</a:t>
            </a:r>
          </a:p>
          <a:p>
            <a:r>
              <a:rPr lang="en-GB" sz="2400" noProof="1"/>
              <a:t>  </a:t>
            </a:r>
            <a:r>
              <a:rPr lang="en-GB" dirty="0"/>
              <a:t>private Singleton() { }</a:t>
            </a:r>
          </a:p>
          <a:p>
            <a:r>
              <a:rPr lang="en-GB" sz="2400" noProof="1"/>
              <a:t>  </a:t>
            </a:r>
            <a:r>
              <a:rPr lang="en-GB" dirty="0"/>
              <a:t>public static Singleton Instance {</a:t>
            </a:r>
          </a:p>
          <a:p>
            <a:r>
              <a:rPr lang="en-US" sz="2400" noProof="1"/>
              <a:t>    get {</a:t>
            </a:r>
          </a:p>
          <a:p>
            <a:r>
              <a:rPr lang="en-US" sz="2400" noProof="1"/>
              <a:t>      </a:t>
            </a:r>
            <a:r>
              <a:rPr lang="en-GB" dirty="0"/>
              <a:t>if (instance == null) {</a:t>
            </a:r>
          </a:p>
          <a:p>
            <a:r>
              <a:rPr lang="en-GB" sz="2400" noProof="1"/>
              <a:t>        </a:t>
            </a:r>
            <a:r>
              <a:rPr lang="en-GB" dirty="0"/>
              <a:t>lock (instance) {</a:t>
            </a:r>
          </a:p>
          <a:p>
            <a:r>
              <a:rPr lang="en-GB" sz="2400" noProof="1"/>
              <a:t>          </a:t>
            </a:r>
            <a:r>
              <a:rPr lang="en-GB" dirty="0"/>
              <a:t>if (instance == null)</a:t>
            </a:r>
          </a:p>
          <a:p>
            <a:r>
              <a:rPr lang="en-GB" dirty="0"/>
              <a:t>            instance = new Singleton(); } }</a:t>
            </a:r>
          </a:p>
          <a:p>
            <a:r>
              <a:rPr lang="en-US" sz="2400" noProof="1"/>
              <a:t>      return instance; } }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7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ICloneable</a:t>
            </a:r>
            <a:r>
              <a:rPr lang="en-US" noProof="1"/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66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string _id;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this._id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string Id</a:t>
            </a:r>
            <a:r>
              <a:rPr lang="en-US" dirty="0"/>
              <a:t> =&gt; </a:t>
            </a:r>
            <a:r>
              <a:rPr lang="en-US" noProof="1"/>
              <a:t>this</a:t>
            </a:r>
            <a:r>
              <a:rPr lang="en-US" dirty="0"/>
              <a:t>._id;</a:t>
            </a:r>
          </a:p>
          <a:p>
            <a:endParaRPr lang="en-US" dirty="0"/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92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21336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: Prototype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: base(id) { }</a:t>
            </a:r>
          </a:p>
          <a:p>
            <a:endParaRPr lang="bg-BG" dirty="0"/>
          </a:p>
          <a:p>
            <a:r>
              <a:rPr lang="en-GB" dirty="0"/>
              <a:t>  public override Prototype Clone()</a:t>
            </a:r>
          </a:p>
          <a:p>
            <a:r>
              <a:rPr lang="en-GB" dirty="0"/>
              <a:t>    =&gt; return (</a:t>
            </a:r>
            <a:r>
              <a:rPr lang="en-GB" noProof="1"/>
              <a:t>Prototype)this.MemberwiseClone</a:t>
            </a:r>
            <a:r>
              <a:rPr lang="en-GB" dirty="0"/>
              <a:t>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3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Structural Patterns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5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23</a:t>
            </a:fld>
            <a:endParaRPr lang="en-US" sz="1000" noProof="0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70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4201" y="1295400"/>
            <a:ext cx="6007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endParaRPr lang="en-US" dirty="0"/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_one;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_two;</a:t>
            </a:r>
          </a:p>
          <a:p>
            <a:endParaRPr lang="en-GB" dirty="0"/>
          </a:p>
          <a:p>
            <a:r>
              <a:rPr lang="en-GB" dirty="0"/>
              <a:t>  public Facade()</a:t>
            </a:r>
            <a:endParaRPr lang="en-US" dirty="0"/>
          </a:p>
          <a:p>
            <a:r>
              <a:rPr lang="en-US" dirty="0"/>
              <a:t>  {</a:t>
            </a:r>
            <a:endParaRPr lang="bg-BG" dirty="0"/>
          </a:p>
          <a:p>
            <a:r>
              <a:rPr lang="en-GB" dirty="0"/>
              <a:t>    _one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_two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4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r>
              <a:rPr lang="en-GB" dirty="0"/>
              <a:t>    _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1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1" y="1206520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1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ABD50-01B2-4577-AE7B-5AB4F6F1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3159000"/>
            <a:ext cx="4758809" cy="207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13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376066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</a:t>
            </a:r>
            <a:r>
              <a:rPr lang="en-US" dirty="0" err="1"/>
              <a:t>int</a:t>
            </a:r>
            <a:r>
              <a:rPr lang="en-US" dirty="0"/>
              <a:t>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4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_children = new List&lt;Component&gt;();</a:t>
            </a:r>
          </a:p>
          <a:p>
            <a:endParaRPr lang="bg-BG" dirty="0"/>
          </a:p>
          <a:p>
            <a:r>
              <a:rPr lang="en-GB" dirty="0"/>
              <a:t>  public Composite(string name) : base(name)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Add(Component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children.Add(component</a:t>
            </a:r>
            <a:r>
              <a:rPr lang="en-GB" dirty="0"/>
              <a:t>);</a:t>
            </a:r>
            <a:endParaRPr lang="bg-BG" dirty="0"/>
          </a:p>
          <a:p>
            <a:r>
              <a:rPr lang="bg-BG" dirty="0"/>
              <a:t>    </a:t>
            </a:r>
          </a:p>
          <a:p>
            <a:r>
              <a:rPr lang="en-US" dirty="0"/>
              <a:t>  public override void Remove(Component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children.Remove(component</a:t>
            </a:r>
            <a:r>
              <a:rPr lang="en-GB" dirty="0"/>
              <a:t>);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5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bg-BG" dirty="0"/>
              <a:t>  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endParaRPr lang="bg-BG" dirty="0"/>
          </a:p>
          <a:p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r>
              <a:rPr lang="en-US" dirty="0"/>
              <a:t>    </a:t>
            </a:r>
            <a:r>
              <a:rPr lang="bg-BG" dirty="0"/>
              <a:t>{</a:t>
            </a:r>
          </a:p>
          <a:p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r>
              <a:rPr lang="en-US" dirty="0"/>
              <a:t>    </a:t>
            </a:r>
            <a:r>
              <a:rPr lang="bg-BG" dirty="0"/>
              <a:t>}</a:t>
            </a:r>
          </a:p>
          <a:p>
            <a:r>
              <a:rPr lang="en-US" dirty="0"/>
              <a:t>  </a:t>
            </a:r>
            <a:r>
              <a:rPr lang="bg-BG" dirty="0"/>
              <a:t>}</a:t>
            </a:r>
          </a:p>
          <a:p>
            <a:r>
              <a:rPr lang="bg-BG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16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Leaf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Leaf(string name) : base(name)</a:t>
            </a:r>
            <a:r>
              <a:rPr lang="en-US" dirty="0"/>
              <a:t> { }</a:t>
            </a:r>
            <a:endParaRPr lang="bg-BG" dirty="0"/>
          </a:p>
          <a:p>
            <a:endParaRPr lang="bg-BG" dirty="0"/>
          </a:p>
          <a:p>
            <a:r>
              <a:rPr lang="en-US" dirty="0"/>
              <a:t>  public override void Add(Component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add to a leaf");</a:t>
            </a:r>
            <a:endParaRPr lang="bg-BG" dirty="0"/>
          </a:p>
          <a:p>
            <a:r>
              <a:rPr lang="en-US" dirty="0"/>
              <a:t>  public override void Remove(Component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remove from a leaf");</a:t>
            </a:r>
            <a:r>
              <a:rPr lang="bg-BG" dirty="0"/>
              <a:t> </a:t>
            </a:r>
          </a:p>
          <a:p>
            <a:r>
              <a:rPr lang="en-US" dirty="0"/>
              <a:t>  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en-GB" dirty="0"/>
              <a:t>    =&gt; </a:t>
            </a:r>
            <a:r>
              <a:rPr lang="en-GB" noProof="1"/>
              <a:t>Console.WriteLine(new</a:t>
            </a:r>
            <a:r>
              <a:rPr lang="en-GB" dirty="0"/>
              <a:t> String('-', depth) + name);</a:t>
            </a:r>
          </a:p>
          <a:p>
            <a:r>
              <a:rPr lang="bg-BG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47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Behavioral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35</a:t>
            </a:fld>
            <a:endParaRPr lang="en-US" sz="1000" noProof="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85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36</a:t>
            </a:fld>
            <a:endParaRPr lang="en-US" sz="1000" noProof="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51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pPr lvl="1"/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79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569" y="1594667"/>
            <a:ext cx="6921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</a:t>
            </a:r>
          </a:p>
          <a:p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26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1" y="18288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: Command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</a:t>
            </a:r>
          </a:p>
          <a:p>
            <a:r>
              <a:rPr lang="en-GB" dirty="0"/>
              <a:t>    : base(receiver)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Execute()</a:t>
            </a:r>
          </a:p>
          <a:p>
            <a:r>
              <a:rPr lang="en-GB" dirty="0"/>
              <a:t>    =&gt; </a:t>
            </a:r>
            <a:r>
              <a:rPr lang="en-GB" noProof="1"/>
              <a:t>receiver.Action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7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Definition, Solutions and Elements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Design Patterns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void Action()</a:t>
            </a:r>
          </a:p>
          <a:p>
            <a:r>
              <a:rPr lang="en-US" dirty="0"/>
              <a:t> 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4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private Command _command;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</a:t>
            </a:r>
            <a:endParaRPr lang="bg-BG" dirty="0"/>
          </a:p>
          <a:p>
            <a:r>
              <a:rPr lang="en-GB" dirty="0"/>
              <a:t>    =&gt; this</a:t>
            </a:r>
            <a:r>
              <a:rPr lang="en-GB" noProof="1"/>
              <a:t>._</a:t>
            </a:r>
            <a:r>
              <a:rPr lang="en-GB" dirty="0"/>
              <a:t>command = command;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_</a:t>
            </a:r>
            <a:r>
              <a:rPr lang="en-GB" noProof="1"/>
              <a:t>command.Execute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5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20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43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4987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: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override void PrimitiveOperation1()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      PrimitiveOperation1()");</a:t>
            </a:r>
            <a:endParaRPr lang="bg-BG" dirty="0"/>
          </a:p>
          <a:p>
            <a:endParaRPr lang="bg-BG" dirty="0"/>
          </a:p>
          <a:p>
            <a:r>
              <a:rPr lang="en-GB" dirty="0"/>
              <a:t>  public override void PrimitiveOperation2()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br>
              <a:rPr lang="en-GB" dirty="0"/>
            </a:br>
            <a:r>
              <a:rPr lang="en-GB" dirty="0"/>
              <a:t>       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73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abstraction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01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5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General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solutions</a:t>
            </a:r>
            <a:r>
              <a:rPr lang="en-US" dirty="0"/>
              <a:t> to common</a:t>
            </a:r>
            <a:br>
              <a:rPr lang="en-US" dirty="0"/>
            </a:br>
            <a:r>
              <a:rPr lang="en-US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additional layers of </a:t>
            </a:r>
            <a:r>
              <a:rPr lang="en-US" b="1" dirty="0">
                <a:solidFill>
                  <a:schemeClr val="bg1"/>
                </a:solidFill>
              </a:rPr>
              <a:t>abstraction</a:t>
            </a:r>
            <a:r>
              <a:rPr lang="en-US" dirty="0"/>
              <a:t> in order to</a:t>
            </a:r>
            <a:br>
              <a:rPr lang="en-US" dirty="0"/>
            </a:br>
            <a:r>
              <a:rPr lang="en-US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Patterns solve </a:t>
            </a:r>
            <a:r>
              <a:rPr lang="en-US" b="1" dirty="0">
                <a:solidFill>
                  <a:schemeClr val="bg1"/>
                </a:solidFill>
              </a:rPr>
              <a:t>software structural problems </a:t>
            </a:r>
            <a:r>
              <a:rPr lang="en-US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interface </a:t>
            </a:r>
            <a:r>
              <a:rPr lang="en-US"/>
              <a:t>and implementation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 name - Increases </a:t>
            </a:r>
            <a:r>
              <a:rPr lang="en-US" b="1" dirty="0">
                <a:solidFill>
                  <a:schemeClr val="bg1"/>
                </a:solidFill>
              </a:rPr>
              <a:t>vocabulary</a:t>
            </a:r>
            <a:r>
              <a:rPr lang="en-US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Problem - </a:t>
            </a:r>
            <a:r>
              <a:rPr lang="en-US" b="1" dirty="0">
                <a:solidFill>
                  <a:schemeClr val="bg1"/>
                </a:solidFill>
              </a:rPr>
              <a:t>Intent</a:t>
            </a:r>
            <a:r>
              <a:rPr lang="en-US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Solution -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Consequences -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Benefits and Drawbacks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Why Design Patterns?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84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 large-scale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improve developer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speed-up</a:t>
            </a:r>
            <a:r>
              <a:rPr lang="en-US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3305</TotalTime>
  <Words>1905</Words>
  <Application>Microsoft Office PowerPoint</Application>
  <PresentationFormat>Widescreen</PresentationFormat>
  <Paragraphs>397</Paragraphs>
  <Slides>50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Structural Patterns</vt:lpstr>
      <vt:lpstr>Purposes</vt:lpstr>
      <vt:lpstr>List of Structural Patterns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List of Behavioral Patterns</vt:lpstr>
      <vt:lpstr>List of Behavioral Patterns (2)</vt:lpstr>
      <vt:lpstr>Command Pattern</vt:lpstr>
      <vt:lpstr>The Command Abstract Class</vt:lpstr>
      <vt:lpstr>Concrete Command Class</vt:lpstr>
      <vt:lpstr>The Receiver Class</vt:lpstr>
      <vt:lpstr>The Invoker Class</vt:lpstr>
      <vt:lpstr>Template Method Pattern</vt:lpstr>
      <vt:lpstr>The Abstract Class</vt:lpstr>
      <vt:lpstr>A Concrete Class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Design Patterns</dc:title>
  <dc:subject>C# OOP – Practical Training Course @ SoftUni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10</cp:revision>
  <dcterms:created xsi:type="dcterms:W3CDTF">2018-05-23T13:08:44Z</dcterms:created>
  <dcterms:modified xsi:type="dcterms:W3CDTF">2019-12-02T14:22:10Z</dcterms:modified>
  <cp:category>programming; education; software engineering; software development </cp:category>
</cp:coreProperties>
</file>