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2" r:id="rId8"/>
    <p:sldId id="263" r:id="rId9"/>
    <p:sldId id="260" r:id="rId10"/>
    <p:sldId id="261" r:id="rId11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1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1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1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1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由于地图、敌人、道具等都是随机生成等，能够让玩家在每个回合的游戏体验都不一样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GIF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38201623775642_.pic_h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185" y="1679575"/>
            <a:ext cx="10246995" cy="4811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31310" y="480695"/>
            <a:ext cx="39300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太空逃生</a:t>
            </a:r>
            <a:endParaRPr lang="zh-CN" altLang="en-US" sz="7200" b="1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76955" y="5568950"/>
            <a:ext cx="5037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Space Escape</a:t>
            </a:r>
            <a:endParaRPr lang="en-US" altLang="zh-CN" sz="5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38201623775642_.pic_hd"/>
          <p:cNvPicPr>
            <a:picLocks noChangeAspect="1"/>
          </p:cNvPicPr>
          <p:nvPr/>
        </p:nvPicPr>
        <p:blipFill>
          <a:blip r:embed="rId1"/>
          <a:srcRect l="7281" r="9133"/>
          <a:stretch>
            <a:fillRect/>
          </a:stretch>
        </p:blipFill>
        <p:spPr>
          <a:xfrm>
            <a:off x="0" y="0"/>
            <a:ext cx="12192635" cy="68503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-154940"/>
            <a:ext cx="12599035" cy="7012305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  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06095" y="886460"/>
            <a:ext cx="1118044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>
                <a:solidFill>
                  <a:schemeClr val="bg1"/>
                </a:solidFill>
              </a:rPr>
              <a:t>公元</a:t>
            </a:r>
            <a:r>
              <a:rPr lang="en-US" altLang="zh-CN" sz="3600">
                <a:solidFill>
                  <a:schemeClr val="bg1"/>
                </a:solidFill>
              </a:rPr>
              <a:t>4096</a:t>
            </a:r>
            <a:r>
              <a:rPr lang="zh-CN" altLang="en-US" sz="3600">
                <a:solidFill>
                  <a:schemeClr val="bg1"/>
                </a:solidFill>
              </a:rPr>
              <a:t>年，一批宇航员因飞船故障意外降临到了太空中一个神秘的星球，在这里他们不仅见识到了前所未有的奇异景色，也惊喜地发现这个星球上居然存在许多外星生命。虽然这里绝大多数外星生命都是友好而胆怯的，但仍有一些较为强大的生物自恃尖牙利爪，对遇见的宇航员不由分说地展开进攻。宇航员们一边维修飞船，一边探索着这片土地，同时抵抗着随时可能偶遇的不友善的外星居民，可渐渐地他们意识到，有什么事情开始不对劲了。这一切都像是一个永无休止的循环……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332865" y="1799590"/>
            <a:ext cx="952627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uFillTx/>
              </a:rPr>
              <a:t>Roguelike游戏是RPG的一个分支类型，肇始于1980年的经典之作Rogue，有以下特点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endParaRPr lang="zh-CN" altLang="en-US" sz="3200">
              <a:solidFill>
                <a:schemeClr val="bg1"/>
              </a:solidFill>
              <a:uFillTx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>
                <a:solidFill>
                  <a:schemeClr val="bg1"/>
                </a:solidFill>
                <a:uFillTx/>
              </a:rPr>
              <a:t>随机生成游戏内容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>
                <a:solidFill>
                  <a:schemeClr val="bg1"/>
                </a:solidFill>
                <a:uFillTx/>
              </a:rPr>
              <a:t>探索与发现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>
                <a:solidFill>
                  <a:schemeClr val="bg1"/>
                </a:solidFill>
                <a:uFillTx/>
              </a:rPr>
              <a:t>回合制，网格化地图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>
                <a:solidFill>
                  <a:schemeClr val="bg1"/>
                </a:solidFill>
                <a:uFillTx/>
              </a:rPr>
              <a:t>砍杀大量怪物</a:t>
            </a:r>
            <a:endParaRPr lang="zh-CN" altLang="en-US" sz="3200">
              <a:solidFill>
                <a:schemeClr val="bg1"/>
              </a:solidFill>
              <a:uFillTx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>
                <a:solidFill>
                  <a:schemeClr val="bg1"/>
                </a:solidFill>
                <a:uFillTx/>
              </a:rPr>
              <a:t>资源管理</a:t>
            </a:r>
            <a:endParaRPr lang="zh-CN" altLang="en-US" sz="3200">
              <a:solidFill>
                <a:schemeClr val="bg1"/>
              </a:solidFill>
              <a:uFillTx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2130" y="727710"/>
            <a:ext cx="4886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3600" b="1">
                <a:solidFill>
                  <a:schemeClr val="bg1"/>
                </a:solidFill>
                <a:uFillTx/>
              </a:rPr>
              <a:t>2D-</a:t>
            </a:r>
            <a:r>
              <a:rPr lang="zh-CN" altLang="en-US" sz="3600" b="1">
                <a:solidFill>
                  <a:schemeClr val="bg1"/>
                </a:solidFill>
                <a:uFillTx/>
              </a:rPr>
              <a:t>Roguelike游戏</a:t>
            </a:r>
            <a:endParaRPr lang="zh-CN" altLang="en-US" sz="3600" b="1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38651623825189_.pic_h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6910" y="452755"/>
            <a:ext cx="4880610" cy="5953125"/>
          </a:xfrm>
          <a:prstGeom prst="rect">
            <a:avLst/>
          </a:prstGeom>
        </p:spPr>
      </p:pic>
      <p:pic>
        <p:nvPicPr>
          <p:cNvPr id="6" name="图片 5" descr="Untitl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10" y="2353310"/>
            <a:ext cx="2545715" cy="2962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2130" y="727710"/>
            <a:ext cx="4886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3600" b="1">
                <a:solidFill>
                  <a:schemeClr val="bg1"/>
                </a:solidFill>
                <a:uFillTx/>
              </a:rPr>
              <a:t>操作方式</a:t>
            </a:r>
            <a:endParaRPr lang="zh-CN" altLang="en-US" sz="3600" b="1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058035" y="279400"/>
            <a:ext cx="8461375" cy="6363335"/>
            <a:chOff x="2377" y="418"/>
            <a:chExt cx="13325" cy="10021"/>
          </a:xfrm>
        </p:grpSpPr>
        <p:grpSp>
          <p:nvGrpSpPr>
            <p:cNvPr id="2" name="组合 1"/>
            <p:cNvGrpSpPr/>
            <p:nvPr/>
          </p:nvGrpSpPr>
          <p:grpSpPr>
            <a:xfrm>
              <a:off x="3302" y="3395"/>
              <a:ext cx="12394" cy="3415"/>
              <a:chOff x="633" y="3958"/>
              <a:chExt cx="12394" cy="3415"/>
            </a:xfrm>
          </p:grpSpPr>
          <p:pic>
            <p:nvPicPr>
              <p:cNvPr id="4" name="图片 3" descr="CharacterFront-Idle_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633" y="5719"/>
                <a:ext cx="1364" cy="1654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3147" y="3958"/>
                <a:ext cx="9880" cy="3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chemeClr val="bg1"/>
                    </a:solidFill>
                  </a:rPr>
                  <a:t>太空枪手</a:t>
                </a:r>
                <a:r>
                  <a:rPr lang="en-US" altLang="zh-CN" sz="2000" b="1">
                    <a:solidFill>
                      <a:schemeClr val="bg1"/>
                    </a:solidFill>
                  </a:rPr>
                  <a:t>(Player 2)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>
                    <a:solidFill>
                      <a:schemeClr val="bg1"/>
                    </a:solidFill>
                  </a:rPr>
                  <a:t>🩸：</a:t>
                </a:r>
                <a:r>
                  <a:rPr lang="en-US" altLang="zh-CN" sz="1600">
                    <a:solidFill>
                      <a:schemeClr val="bg1"/>
                    </a:solidFill>
                  </a:rPr>
                  <a:t>300     </a:t>
                </a:r>
                <a:r>
                  <a:rPr lang="zh-CN" altLang="en-US" sz="1600">
                    <a:solidFill>
                      <a:schemeClr val="bg1"/>
                    </a:solidFill>
                  </a:rPr>
                  <a:t>💧：</a:t>
                </a:r>
                <a:r>
                  <a:rPr lang="en-US" altLang="zh-CN" sz="1600">
                    <a:solidFill>
                      <a:schemeClr val="bg1"/>
                    </a:solidFill>
                  </a:rPr>
                  <a:t>250</a:t>
                </a:r>
                <a:endParaRPr lang="en-US" altLang="zh-CN" sz="160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>
                    <a:solidFill>
                      <a:schemeClr val="bg1"/>
                    </a:solidFill>
                  </a:rPr>
                  <a:t>普通攻击：</a:t>
                </a:r>
                <a:r>
                  <a:rPr lang="zh-CN" altLang="en-US">
                    <a:solidFill>
                      <a:schemeClr val="bg1"/>
                    </a:solidFill>
                  </a:rPr>
                  <a:t>向面前发射子弹</a:t>
                </a:r>
                <a:endParaRPr lang="zh-CN" altLang="en-US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>
                    <a:solidFill>
                      <a:schemeClr val="bg1"/>
                    </a:solidFill>
                  </a:rPr>
                  <a:t>Q</a:t>
                </a:r>
                <a:r>
                  <a:rPr lang="zh-CN" altLang="en-US" b="1">
                    <a:solidFill>
                      <a:schemeClr val="bg1"/>
                    </a:solidFill>
                  </a:rPr>
                  <a:t>技能：</a:t>
                </a:r>
                <a:r>
                  <a:rPr lang="zh-CN" altLang="en-US">
                    <a:solidFill>
                      <a:schemeClr val="bg1"/>
                    </a:solidFill>
                  </a:rPr>
                  <a:t>发射一个加大子弹，可以直接打死一个小怪</a:t>
                </a:r>
                <a:endParaRPr lang="zh-CN" altLang="en-US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>
                    <a:solidFill>
                      <a:schemeClr val="bg1"/>
                    </a:solidFill>
                  </a:rPr>
                  <a:t>E</a:t>
                </a:r>
                <a:r>
                  <a:rPr lang="zh-CN" altLang="en-US" b="1">
                    <a:solidFill>
                      <a:schemeClr val="bg1"/>
                    </a:solidFill>
                  </a:rPr>
                  <a:t>技能：</a:t>
                </a:r>
                <a:r>
                  <a:rPr lang="zh-CN" altLang="en-US">
                    <a:solidFill>
                      <a:schemeClr val="bg1"/>
                    </a:solidFill>
                  </a:rPr>
                  <a:t>向面前</a:t>
                </a:r>
                <a:r>
                  <a:rPr lang="en-US" altLang="zh-CN">
                    <a:solidFill>
                      <a:schemeClr val="bg1"/>
                    </a:solidFill>
                  </a:rPr>
                  <a:t>110</a:t>
                </a:r>
                <a:r>
                  <a:rPr lang="en-US" altLang="zh-CN">
                    <a:solidFill>
                      <a:schemeClr val="bg1"/>
                    </a:solidFill>
                    <a:latin typeface="Times New Roman" panose="02020503050405090304" charset="0"/>
                  </a:rPr>
                  <a:t>°</a:t>
                </a:r>
                <a:r>
                  <a:rPr lang="zh-CN" altLang="en-US">
                    <a:solidFill>
                      <a:schemeClr val="bg1"/>
                    </a:solidFill>
                    <a:latin typeface="Times New Roman" panose="02020503050405090304" charset="0"/>
                  </a:rPr>
                  <a:t>发射</a:t>
                </a:r>
                <a:r>
                  <a:rPr lang="en-US" altLang="zh-CN">
                    <a:solidFill>
                      <a:schemeClr val="bg1"/>
                    </a:solidFill>
                    <a:latin typeface="Times New Roman" panose="02020503050405090304" charset="0"/>
                  </a:rPr>
                  <a:t>12</a:t>
                </a:r>
                <a:r>
                  <a:rPr lang="zh-CN" altLang="en-US">
                    <a:solidFill>
                      <a:schemeClr val="bg1"/>
                    </a:solidFill>
                    <a:latin typeface="Times New Roman" panose="02020503050405090304" charset="0"/>
                  </a:rPr>
                  <a:t>颗子弹</a:t>
                </a:r>
                <a:endParaRPr lang="zh-CN" altLang="en-US">
                  <a:solidFill>
                    <a:schemeClr val="bg1"/>
                  </a:solidFill>
                  <a:latin typeface="Times New Roman" panose="02020503050405090304" charset="0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378" y="418"/>
              <a:ext cx="13324" cy="3151"/>
              <a:chOff x="2230" y="4297"/>
              <a:chExt cx="13324" cy="3151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5675" y="4297"/>
                <a:ext cx="9879" cy="2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chemeClr val="bg1"/>
                    </a:solidFill>
                  </a:rPr>
                  <a:t>太空武士</a:t>
                </a:r>
                <a:r>
                  <a:rPr lang="en-US" altLang="zh-CN" sz="2000" b="1">
                    <a:solidFill>
                      <a:schemeClr val="bg1"/>
                    </a:solidFill>
                  </a:rPr>
                  <a:t>(Player 1)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>
                    <a:solidFill>
                      <a:schemeClr val="bg1"/>
                    </a:solidFill>
                  </a:rPr>
                  <a:t>🩸：</a:t>
                </a:r>
                <a:r>
                  <a:rPr lang="en-US" altLang="zh-CN" sz="1600">
                    <a:solidFill>
                      <a:schemeClr val="bg1"/>
                    </a:solidFill>
                  </a:rPr>
                  <a:t>500     </a:t>
                </a:r>
                <a:r>
                  <a:rPr lang="zh-CN" altLang="en-US" sz="1600">
                    <a:solidFill>
                      <a:schemeClr val="bg1"/>
                    </a:solidFill>
                  </a:rPr>
                  <a:t>💧：</a:t>
                </a:r>
                <a:r>
                  <a:rPr lang="en-US" altLang="zh-CN" sz="1600">
                    <a:solidFill>
                      <a:schemeClr val="bg1"/>
                    </a:solidFill>
                  </a:rPr>
                  <a:t>200</a:t>
                </a:r>
                <a:endParaRPr lang="en-US" altLang="zh-CN" sz="160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>
                    <a:solidFill>
                      <a:schemeClr val="bg1"/>
                    </a:solidFill>
                  </a:rPr>
                  <a:t>普通攻击：</a:t>
                </a:r>
                <a:r>
                  <a:rPr lang="zh-CN" altLang="en-US">
                    <a:solidFill>
                      <a:schemeClr val="bg1"/>
                    </a:solidFill>
                  </a:rPr>
                  <a:t>挥动大刀，砍敌人</a:t>
                </a:r>
                <a:endParaRPr lang="zh-CN" altLang="en-US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>
                    <a:solidFill>
                      <a:schemeClr val="bg1"/>
                    </a:solidFill>
                  </a:rPr>
                  <a:t>Q</a:t>
                </a:r>
                <a:r>
                  <a:rPr lang="zh-CN" altLang="en-US" b="1">
                    <a:solidFill>
                      <a:schemeClr val="bg1"/>
                    </a:solidFill>
                  </a:rPr>
                  <a:t>技能：</a:t>
                </a:r>
                <a:r>
                  <a:rPr lang="zh-CN" altLang="en-US">
                    <a:solidFill>
                      <a:schemeClr val="bg1"/>
                    </a:solidFill>
                  </a:rPr>
                  <a:t>攻击变强      </a:t>
                </a:r>
                <a:r>
                  <a:rPr lang="en-US" altLang="zh-CN" b="1">
                    <a:solidFill>
                      <a:schemeClr val="bg1"/>
                    </a:solidFill>
                  </a:rPr>
                  <a:t>E</a:t>
                </a:r>
                <a:r>
                  <a:rPr lang="zh-CN" altLang="en-US" b="1">
                    <a:solidFill>
                      <a:schemeClr val="bg1"/>
                    </a:solidFill>
                  </a:rPr>
                  <a:t>技能：</a:t>
                </a:r>
                <a:r>
                  <a:rPr lang="zh-CN" altLang="en-US">
                    <a:solidFill>
                      <a:schemeClr val="bg1"/>
                    </a:solidFill>
                  </a:rPr>
                  <a:t>在</a:t>
                </a:r>
                <a:r>
                  <a:rPr lang="en-US" altLang="zh-CN">
                    <a:solidFill>
                      <a:schemeClr val="bg1"/>
                    </a:solidFill>
                  </a:rPr>
                  <a:t>2s</a:t>
                </a:r>
                <a:r>
                  <a:rPr lang="zh-CN" altLang="en-US">
                    <a:solidFill>
                      <a:schemeClr val="bg1"/>
                    </a:solidFill>
                  </a:rPr>
                  <a:t>内移动速度增加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" name="组合 16"/>
              <p:cNvGrpSpPr>
                <a:grpSpLocks noChangeAspect="1"/>
              </p:cNvGrpSpPr>
              <p:nvPr/>
            </p:nvGrpSpPr>
            <p:grpSpPr>
              <a:xfrm rot="0">
                <a:off x="2230" y="4297"/>
                <a:ext cx="3223" cy="3151"/>
                <a:chOff x="-1221" y="5939"/>
                <a:chExt cx="4788" cy="4680"/>
              </a:xfrm>
            </p:grpSpPr>
            <p:pic>
              <p:nvPicPr>
                <p:cNvPr id="18" name="图片 17" descr="character_idle"/>
                <p:cNvPicPr>
                  <a:picLocks noChangeAspect="1"/>
                </p:cNvPicPr>
                <p:nvPr/>
              </p:nvPicPr>
              <p:blipFill>
                <a:blip r:embed="rId2"/>
                <a:srcRect r="90821" b="80261"/>
                <a:stretch>
                  <a:fillRect/>
                </a:stretch>
              </p:blipFill>
              <p:spPr>
                <a:xfrm>
                  <a:off x="-1221" y="5939"/>
                  <a:ext cx="4789" cy="4681"/>
                </a:xfrm>
                <a:prstGeom prst="rect">
                  <a:avLst/>
                </a:prstGeom>
              </p:spPr>
            </p:pic>
            <p:pic>
              <p:nvPicPr>
                <p:cNvPr id="19" name="图片 18" descr="weapon_sword"/>
                <p:cNvPicPr>
                  <a:picLocks noChangeAspect="1"/>
                </p:cNvPicPr>
                <p:nvPr/>
              </p:nvPicPr>
              <p:blipFill>
                <a:blip r:embed="rId3"/>
                <a:srcRect l="3409" t="1871" r="89021" b="81600"/>
                <a:stretch>
                  <a:fillRect/>
                </a:stretch>
              </p:blipFill>
              <p:spPr>
                <a:xfrm>
                  <a:off x="813" y="7560"/>
                  <a:ext cx="2523" cy="236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" name="组合 5"/>
            <p:cNvGrpSpPr/>
            <p:nvPr/>
          </p:nvGrpSpPr>
          <p:grpSpPr>
            <a:xfrm>
              <a:off x="2377" y="7025"/>
              <a:ext cx="13324" cy="3415"/>
              <a:chOff x="2230" y="7298"/>
              <a:chExt cx="13324" cy="3415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5675" y="7298"/>
                <a:ext cx="9879" cy="3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chemeClr val="bg1"/>
                    </a:solidFill>
                  </a:rPr>
                  <a:t>太空炸弹人</a:t>
                </a:r>
                <a:r>
                  <a:rPr lang="en-US" altLang="zh-CN" sz="2000" b="1">
                    <a:solidFill>
                      <a:schemeClr val="bg1"/>
                    </a:solidFill>
                  </a:rPr>
                  <a:t>(Player 3)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>
                    <a:solidFill>
                      <a:schemeClr val="bg1"/>
                    </a:solidFill>
                  </a:rPr>
                  <a:t>🩸：</a:t>
                </a:r>
                <a:r>
                  <a:rPr lang="en-US" altLang="zh-CN" sz="1600">
                    <a:solidFill>
                      <a:schemeClr val="bg1"/>
                    </a:solidFill>
                  </a:rPr>
                  <a:t>400     </a:t>
                </a:r>
                <a:r>
                  <a:rPr lang="zh-CN" altLang="en-US" sz="1600">
                    <a:solidFill>
                      <a:schemeClr val="bg1"/>
                    </a:solidFill>
                  </a:rPr>
                  <a:t>💧：</a:t>
                </a:r>
                <a:r>
                  <a:rPr lang="en-US" altLang="zh-CN" sz="1600">
                    <a:solidFill>
                      <a:schemeClr val="bg1"/>
                    </a:solidFill>
                  </a:rPr>
                  <a:t>150</a:t>
                </a:r>
                <a:endParaRPr lang="en-US" altLang="zh-CN" sz="160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>
                    <a:solidFill>
                      <a:schemeClr val="bg1"/>
                    </a:solidFill>
                  </a:rPr>
                  <a:t>普通攻击：</a:t>
                </a:r>
                <a:r>
                  <a:rPr lang="zh-CN" altLang="en-US">
                    <a:solidFill>
                      <a:schemeClr val="bg1"/>
                    </a:solidFill>
                  </a:rPr>
                  <a:t>每隔</a:t>
                </a:r>
                <a:r>
                  <a:rPr lang="en-US" altLang="zh-CN">
                    <a:solidFill>
                      <a:schemeClr val="bg1"/>
                    </a:solidFill>
                  </a:rPr>
                  <a:t>1.5s</a:t>
                </a:r>
                <a:r>
                  <a:rPr lang="zh-CN" altLang="en-US">
                    <a:solidFill>
                      <a:schemeClr val="bg1"/>
                    </a:solidFill>
                  </a:rPr>
                  <a:t>可以放置一个普通炸弹，爆炸直径</a:t>
                </a:r>
                <a:r>
                  <a:rPr lang="en-US" altLang="zh-CN">
                    <a:solidFill>
                      <a:schemeClr val="bg1"/>
                    </a:solidFill>
                  </a:rPr>
                  <a:t>1</a:t>
                </a:r>
                <a:r>
                  <a:rPr lang="zh-CN" altLang="en-US">
                    <a:solidFill>
                      <a:schemeClr val="bg1"/>
                    </a:solidFill>
                  </a:rPr>
                  <a:t>格</a:t>
                </a:r>
                <a:endParaRPr lang="zh-CN" altLang="en-US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>
                    <a:solidFill>
                      <a:schemeClr val="bg1"/>
                    </a:solidFill>
                  </a:rPr>
                  <a:t>Q</a:t>
                </a:r>
                <a:r>
                  <a:rPr lang="zh-CN" altLang="en-US" b="1">
                    <a:solidFill>
                      <a:schemeClr val="bg1"/>
                    </a:solidFill>
                  </a:rPr>
                  <a:t>技能：</a:t>
                </a:r>
                <a:r>
                  <a:rPr lang="zh-CN" altLang="en-US">
                    <a:solidFill>
                      <a:schemeClr val="bg1"/>
                    </a:solidFill>
                  </a:rPr>
                  <a:t>放一个超级炸弹，爆炸直径</a:t>
                </a:r>
                <a:r>
                  <a:rPr lang="en-US" altLang="zh-CN">
                    <a:solidFill>
                      <a:schemeClr val="bg1"/>
                    </a:solidFill>
                  </a:rPr>
                  <a:t>3</a:t>
                </a:r>
                <a:r>
                  <a:rPr lang="zh-CN" altLang="en-US">
                    <a:solidFill>
                      <a:schemeClr val="bg1"/>
                    </a:solidFill>
                  </a:rPr>
                  <a:t>格</a:t>
                </a:r>
                <a:endParaRPr lang="zh-CN" altLang="en-US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>
                    <a:solidFill>
                      <a:schemeClr val="bg1"/>
                    </a:solidFill>
                  </a:rPr>
                  <a:t>E</a:t>
                </a:r>
                <a:r>
                  <a:rPr lang="zh-CN" altLang="en-US" b="1">
                    <a:solidFill>
                      <a:schemeClr val="bg1"/>
                    </a:solidFill>
                  </a:rPr>
                  <a:t>技能：</a:t>
                </a:r>
                <a:r>
                  <a:rPr lang="zh-CN" altLang="en-US">
                    <a:solidFill>
                      <a:schemeClr val="bg1"/>
                    </a:solidFill>
                  </a:rPr>
                  <a:t>在</a:t>
                </a:r>
                <a:r>
                  <a:rPr lang="en-US" altLang="zh-CN">
                    <a:solidFill>
                      <a:schemeClr val="bg1"/>
                    </a:solidFill>
                  </a:rPr>
                  <a:t>2s</a:t>
                </a:r>
                <a:r>
                  <a:rPr lang="zh-CN" altLang="en-US">
                    <a:solidFill>
                      <a:schemeClr val="bg1"/>
                    </a:solidFill>
                  </a:rPr>
                  <a:t>内可以连续放置普通炸弹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" name="组合 21"/>
              <p:cNvGrpSpPr>
                <a:grpSpLocks noChangeAspect="1"/>
              </p:cNvGrpSpPr>
              <p:nvPr/>
            </p:nvGrpSpPr>
            <p:grpSpPr>
              <a:xfrm rot="0">
                <a:off x="2230" y="7449"/>
                <a:ext cx="3223" cy="3151"/>
                <a:chOff x="6978" y="5558"/>
                <a:chExt cx="4788" cy="4680"/>
              </a:xfrm>
            </p:grpSpPr>
            <p:pic>
              <p:nvPicPr>
                <p:cNvPr id="11" name="图片 10" descr="character_idle"/>
                <p:cNvPicPr>
                  <a:picLocks noChangeAspect="1"/>
                </p:cNvPicPr>
                <p:nvPr/>
              </p:nvPicPr>
              <p:blipFill>
                <a:blip r:embed="rId2"/>
                <a:srcRect r="90821" b="80261"/>
                <a:stretch>
                  <a:fillRect/>
                </a:stretch>
              </p:blipFill>
              <p:spPr>
                <a:xfrm>
                  <a:off x="6978" y="5558"/>
                  <a:ext cx="4789" cy="4681"/>
                </a:xfrm>
                <a:prstGeom prst="rect">
                  <a:avLst/>
                </a:prstGeom>
              </p:spPr>
            </p:pic>
            <p:pic>
              <p:nvPicPr>
                <p:cNvPr id="12" name="图片 11" descr="world_bomb_ground"/>
                <p:cNvPicPr>
                  <a:picLocks noChangeAspect="1"/>
                </p:cNvPicPr>
                <p:nvPr/>
              </p:nvPicPr>
              <p:blipFill>
                <a:blip r:embed="rId4"/>
                <a:srcRect r="90309" b="47122"/>
                <a:stretch>
                  <a:fillRect/>
                </a:stretch>
              </p:blipFill>
              <p:spPr>
                <a:xfrm>
                  <a:off x="8352" y="8340"/>
                  <a:ext cx="674" cy="94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8" name="文本框 7"/>
          <p:cNvSpPr txBox="1"/>
          <p:nvPr/>
        </p:nvSpPr>
        <p:spPr>
          <a:xfrm>
            <a:off x="833120" y="2032000"/>
            <a:ext cx="921385" cy="2794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indent="0">
              <a:buNone/>
            </a:pPr>
            <a:r>
              <a:rPr lang="zh-CN" altLang="en-US" sz="4800" b="1">
                <a:solidFill>
                  <a:schemeClr val="bg1"/>
                </a:solidFill>
                <a:uFillTx/>
              </a:rPr>
              <a:t>人物介绍</a:t>
            </a:r>
            <a:endParaRPr lang="zh-CN" altLang="en-US" sz="4800" b="1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38621623824058_.pic_h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130" y="1731010"/>
            <a:ext cx="4493895" cy="4163060"/>
          </a:xfrm>
          <a:prstGeom prst="rect">
            <a:avLst/>
          </a:prstGeom>
        </p:spPr>
      </p:pic>
      <p:pic>
        <p:nvPicPr>
          <p:cNvPr id="3" name="图片 2" descr="38661623826440_.pic_h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635" y="2552700"/>
            <a:ext cx="6678930" cy="25196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2130" y="727710"/>
            <a:ext cx="4886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3600" b="1">
                <a:solidFill>
                  <a:schemeClr val="bg1"/>
                </a:solidFill>
                <a:uFillTx/>
              </a:rPr>
              <a:t>版本管理及项目分工</a:t>
            </a:r>
            <a:endParaRPr lang="zh-CN" altLang="en-US" sz="3600" b="1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45635" y="2921635"/>
            <a:ext cx="3300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6000" b="1">
                <a:solidFill>
                  <a:schemeClr val="bg1"/>
                </a:solidFill>
                <a:uFillTx/>
              </a:rPr>
              <a:t>游戏演示</a:t>
            </a:r>
            <a:endParaRPr lang="zh-CN" altLang="en-US" sz="6000" b="1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45635" y="2921635"/>
            <a:ext cx="3300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6000" b="1">
                <a:solidFill>
                  <a:schemeClr val="bg1"/>
                </a:solidFill>
                <a:uFillTx/>
              </a:rPr>
              <a:t>感谢聆听</a:t>
            </a:r>
            <a:endParaRPr lang="zh-CN" altLang="en-US" sz="6000" b="1">
              <a:solidFill>
                <a:schemeClr val="bg1"/>
              </a:solidFill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2190" y="4363720"/>
            <a:ext cx="50876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zh-CN" altLang="en-US" sz="2400" b="1">
                <a:solidFill>
                  <a:schemeClr val="bg1"/>
                </a:solidFill>
                <a:uFillTx/>
              </a:rPr>
              <a:t>答辩人：张艺腾、赵浠明</a:t>
            </a:r>
            <a:endParaRPr lang="zh-CN" altLang="en-US" sz="2400" b="1">
              <a:solidFill>
                <a:schemeClr val="bg1"/>
              </a:solidFill>
              <a:uFillTx/>
            </a:endParaRPr>
          </a:p>
          <a:p>
            <a:pPr indent="0">
              <a:buNone/>
            </a:pPr>
            <a:r>
              <a:rPr lang="zh-CN" altLang="en-US" sz="2400" b="1">
                <a:solidFill>
                  <a:schemeClr val="bg1"/>
                </a:solidFill>
                <a:uFillTx/>
              </a:rPr>
              <a:t>小组成员：杨雨辰、黄颖、蔡方俊妍</a:t>
            </a:r>
            <a:endParaRPr lang="zh-CN" altLang="en-US" sz="2400" b="1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WPS 演示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Times New Roman</vt:lpstr>
      <vt:lpstr>Apple Color Emoji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kerrzhang</dc:creator>
  <cp:lastModifiedBy>kerrzhang</cp:lastModifiedBy>
  <cp:revision>22</cp:revision>
  <dcterms:created xsi:type="dcterms:W3CDTF">2021-06-16T06:59:12Z</dcterms:created>
  <dcterms:modified xsi:type="dcterms:W3CDTF">2021-06-16T06:59:12Z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