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8FD61-2C51-4B22-9B9E-21C379515A90}">
  <a:tblStyle styleId="{AE28FD61-2C51-4B22-9B9E-21C379515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8675552d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8675552d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675552d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675552d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6755547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6755547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675552d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8675552d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6755547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86755547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86755547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86755547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6755547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86755547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6755547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86755547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86755547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86755547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6755547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86755547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675552d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675552d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6755547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86755547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876dee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876dee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675552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675552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675552d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675552d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675552d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675552d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675554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675554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Ewout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675552d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675552d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675552d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675552d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675552d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8675552d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Logo" showMasterSp="0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0506" y="1204282"/>
            <a:ext cx="2531572" cy="220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blue textbox over picture">
  <p:cSld name="Light blue textbox over picture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82233" y="0"/>
            <a:ext cx="8661900" cy="4165200"/>
          </a:xfrm>
          <a:prstGeom prst="rect">
            <a:avLst/>
          </a:prstGeom>
          <a:solidFill>
            <a:srgbClr val="1E64C8"/>
          </a:solidFill>
          <a:ln cap="flat" cmpd="sng" w="12700">
            <a:solidFill>
              <a:srgbClr val="2066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482233" y="0"/>
            <a:ext cx="8661900" cy="41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82232" y="533462"/>
            <a:ext cx="4089900" cy="3643200"/>
          </a:xfrm>
          <a:prstGeom prst="rect">
            <a:avLst/>
          </a:prstGeom>
          <a:solidFill>
            <a:srgbClr val="E9F0FA"/>
          </a:solidFill>
          <a:ln>
            <a:noFill/>
          </a:ln>
        </p:spPr>
        <p:txBody>
          <a:bodyPr anchorCtr="0" anchor="t" bIns="24100" lIns="48225" spcFirstLastPara="1" rIns="48225" wrap="square" tIns="241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800"/>
              <a:buNone/>
              <a:defRPr sz="2800" u="sng" cap="none">
                <a:solidFill>
                  <a:srgbClr val="1E64C8"/>
                </a:solidFill>
              </a:defRPr>
            </a:lvl1pPr>
            <a:lvl2pPr indent="-3873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̶"/>
              <a:defRPr>
                <a:solidFill>
                  <a:srgbClr val="1E64C8"/>
                </a:solidFill>
              </a:defRPr>
            </a:lvl2pPr>
            <a:lvl3pPr indent="-3873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‒"/>
              <a:defRPr>
                <a:solidFill>
                  <a:srgbClr val="1E64C8"/>
                </a:solidFill>
              </a:defRPr>
            </a:lvl3pPr>
            <a:lvl4pPr indent="-3873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‒"/>
              <a:defRPr>
                <a:solidFill>
                  <a:srgbClr val="1E64C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None/>
              <a:defRPr>
                <a:solidFill>
                  <a:srgbClr val="1E64C8"/>
                </a:solidFill>
              </a:defRPr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4100" lIns="48225" spcFirstLastPara="1" rIns="48225" wrap="square" tIns="24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4100" lIns="48225" spcFirstLastPara="1" rIns="48225" wrap="square" tIns="24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">
  <p:cSld name="Title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82233" y="734695"/>
            <a:ext cx="8661900" cy="34305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680881" y="1205508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6842" y="3625338"/>
            <a:ext cx="8011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1687814" y="4411969"/>
            <a:ext cx="1205700" cy="4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3013004" y="4411969"/>
            <a:ext cx="1205700" cy="4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/>
          <p:nvPr>
            <p:ph idx="4" type="pic"/>
          </p:nvPr>
        </p:nvSpPr>
        <p:spPr>
          <a:xfrm>
            <a:off x="4340093" y="4411969"/>
            <a:ext cx="1224600" cy="4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/>
          <p:nvPr>
            <p:ph idx="5" type="pic"/>
          </p:nvPr>
        </p:nvSpPr>
        <p:spPr>
          <a:xfrm>
            <a:off x="5667182" y="4411969"/>
            <a:ext cx="1224600" cy="4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4525165" y="208305"/>
            <a:ext cx="437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rmAutofit/>
          </a:bodyPr>
          <a:lstStyle>
            <a:lvl1pPr indent="-228600" lvl="0" marL="4572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None/>
              <a:defRPr b="1" i="0" sz="700" u="sng" cap="none">
                <a:solidFill>
                  <a:srgbClr val="1E64C8"/>
                </a:solidFill>
              </a:defRPr>
            </a:lvl1pPr>
            <a:lvl2pPr indent="-228600" lvl="1" marL="9144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None/>
              <a:defRPr sz="700" cap="none">
                <a:solidFill>
                  <a:srgbClr val="1E64C8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3pPr>
            <a:lvl4pPr indent="-2857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913" y="0"/>
            <a:ext cx="1469389" cy="73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>
  <p:cSld name="Chapter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82233" y="0"/>
            <a:ext cx="8661900" cy="416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680881" y="1711821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box over picture">
  <p:cSld name="Blue textbox over picture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>
            <p:ph idx="2" type="pic"/>
          </p:nvPr>
        </p:nvSpPr>
        <p:spPr>
          <a:xfrm>
            <a:off x="482233" y="0"/>
            <a:ext cx="8661900" cy="417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82233" y="1419598"/>
            <a:ext cx="3567300" cy="27585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u="sng" cap="none">
                <a:solidFill>
                  <a:schemeClr val="lt1"/>
                </a:solidFill>
              </a:defRPr>
            </a:lvl1pPr>
            <a:lvl2pPr indent="-3873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̶"/>
              <a:defRPr>
                <a:solidFill>
                  <a:schemeClr val="lt1"/>
                </a:solidFill>
              </a:defRPr>
            </a:lvl2pPr>
            <a:lvl3pPr indent="-3873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‒"/>
              <a:defRPr>
                <a:solidFill>
                  <a:schemeClr val="lt1"/>
                </a:solidFill>
              </a:defRPr>
            </a:lvl3pPr>
            <a:lvl4pPr indent="-3873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‒"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rmAutofit/>
          </a:bodyPr>
          <a:lstStyle>
            <a:lvl1pPr indent="-3873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/>
            </a:lvl1pPr>
            <a:lvl2pPr indent="-3873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̶"/>
              <a:defRPr/>
            </a:lvl2pPr>
            <a:lvl3pPr indent="-3873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3pPr>
            <a:lvl4pPr indent="-3873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4pPr>
            <a:lvl5pPr indent="-3873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82233" y="734695"/>
            <a:ext cx="8661900" cy="34305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type="ctrTitle"/>
          </p:nvPr>
        </p:nvSpPr>
        <p:spPr>
          <a:xfrm>
            <a:off x="680881" y="919287"/>
            <a:ext cx="39111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860296" y="1632656"/>
            <a:ext cx="38274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rmAutofit/>
          </a:bodyPr>
          <a:lstStyle>
            <a:lvl1pPr indent="-228600" lvl="0" marL="45720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857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̶"/>
              <a:defRPr/>
            </a:lvl2pPr>
            <a:lvl3pPr indent="-2857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3pPr>
            <a:lvl4pPr indent="-2857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913" y="0"/>
            <a:ext cx="1469389" cy="73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Photo">
  <p:cSld name="Title, Text and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328838" y="723472"/>
            <a:ext cx="3322500" cy="3426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40794" y="629840"/>
            <a:ext cx="44520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indent="-3873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̶"/>
              <a:defRPr/>
            </a:lvl2pPr>
            <a:lvl3pPr indent="-3873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3pPr>
            <a:lvl4pPr indent="-3873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hoto">
  <p:cSld name="Title and Ph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502082" y="723305"/>
            <a:ext cx="8163900" cy="342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Only">
  <p:cSld name="Photo Only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-1" y="0"/>
            <a:ext cx="91434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066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-1" y="0"/>
            <a:ext cx="9143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800"/>
              <a:buFont typeface="Arial"/>
              <a:buNone/>
              <a:defRPr b="0" i="0" sz="2800" u="sng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1116" y="4170856"/>
            <a:ext cx="1216899" cy="9739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680881" y="1205508"/>
            <a:ext cx="8007300" cy="2339400"/>
          </a:xfrm>
          <a:prstGeom prst="rect">
            <a:avLst/>
          </a:prstGeom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980"/>
              <a:t>Lossless data compression for genome sequences using recurrent neural networks</a:t>
            </a:r>
            <a:endParaRPr sz="3980"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76842" y="3625338"/>
            <a:ext cx="8011500" cy="3075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Arnoud De Jonge, Ewout Vlaeminck</a:t>
            </a:r>
            <a:endParaRPr/>
          </a:p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1687814" y="4411969"/>
            <a:ext cx="1205700" cy="489900"/>
          </a:xfrm>
          <a:prstGeom prst="rect">
            <a:avLst/>
          </a:prstGeom>
        </p:spPr>
      </p:sp>
      <p:sp>
        <p:nvSpPr>
          <p:cNvPr id="82" name="Google Shape;82;p13"/>
          <p:cNvSpPr/>
          <p:nvPr>
            <p:ph idx="3" type="pic"/>
          </p:nvPr>
        </p:nvSpPr>
        <p:spPr>
          <a:xfrm>
            <a:off x="3013004" y="4411969"/>
            <a:ext cx="1205700" cy="489900"/>
          </a:xfrm>
          <a:prstGeom prst="rect">
            <a:avLst/>
          </a:prstGeom>
        </p:spPr>
      </p:sp>
      <p:sp>
        <p:nvSpPr>
          <p:cNvPr id="83" name="Google Shape;83;p13"/>
          <p:cNvSpPr/>
          <p:nvPr>
            <p:ph idx="4" type="pic"/>
          </p:nvPr>
        </p:nvSpPr>
        <p:spPr>
          <a:xfrm>
            <a:off x="4340093" y="4411969"/>
            <a:ext cx="1224600" cy="489900"/>
          </a:xfrm>
          <a:prstGeom prst="rect">
            <a:avLst/>
          </a:prstGeom>
        </p:spPr>
      </p:sp>
      <p:sp>
        <p:nvSpPr>
          <p:cNvPr id="84" name="Google Shape;84;p13"/>
          <p:cNvSpPr/>
          <p:nvPr>
            <p:ph idx="5" type="pic"/>
          </p:nvPr>
        </p:nvSpPr>
        <p:spPr>
          <a:xfrm>
            <a:off x="5667182" y="4411969"/>
            <a:ext cx="1224600" cy="489900"/>
          </a:xfrm>
          <a:prstGeom prst="rect">
            <a:avLst/>
          </a:prstGeom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Gated recurrent unit (</a:t>
            </a:r>
            <a:r>
              <a:rPr lang="nl"/>
              <a:t>GRU)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Reset gate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U</a:t>
            </a:r>
            <a:r>
              <a:rPr lang="nl"/>
              <a:t>pdate gate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25" y="1534125"/>
            <a:ext cx="6004402" cy="300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Double Layer + Bidirectional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72" y="2034050"/>
            <a:ext cx="4443500" cy="29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Double the layer → Stacked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Bidirectional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575" y="285300"/>
            <a:ext cx="1009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Different architectures with different input/model sizes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nl"/>
              <a:t>Compression factor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nl"/>
              <a:t>Training time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nl"/>
              <a:t>Compression/Decompression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Compression: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1023 kB file</a:t>
            </a:r>
            <a:endParaRPr/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4236075" y="26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651800"/>
                <a:gridCol w="900775"/>
                <a:gridCol w="931825"/>
              </a:tblGrid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300"/>
                        <a:t>Compression method</a:t>
                      </a:r>
                      <a:endParaRPr b="1"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300"/>
                        <a:t>Size</a:t>
                      </a:r>
                      <a:endParaRPr b="1"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300"/>
                        <a:t>Model</a:t>
                      </a:r>
                      <a:endParaRPr b="1" sz="1300"/>
                    </a:p>
                  </a:txBody>
                  <a:tcPr marT="10800" marB="10800" marR="0" marL="72000"/>
                </a:tc>
              </a:tr>
            </a:tbl>
          </a:graphicData>
        </a:graphic>
      </p:graphicFrame>
      <p:graphicFrame>
        <p:nvGraphicFramePr>
          <p:cNvPr id="179" name="Google Shape;179;p25"/>
          <p:cNvGraphicFramePr/>
          <p:nvPr/>
        </p:nvGraphicFramePr>
        <p:xfrm>
          <a:off x="4236075" y="48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651800"/>
                <a:gridCol w="900775"/>
                <a:gridCol w="931825"/>
              </a:tblGrid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Equal probabilities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297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N/A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Fair probabilities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256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N/A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Windows ZIP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299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N/A</a:t>
                      </a:r>
                      <a:endParaRPr sz="1300"/>
                    </a:p>
                  </a:txBody>
                  <a:tcPr marT="10800" marB="10800" marR="0" marL="72000"/>
                </a:tc>
              </a:tr>
            </a:tbl>
          </a:graphicData>
        </a:graphic>
      </p:graphicFrame>
      <p:graphicFrame>
        <p:nvGraphicFramePr>
          <p:cNvPr id="180" name="Google Shape;180;p25"/>
          <p:cNvGraphicFramePr/>
          <p:nvPr/>
        </p:nvGraphicFramePr>
        <p:xfrm>
          <a:off x="4236075" y="114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651800"/>
                <a:gridCol w="900775"/>
                <a:gridCol w="931825"/>
              </a:tblGrid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Simple RNN single (size 32)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245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467 kB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Simple RNN single (size 64)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247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636 kB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Simple RNN single (size 128)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247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1.09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biSimple RNN double (size 32)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247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2.11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biSimple RNN double (size 64)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247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2.87 MB</a:t>
                      </a:r>
                      <a:endParaRPr sz="1300"/>
                    </a:p>
                  </a:txBody>
                  <a:tcPr marT="10800" marB="10800" marR="0" marL="72000"/>
                </a:tc>
              </a:tr>
            </a:tbl>
          </a:graphicData>
        </a:graphic>
      </p:graphicFrame>
      <p:graphicFrame>
        <p:nvGraphicFramePr>
          <p:cNvPr id="181" name="Google Shape;181;p25"/>
          <p:cNvGraphicFramePr/>
          <p:nvPr/>
        </p:nvGraphicFramePr>
        <p:xfrm>
          <a:off x="4236075" y="224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651800"/>
                <a:gridCol w="900775"/>
                <a:gridCol w="931825"/>
              </a:tblGrid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LSTM single (size 32)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239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1.20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LSTM single (size 64)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234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1.71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LSTM single (size 128)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232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3.32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biLSTM double (size 32)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234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6.11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biLSTM double (size 64)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231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8.85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biLSTM double (size 128)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229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18.8 MB</a:t>
                      </a:r>
                      <a:endParaRPr sz="1300"/>
                    </a:p>
                  </a:txBody>
                  <a:tcPr marT="10800" marB="10800" marR="0" marL="72000"/>
                </a:tc>
              </a:tr>
            </a:tbl>
          </a:graphicData>
        </a:graphic>
      </p:graphicFrame>
      <p:graphicFrame>
        <p:nvGraphicFramePr>
          <p:cNvPr id="182" name="Google Shape;182;p25"/>
          <p:cNvGraphicFramePr/>
          <p:nvPr/>
        </p:nvGraphicFramePr>
        <p:xfrm>
          <a:off x="4236075" y="356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651800"/>
                <a:gridCol w="900775"/>
                <a:gridCol w="931825"/>
              </a:tblGrid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GRU single (size 32)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238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1.01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GRU single (size 64)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235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1.42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GRU single (size 128)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240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2.65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biGRU double (size 32)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235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5.13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300">
                          <a:solidFill>
                            <a:schemeClr val="dk1"/>
                          </a:solidFill>
                        </a:rPr>
                        <a:t>biGRU double (size 64)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245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7.21 MB</a:t>
                      </a:r>
                      <a:endParaRPr sz="1300"/>
                    </a:p>
                  </a:txBody>
                  <a:tcPr marT="10800" marB="10800" marR="0" marL="72000"/>
                </a:tc>
              </a:tr>
              <a:tr h="1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300">
                          <a:solidFill>
                            <a:schemeClr val="dk1"/>
                          </a:solidFill>
                        </a:rPr>
                        <a:t>biGRU double (size 128)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244 kB</a:t>
                      </a:r>
                      <a:endParaRPr sz="1300"/>
                    </a:p>
                  </a:txBody>
                  <a:tcPr marT="10800" marB="108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14.7 MB</a:t>
                      </a:r>
                      <a:endParaRPr sz="1300"/>
                    </a:p>
                  </a:txBody>
                  <a:tcPr marT="10800" marB="10800" marR="0" marL="72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Training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 epochs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199675" y="139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603600"/>
                <a:gridCol w="1917225"/>
              </a:tblGrid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Model (size 32 - 128)</a:t>
                      </a:r>
                      <a:endParaRPr b="1"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Training time</a:t>
                      </a:r>
                      <a:endParaRPr b="1"/>
                    </a:p>
                  </a:txBody>
                  <a:tcPr marT="36000" marB="36000" marR="0" marL="72000"/>
                </a:tc>
              </a:tr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Simple RNN single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1.5 - 4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1 - 2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0.85 - 1.5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biSimple RNN double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10 - 50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biLSTM double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2.25 - 5.5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biGRU double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2 - 4.75 hours</a:t>
                      </a:r>
                      <a:endParaRPr/>
                    </a:p>
                  </a:txBody>
                  <a:tcPr marT="36000" marB="36000" marR="0" marL="720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Compression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time</a:t>
            </a:r>
            <a:endParaRPr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2872575" y="103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2446550"/>
                <a:gridCol w="1685150"/>
                <a:gridCol w="1899325"/>
              </a:tblGrid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Model</a:t>
                      </a:r>
                      <a:endParaRPr b="1"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Compression time</a:t>
                      </a:r>
                      <a:endParaRPr b="1"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Decompression time</a:t>
                      </a:r>
                      <a:endParaRPr b="1"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(size 32)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1.25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12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(size 32)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 minute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12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Simple RNN single (size 32)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3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12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(size 64)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13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(size 64)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2.25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13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Simple RNN single (size 64)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4.5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14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(size 128)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10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18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(size 128)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7.5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20 hours</a:t>
                      </a:r>
                      <a:endParaRPr/>
                    </a:p>
                  </a:txBody>
                  <a:tcPr marT="36000" marB="36000" marR="0" marL="72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Simple RNN single (size 128)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8.5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20 hours</a:t>
                      </a:r>
                      <a:endParaRPr/>
                    </a:p>
                  </a:txBody>
                  <a:tcPr marT="36000" marB="36000" marR="0" marL="720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Long training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Huge bottleneck in decompression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Reducing training time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Reducing training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→ Less epochs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4922675" y="83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1977300"/>
                <a:gridCol w="1046600"/>
                <a:gridCol w="773925"/>
              </a:tblGrid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Model (size) (epochs)</a:t>
                      </a:r>
                      <a:endParaRPr b="1"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time</a:t>
                      </a:r>
                      <a:endParaRPr b="1"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size</a:t>
                      </a:r>
                      <a:endParaRPr b="1"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(32) (10)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60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239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(32) (2)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12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244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(32) (1)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245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(64) (10)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90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234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(64) (2)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18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241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(64) (1)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243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(32) (10)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50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238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(32) (2)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10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243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(32) (1)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5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244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(64) (10)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70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235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(64) (2)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14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241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5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(64) (1)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 minutes</a:t>
                      </a:r>
                      <a:endParaRPr/>
                    </a:p>
                  </a:txBody>
                  <a:tcPr marT="36000" marB="3600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243 kB</a:t>
                      </a:r>
                      <a:endParaRPr/>
                    </a:p>
                  </a:txBody>
                  <a:tcPr marT="36000" marB="36000" marR="0" marL="720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Comparing with traditional model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39269" y="8960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Trained on single file:	  &lt;&gt;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 epoch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/>
              <a:t>Note: the compression/decompression time is still the same</a:t>
            </a:r>
            <a:endParaRPr/>
          </a:p>
        </p:txBody>
      </p:sp>
      <p:graphicFrame>
        <p:nvGraphicFramePr>
          <p:cNvPr id="216" name="Google Shape;216;p30"/>
          <p:cNvGraphicFramePr/>
          <p:nvPr/>
        </p:nvGraphicFramePr>
        <p:xfrm>
          <a:off x="4643025" y="18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1686150"/>
                <a:gridCol w="1686150"/>
              </a:tblGrid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Model (size)</a:t>
                      </a:r>
                      <a:endParaRPr b="1"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Compression</a:t>
                      </a:r>
                      <a:endParaRPr b="1"/>
                    </a:p>
                  </a:txBody>
                  <a:tcPr marT="36000" marB="36000" marR="91425" marL="72000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(32)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248 kB</a:t>
                      </a:r>
                      <a:endParaRPr/>
                    </a:p>
                  </a:txBody>
                  <a:tcPr marT="36000" marB="36000" marR="91425" marL="72000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(64)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246 kB</a:t>
                      </a:r>
                      <a:endParaRPr/>
                    </a:p>
                  </a:txBody>
                  <a:tcPr marT="36000" marB="36000" marR="91425" marL="72000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(32)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246 kB</a:t>
                      </a:r>
                      <a:endParaRPr/>
                    </a:p>
                  </a:txBody>
                  <a:tcPr marT="36000" marB="36000" marR="0" marL="72000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(64)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247 kB</a:t>
                      </a:r>
                      <a:endParaRPr/>
                    </a:p>
                  </a:txBody>
                  <a:tcPr marT="36000" marB="36000" marR="91425" marL="72000"/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440800" y="18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{AE28FD61-2C51-4B22-9B9E-21C379515A90}</a:tableStyleId>
              </a:tblPr>
              <a:tblGrid>
                <a:gridCol w="1686150"/>
                <a:gridCol w="1686150"/>
              </a:tblGrid>
              <a:tr h="1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Model (size)</a:t>
                      </a:r>
                      <a:endParaRPr b="1"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Compression</a:t>
                      </a:r>
                      <a:endParaRPr b="1"/>
                    </a:p>
                  </a:txBody>
                  <a:tcPr marT="36000" marB="36000" marR="91425" marL="72000"/>
                </a:tc>
              </a:tr>
              <a:tr h="1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(32)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245</a:t>
                      </a:r>
                      <a:r>
                        <a:rPr lang="nl"/>
                        <a:t> kB</a:t>
                      </a:r>
                      <a:endParaRPr/>
                    </a:p>
                  </a:txBody>
                  <a:tcPr marT="36000" marB="36000" marR="91425" marL="72000"/>
                </a:tc>
              </a:tr>
              <a:tr h="1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LSTM single (64)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243</a:t>
                      </a:r>
                      <a:r>
                        <a:rPr lang="nl"/>
                        <a:t> kB</a:t>
                      </a:r>
                      <a:endParaRPr/>
                    </a:p>
                  </a:txBody>
                  <a:tcPr marT="36000" marB="36000" marR="91425" marL="72000"/>
                </a:tc>
              </a:tr>
              <a:tr h="1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(32)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244</a:t>
                      </a:r>
                      <a:r>
                        <a:rPr lang="nl"/>
                        <a:t> kB</a:t>
                      </a:r>
                      <a:endParaRPr/>
                    </a:p>
                  </a:txBody>
                  <a:tcPr marT="36000" marB="36000" marR="0" marL="72000"/>
                </a:tc>
              </a:tr>
              <a:tr h="1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GRU single (64)</a:t>
                      </a:r>
                      <a:endParaRPr/>
                    </a:p>
                  </a:txBody>
                  <a:tcPr marT="36000" marB="36000" marR="91425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243 </a:t>
                      </a:r>
                      <a:r>
                        <a:rPr lang="nl"/>
                        <a:t>kB</a:t>
                      </a:r>
                      <a:endParaRPr/>
                    </a:p>
                  </a:txBody>
                  <a:tcPr marT="36000" marB="36000" marR="91425" marL="72000"/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4287775" y="811250"/>
            <a:ext cx="4822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>
                <a:solidFill>
                  <a:schemeClr val="dk1"/>
                </a:solidFill>
              </a:rPr>
              <a:t>Trained on 5 other random files: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500">
                <a:solidFill>
                  <a:schemeClr val="dk1"/>
                </a:solidFill>
              </a:rPr>
              <a:t>10 epochs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430659" y="202666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Reducing Decompression time</a:t>
            </a:r>
            <a:r>
              <a:rPr lang="nl"/>
              <a:t> (Future work)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Less ‘one by one’ predictions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nl"/>
              <a:t>predict M characters as output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nl"/>
              <a:t>Split sequence in smaller part to allowed parallel predictions (multiple starting points)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45" y="1671200"/>
            <a:ext cx="2763526" cy="8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550" y="1671206"/>
            <a:ext cx="3324250" cy="82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Human Genome Resources NCBI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Reference Genome Sequence GRCh38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(FASTA)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625" y="997575"/>
            <a:ext cx="2791125" cy="34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430659" y="202666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C</a:t>
            </a:r>
            <a:r>
              <a:rPr lang="nl"/>
              <a:t>reating one model to compress exactly one file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→ Not beneficial compared to a traditional model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Increase: compression and decompression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No proper gain in compression factor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680881" y="919287"/>
            <a:ext cx="3911100" cy="30426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900"/>
              <a:t>Ewout.Vlaeminck@UGent.be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900"/>
              <a:t>Arnoud.DeJonge@UGent.be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DeepZip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Encoder: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Decoder: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57368" l="0" r="0" t="0"/>
          <a:stretch/>
        </p:blipFill>
        <p:spPr>
          <a:xfrm>
            <a:off x="3553350" y="822750"/>
            <a:ext cx="5167123" cy="14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7400" l="0" r="0" t="49968"/>
          <a:stretch/>
        </p:blipFill>
        <p:spPr>
          <a:xfrm>
            <a:off x="3553350" y="2533050"/>
            <a:ext cx="5167123" cy="14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Parsing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→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 →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 →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 →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Other symbols: converted to unknown = N →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Note: we don’t make a difference between lowercase ‘a’ and uppercase ‘A’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Arithmetic coding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50" y="951525"/>
            <a:ext cx="7062000" cy="3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Goal: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Traditional model 			&lt;&gt; 		Single File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 Model						&lt;&gt;			1 Model for each file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88" y="1429225"/>
            <a:ext cx="34194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00" y="1666300"/>
            <a:ext cx="859350" cy="8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488650" y="1932100"/>
            <a:ext cx="11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= Training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37784" y="2090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Models Architecture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40794" y="7060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Embedding layer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Middle Layer(s)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Dense layer (relu + softmax)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289425" y="3041188"/>
            <a:ext cx="1388700" cy="5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Dense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289425" y="2154050"/>
            <a:ext cx="1388700" cy="5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LSTM/GRU/…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289425" y="1247125"/>
            <a:ext cx="1388700" cy="5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Embedding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289425" y="3928325"/>
            <a:ext cx="1388700" cy="5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Output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289425" y="361500"/>
            <a:ext cx="1388700" cy="5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Input</a:t>
            </a:r>
            <a:endParaRPr/>
          </a:p>
        </p:txBody>
      </p:sp>
      <p:cxnSp>
        <p:nvCxnSpPr>
          <p:cNvPr id="133" name="Google Shape;133;p19"/>
          <p:cNvCxnSpPr>
            <a:stCxn id="132" idx="2"/>
            <a:endCxn id="130" idx="0"/>
          </p:cNvCxnSpPr>
          <p:nvPr/>
        </p:nvCxnSpPr>
        <p:spPr>
          <a:xfrm>
            <a:off x="6983775" y="914400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6983775" y="1819500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6983775" y="2697825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6983775" y="3594100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Simple RNN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nl" sz="2200"/>
              <a:t>Fully-connected RNN where the output is to be fed back to input.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nl" sz="2200"/>
              <a:t>Suffers from vanishing gradients</a:t>
            </a:r>
            <a:endParaRPr sz="22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50" y="2188163"/>
            <a:ext cx="6667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Long short-term memory (</a:t>
            </a:r>
            <a:r>
              <a:rPr lang="nl"/>
              <a:t>LSTM)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24100" lIns="48225" spcFirstLastPara="1" rIns="48225" wrap="square" tIns="241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Solution to </a:t>
            </a:r>
            <a:r>
              <a:rPr lang="nl"/>
              <a:t>vanishing gradients problem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nl"/>
              <a:t>Forget gate: reset own state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46" y="1527050"/>
            <a:ext cx="5421651" cy="29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Gent WE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2D8CA8"/>
      </a:accent1>
      <a:accent2>
        <a:srgbClr val="4298B1"/>
      </a:accent2>
      <a:accent3>
        <a:srgbClr val="57A3B9"/>
      </a:accent3>
      <a:accent4>
        <a:srgbClr val="6CAFC2"/>
      </a:accent4>
      <a:accent5>
        <a:srgbClr val="81BACB"/>
      </a:accent5>
      <a:accent6>
        <a:srgbClr val="96C6D4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