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7"/>
  </p:notes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85" r:id="rId10"/>
    <p:sldId id="275" r:id="rId11"/>
    <p:sldId id="276" r:id="rId12"/>
    <p:sldId id="286" r:id="rId13"/>
    <p:sldId id="277" r:id="rId14"/>
    <p:sldId id="287" r:id="rId15"/>
    <p:sldId id="278" r:id="rId16"/>
    <p:sldId id="279" r:id="rId17"/>
    <p:sldId id="280" r:id="rId18"/>
    <p:sldId id="288" r:id="rId19"/>
    <p:sldId id="281" r:id="rId20"/>
    <p:sldId id="282" r:id="rId21"/>
    <p:sldId id="289" r:id="rId22"/>
    <p:sldId id="283" r:id="rId23"/>
    <p:sldId id="284" r:id="rId24"/>
    <p:sldId id="290" r:id="rId25"/>
    <p:sldId id="269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885B8-9FBA-4114-8664-6BB3969A82F9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13698-5601-4A4F-9421-BABE013A2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486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1412A27B-7077-4006-BB3B-6DE77CF20E70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24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01B-D573-4739-A112-E9191EBA171D}" type="datetime1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8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6A12-F202-41D9-A361-0E974D05D240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746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2874-42E8-43C3-8765-CD1B003EF841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620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CFB1-638E-4030-B141-F95654AF8DDE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725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DCE2-372C-403E-A46A-F6F6EE588BE1}" type="datetime1">
              <a:rPr lang="ru-RU" smtClean="0"/>
              <a:t>09.12.2023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221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0982-3420-4646-828D-80612B269D2B}" type="datetime1">
              <a:rPr lang="ru-RU" smtClean="0"/>
              <a:t>09.12.2023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282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988A-55A4-4DFE-AE09-FD060B9AD734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12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8EEA-B5FE-4834-A972-17C94685270C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92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F48B-E1B3-495F-B0C8-FA5F53591CC6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89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9CB-783D-4E7F-A4C6-2823C4E73372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95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1008-9307-439B-8DF4-69945D47C8E6}" type="datetime1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92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E6EE-15E3-47B4-9B55-80CF8903C1D7}" type="datetime1">
              <a:rPr lang="ru-RU" smtClean="0"/>
              <a:t>09.12.2023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33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9460-C696-4B7B-AFEF-50ACD0F1D5E2}" type="datetime1">
              <a:rPr lang="ru-RU" smtClean="0"/>
              <a:t>09.12.2023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4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B6EB-0234-4D52-9B83-E9368804F20D}" type="datetime1">
              <a:rPr lang="ru-RU" smtClean="0"/>
              <a:t>09.12.2023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34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F603-77CE-4542-A4AF-B4D8EABF8AA5}" type="datetime1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87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C7BF-B132-492D-B196-C89CC1E76A04}" type="datetime1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32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2066D1-F2CC-4B9E-AF9D-68523155C3FC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99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790951" cy="2677648"/>
          </a:xfrm>
        </p:spPr>
        <p:txBody>
          <a:bodyPr/>
          <a:lstStyle/>
          <a:p>
            <a:r>
              <a:rPr lang="ru-RU" sz="4400" dirty="0" smtClean="0"/>
              <a:t>Презентация по лабораторной </a:t>
            </a:r>
            <a:r>
              <a:rPr lang="ru-RU" sz="4400" smtClean="0"/>
              <a:t>работе №6 </a:t>
            </a:r>
            <a:r>
              <a:rPr lang="ru-RU" sz="4400" dirty="0" smtClean="0"/>
              <a:t>по </a:t>
            </a:r>
            <a:r>
              <a:rPr lang="ru-RU" sz="4400" dirty="0"/>
              <a:t>предмету Компьютерный практикум по статистическому анализу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Студент группы нфибд-01-20 Евдокимов максим Михайлович (1032203019)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4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9557869" cy="3416300"/>
          </a:xfrm>
        </p:spPr>
        <p:txBody>
          <a:bodyPr>
            <a:normAutofit/>
          </a:bodyPr>
          <a:lstStyle/>
          <a:p>
            <a:r>
              <a:rPr lang="ru-RU" dirty="0"/>
              <a:t>Как расширение модели </a:t>
            </a:r>
            <a:r>
              <a:rPr lang="en-US" dirty="0"/>
              <a:t>SIR (Susceptible-Infected-Removed) </a:t>
            </a:r>
            <a:r>
              <a:rPr lang="ru-RU" dirty="0"/>
              <a:t>по результатом эпидемии испанки была предложена модель </a:t>
            </a:r>
            <a:r>
              <a:rPr lang="en-US" dirty="0"/>
              <a:t>SEIR (Susceptible-Exposed-Infected-Removed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Размер </a:t>
            </a:r>
            <a:r>
              <a:rPr lang="ru-RU" dirty="0"/>
              <a:t>популяции </a:t>
            </a:r>
            <a:r>
              <a:rPr lang="ru-RU" dirty="0" smtClean="0"/>
              <a:t>сохраняется</a:t>
            </a:r>
            <a:r>
              <a:rPr lang="en-US" dirty="0" smtClean="0"/>
              <a:t>, </a:t>
            </a:r>
            <a:r>
              <a:rPr lang="ru-RU" dirty="0"/>
              <a:t>и</a:t>
            </a:r>
            <a:r>
              <a:rPr lang="ru-RU" dirty="0" smtClean="0"/>
              <a:t>сследуйте</a:t>
            </a:r>
            <a:r>
              <a:rPr lang="ru-RU" dirty="0"/>
              <a:t>, сравните с </a:t>
            </a:r>
            <a:r>
              <a:rPr lang="en-US" dirty="0"/>
              <a:t>SIR.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929" y="3406775"/>
            <a:ext cx="1619250" cy="9048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418" y="3735387"/>
            <a:ext cx="17526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9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задания 4:</a:t>
            </a:r>
            <a:r>
              <a:rPr lang="en-US" dirty="0" smtClean="0"/>
              <a:t> </a:t>
            </a:r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60" y="679572"/>
            <a:ext cx="3845160" cy="32541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734" y="1756389"/>
            <a:ext cx="7330253" cy="217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0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задания 4:</a:t>
            </a:r>
            <a:r>
              <a:rPr lang="en-US" dirty="0" smtClean="0"/>
              <a:t> </a:t>
            </a:r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33" y="385483"/>
            <a:ext cx="7578489" cy="394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r>
              <a:rPr lang="ru-RU" dirty="0"/>
              <a:t>Для дискретной модели Лотки–</a:t>
            </a:r>
            <a:r>
              <a:rPr lang="ru-RU" dirty="0" err="1"/>
              <a:t>Вольтерры</a:t>
            </a:r>
            <a:r>
              <a:rPr lang="ru-RU" dirty="0"/>
              <a:t>:</a:t>
            </a:r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с начальными данными a = 2, c = 1, d = 5 (b = 1) найдите точку равновесия. Получите и сравните аналитическое и численное решения. Численное решение изобразите на фазовом портрете.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755" y="3105396"/>
            <a:ext cx="2991267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3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задания 5:</a:t>
            </a:r>
            <a:r>
              <a:rPr lang="en-US" dirty="0" smtClean="0"/>
              <a:t> </a:t>
            </a:r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564" y="295729"/>
            <a:ext cx="5092442" cy="409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задания 5:</a:t>
            </a:r>
            <a:r>
              <a:rPr lang="en-US" dirty="0"/>
              <a:t> </a:t>
            </a:r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741" y="2034334"/>
            <a:ext cx="4459813" cy="20121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82" y="640763"/>
            <a:ext cx="5652802" cy="373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r>
              <a:rPr lang="ru-RU" dirty="0"/>
              <a:t>Реализовать на языке </a:t>
            </a:r>
            <a:r>
              <a:rPr lang="ru-RU" dirty="0" err="1"/>
              <a:t>Julia</a:t>
            </a:r>
            <a:r>
              <a:rPr lang="ru-RU" dirty="0"/>
              <a:t> модель отбора на основе конкурентных отношений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Начальные данные и параметры задать самостоятельно и пояснить их выбор. Построить соответствующие графики (в том числе с анимацией) и фазовый портрет.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843" y="3073177"/>
            <a:ext cx="1066949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задания 6:</a:t>
            </a:r>
            <a:r>
              <a:rPr lang="en-US" dirty="0" smtClean="0"/>
              <a:t> </a:t>
            </a:r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15" y="385482"/>
            <a:ext cx="6541339" cy="389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задания 6:</a:t>
            </a:r>
            <a:r>
              <a:rPr lang="en-US" dirty="0" smtClean="0"/>
              <a:t> </a:t>
            </a:r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272" y="906240"/>
            <a:ext cx="5031888" cy="33209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15" y="1059806"/>
            <a:ext cx="4791009" cy="316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4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7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r>
              <a:rPr lang="ru-RU" dirty="0"/>
              <a:t>Реализовать на языке </a:t>
            </a:r>
            <a:r>
              <a:rPr lang="ru-RU" dirty="0" err="1"/>
              <a:t>Julia</a:t>
            </a:r>
            <a:r>
              <a:rPr lang="ru-RU" dirty="0"/>
              <a:t> модель консервативного гармонического осциллятора:</a:t>
            </a:r>
            <a:endParaRPr lang="ru-RU" dirty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/>
              <a:t>где 𝜔0 — циклическая частота. Начальные параметры подобрать самостоятельно, выбор пояснить. Построить соответствующие графики (в том числе с анимацией) и фазовый портрет.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394" y="3092111"/>
            <a:ext cx="2467319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83171" y="2603500"/>
            <a:ext cx="8825659" cy="3416300"/>
          </a:xfrm>
        </p:spPr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r>
              <a:rPr lang="ru-RU" dirty="0"/>
              <a:t>Основной целью работы является освоение специализированных пакетов для решения задач в непрерывном и дискретном времени.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2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задания 7:</a:t>
            </a:r>
            <a:r>
              <a:rPr lang="en-US" dirty="0" smtClean="0"/>
              <a:t> </a:t>
            </a:r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920" y="295729"/>
            <a:ext cx="4863561" cy="408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задания 7:</a:t>
            </a:r>
            <a:r>
              <a:rPr lang="en-US" dirty="0" smtClean="0"/>
              <a:t> </a:t>
            </a:r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94" y="1063416"/>
            <a:ext cx="4662136" cy="30975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082" y="1286258"/>
            <a:ext cx="4392705" cy="287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2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8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r>
              <a:rPr lang="ru-RU" dirty="0"/>
              <a:t>Реализовать на языке </a:t>
            </a:r>
            <a:r>
              <a:rPr lang="ru-RU" dirty="0" err="1"/>
              <a:t>Julia</a:t>
            </a:r>
            <a:r>
              <a:rPr lang="ru-RU" dirty="0"/>
              <a:t> модель свободных колебаний гармонического осциллятора: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где 𝜔0 — циклическая частота, 𝛾 — параметр, характеризующий потери энергии. Начальные параметры подобрать самостоятельно, выбор пояснить. Построить соответствующие графики (в том числе с анимацией) и фазовый портрет.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233" y="3220717"/>
            <a:ext cx="2829320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задания 8:</a:t>
            </a:r>
            <a:r>
              <a:rPr lang="en-US" dirty="0" smtClean="0"/>
              <a:t> </a:t>
            </a:r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925" y="163936"/>
            <a:ext cx="4705274" cy="426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7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задания 8:</a:t>
            </a:r>
            <a:r>
              <a:rPr lang="en-US" dirty="0" smtClean="0"/>
              <a:t> </a:t>
            </a:r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20" y="1194161"/>
            <a:ext cx="4692684" cy="31135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785" y="959224"/>
            <a:ext cx="4757736" cy="32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9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В ходе выполнения лабораторной работы были изучены и построены различные непрерывные, линейные и дискретные модели времени. Повторены методы построения различных графиков, фазовых портретов и анимации.</a:t>
            </a:r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6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dirty="0"/>
              <a:t>Реализовать и проанализировать модель роста численности изолированной популяции (модель Мальтуса</a:t>
            </a:r>
            <a:r>
              <a:rPr lang="ru-RU" dirty="0" smtClean="0"/>
              <a:t>):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/>
              <a:t>где x(t) — численность изолированной популяции в момент времени t, a — коэффициент роста популяции, b — коэффициент рождаемости, c — коэффициент смертности. Начальные данные и параметры задать самостоятельно и пояснить их выбор. Построить соответствующие графики (в том числе с анимацией).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399" y="3866293"/>
            <a:ext cx="1884920" cy="31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задания 1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77" y="251017"/>
            <a:ext cx="5668228" cy="364792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755" y="3898939"/>
            <a:ext cx="6055169" cy="54274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805" y="886500"/>
            <a:ext cx="4406735" cy="294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r>
              <a:rPr lang="ru-RU" dirty="0"/>
              <a:t>Реализовать и проанализировать логистическую модель роста популяции, заданную уравнением:</a:t>
            </a:r>
            <a:endParaRPr lang="ru-RU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r — коэффициент роста популяции, k — потенциальная ёмкость экологической системы (предельное значение численности популяции). Начальные данные и параметры задать самостоятельно и пояснить их выбор. Построить соответствующие графики (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том </a:t>
            </a:r>
            <a:r>
              <a:rPr lang="ru-RU" dirty="0"/>
              <a:t>числе с анимацией).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69" y="3220717"/>
            <a:ext cx="2279956" cy="3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1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задания 2: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45" y="183896"/>
            <a:ext cx="5802573" cy="35165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365" y="3700447"/>
            <a:ext cx="8600542" cy="70517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218" y="793667"/>
            <a:ext cx="4142036" cy="27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5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r>
              <a:rPr lang="ru-RU" dirty="0"/>
              <a:t>Реализовать и проанализировать модель эпидемии </a:t>
            </a:r>
            <a:r>
              <a:rPr lang="ru-RU" dirty="0" err="1"/>
              <a:t>Кермака</a:t>
            </a:r>
            <a:r>
              <a:rPr lang="ru-RU" dirty="0"/>
              <a:t>–</a:t>
            </a:r>
            <a:r>
              <a:rPr lang="ru-RU" dirty="0" err="1"/>
              <a:t>Маккендрика</a:t>
            </a:r>
            <a:r>
              <a:rPr lang="ru-RU" dirty="0"/>
              <a:t> (</a:t>
            </a:r>
            <a:r>
              <a:rPr lang="ru-RU" dirty="0" err="1"/>
              <a:t>SIRмодель</a:t>
            </a:r>
            <a:r>
              <a:rPr lang="ru-RU" dirty="0"/>
              <a:t>):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где s(t) — численность восприимчивых к болезни индивидов в момент времени е, i(t) — численность инфицированных индивидов в момент времени t, r(t) — численность переболевших индивидов в момент времени t, 𝛽 — коэффициент интенсивности контактов индивидов с последующим инфицированием, v — коэффициент интенсивности выздоровления инфицированных индивидов. Численность популяции считается постоянной, т.е. ̇s + ̇i + ̇r = 0. Начальные данные и параметры задать самостоятельно и пояснить их выбор. Построить соответствующие графики (в том числе с анимацией).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848" y="2607983"/>
            <a:ext cx="952633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задания 3:</a:t>
            </a:r>
            <a:r>
              <a:rPr lang="en-US" dirty="0" smtClean="0"/>
              <a:t> </a:t>
            </a:r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34" y="1063416"/>
            <a:ext cx="4807836" cy="32913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978" y="940191"/>
            <a:ext cx="4739754" cy="341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0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задания 3:</a:t>
            </a:r>
            <a:r>
              <a:rPr lang="en-US" dirty="0" smtClean="0"/>
              <a:t> </a:t>
            </a:r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676" y="1378217"/>
            <a:ext cx="5397063" cy="299928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12" y="925760"/>
            <a:ext cx="5184571" cy="345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4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5487</TotalTime>
  <Words>619</Words>
  <Application>Microsoft Office PowerPoint</Application>
  <PresentationFormat>Широкоэкранный</PresentationFormat>
  <Paragraphs>99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Совет директоров</vt:lpstr>
      <vt:lpstr>Презентация по лабораторной работе №6 по предмету Компьютерный практикум по статистическому анализу данных</vt:lpstr>
      <vt:lpstr>Цель работы</vt:lpstr>
      <vt:lpstr>Задание 1</vt:lpstr>
      <vt:lpstr>Решение задания 1: код и результат</vt:lpstr>
      <vt:lpstr>Задание 2</vt:lpstr>
      <vt:lpstr>Решение задания 2: код и результат</vt:lpstr>
      <vt:lpstr>Задание 3</vt:lpstr>
      <vt:lpstr>Решение задания 3: код</vt:lpstr>
      <vt:lpstr>Решение задания 3: результат</vt:lpstr>
      <vt:lpstr>Задание 4</vt:lpstr>
      <vt:lpstr>Решение задания 4: код</vt:lpstr>
      <vt:lpstr>Решение задания 4: результат</vt:lpstr>
      <vt:lpstr>Задание 5</vt:lpstr>
      <vt:lpstr>Решение задания 5: код</vt:lpstr>
      <vt:lpstr>Решение задания 5: результат</vt:lpstr>
      <vt:lpstr>Задание 6</vt:lpstr>
      <vt:lpstr>Решение задания 6: код</vt:lpstr>
      <vt:lpstr>Решение задания 6: результат</vt:lpstr>
      <vt:lpstr>Задание 7</vt:lpstr>
      <vt:lpstr>Решение задания 7: код</vt:lpstr>
      <vt:lpstr>Решение задания 7: результат</vt:lpstr>
      <vt:lpstr>Задание 8</vt:lpstr>
      <vt:lpstr>Решение задания 8: код</vt:lpstr>
      <vt:lpstr>Решение задания 8: результат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</dc:title>
  <dc:creator>Kerreduen@gmail.com</dc:creator>
  <cp:lastModifiedBy>Kerreduen@gmail.com</cp:lastModifiedBy>
  <cp:revision>138</cp:revision>
  <dcterms:created xsi:type="dcterms:W3CDTF">2023-04-22T20:32:21Z</dcterms:created>
  <dcterms:modified xsi:type="dcterms:W3CDTF">2023-12-09T14:26:37Z</dcterms:modified>
</cp:coreProperties>
</file>