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2"/>
  </p:notesMasterIdLst>
  <p:sldIdLst>
    <p:sldId id="256" r:id="rId2"/>
    <p:sldId id="257" r:id="rId3"/>
    <p:sldId id="258" r:id="rId4"/>
    <p:sldId id="270" r:id="rId5"/>
    <p:sldId id="286" r:id="rId6"/>
    <p:sldId id="281" r:id="rId7"/>
    <p:sldId id="282" r:id="rId8"/>
    <p:sldId id="283" r:id="rId9"/>
    <p:sldId id="284" r:id="rId10"/>
    <p:sldId id="287" r:id="rId11"/>
    <p:sldId id="285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69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4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885B8-9FBA-4114-8664-6BB3969A82F9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13698-5601-4A4F-9421-BABE013A24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486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1412A27B-7077-4006-BB3B-6DE77CF20E70}" type="datetime1">
              <a:rPr lang="ru-RU" smtClean="0"/>
              <a:t>09.12.2023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24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01B-D573-4739-A112-E9191EBA171D}" type="datetime1">
              <a:rPr lang="ru-RU" smtClean="0"/>
              <a:t>09.12.2023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82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6A12-F202-41D9-A361-0E974D05D240}" type="datetime1">
              <a:rPr lang="ru-RU" smtClean="0"/>
              <a:t>09.12.2023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746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2874-42E8-43C3-8765-CD1B003EF841}" type="datetime1">
              <a:rPr lang="ru-RU" smtClean="0"/>
              <a:t>09.12.2023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620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CFB1-638E-4030-B141-F95654AF8DDE}" type="datetime1">
              <a:rPr lang="ru-RU" smtClean="0"/>
              <a:t>09.12.2023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725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DCE2-372C-403E-A46A-F6F6EE588BE1}" type="datetime1">
              <a:rPr lang="ru-RU" smtClean="0"/>
              <a:t>09.12.2023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7221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0982-3420-4646-828D-80612B269D2B}" type="datetime1">
              <a:rPr lang="ru-RU" smtClean="0"/>
              <a:t>09.12.2023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282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988A-55A4-4DFE-AE09-FD060B9AD734}" type="datetime1">
              <a:rPr lang="ru-RU" smtClean="0"/>
              <a:t>09.12.2023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9123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8EEA-B5FE-4834-A972-17C94685270C}" type="datetime1">
              <a:rPr lang="ru-RU" smtClean="0"/>
              <a:t>09.12.2023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921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F48B-E1B3-495F-B0C8-FA5F53591CC6}" type="datetime1">
              <a:rPr lang="ru-RU" smtClean="0"/>
              <a:t>09.12.2023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890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F9CB-783D-4E7F-A4C6-2823C4E73372}" type="datetime1">
              <a:rPr lang="ru-RU" smtClean="0"/>
              <a:t>09.12.2023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95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1008-9307-439B-8DF4-69945D47C8E6}" type="datetime1">
              <a:rPr lang="ru-RU" smtClean="0"/>
              <a:t>09.12.2023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920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E6EE-15E3-47B4-9B55-80CF8903C1D7}" type="datetime1">
              <a:rPr lang="ru-RU" smtClean="0"/>
              <a:t>09.12.2023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33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59460-C696-4B7B-AFEF-50ACD0F1D5E2}" type="datetime1">
              <a:rPr lang="ru-RU" smtClean="0"/>
              <a:t>09.12.2023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4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B6EB-0234-4D52-9B83-E9368804F20D}" type="datetime1">
              <a:rPr lang="ru-RU" smtClean="0"/>
              <a:t>09.12.2023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134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F603-77CE-4542-A4AF-B4D8EABF8AA5}" type="datetime1">
              <a:rPr lang="ru-RU" smtClean="0"/>
              <a:t>09.12.2023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0876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C7BF-B132-492D-B196-C89CC1E76A04}" type="datetime1">
              <a:rPr lang="ru-RU" smtClean="0"/>
              <a:t>09.12.2023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532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72066D1-F2CC-4B9E-AF9D-68523155C3FC}" type="datetime1">
              <a:rPr lang="ru-RU" smtClean="0"/>
              <a:t>09.12.2023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991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9790951" cy="2677648"/>
          </a:xfrm>
        </p:spPr>
        <p:txBody>
          <a:bodyPr/>
          <a:lstStyle/>
          <a:p>
            <a:r>
              <a:rPr lang="ru-RU" sz="4400" dirty="0" smtClean="0"/>
              <a:t>Презентация по лабораторной </a:t>
            </a:r>
            <a:r>
              <a:rPr lang="ru-RU" sz="4400" smtClean="0"/>
              <a:t>работе №7 </a:t>
            </a:r>
            <a:r>
              <a:rPr lang="ru-RU" sz="4400" dirty="0" smtClean="0"/>
              <a:t>по </a:t>
            </a:r>
            <a:r>
              <a:rPr lang="ru-RU" sz="4400" dirty="0"/>
              <a:t>предмету Компьютерный практикум по статистическому анализу данных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1600" dirty="0" smtClean="0"/>
              <a:t>Студент группы нфибд-01-20 Евдокимов максим Михайлович (1032203019)</a:t>
            </a:r>
            <a:endParaRPr lang="ru-RU" sz="1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42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Решение </a:t>
            </a:r>
            <a:r>
              <a:rPr lang="ru-RU" dirty="0" smtClean="0"/>
              <a:t>задание </a:t>
            </a:r>
            <a:r>
              <a:rPr lang="ru-RU" dirty="0" smtClean="0"/>
              <a:t>2.2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ru-RU" dirty="0" smtClean="0"/>
              <a:t>результат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 smtClean="0"/>
              <a:t>Описание.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10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130" y="2792175"/>
            <a:ext cx="4748329" cy="122691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31" y="439270"/>
            <a:ext cx="5944499" cy="400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25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9060200" cy="706964"/>
          </a:xfrm>
        </p:spPr>
        <p:txBody>
          <a:bodyPr/>
          <a:lstStyle/>
          <a:p>
            <a:r>
              <a:rPr lang="ru-RU" dirty="0" smtClean="0"/>
              <a:t>Задание 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5" y="2603500"/>
            <a:ext cx="9353876" cy="341630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ru-RU" dirty="0"/>
              <a:t>Описание модели ценообразования биномиальных опционов можно найти на стр. https://en.wikipedia.org/wiki/Binomial_options_pricing_model. Постройте траекторию возможных цен на акции:</a:t>
            </a:r>
          </a:p>
          <a:p>
            <a:pPr marL="0" indent="0">
              <a:buNone/>
            </a:pPr>
            <a:r>
              <a:rPr lang="ru-RU" dirty="0"/>
              <a:t>– S - начальная цена акции</a:t>
            </a:r>
          </a:p>
          <a:p>
            <a:pPr marL="0" indent="0">
              <a:buNone/>
            </a:pPr>
            <a:r>
              <a:rPr lang="ru-RU" dirty="0"/>
              <a:t>– T - длина биномиального дерева в годах</a:t>
            </a:r>
          </a:p>
          <a:p>
            <a:pPr marL="0" indent="0">
              <a:buNone/>
            </a:pPr>
            <a:r>
              <a:rPr lang="ru-RU" dirty="0"/>
              <a:t>– n - количество периодов</a:t>
            </a:r>
          </a:p>
          <a:p>
            <a:pPr marL="0" indent="0">
              <a:buNone/>
            </a:pPr>
            <a:r>
              <a:rPr lang="ru-RU" dirty="0"/>
              <a:t>– h = T*n - длина одного периода</a:t>
            </a:r>
          </a:p>
          <a:p>
            <a:pPr marL="0" indent="0">
              <a:buNone/>
            </a:pPr>
            <a:r>
              <a:rPr lang="ru-RU" dirty="0"/>
              <a:t>– 𝜎 - волатильность акции</a:t>
            </a:r>
          </a:p>
          <a:p>
            <a:pPr marL="0" indent="0">
              <a:buNone/>
            </a:pPr>
            <a:r>
              <a:rPr lang="ru-RU" dirty="0"/>
              <a:t>– r - годовая процентная ставка</a:t>
            </a:r>
          </a:p>
          <a:p>
            <a:pPr marL="0" indent="0">
              <a:buNone/>
            </a:pPr>
            <a:r>
              <a:rPr lang="ru-RU" dirty="0"/>
              <a:t>– u = </a:t>
            </a:r>
            <a:r>
              <a:rPr lang="ru-RU" dirty="0" err="1"/>
              <a:t>exp</a:t>
            </a:r>
            <a:r>
              <a:rPr lang="ru-RU" dirty="0"/>
              <a:t>(r*h + 𝜎*√h)</a:t>
            </a:r>
          </a:p>
          <a:p>
            <a:pPr marL="0" indent="0">
              <a:buNone/>
            </a:pPr>
            <a:r>
              <a:rPr lang="ru-RU" dirty="0"/>
              <a:t>– d = </a:t>
            </a:r>
            <a:r>
              <a:rPr lang="ru-RU" dirty="0" err="1"/>
              <a:t>exp</a:t>
            </a:r>
            <a:r>
              <a:rPr lang="ru-RU" dirty="0"/>
              <a:t>(r*h − 𝜎*√h)</a:t>
            </a:r>
          </a:p>
          <a:p>
            <a:pPr marL="0" indent="0">
              <a:buNone/>
            </a:pPr>
            <a:r>
              <a:rPr lang="ru-RU" dirty="0"/>
              <a:t>– p =(</a:t>
            </a:r>
            <a:r>
              <a:rPr lang="ru-RU" dirty="0" err="1"/>
              <a:t>exp</a:t>
            </a:r>
            <a:r>
              <a:rPr lang="ru-RU" dirty="0"/>
              <a:t>(r</a:t>
            </a:r>
            <a:r>
              <a:rPr lang="en-US" dirty="0"/>
              <a:t>*</a:t>
            </a:r>
            <a:r>
              <a:rPr lang="ru-RU" dirty="0"/>
              <a:t>h) − d)/(u − d)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564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9060200" cy="706964"/>
          </a:xfrm>
        </p:spPr>
        <p:txBody>
          <a:bodyPr/>
          <a:lstStyle/>
          <a:p>
            <a:r>
              <a:rPr lang="ru-RU" dirty="0" smtClean="0"/>
              <a:t>Задание 3.</a:t>
            </a:r>
            <a:r>
              <a:rPr lang="en-US" dirty="0" smtClean="0"/>
              <a:t>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5" y="2603500"/>
            <a:ext cx="9353876" cy="3416300"/>
          </a:xfrm>
        </p:spPr>
        <p:txBody>
          <a:bodyPr>
            <a:normAutofit/>
          </a:bodyPr>
          <a:lstStyle/>
          <a:p>
            <a:r>
              <a:rPr lang="ru-RU" dirty="0"/>
              <a:t>Пусть S = 100, T = 1, n = 10000, 𝜎 = 0.3 и r = 0.08. Попробуйте построить траекторию курса акций. Функция </a:t>
            </a:r>
            <a:r>
              <a:rPr lang="ru-RU" dirty="0" err="1"/>
              <a:t>rand</a:t>
            </a:r>
            <a:r>
              <a:rPr lang="ru-RU" dirty="0"/>
              <a:t>() генерирует случайное число от 0 до 1. Вы можете использовать функцию построения графика из библиотеки графиков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69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Решение </a:t>
            </a:r>
            <a:r>
              <a:rPr lang="ru-RU" dirty="0" smtClean="0"/>
              <a:t>задание </a:t>
            </a:r>
            <a:r>
              <a:rPr lang="en-US" dirty="0" smtClean="0"/>
              <a:t>3.a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ru-RU" dirty="0" smtClean="0"/>
              <a:t>код и результат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 smtClean="0"/>
              <a:t>Описание.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13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83" y="729375"/>
            <a:ext cx="4656542" cy="324961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161" y="729375"/>
            <a:ext cx="5011843" cy="329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44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9060200" cy="706964"/>
          </a:xfrm>
        </p:spPr>
        <p:txBody>
          <a:bodyPr/>
          <a:lstStyle/>
          <a:p>
            <a:r>
              <a:rPr lang="ru-RU" dirty="0" smtClean="0"/>
              <a:t>Задание </a:t>
            </a:r>
            <a:r>
              <a:rPr lang="en-US" dirty="0" smtClean="0"/>
              <a:t>3.b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5" y="2603500"/>
            <a:ext cx="9353876" cy="3416300"/>
          </a:xfrm>
        </p:spPr>
        <p:txBody>
          <a:bodyPr>
            <a:normAutofit/>
          </a:bodyPr>
          <a:lstStyle/>
          <a:p>
            <a:r>
              <a:rPr lang="ru-RU" dirty="0"/>
              <a:t>Создайте функцию </a:t>
            </a:r>
            <a:r>
              <a:rPr lang="ru-RU" dirty="0" err="1"/>
              <a:t>createPath</a:t>
            </a:r>
            <a:r>
              <a:rPr lang="ru-RU" dirty="0"/>
              <a:t>(S::Float64, r::Float64, </a:t>
            </a:r>
            <a:r>
              <a:rPr lang="ru-RU" dirty="0" err="1"/>
              <a:t>sigma</a:t>
            </a:r>
            <a:r>
              <a:rPr lang="ru-RU" dirty="0"/>
              <a:t>::Float64, T::Float64, n::Int64), которая создает траекторию цены акции с учетом начальных параметров. Используйте </a:t>
            </a:r>
            <a:r>
              <a:rPr lang="ru-RU" dirty="0" err="1"/>
              <a:t>createPath</a:t>
            </a:r>
            <a:r>
              <a:rPr lang="ru-RU" dirty="0"/>
              <a:t>, чтобы создать 10 разных траекторий и построить их все на одном графике.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86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Решение </a:t>
            </a:r>
            <a:r>
              <a:rPr lang="ru-RU" dirty="0" smtClean="0"/>
              <a:t>задание </a:t>
            </a:r>
            <a:r>
              <a:rPr lang="en-US" dirty="0" smtClean="0"/>
              <a:t>3.b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ru-RU" dirty="0" smtClean="0"/>
              <a:t>код и результат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 smtClean="0"/>
              <a:t>Описание.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15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584" y="1308844"/>
            <a:ext cx="5577910" cy="289279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36" y="679572"/>
            <a:ext cx="5585501" cy="374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57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9060200" cy="706964"/>
          </a:xfrm>
        </p:spPr>
        <p:txBody>
          <a:bodyPr/>
          <a:lstStyle/>
          <a:p>
            <a:r>
              <a:rPr lang="ru-RU" dirty="0" smtClean="0"/>
              <a:t>Задание </a:t>
            </a:r>
            <a:r>
              <a:rPr lang="en-US" dirty="0" smtClean="0"/>
              <a:t>3.c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5" y="2603500"/>
            <a:ext cx="9353876" cy="3416300"/>
          </a:xfrm>
        </p:spPr>
        <p:txBody>
          <a:bodyPr>
            <a:normAutofit/>
          </a:bodyPr>
          <a:lstStyle/>
          <a:p>
            <a:r>
              <a:rPr lang="ru-RU" dirty="0"/>
              <a:t>Распараллельте генерацию траектории. Можете использовать </a:t>
            </a:r>
            <a:r>
              <a:rPr lang="ru-RU" dirty="0" err="1"/>
              <a:t>Threads</a:t>
            </a:r>
            <a:r>
              <a:rPr lang="ru-RU" dirty="0"/>
              <a:t>.@</a:t>
            </a:r>
            <a:r>
              <a:rPr lang="ru-RU" dirty="0" err="1"/>
              <a:t>threads</a:t>
            </a:r>
            <a:r>
              <a:rPr lang="ru-RU" dirty="0"/>
              <a:t>, </a:t>
            </a:r>
            <a:r>
              <a:rPr lang="ru-RU" dirty="0" err="1"/>
              <a:t>pmap</a:t>
            </a:r>
            <a:r>
              <a:rPr lang="ru-RU" dirty="0"/>
              <a:t> и @</a:t>
            </a:r>
            <a:r>
              <a:rPr lang="ru-RU" dirty="0" err="1"/>
              <a:t>parallel</a:t>
            </a:r>
            <a:r>
              <a:rPr lang="ru-RU" dirty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15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Решение </a:t>
            </a:r>
            <a:r>
              <a:rPr lang="ru-RU" dirty="0" smtClean="0"/>
              <a:t>задание </a:t>
            </a:r>
            <a:r>
              <a:rPr lang="en-US" dirty="0" smtClean="0"/>
              <a:t>3.c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ru-RU" dirty="0" smtClean="0"/>
              <a:t>код и результат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 smtClean="0"/>
              <a:t>Описание.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17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546" y="2332992"/>
            <a:ext cx="5591971" cy="154419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08" y="645457"/>
            <a:ext cx="5496038" cy="366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64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9060200" cy="706964"/>
          </a:xfrm>
        </p:spPr>
        <p:txBody>
          <a:bodyPr/>
          <a:lstStyle/>
          <a:p>
            <a:r>
              <a:rPr lang="ru-RU" dirty="0" smtClean="0"/>
              <a:t>Задание </a:t>
            </a:r>
            <a:r>
              <a:rPr lang="en-US" dirty="0" smtClean="0"/>
              <a:t>3.d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5" y="2603500"/>
            <a:ext cx="9353876" cy="3416300"/>
          </a:xfrm>
        </p:spPr>
        <p:txBody>
          <a:bodyPr>
            <a:normAutofit/>
          </a:bodyPr>
          <a:lstStyle/>
          <a:p>
            <a:r>
              <a:rPr lang="ru-RU" dirty="0"/>
              <a:t>Пусть S = 100, T = 1, n = 10000, 𝜎 = 0.3 и r = 0.08. Попробуйте построить траекторию курса акций. Функция </a:t>
            </a:r>
            <a:r>
              <a:rPr lang="ru-RU" dirty="0" err="1"/>
              <a:t>rand</a:t>
            </a:r>
            <a:r>
              <a:rPr lang="ru-RU" dirty="0"/>
              <a:t>() генерирует случайное число от 0 до 1. Вы можете использовать функцию построения графика из библиотеки </a:t>
            </a:r>
            <a:r>
              <a:rPr lang="ru-RU" dirty="0" smtClean="0"/>
              <a:t>графиков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70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Решение </a:t>
            </a:r>
            <a:r>
              <a:rPr lang="ru-RU" dirty="0" smtClean="0"/>
              <a:t>задание </a:t>
            </a:r>
            <a:r>
              <a:rPr lang="en-US" dirty="0" smtClean="0"/>
              <a:t>3.d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ru-RU" dirty="0" smtClean="0"/>
              <a:t>код и результат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 smtClean="0"/>
              <a:t>Описание.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19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359" y="1538258"/>
            <a:ext cx="5598959" cy="271013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696" y="824753"/>
            <a:ext cx="5403663" cy="357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12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83171" y="2603500"/>
            <a:ext cx="8825659" cy="3416300"/>
          </a:xfrm>
        </p:spPr>
        <p:txBody>
          <a:bodyPr/>
          <a:lstStyle/>
          <a:p>
            <a:endParaRPr lang="ru-RU" dirty="0" smtClean="0"/>
          </a:p>
          <a:p>
            <a:endParaRPr lang="ru-RU" dirty="0" smtClean="0"/>
          </a:p>
          <a:p>
            <a:r>
              <a:rPr lang="ru-RU" dirty="0"/>
              <a:t>Основной целью работы является специализированных пакетов </a:t>
            </a:r>
            <a:r>
              <a:rPr lang="ru-RU" dirty="0" err="1"/>
              <a:t>Julia</a:t>
            </a:r>
            <a:r>
              <a:rPr lang="ru-RU" dirty="0"/>
              <a:t> для обработки данных.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26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20</a:t>
            </a:fld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В ходе выполнения лабораторной работы были изучены основные принципы, типы и инструменты для изучения, обработки и анализа баз данных и их графического вывода.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369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9060200" cy="706964"/>
          </a:xfrm>
        </p:spPr>
        <p:txBody>
          <a:bodyPr/>
          <a:lstStyle/>
          <a:p>
            <a:r>
              <a:rPr lang="ru-RU" dirty="0" smtClean="0"/>
              <a:t>Задание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5" y="2603500"/>
            <a:ext cx="9353876" cy="3416300"/>
          </a:xfrm>
        </p:spPr>
        <p:txBody>
          <a:bodyPr>
            <a:normAutofit/>
          </a:bodyPr>
          <a:lstStyle/>
          <a:p>
            <a:r>
              <a:rPr lang="ru-RU" dirty="0" smtClean="0"/>
              <a:t>Кластеризация:</a:t>
            </a:r>
          </a:p>
          <a:p>
            <a:r>
              <a:rPr lang="ru-RU" dirty="0" smtClean="0"/>
              <a:t>Загрузите </a:t>
            </a:r>
            <a:r>
              <a:rPr lang="ru-RU" dirty="0"/>
              <a:t>через </a:t>
            </a:r>
            <a:r>
              <a:rPr lang="ru-RU" dirty="0" err="1"/>
              <a:t>RDatasets</a:t>
            </a:r>
            <a:r>
              <a:rPr lang="ru-RU" dirty="0"/>
              <a:t> данные </a:t>
            </a:r>
            <a:r>
              <a:rPr lang="ru-RU" dirty="0" err="1"/>
              <a:t>iris</a:t>
            </a:r>
            <a:r>
              <a:rPr lang="ru-RU" dirty="0"/>
              <a:t> = </a:t>
            </a:r>
            <a:r>
              <a:rPr lang="ru-RU" dirty="0" err="1"/>
              <a:t>dataset</a:t>
            </a:r>
            <a:r>
              <a:rPr lang="ru-RU" dirty="0"/>
              <a:t>("</a:t>
            </a:r>
            <a:r>
              <a:rPr lang="ru-RU" dirty="0" err="1"/>
              <a:t>datasets</a:t>
            </a:r>
            <a:r>
              <a:rPr lang="ru-RU" dirty="0"/>
              <a:t>", "</a:t>
            </a:r>
            <a:r>
              <a:rPr lang="ru-RU" dirty="0" err="1"/>
              <a:t>iris</a:t>
            </a:r>
            <a:r>
              <a:rPr lang="ru-RU" dirty="0"/>
              <a:t>"). Используйте </a:t>
            </a:r>
            <a:r>
              <a:rPr lang="ru-RU" dirty="0" err="1"/>
              <a:t>Clustering.jl</a:t>
            </a:r>
            <a:r>
              <a:rPr lang="ru-RU" dirty="0"/>
              <a:t> для кластеризации на основе k-средних. Сделайте точечную диаграмму полученных </a:t>
            </a:r>
            <a:r>
              <a:rPr lang="ru-RU" dirty="0" smtClean="0"/>
              <a:t>кластеров.</a:t>
            </a:r>
          </a:p>
          <a:p>
            <a:r>
              <a:rPr lang="ru-RU" dirty="0" smtClean="0"/>
              <a:t>Подсказка</a:t>
            </a:r>
            <a:r>
              <a:rPr lang="ru-RU" dirty="0"/>
              <a:t>: вам нужно будет проиндексировать фрейм данных, преобразовать его в массив и транспонировать.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02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Решение </a:t>
            </a:r>
            <a:r>
              <a:rPr lang="ru-RU" dirty="0" smtClean="0"/>
              <a:t>задание </a:t>
            </a:r>
            <a:r>
              <a:rPr lang="ru-RU" dirty="0" smtClean="0"/>
              <a:t>1:</a:t>
            </a:r>
            <a:r>
              <a:rPr lang="en-US" dirty="0" smtClean="0"/>
              <a:t> </a:t>
            </a:r>
            <a:r>
              <a:rPr lang="ru-RU" dirty="0" smtClean="0"/>
              <a:t>код и результат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 smtClean="0"/>
              <a:t>Описание.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179" y="293162"/>
            <a:ext cx="6326913" cy="153177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865" y="1802539"/>
            <a:ext cx="7589543" cy="260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68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Решение </a:t>
            </a:r>
            <a:r>
              <a:rPr lang="ru-RU" dirty="0" smtClean="0"/>
              <a:t>задание </a:t>
            </a:r>
            <a:r>
              <a:rPr lang="ru-RU" dirty="0" smtClean="0"/>
              <a:t>1:</a:t>
            </a:r>
            <a:r>
              <a:rPr lang="en-US" dirty="0" smtClean="0"/>
              <a:t> </a:t>
            </a:r>
            <a:r>
              <a:rPr lang="ru-RU" dirty="0" smtClean="0"/>
              <a:t>код и результат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 smtClean="0"/>
              <a:t>Описание.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5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862" y="510989"/>
            <a:ext cx="5771846" cy="381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72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9060200" cy="706964"/>
          </a:xfrm>
        </p:spPr>
        <p:txBody>
          <a:bodyPr/>
          <a:lstStyle/>
          <a:p>
            <a:r>
              <a:rPr lang="ru-RU" dirty="0" smtClean="0"/>
              <a:t>Задание 2.1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5" y="2603500"/>
            <a:ext cx="9353876" cy="341630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Регрессия (метод наименьших квадратов в случае линейной регрессии</a:t>
            </a:r>
            <a:r>
              <a:rPr lang="ru-RU" dirty="0" smtClean="0"/>
              <a:t>):</a:t>
            </a:r>
          </a:p>
          <a:p>
            <a:r>
              <a:rPr lang="ru-RU" dirty="0"/>
              <a:t>Пусть регрессионная зависимость является линейной. Матрица наблюдений факторов X имеет размерность N на 3 </a:t>
            </a:r>
            <a:r>
              <a:rPr lang="ru-RU" dirty="0" err="1"/>
              <a:t>randn</a:t>
            </a:r>
            <a:r>
              <a:rPr lang="ru-RU" dirty="0"/>
              <a:t>(N, 3), массив результатов N на 1, регрессионная зависимость является линейной. Найдите МНК-оценку для линейной модели.</a:t>
            </a:r>
          </a:p>
          <a:p>
            <a:pPr marL="0" indent="0">
              <a:buNone/>
            </a:pPr>
            <a:r>
              <a:rPr lang="ru-RU" dirty="0"/>
              <a:t>– Сравните свои результаты с результатами использования </a:t>
            </a:r>
            <a:r>
              <a:rPr lang="ru-RU" dirty="0" err="1"/>
              <a:t>llsq</a:t>
            </a:r>
            <a:r>
              <a:rPr lang="ru-RU" dirty="0"/>
              <a:t> из </a:t>
            </a:r>
            <a:r>
              <a:rPr lang="ru-RU" dirty="0" err="1"/>
              <a:t>MultivariateStats.jl</a:t>
            </a:r>
            <a:r>
              <a:rPr lang="ru-RU" dirty="0"/>
              <a:t> (просмотрите документацию).</a:t>
            </a:r>
          </a:p>
          <a:p>
            <a:pPr marL="0" indent="0">
              <a:buNone/>
            </a:pPr>
            <a:r>
              <a:rPr lang="ru-RU" dirty="0"/>
              <a:t>– Сравните свои результаты с результатами использования </a:t>
            </a:r>
            <a:r>
              <a:rPr lang="ru-RU" dirty="0" smtClean="0"/>
              <a:t>регулярной регрессии </a:t>
            </a:r>
            <a:r>
              <a:rPr lang="ru-RU" dirty="0"/>
              <a:t>наименьших квадратов из </a:t>
            </a:r>
            <a:r>
              <a:rPr lang="ru-RU" dirty="0" err="1"/>
              <a:t>GLM.jl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Подсказка. </a:t>
            </a:r>
            <a:r>
              <a:rPr lang="ru-RU" dirty="0" err="1"/>
              <a:t>Cоздайте</a:t>
            </a:r>
            <a:r>
              <a:rPr lang="ru-RU" dirty="0"/>
              <a:t> матрицу данных X2, которая добавляет столбец единиц в начало матрицы данных, и решите систему линейных уравнений. Объясните с помощью теоретических выкладок.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049" y="6019800"/>
            <a:ext cx="2057687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74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Решение </a:t>
            </a:r>
            <a:r>
              <a:rPr lang="ru-RU" dirty="0" smtClean="0"/>
              <a:t>задание 2.1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ru-RU" dirty="0" smtClean="0"/>
              <a:t>код и результат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 smtClean="0"/>
              <a:t>Описание.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996" y="204727"/>
            <a:ext cx="3946042" cy="417744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475" y="2691382"/>
            <a:ext cx="6151079" cy="136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78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9060200" cy="706964"/>
          </a:xfrm>
        </p:spPr>
        <p:txBody>
          <a:bodyPr/>
          <a:lstStyle/>
          <a:p>
            <a:r>
              <a:rPr lang="ru-RU" dirty="0" smtClean="0"/>
              <a:t>Задание 2.2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5" y="2603500"/>
            <a:ext cx="9353876" cy="3416300"/>
          </a:xfrm>
        </p:spPr>
        <p:txBody>
          <a:bodyPr>
            <a:normAutofit/>
          </a:bodyPr>
          <a:lstStyle/>
          <a:p>
            <a:r>
              <a:rPr lang="ru-RU" dirty="0"/>
              <a:t>Регрессия (метод наименьших квадратов в случае линейной регрессии</a:t>
            </a:r>
            <a:r>
              <a:rPr lang="ru-RU" dirty="0" smtClean="0"/>
              <a:t>):</a:t>
            </a:r>
          </a:p>
          <a:p>
            <a:r>
              <a:rPr lang="ru-RU" dirty="0"/>
              <a:t>Найдите линию регрессии, используя данные (X, y). Постройте график (X, y), используя точечный график. Добавьте линию регрессии, используя </a:t>
            </a:r>
            <a:r>
              <a:rPr lang="ru-RU" dirty="0" err="1"/>
              <a:t>abline</a:t>
            </a:r>
            <a:r>
              <a:rPr lang="ru-RU" dirty="0"/>
              <a:t>!. Добавьте заголовок «График регрессии» и подпишите оси x и y.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816" y="3959176"/>
            <a:ext cx="1800476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14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Решение </a:t>
            </a:r>
            <a:r>
              <a:rPr lang="ru-RU" dirty="0" smtClean="0"/>
              <a:t>задание </a:t>
            </a:r>
            <a:r>
              <a:rPr lang="ru-RU" dirty="0" smtClean="0"/>
              <a:t>2.2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ru-RU" dirty="0" smtClean="0"/>
              <a:t>код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 smtClean="0"/>
              <a:t>Описание.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066" y="378971"/>
            <a:ext cx="8323437" cy="401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1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5544</TotalTime>
  <Words>627</Words>
  <Application>Microsoft Office PowerPoint</Application>
  <PresentationFormat>Широкоэкранный</PresentationFormat>
  <Paragraphs>78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Wingdings 3</vt:lpstr>
      <vt:lpstr>Совет директоров</vt:lpstr>
      <vt:lpstr>Презентация по лабораторной работе №7 по предмету Компьютерный практикум по статистическому анализу данных</vt:lpstr>
      <vt:lpstr>Цель работы</vt:lpstr>
      <vt:lpstr>Задание 1</vt:lpstr>
      <vt:lpstr>Решение задание 1: код и результат</vt:lpstr>
      <vt:lpstr>Решение задание 1: код и результат</vt:lpstr>
      <vt:lpstr>Задание 2.1</vt:lpstr>
      <vt:lpstr>Решение задание 2.1: код и результат</vt:lpstr>
      <vt:lpstr>Задание 2.2</vt:lpstr>
      <vt:lpstr>Решение задание 2.2: код</vt:lpstr>
      <vt:lpstr>Решение задание 2.2: результат</vt:lpstr>
      <vt:lpstr>Задание 3</vt:lpstr>
      <vt:lpstr>Задание 3.a</vt:lpstr>
      <vt:lpstr>Решение задание 3.a: код и результат</vt:lpstr>
      <vt:lpstr>Задание 3.b</vt:lpstr>
      <vt:lpstr>Решение задание 3.b: код и результат</vt:lpstr>
      <vt:lpstr>Задание 3.c</vt:lpstr>
      <vt:lpstr>Решение задание 3.c: код и результат</vt:lpstr>
      <vt:lpstr>Задание 3.d</vt:lpstr>
      <vt:lpstr>Решение задание 3.d: код и результат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</dc:title>
  <dc:creator>Kerreduen@gmail.com</dc:creator>
  <cp:lastModifiedBy>Kerreduen@gmail.com</cp:lastModifiedBy>
  <cp:revision>131</cp:revision>
  <dcterms:created xsi:type="dcterms:W3CDTF">2023-04-22T20:32:21Z</dcterms:created>
  <dcterms:modified xsi:type="dcterms:W3CDTF">2023-12-09T16:46:11Z</dcterms:modified>
</cp:coreProperties>
</file>