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70" r:id="rId4"/>
    <p:sldId id="285" r:id="rId5"/>
    <p:sldId id="284" r:id="rId6"/>
    <p:sldId id="282" r:id="rId7"/>
    <p:sldId id="283" r:id="rId8"/>
    <p:sldId id="281" r:id="rId9"/>
    <p:sldId id="280" r:id="rId10"/>
    <p:sldId id="279" r:id="rId11"/>
    <p:sldId id="278" r:id="rId12"/>
    <p:sldId id="277" r:id="rId13"/>
    <p:sldId id="276" r:id="rId14"/>
    <p:sldId id="275" r:id="rId15"/>
    <p:sldId id="274" r:id="rId16"/>
    <p:sldId id="273" r:id="rId17"/>
    <p:sldId id="271" r:id="rId18"/>
    <p:sldId id="286" r:id="rId19"/>
    <p:sldId id="272" r:id="rId20"/>
    <p:sldId id="290" r:id="rId21"/>
    <p:sldId id="289" r:id="rId22"/>
    <p:sldId id="291" r:id="rId23"/>
    <p:sldId id="288" r:id="rId24"/>
    <p:sldId id="287" r:id="rId25"/>
    <p:sldId id="294" r:id="rId26"/>
    <p:sldId id="293" r:id="rId27"/>
    <p:sldId id="292" r:id="rId28"/>
    <p:sldId id="296" r:id="rId29"/>
    <p:sldId id="298" r:id="rId30"/>
    <p:sldId id="297" r:id="rId31"/>
    <p:sldId id="295" r:id="rId32"/>
    <p:sldId id="300" r:id="rId33"/>
    <p:sldId id="299" r:id="rId34"/>
    <p:sldId id="301" r:id="rId35"/>
    <p:sldId id="269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885B8-9FBA-4114-8664-6BB3969A82F9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3698-5601-4A4F-9421-BABE013A2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412A27B-7077-4006-BB3B-6DE77CF20E70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301B-D573-4739-A112-E9191EBA171D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6A12-F202-41D9-A361-0E974D05D240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74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874-42E8-43C3-8765-CD1B003EF841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0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CFB1-638E-4030-B141-F95654AF8DDE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2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DCE2-372C-403E-A46A-F6F6EE588BE1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221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0982-3420-4646-828D-80612B269D2B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28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88A-55A4-4DFE-AE09-FD060B9AD734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1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8EEA-B5FE-4834-A972-17C94685270C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92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F48B-E1B3-495F-B0C8-FA5F53591CC6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8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9CB-783D-4E7F-A4C6-2823C4E73372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1008-9307-439B-8DF4-69945D47C8E6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2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6EE-15E3-47B4-9B55-80CF8903C1D7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9460-C696-4B7B-AFEF-50ACD0F1D5E2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B6EB-0234-4D52-9B83-E9368804F20D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EF603-77CE-4542-A4AF-B4D8EABF8AA5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8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C7BF-B132-492D-B196-C89CC1E76A04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2066D1-F2CC-4B9E-AF9D-68523155C3FC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8B6DB38-B286-4F9E-B864-C0813033B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790951" cy="2677648"/>
          </a:xfrm>
        </p:spPr>
        <p:txBody>
          <a:bodyPr/>
          <a:lstStyle/>
          <a:p>
            <a:r>
              <a:rPr lang="ru-RU" sz="4400" dirty="0" smtClean="0"/>
              <a:t>Презентация по лабораторной </a:t>
            </a:r>
            <a:r>
              <a:rPr lang="ru-RU" sz="4400" smtClean="0"/>
              <a:t>работе №2 </a:t>
            </a:r>
            <a:r>
              <a:rPr lang="ru-RU" sz="4400" dirty="0" smtClean="0"/>
              <a:t>по </a:t>
            </a:r>
            <a:r>
              <a:rPr lang="ru-RU" sz="4400" dirty="0"/>
              <a:t>предмету Компьютерный практикум по статистическому анализу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Студент группы нфибд-01-20 Евдокимов максим Михайлович (1032203019)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3.6: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массив, в котором все элементы массива </a:t>
            </a:r>
            <a:r>
              <a:rPr lang="ru-RU" sz="1400" dirty="0" err="1"/>
              <a:t>tmp</a:t>
            </a:r>
            <a:r>
              <a:rPr lang="ru-RU" sz="1400" dirty="0"/>
              <a:t> повторяются 10 раз;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663678"/>
            <a:ext cx="769727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3.7: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массив, в котором первый элемент массива </a:t>
            </a:r>
            <a:r>
              <a:rPr lang="ru-RU" sz="1400" dirty="0" err="1"/>
              <a:t>tmp</a:t>
            </a:r>
            <a:r>
              <a:rPr lang="ru-RU" sz="1400" dirty="0"/>
              <a:t> встречается 11 раз, второй элемент — 10 раз, третий элемент — 10 раз;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55" y="2059977"/>
            <a:ext cx="812595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3.8: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массив, в котором первый элемент массива </a:t>
            </a:r>
            <a:r>
              <a:rPr lang="ru-RU" sz="1400" dirty="0" err="1"/>
              <a:t>tmp</a:t>
            </a:r>
            <a:r>
              <a:rPr lang="ru-RU" sz="1400" dirty="0"/>
              <a:t> встречается 10 раз подряд, второй элемент — 20 раз подряд, третий элемент — 30 раз подряд;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1627332"/>
            <a:ext cx="10829365" cy="20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3.9: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Создайте разными способами:</a:t>
            </a:r>
            <a:r>
              <a:rPr lang="en-US" sz="1400" dirty="0" smtClean="0"/>
              <a:t> </a:t>
            </a:r>
            <a:r>
              <a:rPr lang="ru-RU" sz="1400" dirty="0" smtClean="0"/>
              <a:t>массив из элементов вида 2</a:t>
            </a:r>
            <a:r>
              <a:rPr lang="ru-RU" sz="1400" baseline="30000" dirty="0" smtClean="0"/>
              <a:t>tmp[i]</a:t>
            </a:r>
            <a:r>
              <a:rPr lang="ru-RU" sz="1400" dirty="0" smtClean="0"/>
              <a:t>, i = 1, 2, 3, где элемент 2</a:t>
            </a:r>
            <a:r>
              <a:rPr lang="ru-RU" sz="1400" baseline="30000" dirty="0" smtClean="0"/>
              <a:t>tmp[3]</a:t>
            </a:r>
            <a:r>
              <a:rPr lang="ru-RU" sz="1400" dirty="0" smtClean="0"/>
              <a:t> встречается 4 раза; посчитайте в полученном векторе, сколько раз встречается цифра 6, и выведите это значение на экран;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9" y="1063416"/>
            <a:ext cx="783064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3.10: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вектор значений y = </a:t>
            </a:r>
            <a:r>
              <a:rPr lang="ru-RU" sz="1400" dirty="0" smtClean="0"/>
              <a:t>e</a:t>
            </a:r>
            <a:r>
              <a:rPr lang="en-US" sz="1400" baseline="30000" dirty="0" smtClean="0"/>
              <a:t>x</a:t>
            </a:r>
            <a:r>
              <a:rPr lang="en-US" sz="1400" dirty="0"/>
              <a:t> </a:t>
            </a:r>
            <a:r>
              <a:rPr lang="ru-RU" sz="1400" dirty="0" err="1" smtClean="0"/>
              <a:t>cos</a:t>
            </a:r>
            <a:r>
              <a:rPr lang="ru-RU" sz="1400" dirty="0" smtClean="0"/>
              <a:t>(x</a:t>
            </a:r>
            <a:r>
              <a:rPr lang="ru-RU" sz="1400" dirty="0"/>
              <a:t>) в точках 𝑥 = 3, 3.1, 3.2, …, 6, найдите среднее</a:t>
            </a:r>
          </a:p>
          <a:p>
            <a:r>
              <a:rPr lang="ru-RU" sz="1400" dirty="0"/>
              <a:t>значение y;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7" y="1938754"/>
            <a:ext cx="506800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вектор вида (</a:t>
            </a:r>
            <a:r>
              <a:rPr lang="ru-RU" sz="1400" dirty="0" smtClean="0"/>
              <a:t>x</a:t>
            </a:r>
            <a:r>
              <a:rPr lang="en-US" sz="1400" baseline="30000" dirty="0" smtClean="0"/>
              <a:t>i</a:t>
            </a:r>
            <a:r>
              <a:rPr lang="ru-RU" sz="1400" dirty="0" smtClean="0"/>
              <a:t>, </a:t>
            </a:r>
            <a:r>
              <a:rPr lang="ru-RU" sz="1400" dirty="0"/>
              <a:t>y</a:t>
            </a:r>
            <a:r>
              <a:rPr lang="ru-RU" sz="1400" baseline="30000" dirty="0"/>
              <a:t>j</a:t>
            </a:r>
            <a:r>
              <a:rPr lang="ru-RU" sz="1400" dirty="0"/>
              <a:t>), x = 0.1, i = 3, 6, 9, …, 36, y = 0.2, j = 1, 4, 7, …, 34;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01" y="924156"/>
            <a:ext cx="8962839" cy="34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dirty="0"/>
              <a:t>вектор с элементами 2</a:t>
            </a:r>
            <a:r>
              <a:rPr lang="ru-RU" baseline="30000" dirty="0"/>
              <a:t>i</a:t>
            </a:r>
            <a:r>
              <a:rPr lang="ru-RU" dirty="0"/>
              <a:t>/i, i = 1, 2, …, M, M = 25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31" y="1815589"/>
            <a:ext cx="9390538" cy="22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вектор вида (”fn1”, ”fn2”, …, ”</a:t>
            </a:r>
            <a:r>
              <a:rPr lang="ru-RU" sz="1400" dirty="0" err="1"/>
              <a:t>fnN</a:t>
            </a:r>
            <a:r>
              <a:rPr lang="ru-RU" sz="1400" dirty="0"/>
              <a:t>”), N = 30;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67" y="1844826"/>
            <a:ext cx="10119466" cy="19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</a:t>
            </a:r>
            <a:r>
              <a:rPr lang="ru-RU" dirty="0"/>
              <a:t>3.14:</a:t>
            </a:r>
            <a:r>
              <a:rPr lang="en-US" dirty="0"/>
              <a:t> </a:t>
            </a:r>
            <a:r>
              <a:rPr lang="ru-RU" dirty="0" smtClean="0"/>
              <a:t>Общее 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1967006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Создайте разными способами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dirty="0"/>
              <a:t>векторы x = (x</a:t>
            </a:r>
            <a:r>
              <a:rPr lang="ru-RU" baseline="-25000" dirty="0"/>
              <a:t>1</a:t>
            </a:r>
            <a:r>
              <a:rPr lang="ru-RU" dirty="0"/>
              <a:t>, x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ru-RU" dirty="0" err="1"/>
              <a:t>x</a:t>
            </a:r>
            <a:r>
              <a:rPr lang="ru-RU" baseline="-25000" dirty="0" err="1"/>
              <a:t>n</a:t>
            </a:r>
            <a:r>
              <a:rPr lang="ru-RU" dirty="0"/>
              <a:t>) и y = (y</a:t>
            </a:r>
            <a:r>
              <a:rPr lang="ru-RU" baseline="-25000" dirty="0"/>
              <a:t>1</a:t>
            </a:r>
            <a:r>
              <a:rPr lang="ru-RU" dirty="0"/>
              <a:t>, y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ru-RU" dirty="0" err="1"/>
              <a:t>y</a:t>
            </a:r>
            <a:r>
              <a:rPr lang="ru-RU" baseline="-25000" dirty="0" err="1"/>
              <a:t>n</a:t>
            </a:r>
            <a:r>
              <a:rPr lang="ru-RU" dirty="0"/>
              <a:t>) целочисленного типа длины N = 250 как случайные выборки из совокупности 0, 1, …, 999; на его основе: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41" y="3773768"/>
            <a:ext cx="6832518" cy="26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сформируйте вектор (</a:t>
            </a:r>
            <a:r>
              <a:rPr lang="en-US" sz="1400" dirty="0"/>
              <a:t>y</a:t>
            </a:r>
            <a:r>
              <a:rPr lang="ru-RU" sz="1400" baseline="-25000" dirty="0"/>
              <a:t>2</a:t>
            </a:r>
            <a:r>
              <a:rPr lang="ru-RU" sz="1400" dirty="0"/>
              <a:t> − </a:t>
            </a:r>
            <a:r>
              <a:rPr lang="en-US" sz="1400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, …, </a:t>
            </a:r>
            <a:r>
              <a:rPr lang="en-US" sz="1400" dirty="0" err="1"/>
              <a:t>y</a:t>
            </a:r>
            <a:r>
              <a:rPr lang="en-US" sz="1400" baseline="-25000" dirty="0" err="1"/>
              <a:t>n</a:t>
            </a:r>
            <a:r>
              <a:rPr lang="ru-RU" sz="1400" dirty="0"/>
              <a:t> − </a:t>
            </a:r>
            <a:r>
              <a:rPr lang="en-US" sz="1400" dirty="0" err="1"/>
              <a:t>x</a:t>
            </a:r>
            <a:r>
              <a:rPr lang="en-US" sz="1400" baseline="-25000" dirty="0" err="1"/>
              <a:t>n</a:t>
            </a:r>
            <a:r>
              <a:rPr lang="ru-RU" sz="1400" baseline="-25000" dirty="0"/>
              <a:t>−1</a:t>
            </a:r>
            <a:r>
              <a:rPr lang="ru-RU" sz="1400" dirty="0" smtClean="0"/>
              <a:t>);</a:t>
            </a:r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77" y="997855"/>
            <a:ext cx="8391816" cy="33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3171" y="2603500"/>
            <a:ext cx="8825659" cy="341630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/>
              <a:t>Используя Jupyter </a:t>
            </a:r>
            <a:r>
              <a:rPr lang="ru-RU" dirty="0" err="1"/>
              <a:t>Lab</a:t>
            </a:r>
            <a:r>
              <a:rPr lang="ru-RU" dirty="0"/>
              <a:t>, повторите примеры из раздела 2.2.</a:t>
            </a:r>
          </a:p>
          <a:p>
            <a:r>
              <a:rPr lang="ru-RU" dirty="0"/>
              <a:t>Выполните задания для самостоятельной работы (раздел 2.4).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сформируйте вектор (</a:t>
            </a:r>
            <a:r>
              <a:rPr lang="en-US" sz="1400" dirty="0"/>
              <a:t>𝑥</a:t>
            </a:r>
            <a:r>
              <a:rPr lang="ru-RU" sz="1400" baseline="-25000" dirty="0"/>
              <a:t>1</a:t>
            </a:r>
            <a:r>
              <a:rPr lang="ru-RU" sz="1400" dirty="0"/>
              <a:t> + 2</a:t>
            </a:r>
            <a:r>
              <a:rPr lang="en-US" sz="1400" dirty="0"/>
              <a:t>𝑥</a:t>
            </a:r>
            <a:r>
              <a:rPr lang="ru-RU" sz="1400" baseline="-25000" dirty="0"/>
              <a:t>2</a:t>
            </a:r>
            <a:r>
              <a:rPr lang="ru-RU" sz="1400" dirty="0"/>
              <a:t> − </a:t>
            </a:r>
            <a:r>
              <a:rPr lang="en-US" sz="1400" dirty="0"/>
              <a:t>𝑥</a:t>
            </a:r>
            <a:r>
              <a:rPr lang="ru-RU" sz="1400" baseline="-25000" dirty="0"/>
              <a:t>3</a:t>
            </a:r>
            <a:r>
              <a:rPr lang="ru-RU" sz="1400" dirty="0"/>
              <a:t>, </a:t>
            </a:r>
            <a:r>
              <a:rPr lang="en-US" sz="1400" dirty="0"/>
              <a:t>𝑥</a:t>
            </a:r>
            <a:r>
              <a:rPr lang="ru-RU" sz="1400" baseline="-25000" dirty="0"/>
              <a:t>2</a:t>
            </a:r>
            <a:r>
              <a:rPr lang="ru-RU" sz="1400" dirty="0"/>
              <a:t> + 2</a:t>
            </a:r>
            <a:r>
              <a:rPr lang="en-US" sz="1400" dirty="0"/>
              <a:t>𝑥</a:t>
            </a:r>
            <a:r>
              <a:rPr lang="ru-RU" sz="1400" baseline="-25000" dirty="0"/>
              <a:t>3</a:t>
            </a:r>
            <a:r>
              <a:rPr lang="ru-RU" sz="1400" dirty="0"/>
              <a:t> − </a:t>
            </a:r>
            <a:r>
              <a:rPr lang="en-US" sz="1400" dirty="0"/>
              <a:t>𝑥</a:t>
            </a:r>
            <a:r>
              <a:rPr lang="ru-RU" sz="1400" baseline="-25000" dirty="0"/>
              <a:t>4</a:t>
            </a:r>
            <a:r>
              <a:rPr lang="ru-RU" sz="1400" dirty="0"/>
              <a:t>, …, </a:t>
            </a:r>
            <a:r>
              <a:rPr lang="en-US" sz="1400" dirty="0"/>
              <a:t>𝑥</a:t>
            </a:r>
            <a:r>
              <a:rPr lang="en-US" sz="1400" baseline="-25000" dirty="0"/>
              <a:t>𝑛</a:t>
            </a:r>
            <a:r>
              <a:rPr lang="ru-RU" sz="1400" baseline="-25000" dirty="0"/>
              <a:t>−2</a:t>
            </a:r>
            <a:r>
              <a:rPr lang="ru-RU" sz="1400" dirty="0"/>
              <a:t> + 2</a:t>
            </a:r>
            <a:r>
              <a:rPr lang="en-US" sz="1400" dirty="0"/>
              <a:t>𝑥</a:t>
            </a:r>
            <a:r>
              <a:rPr lang="en-US" sz="1400" baseline="-25000" dirty="0"/>
              <a:t>𝑛</a:t>
            </a:r>
            <a:r>
              <a:rPr lang="ru-RU" sz="1400" baseline="-25000" dirty="0"/>
              <a:t>−1</a:t>
            </a:r>
            <a:r>
              <a:rPr lang="ru-RU" sz="1400" dirty="0"/>
              <a:t> − </a:t>
            </a:r>
            <a:r>
              <a:rPr lang="en-US" sz="1400" dirty="0"/>
              <a:t>𝑥</a:t>
            </a:r>
            <a:r>
              <a:rPr lang="en-US" sz="1400" baseline="-25000" dirty="0"/>
              <a:t>𝑛</a:t>
            </a:r>
            <a:r>
              <a:rPr lang="ru-RU" sz="1400" dirty="0"/>
              <a:t>);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42" y="1063416"/>
            <a:ext cx="8526285" cy="33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сформируйте вектор (</a:t>
            </a:r>
            <a:r>
              <a:rPr lang="en-US" sz="1400" dirty="0"/>
              <a:t>sin(𝑦1)/cos(𝑥2), sin(𝑦2)/cos(𝑥3), …, sin(𝑦𝑛−1)/cos(𝑥𝑛));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02" y="1272988"/>
            <a:ext cx="9020396" cy="2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Вычислите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71" y="5146766"/>
            <a:ext cx="987618" cy="4971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18" y="2466827"/>
            <a:ext cx="661127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3.14.5: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выберите элементы вектора y, значения которых больше 600, и выведите на экран; определите индексы этих элементов;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95" y="1470838"/>
            <a:ext cx="8291519" cy="28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3.14.6: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определите значения вектора x, соответствующие значениям вектора y, значения которых больше 600 (под соответствием понимается расположение на аналогичных индексных позициях);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59" y="1632402"/>
            <a:ext cx="9336282" cy="24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3.14.7: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сформируйте вектор (|</a:t>
            </a:r>
            <a:r>
              <a:rPr lang="en-US" sz="1400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 − </a:t>
            </a:r>
            <a:r>
              <a:rPr lang="en-US" sz="1400" dirty="0"/>
              <a:t>x</a:t>
            </a:r>
            <a:r>
              <a:rPr lang="ru-RU" sz="1400" dirty="0"/>
              <a:t>|</a:t>
            </a:r>
            <a:r>
              <a:rPr lang="ru-RU" sz="1400" baseline="30000" dirty="0"/>
              <a:t>1/2</a:t>
            </a:r>
            <a:r>
              <a:rPr lang="ru-RU" sz="1400" dirty="0"/>
              <a:t>, |</a:t>
            </a:r>
            <a:r>
              <a:rPr lang="en-US" sz="1400" dirty="0"/>
              <a:t>x</a:t>
            </a:r>
            <a:r>
              <a:rPr lang="ru-RU" sz="1400" baseline="-25000" dirty="0"/>
              <a:t>2</a:t>
            </a:r>
            <a:r>
              <a:rPr lang="ru-RU" sz="1400" dirty="0"/>
              <a:t> − </a:t>
            </a:r>
            <a:r>
              <a:rPr lang="en-US" sz="1400" dirty="0"/>
              <a:t>x</a:t>
            </a:r>
            <a:r>
              <a:rPr lang="ru-RU" sz="1400" dirty="0"/>
              <a:t>|</a:t>
            </a:r>
            <a:r>
              <a:rPr lang="ru-RU" sz="1400" baseline="30000" dirty="0"/>
              <a:t>1/2</a:t>
            </a:r>
            <a:r>
              <a:rPr lang="ru-RU" sz="1400" dirty="0"/>
              <a:t>, …, |</a:t>
            </a:r>
            <a:r>
              <a:rPr lang="en-US" sz="1400" dirty="0" err="1"/>
              <a:t>x</a:t>
            </a:r>
            <a:r>
              <a:rPr lang="en-US" sz="1400" baseline="-25000" dirty="0" err="1"/>
              <a:t>n</a:t>
            </a:r>
            <a:r>
              <a:rPr lang="ru-RU" sz="1400" dirty="0"/>
              <a:t> − </a:t>
            </a:r>
            <a:r>
              <a:rPr lang="en-US" sz="1400" dirty="0"/>
              <a:t>x</a:t>
            </a:r>
            <a:r>
              <a:rPr lang="ru-RU" sz="1400" dirty="0"/>
              <a:t>|</a:t>
            </a:r>
            <a:r>
              <a:rPr lang="ru-RU" sz="1400" baseline="30000" dirty="0"/>
              <a:t>1/2</a:t>
            </a:r>
            <a:r>
              <a:rPr lang="ru-RU" sz="1400" dirty="0"/>
              <a:t>), где </a:t>
            </a:r>
            <a:r>
              <a:rPr lang="en-US" sz="1400" dirty="0"/>
              <a:t>x</a:t>
            </a:r>
            <a:r>
              <a:rPr lang="ru-RU" sz="1400" dirty="0"/>
              <a:t> обозначает среднее значение вектора </a:t>
            </a:r>
            <a:r>
              <a:rPr lang="en-US" sz="1400" dirty="0"/>
              <a:t>𝑥</a:t>
            </a:r>
            <a:r>
              <a:rPr lang="ru-RU" sz="1400" dirty="0"/>
              <a:t> = (</a:t>
            </a:r>
            <a:r>
              <a:rPr lang="en-US" sz="1400" dirty="0"/>
              <a:t>x</a:t>
            </a:r>
            <a:r>
              <a:rPr lang="ru-RU" sz="1400" baseline="-25000" dirty="0"/>
              <a:t>1</a:t>
            </a:r>
            <a:r>
              <a:rPr lang="ru-RU" sz="1400" dirty="0"/>
              <a:t>, </a:t>
            </a:r>
            <a:r>
              <a:rPr lang="en-US" sz="1400" dirty="0"/>
              <a:t>x</a:t>
            </a:r>
            <a:r>
              <a:rPr lang="ru-RU" sz="1400" baseline="-25000" dirty="0"/>
              <a:t>2</a:t>
            </a:r>
            <a:r>
              <a:rPr lang="ru-RU" sz="1400" dirty="0"/>
              <a:t>, …, </a:t>
            </a:r>
            <a:r>
              <a:rPr lang="en-US" sz="1400" dirty="0" err="1"/>
              <a:t>x</a:t>
            </a:r>
            <a:r>
              <a:rPr lang="en-US" sz="1400" baseline="-25000" dirty="0" err="1"/>
              <a:t>n</a:t>
            </a:r>
            <a:r>
              <a:rPr lang="ru-RU" sz="1400" dirty="0"/>
              <a:t>);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42" y="1362635"/>
            <a:ext cx="8882517" cy="28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3.14.8: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определите, сколько элементов вектора y отстоят от максимального значения не более, чем на 200;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29" y="1712266"/>
            <a:ext cx="645885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3.14.9: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определите, сколько чётных и нечётных элементов вектора x;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9" y="1786354"/>
            <a:ext cx="1008838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3.14.10: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определите, сколько элементов вектора x кратны 7;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9" y="1850397"/>
            <a:ext cx="606827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3.14.11: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отсортируйте элементы вектора x в порядке возрастания элементов вектора y;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56" y="218758"/>
            <a:ext cx="7920888" cy="42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pPr lvl="0"/>
            <a:r>
              <a:rPr lang="ru-RU" sz="1400" dirty="0"/>
              <a:t>Даны множества: A = {0, 3, 4, 9}, B = {1, 3, 4, 7}, C = {0, 1, 2, 4, 7, 8, 9}. Найти </a:t>
            </a:r>
            <a:r>
              <a:rPr lang="en-US" sz="1400" dirty="0" smtClean="0"/>
              <a:t>P</a:t>
            </a:r>
            <a:r>
              <a:rPr lang="ru-RU" sz="1400" dirty="0" smtClean="0"/>
              <a:t> </a:t>
            </a:r>
            <a:r>
              <a:rPr lang="ru-RU" sz="1400" dirty="0"/>
              <a:t>= A ∩ B ∪ A ∩ B ∪ A ∩ C ∪ B ∩ </a:t>
            </a:r>
            <a:r>
              <a:rPr lang="ru-RU" sz="1400" dirty="0" smtClean="0"/>
              <a:t>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063416"/>
            <a:ext cx="560148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3.14.12: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выведите элементы вектора x, которые входят в десятку наибольших (top-10)?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34" y="1646808"/>
            <a:ext cx="484890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3.14.13: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сформируйте вектор, содержащий только уникальные (неповторяющиеся) элементы вектора x.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72" y="600634"/>
            <a:ext cx="6621765" cy="37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массив </a:t>
            </a:r>
            <a:r>
              <a:rPr lang="ru-RU" sz="1400" dirty="0" err="1"/>
              <a:t>squares</a:t>
            </a:r>
            <a:r>
              <a:rPr lang="ru-RU" sz="1400" dirty="0"/>
              <a:t>, в котором будут храниться квадраты всех целых чисел от 1 до 100.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0" y="1430878"/>
            <a:ext cx="10381419" cy="24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5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5: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Подключите пакет </a:t>
            </a:r>
            <a:r>
              <a:rPr lang="ru-RU" sz="1400" dirty="0" err="1"/>
              <a:t>Primes</a:t>
            </a:r>
            <a:r>
              <a:rPr lang="ru-RU" sz="1400" dirty="0"/>
              <a:t> (функции для вычисления простых чисел). Сгенерируйте массив </a:t>
            </a:r>
            <a:r>
              <a:rPr lang="ru-RU" sz="1400" dirty="0" err="1"/>
              <a:t>myprimes</a:t>
            </a:r>
            <a:r>
              <a:rPr lang="ru-RU" sz="1400" dirty="0"/>
              <a:t>, в котором будут храниться первые 168 простых чисел. Определите 89-е наименьшее простое число. Получите срез массива с 89-го до 99-го элемента включительно, содержащий наименьшие простые числа.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65" y="1389529"/>
            <a:ext cx="9796670" cy="24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6: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Вычислите следующие выражения: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378" y="5146766"/>
            <a:ext cx="3221563" cy="10457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12" y="1063416"/>
            <a:ext cx="569674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 ходе работы были изучены и повторены принципы работы с массивами, множествами, картежами и словарями, а так методы и математические операторы для работы с </a:t>
            </a:r>
            <a:r>
              <a:rPr lang="ru-RU"/>
              <a:t>ними</a:t>
            </a:r>
            <a:r>
              <a:rPr lang="ru-RU" smtClean="0"/>
              <a:t>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Приведите свои примеры с выполнением операций над множествами элементов разных </a:t>
            </a:r>
            <a:r>
              <a:rPr lang="ru-RU" sz="1400" dirty="0" smtClean="0"/>
              <a:t>типов.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90" y="1063416"/>
            <a:ext cx="781159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3.1: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 (1, 2, 3, … N − 1, N), N выберите больше </a:t>
            </a:r>
            <a:r>
              <a:rPr lang="ru-RU" sz="1400" dirty="0" smtClean="0"/>
              <a:t>20</a:t>
            </a:r>
            <a:r>
              <a:rPr lang="en-US" sz="1400" dirty="0" smtClean="0"/>
              <a:t>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6" y="1524985"/>
            <a:ext cx="991690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3.2: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 (N, N − 1 … , 2, 1), N выберите больше </a:t>
            </a:r>
            <a:r>
              <a:rPr lang="ru-RU" sz="1400" dirty="0" smtClean="0"/>
              <a:t>20</a:t>
            </a:r>
            <a:r>
              <a:rPr lang="en-US" sz="1400" dirty="0" smtClean="0"/>
              <a:t>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1578232"/>
            <a:ext cx="95644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3.3: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 (1, 2, 3, …, N − 1, N, N − 1, …, 2, 1), 𝑁 выберите больше 20;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1480307"/>
            <a:ext cx="9879106" cy="20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3.4: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 с именем </a:t>
            </a:r>
            <a:r>
              <a:rPr lang="ru-RU" sz="1400" dirty="0" err="1"/>
              <a:t>tmp</a:t>
            </a:r>
            <a:r>
              <a:rPr lang="ru-RU" sz="1400" dirty="0"/>
              <a:t> вида (4, 6, 3);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7" y="1553358"/>
            <a:ext cx="621116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7" y="4711337"/>
            <a:ext cx="8825657" cy="43542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Задание 3.5:</a:t>
            </a:r>
            <a:r>
              <a:rPr lang="en-US" dirty="0" smtClean="0"/>
              <a:t> </a:t>
            </a:r>
            <a:r>
              <a:rPr lang="ru-RU" dirty="0" smtClean="0"/>
              <a:t>код и результат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146767"/>
            <a:ext cx="9974598" cy="975360"/>
          </a:xfrm>
        </p:spPr>
        <p:txBody>
          <a:bodyPr>
            <a:normAutofit/>
          </a:bodyPr>
          <a:lstStyle/>
          <a:p>
            <a:r>
              <a:rPr lang="ru-RU" sz="1400" dirty="0"/>
              <a:t>Создайте разными способами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/>
              <a:t>массив, в котором первый элемент массива </a:t>
            </a:r>
            <a:r>
              <a:rPr lang="ru-RU" sz="1400" dirty="0" err="1"/>
              <a:t>tmp</a:t>
            </a:r>
            <a:r>
              <a:rPr lang="ru-RU" sz="1400" dirty="0"/>
              <a:t> повторяется 10 раз;</a:t>
            </a:r>
            <a:endParaRPr lang="ru-RU" sz="1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DB38-B286-4F9E-B864-C0813033BFF9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4" y="1904352"/>
            <a:ext cx="414395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6955</TotalTime>
  <Words>1074</Words>
  <Application>Microsoft Office PowerPoint</Application>
  <PresentationFormat>Широкоэкранный</PresentationFormat>
  <Paragraphs>112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Century Gothic</vt:lpstr>
      <vt:lpstr>Wingdings 3</vt:lpstr>
      <vt:lpstr>Совет директоров</vt:lpstr>
      <vt:lpstr>Презентация по лабораторной работе №2 по предмету Компьютерный практикум по статистическому анализу данных</vt:lpstr>
      <vt:lpstr>Цель работы</vt:lpstr>
      <vt:lpstr>Задание 1: код и результат</vt:lpstr>
      <vt:lpstr>Задание 2: код и результат</vt:lpstr>
      <vt:lpstr>Задание 3.1: код и результат</vt:lpstr>
      <vt:lpstr>Задание 3.2: код и результат</vt:lpstr>
      <vt:lpstr>Задание 3.3: код и результат</vt:lpstr>
      <vt:lpstr>Задание 3.4: код и результат</vt:lpstr>
      <vt:lpstr>Задание 3.5: код и результат</vt:lpstr>
      <vt:lpstr>Задание 3.6: код и результат</vt:lpstr>
      <vt:lpstr>Задание 3.7: код и результат</vt:lpstr>
      <vt:lpstr>Задание 3.8: код и результат</vt:lpstr>
      <vt:lpstr>Задание 3.9: код и результат</vt:lpstr>
      <vt:lpstr>Задание 3.10: код и результат</vt:lpstr>
      <vt:lpstr>Задание 3.11: код и результат</vt:lpstr>
      <vt:lpstr>Задание 3.12: код и результат</vt:lpstr>
      <vt:lpstr>Задание 3.13: код и результат</vt:lpstr>
      <vt:lpstr>Задания 3.14: Общее условие</vt:lpstr>
      <vt:lpstr>Задание 3.14.1: код и результат</vt:lpstr>
      <vt:lpstr>Задание 3.14.2: код и результат</vt:lpstr>
      <vt:lpstr>Задание 3.14.3: код и результат</vt:lpstr>
      <vt:lpstr>Задание 3.14.4: код и результат</vt:lpstr>
      <vt:lpstr>Задание 3.14.5: код и результат</vt:lpstr>
      <vt:lpstr>Задание 3.14.6: код и результат</vt:lpstr>
      <vt:lpstr>Задание 3.14.7: код и результат</vt:lpstr>
      <vt:lpstr>Задание 3.14.8: код и результат</vt:lpstr>
      <vt:lpstr>Задание 3.14.9: код и результат</vt:lpstr>
      <vt:lpstr>Задание 3.14.10: код и результат</vt:lpstr>
      <vt:lpstr>Задание 3.14.11: код и результат</vt:lpstr>
      <vt:lpstr>Задание 3.14.12: код и результат</vt:lpstr>
      <vt:lpstr>Задание 3.14.13: код и результат</vt:lpstr>
      <vt:lpstr>Задание 4: код и результат</vt:lpstr>
      <vt:lpstr>Задание 5: код и результат</vt:lpstr>
      <vt:lpstr>Задание 6: код и результат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</dc:title>
  <dc:creator>Kerreduen@gmail.com</dc:creator>
  <cp:lastModifiedBy>Kerreduen@gmail.com</cp:lastModifiedBy>
  <cp:revision>156</cp:revision>
  <dcterms:created xsi:type="dcterms:W3CDTF">2023-04-22T20:32:21Z</dcterms:created>
  <dcterms:modified xsi:type="dcterms:W3CDTF">2023-11-15T19:16:44Z</dcterms:modified>
</cp:coreProperties>
</file>