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71" r:id="rId4"/>
    <p:sldId id="270" r:id="rId5"/>
    <p:sldId id="272" r:id="rId6"/>
    <p:sldId id="273" r:id="rId7"/>
    <p:sldId id="274" r:id="rId8"/>
    <p:sldId id="275" r:id="rId9"/>
    <p:sldId id="280" r:id="rId10"/>
    <p:sldId id="276" r:id="rId11"/>
    <p:sldId id="277" r:id="rId12"/>
    <p:sldId id="278" r:id="rId13"/>
    <p:sldId id="279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№8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948474" cy="4006306"/>
          </a:xfrm>
        </p:spPr>
        <p:txBody>
          <a:bodyPr>
            <a:normAutofit/>
          </a:bodyPr>
          <a:lstStyle/>
          <a:p>
            <a:r>
              <a:rPr lang="ru-RU" dirty="0"/>
              <a:t>Задача оптимальная рассадка по залам линейного </a:t>
            </a:r>
            <a:r>
              <a:rPr lang="ru-RU" dirty="0" smtClean="0"/>
              <a:t>программирования:</a:t>
            </a:r>
          </a:p>
          <a:p>
            <a:pPr marL="0" indent="0">
              <a:buNone/>
            </a:pPr>
            <a:r>
              <a:rPr lang="ru-RU" dirty="0"/>
              <a:t>Проводится конференция с 5 разными секциями. Забронировано 5 залов различной вместимости: в каждом зале не должно быть меньше 180 и больше 250 человек, а на третьей секции активность подразумевает, что должно быть точно 220 </a:t>
            </a:r>
            <a:r>
              <a:rPr lang="ru-RU" dirty="0" smtClean="0"/>
              <a:t>человек. В </a:t>
            </a:r>
            <a:r>
              <a:rPr lang="ru-RU" dirty="0"/>
              <a:t>заявке участник указывает приоритет посещения секции: 1 — максимальный приоритет, 3 — минимальный, а значение 10000 означает, что человек не пойдёт на эту секцию. Организаторам удалось собрать 1000 заявок с указанием приоритета посещения трёх </a:t>
            </a:r>
            <a:r>
              <a:rPr lang="ru-RU" dirty="0" smtClean="0"/>
              <a:t>секций.</a:t>
            </a:r>
          </a:p>
          <a:p>
            <a:pPr marL="0" indent="0">
              <a:buNone/>
            </a:pPr>
            <a:r>
              <a:rPr lang="ru-RU" dirty="0" smtClean="0"/>
              <a:t>Необходимо </a:t>
            </a:r>
            <a:r>
              <a:rPr lang="ru-RU" dirty="0"/>
              <a:t>дать рекомендацию слушателю, на какую же секцию ему пойти, чтобы хватило места всем. Для решения задачи используйте пакет </a:t>
            </a:r>
            <a:r>
              <a:rPr lang="ru-RU" dirty="0" err="1"/>
              <a:t>Convex</a:t>
            </a:r>
            <a:r>
              <a:rPr lang="ru-RU" dirty="0"/>
              <a:t> и решатель GLPK. Приоритеты по слушателям распределите случайным образом.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4: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61" y="295729"/>
            <a:ext cx="4073724" cy="39582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240" y="2881133"/>
            <a:ext cx="5307396" cy="4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948474" cy="4006306"/>
          </a:xfrm>
        </p:spPr>
        <p:txBody>
          <a:bodyPr>
            <a:normAutofit/>
          </a:bodyPr>
          <a:lstStyle/>
          <a:p>
            <a:r>
              <a:rPr lang="ru-RU" dirty="0"/>
              <a:t>Задача плана приготовления кофе линейного </a:t>
            </a:r>
            <a:r>
              <a:rPr lang="ru-RU" dirty="0" smtClean="0"/>
              <a:t>программирования:</a:t>
            </a:r>
          </a:p>
          <a:p>
            <a:pPr marL="0" indent="0">
              <a:buNone/>
            </a:pPr>
            <a:r>
              <a:rPr lang="ru-RU" dirty="0"/>
              <a:t>Кофейня готовит два вида кофе «</a:t>
            </a:r>
            <a:r>
              <a:rPr lang="ru-RU" dirty="0" err="1"/>
              <a:t>Раф</a:t>
            </a:r>
            <a:r>
              <a:rPr lang="ru-RU" dirty="0"/>
              <a:t> кофе» за 400 рублей и «Капучино» за 300. Чтобы сварить 1 чашку «</a:t>
            </a:r>
            <a:r>
              <a:rPr lang="ru-RU" dirty="0" err="1"/>
              <a:t>Раф</a:t>
            </a:r>
            <a:r>
              <a:rPr lang="ru-RU" dirty="0"/>
              <a:t> кофе» необходимо: 40 гр. зёрен, 140 гр. молока и 5 гр. ванильного сахара. Для того чтобы получить одну чашку «Капучино» необходимо потратить: 30 гр. зёрен, 120 гр. молока. На складе есть: 500 гр. зёрен, 2000 гр. молока и 40 гр. </a:t>
            </a:r>
            <a:r>
              <a:rPr lang="ru-RU" dirty="0" smtClean="0"/>
              <a:t>Ванильного сахара. Необходимо </a:t>
            </a:r>
            <a:r>
              <a:rPr lang="ru-RU" dirty="0"/>
              <a:t>найти план варки кофе, обеспечивающий максимальную выручку от их реализации. При этом необходимо потратить весь ванильный сахар. Для решения задачи используйте пакет </a:t>
            </a:r>
            <a:r>
              <a:rPr lang="ru-RU" dirty="0" err="1"/>
              <a:t>JuMP</a:t>
            </a:r>
            <a:r>
              <a:rPr lang="ru-RU" dirty="0"/>
              <a:t> и решатель GLPK.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5: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9" y="295729"/>
            <a:ext cx="4490618" cy="40049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786" y="2757381"/>
            <a:ext cx="143847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ходе выполнения лабораторной работы были изучены принципы работы линейного программирования и приобретены навыки по работе с библиотеками и </a:t>
            </a:r>
            <a:r>
              <a:rPr lang="ru-RU" dirty="0" err="1"/>
              <a:t>интсрументами</a:t>
            </a:r>
            <a:r>
              <a:rPr lang="ru-RU" dirty="0"/>
              <a:t> с его задачами на языке </a:t>
            </a:r>
            <a:r>
              <a:rPr lang="ru-RU" dirty="0" err="1"/>
              <a:t>Julia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Основная цель работа — освоить пакеты </a:t>
            </a:r>
            <a:r>
              <a:rPr lang="ru-RU" dirty="0" err="1"/>
              <a:t>Julia</a:t>
            </a:r>
            <a:r>
              <a:rPr lang="ru-RU" dirty="0"/>
              <a:t> для решения задач оптимизации.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948474" cy="4006306"/>
          </a:xfrm>
        </p:spPr>
        <p:txBody>
          <a:bodyPr>
            <a:normAutofit/>
          </a:bodyPr>
          <a:lstStyle/>
          <a:p>
            <a:r>
              <a:rPr lang="ru-RU" dirty="0"/>
              <a:t>Решите задачу линейного программирования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при заданных ограничениях: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78" y="3306281"/>
            <a:ext cx="1347232" cy="1989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926" y="4332804"/>
            <a:ext cx="492511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</a:t>
            </a:r>
            <a:r>
              <a:rPr lang="ru-RU" dirty="0" smtClean="0"/>
              <a:t>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07" y="801945"/>
            <a:ext cx="6315956" cy="24196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66" y="3412845"/>
            <a:ext cx="475363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948474" cy="4006306"/>
          </a:xfrm>
        </p:spPr>
        <p:txBody>
          <a:bodyPr>
            <a:normAutofit/>
          </a:bodyPr>
          <a:lstStyle/>
          <a:p>
            <a:r>
              <a:rPr lang="ru-RU" dirty="0"/>
              <a:t>Решите предыдущее задание, используя массивы вместо скалярных переменных. Рекомендация. Запишите систему ограничений в виде A*x = b, а целевую функцию как </a:t>
            </a:r>
            <a:r>
              <a:rPr lang="en-US" dirty="0" err="1" smtClean="0"/>
              <a:t>c</a:t>
            </a:r>
            <a:r>
              <a:rPr lang="en-US" baseline="30000" dirty="0" err="1" smtClean="0"/>
              <a:t>T</a:t>
            </a:r>
            <a:r>
              <a:rPr lang="ru-RU" dirty="0" smtClean="0"/>
              <a:t>x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59" y="462913"/>
            <a:ext cx="6277851" cy="30388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12" y="3611205"/>
            <a:ext cx="479174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5" y="2603500"/>
            <a:ext cx="9948474" cy="4006306"/>
          </a:xfrm>
        </p:spPr>
        <p:txBody>
          <a:bodyPr>
            <a:normAutofit/>
          </a:bodyPr>
          <a:lstStyle/>
          <a:p>
            <a:r>
              <a:rPr lang="ru-RU" dirty="0"/>
              <a:t>Решите задачу оптимизации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 заданных ограничениях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где </a:t>
            </a:r>
            <a:r>
              <a:rPr lang="ru-RU" dirty="0" err="1"/>
              <a:t>x∈R</a:t>
            </a:r>
            <a:r>
              <a:rPr lang="ru-RU" baseline="30000" dirty="0" err="1"/>
              <a:t>n</a:t>
            </a:r>
            <a:r>
              <a:rPr lang="ru-RU" dirty="0"/>
              <a:t>, </a:t>
            </a:r>
            <a:r>
              <a:rPr lang="ru-RU" dirty="0" err="1"/>
              <a:t>A∈R</a:t>
            </a:r>
            <a:r>
              <a:rPr lang="ru-RU" baseline="30000" dirty="0" err="1"/>
              <a:t>mn</a:t>
            </a:r>
            <a:r>
              <a:rPr lang="ru-RU" dirty="0"/>
              <a:t>, </a:t>
            </a:r>
            <a:r>
              <a:rPr lang="ru-RU" dirty="0" err="1"/>
              <a:t>b∈</a:t>
            </a:r>
            <a:r>
              <a:rPr lang="ru-RU" dirty="0" err="1" smtClean="0"/>
              <a:t>R</a:t>
            </a:r>
            <a:r>
              <a:rPr lang="ru-RU" baseline="30000" dirty="0" err="1" smtClean="0"/>
              <a:t>m</a:t>
            </a:r>
            <a:r>
              <a:rPr lang="en-US" dirty="0" smtClean="0"/>
              <a:t>. </a:t>
            </a:r>
            <a:r>
              <a:rPr lang="ru-RU" dirty="0" smtClean="0"/>
              <a:t>Матрицу </a:t>
            </a:r>
            <a:r>
              <a:rPr lang="ru-RU" dirty="0"/>
              <a:t>𝐴 и вектор ⃗𝑏 задайте случайным </a:t>
            </a:r>
            <a:r>
              <a:rPr lang="ru-RU" dirty="0" smtClean="0"/>
              <a:t>образом.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решения задачи используйте пакет </a:t>
            </a:r>
            <a:r>
              <a:rPr lang="ru-RU" dirty="0" err="1"/>
              <a:t>Convex</a:t>
            </a:r>
            <a:r>
              <a:rPr lang="ru-RU" dirty="0"/>
              <a:t> и решатель SCS.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45" y="3115725"/>
            <a:ext cx="1129908" cy="2099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93" y="3837933"/>
            <a:ext cx="475809" cy="2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3: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818309"/>
            <a:ext cx="4848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 smtClean="0"/>
              <a:t>задание 3:</a:t>
            </a:r>
            <a:r>
              <a:rPr lang="en-US" dirty="0" smtClean="0"/>
              <a:t>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Описание.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189260"/>
            <a:ext cx="4636309" cy="25906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42" y="635598"/>
            <a:ext cx="5679769" cy="36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5462</TotalTime>
  <Words>465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№8 по предмету Компьютерный практикум по статистическому анализу данных</vt:lpstr>
      <vt:lpstr>Цель работы</vt:lpstr>
      <vt:lpstr>Задание 1</vt:lpstr>
      <vt:lpstr>Решение задание 1: код и результат</vt:lpstr>
      <vt:lpstr>Задание 2</vt:lpstr>
      <vt:lpstr>Решение задание 2: код и результат</vt:lpstr>
      <vt:lpstr>Задание 3</vt:lpstr>
      <vt:lpstr>Решение задание 3: код</vt:lpstr>
      <vt:lpstr>Решение задание 3: результат</vt:lpstr>
      <vt:lpstr>Задание 4</vt:lpstr>
      <vt:lpstr>Решение задание 4: код и результат</vt:lpstr>
      <vt:lpstr>Задание 5</vt:lpstr>
      <vt:lpstr>Решение задание 5: код и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128</cp:revision>
  <dcterms:created xsi:type="dcterms:W3CDTF">2023-04-22T20:32:21Z</dcterms:created>
  <dcterms:modified xsi:type="dcterms:W3CDTF">2023-12-09T17:40:54Z</dcterms:modified>
</cp:coreProperties>
</file>