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4" r:id="rId13"/>
    <p:sldId id="269" r:id="rId14"/>
    <p:sldId id="272" r:id="rId15"/>
    <p:sldId id="270" r:id="rId16"/>
    <p:sldId id="271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0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29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99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81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59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4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1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92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80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83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BC33-6D83-4FDA-B8CC-64280CB3FA9F}" type="datetimeFigureOut">
              <a:rPr lang="en-AU" smtClean="0"/>
              <a:t>7/10/15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5D49-B923-4C08-9B0A-B18B774C8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26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.berkeley.edu/~breiman/RandomForests/cc_manual.htm%23l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.berkeley.edu/~breiman/RandomForests/cc_manual.htm%23l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://www.slideshare.net/glouppe?utm_campaign=profiletracking&amp;utm_medium=sssite&amp;utm_source=ssslide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056"/>
            <a:ext cx="9057419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20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5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87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" y="10304"/>
            <a:ext cx="9067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9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3846"/>
            <a:ext cx="8964488" cy="669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16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Missing </a:t>
            </a:r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 has two ways of replacing missing values. </a:t>
            </a: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dirty="0" smtClean="0">
                <a:hlinkClick r:id="rId2"/>
              </a:rPr>
              <a:t>first way</a:t>
            </a:r>
            <a:r>
              <a:rPr lang="en-US" dirty="0" smtClean="0"/>
              <a:t> is fast.</a:t>
            </a:r>
          </a:p>
          <a:p>
            <a:pPr lvl="2"/>
            <a:r>
              <a:rPr lang="en-US" dirty="0" smtClean="0"/>
              <a:t>Numeric:  the median of all values of this variable in class j, then it uses this value to replace all missing values of the </a:t>
            </a:r>
            <a:r>
              <a:rPr lang="en-US" dirty="0" err="1" smtClean="0"/>
              <a:t>mth</a:t>
            </a:r>
            <a:r>
              <a:rPr lang="en-US" dirty="0" smtClean="0"/>
              <a:t> variable in class j.</a:t>
            </a:r>
          </a:p>
          <a:p>
            <a:pPr lvl="2"/>
            <a:r>
              <a:rPr lang="en-US" dirty="0" smtClean="0"/>
              <a:t>Categorical:  If the </a:t>
            </a:r>
            <a:r>
              <a:rPr lang="en-US" dirty="0" err="1" smtClean="0"/>
              <a:t>mth</a:t>
            </a:r>
            <a:r>
              <a:rPr lang="en-US" dirty="0" smtClean="0"/>
              <a:t> variable is categorical, the replacement is the most frequent non-missing value in class j.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069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The </a:t>
            </a:r>
            <a:r>
              <a:rPr lang="en-US" dirty="0">
                <a:hlinkClick r:id="rId2"/>
              </a:rPr>
              <a:t>second way</a:t>
            </a:r>
            <a:r>
              <a:rPr lang="en-US" dirty="0"/>
              <a:t> is computationally more expensive but has given better performance than the first, even with large amounts of missing data.</a:t>
            </a:r>
          </a:p>
          <a:p>
            <a:pPr lvl="2"/>
            <a:r>
              <a:rPr lang="en-US" dirty="0"/>
              <a:t>It replaces missing values only in the training set with rough inaccurate values</a:t>
            </a:r>
          </a:p>
          <a:p>
            <a:pPr lvl="2"/>
            <a:r>
              <a:rPr lang="en-US" dirty="0"/>
              <a:t>Does a forest run and computes proximities.</a:t>
            </a:r>
          </a:p>
          <a:p>
            <a:pPr lvl="2"/>
            <a:r>
              <a:rPr lang="en-US" dirty="0"/>
              <a:t>Estimates an NA as an average over the non-missing values weighted by the proximities between the nth case and the non-missing value case. </a:t>
            </a:r>
          </a:p>
          <a:p>
            <a:pPr lvl="2"/>
            <a:r>
              <a:rPr lang="en-US" dirty="0"/>
              <a:t>If missing categorical, replace it by the most frequent non-missing value where frequency is weighted by proximity.</a:t>
            </a:r>
          </a:p>
          <a:p>
            <a:pPr lvl="2"/>
            <a:r>
              <a:rPr lang="en-US" dirty="0"/>
              <a:t>Now iterate-construct a forest again using these newly filled in values, find new fills and iterate again. Our experience is that 4-6 iterations are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Gini Importance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</a:t>
            </a:r>
            <a:r>
              <a:rPr lang="en-US" dirty="0" smtClean="0"/>
              <a:t>variable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smtClean="0"/>
              <a:t>is used for a split, the </a:t>
            </a:r>
            <a:r>
              <a:rPr lang="en-US" dirty="0" err="1"/>
              <a:t>gini</a:t>
            </a:r>
            <a:r>
              <a:rPr lang="en-US" dirty="0"/>
              <a:t> impurity </a:t>
            </a:r>
            <a:r>
              <a:rPr lang="en-US" dirty="0" smtClean="0"/>
              <a:t>for </a:t>
            </a:r>
            <a:r>
              <a:rPr lang="en-US" dirty="0"/>
              <a:t>the two descendent nodes is less than the parent node. </a:t>
            </a: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/>
              <a:t>up the </a:t>
            </a:r>
            <a:r>
              <a:rPr lang="en-US" dirty="0" err="1"/>
              <a:t>gini</a:t>
            </a:r>
            <a:r>
              <a:rPr lang="en-US" dirty="0"/>
              <a:t> decreases for each individual variable over all trees in the forest gives a fast variable importance that is often very consistent with the permutation importance measure.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120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Variable Importance – be careful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Gini importance: for variables of different types this is biased in favor of continuous variables and variables with many categories</a:t>
            </a:r>
          </a:p>
          <a:p>
            <a:r>
              <a:rPr lang="en-US" dirty="0" smtClean="0"/>
              <a:t>Permutation importance is less biased</a:t>
            </a:r>
          </a:p>
          <a:p>
            <a:r>
              <a:rPr lang="en-US" dirty="0" smtClean="0"/>
              <a:t>Refer papers by </a:t>
            </a:r>
            <a:r>
              <a:rPr lang="en-US" dirty="0" err="1" smtClean="0"/>
              <a:t>Strobl</a:t>
            </a:r>
            <a:r>
              <a:rPr lang="en-US" dirty="0" smtClean="0"/>
              <a:t> or her slides:</a:t>
            </a:r>
          </a:p>
          <a:p>
            <a:pPr lvl="1"/>
            <a:r>
              <a:rPr lang="en-AU" dirty="0" smtClean="0"/>
              <a:t>http://www.statistik.uni-dortmund.de/useR-2008/slides/Strobl+Zeileis.pdf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159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852613"/>
            <a:ext cx="82867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50869" y="5869944"/>
            <a:ext cx="409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tooltip="glouppe"/>
              </a:rPr>
              <a:t>Gilles </a:t>
            </a:r>
            <a:r>
              <a:rPr lang="en-US" dirty="0" err="1" smtClean="0">
                <a:hlinkClick r:id="rId3" tooltip="glouppe"/>
              </a:rPr>
              <a:t>Louppe</a:t>
            </a:r>
            <a:r>
              <a:rPr lang="en-US" dirty="0" smtClean="0"/>
              <a:t>, </a:t>
            </a:r>
            <a:r>
              <a:rPr lang="en-US" dirty="0" err="1" smtClean="0"/>
              <a:t>Universite</a:t>
            </a:r>
            <a:r>
              <a:rPr lang="en-US" dirty="0" smtClean="0"/>
              <a:t> de Liege, Belgium, Oct 9 2014 Research fellow</a:t>
            </a:r>
            <a:r>
              <a:rPr lang="en-US" dirty="0"/>
              <a:t> </a:t>
            </a:r>
            <a:r>
              <a:rPr lang="en-US" dirty="0" smtClean="0"/>
              <a:t>at </a:t>
            </a:r>
            <a:r>
              <a:rPr lang="en-US" dirty="0" smtClean="0">
                <a:effectLst/>
              </a:rPr>
              <a:t>CERN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196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" y="-18572"/>
            <a:ext cx="9021790" cy="67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59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8859"/>
            <a:ext cx="8229600" cy="1143000"/>
          </a:xfrm>
        </p:spPr>
        <p:txBody>
          <a:bodyPr/>
          <a:lstStyle/>
          <a:p>
            <a:r>
              <a:rPr lang="en-AU" dirty="0" smtClean="0"/>
              <a:t>Further comparisons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914057" cy="591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49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2"/>
          <a:stretch/>
        </p:blipFill>
        <p:spPr bwMode="auto">
          <a:xfrm>
            <a:off x="5444" y="31645"/>
            <a:ext cx="9138556" cy="63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57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-1"/>
            <a:ext cx="8820472" cy="68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7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6"/>
            <a:ext cx="9144000" cy="684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73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97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26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89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0" y="1767"/>
            <a:ext cx="8964488" cy="4273451"/>
            <a:chOff x="0" y="1767"/>
            <a:chExt cx="8964488" cy="427345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51"/>
            <a:stretch/>
          </p:blipFill>
          <p:spPr bwMode="auto">
            <a:xfrm>
              <a:off x="0" y="1767"/>
              <a:ext cx="8964488" cy="266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972"/>
            <a:stretch/>
          </p:blipFill>
          <p:spPr bwMode="auto">
            <a:xfrm>
              <a:off x="0" y="2564904"/>
              <a:ext cx="8964488" cy="171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586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147</Words>
  <Application>Microsoft Macintosh PowerPoint</Application>
  <PresentationFormat>On-screen Show (4:3)</PresentationFormat>
  <Paragraphs>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Further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Data</vt:lpstr>
      <vt:lpstr>Missing Data</vt:lpstr>
      <vt:lpstr>Gini Importance</vt:lpstr>
      <vt:lpstr>Variable Importance – be careful</vt:lpstr>
      <vt:lpstr>Limitations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Cook</dc:creator>
  <cp:lastModifiedBy>Amy Cook</cp:lastModifiedBy>
  <cp:revision>6</cp:revision>
  <dcterms:created xsi:type="dcterms:W3CDTF">2015-10-01T08:10:14Z</dcterms:created>
  <dcterms:modified xsi:type="dcterms:W3CDTF">2015-10-07T12:54:36Z</dcterms:modified>
</cp:coreProperties>
</file>