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13" r:id="rId4"/>
    <p:sldId id="259" r:id="rId5"/>
    <p:sldId id="260" r:id="rId6"/>
    <p:sldId id="262" r:id="rId7"/>
    <p:sldId id="263" r:id="rId8"/>
    <p:sldId id="264" r:id="rId9"/>
    <p:sldId id="284" r:id="rId10"/>
    <p:sldId id="285" r:id="rId11"/>
    <p:sldId id="286" r:id="rId12"/>
    <p:sldId id="287" r:id="rId13"/>
    <p:sldId id="288" r:id="rId14"/>
    <p:sldId id="271" r:id="rId15"/>
    <p:sldId id="272" r:id="rId16"/>
    <p:sldId id="273" r:id="rId17"/>
    <p:sldId id="289" r:id="rId18"/>
    <p:sldId id="290" r:id="rId19"/>
    <p:sldId id="281" r:id="rId20"/>
    <p:sldId id="276" r:id="rId21"/>
    <p:sldId id="293" r:id="rId22"/>
    <p:sldId id="301" r:id="rId23"/>
    <p:sldId id="303" r:id="rId24"/>
    <p:sldId id="304" r:id="rId25"/>
    <p:sldId id="302" r:id="rId26"/>
    <p:sldId id="305" r:id="rId27"/>
    <p:sldId id="295" r:id="rId28"/>
    <p:sldId id="292" r:id="rId29"/>
    <p:sldId id="277" r:id="rId30"/>
    <p:sldId id="298" r:id="rId31"/>
    <p:sldId id="278" r:id="rId32"/>
    <p:sldId id="311" r:id="rId33"/>
    <p:sldId id="307" r:id="rId34"/>
    <p:sldId id="309" r:id="rId35"/>
    <p:sldId id="314" r:id="rId36"/>
    <p:sldId id="315" r:id="rId37"/>
    <p:sldId id="297" r:id="rId38"/>
    <p:sldId id="310" r:id="rId39"/>
    <p:sldId id="294" r:id="rId40"/>
    <p:sldId id="306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01" autoAdjust="0"/>
  </p:normalViewPr>
  <p:slideViewPr>
    <p:cSldViewPr>
      <p:cViewPr>
        <p:scale>
          <a:sx n="100" d="100"/>
          <a:sy n="100" d="100"/>
        </p:scale>
        <p:origin x="-296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7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4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90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61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4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64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49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8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8871-BDD2-4D2F-A10A-A3FEF6084769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9094-C33C-4DE6-AA3E-BB836B8CA8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98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3886932"/>
            <a:ext cx="5359094" cy="29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/>
          <a:lstStyle/>
          <a:p>
            <a:r>
              <a:rPr lang="en-AU" dirty="0" smtClean="0"/>
              <a:t>Decision Trees and Ensemble Tree Methods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1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Survival</a:t>
            </a:r>
          </a:p>
          <a:p>
            <a:pPr lvl="2"/>
            <a:r>
              <a:rPr lang="en-US" dirty="0" smtClean="0"/>
              <a:t>Yes/no</a:t>
            </a:r>
          </a:p>
          <a:p>
            <a:pPr lvl="1"/>
            <a:r>
              <a:rPr lang="en-US" dirty="0" smtClean="0"/>
              <a:t>Multiple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/>
              <a:t>Numeric response variable</a:t>
            </a:r>
          </a:p>
          <a:p>
            <a:pPr lvl="2"/>
            <a:r>
              <a:rPr lang="en-US" dirty="0"/>
              <a:t>Probability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r>
              <a:rPr lang="en-US" dirty="0"/>
              <a:t>Can regression be converted to classification?</a:t>
            </a:r>
          </a:p>
          <a:p>
            <a:r>
              <a:rPr lang="en-US" dirty="0" smtClean="0"/>
              <a:t>CART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6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regression tree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8502824" cy="51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classification problem, with categorical variables only</a:t>
            </a:r>
          </a:p>
          <a:p>
            <a:pPr lvl="1"/>
            <a:r>
              <a:rPr lang="en-US" dirty="0" smtClean="0"/>
              <a:t>Do test splits of the data with each predictor variable.</a:t>
            </a:r>
          </a:p>
          <a:p>
            <a:pPr lvl="1"/>
            <a:r>
              <a:rPr lang="en-US" dirty="0" smtClean="0"/>
              <a:t>Note how ‘pure’ each variable split makes the next nodes in terms of dependent variable</a:t>
            </a:r>
          </a:p>
          <a:p>
            <a:pPr lvl="1"/>
            <a:r>
              <a:rPr lang="en-US" dirty="0" smtClean="0"/>
              <a:t>Choose split using variable that creates the most ‘pure’ split</a:t>
            </a:r>
          </a:p>
          <a:p>
            <a:pPr lvl="1"/>
            <a:r>
              <a:rPr lang="en-US" dirty="0" smtClean="0"/>
              <a:t>Repeat process for each node until end nodes are as pure as possible in terms of dependent variable</a:t>
            </a:r>
          </a:p>
          <a:p>
            <a:pPr lvl="1"/>
            <a:r>
              <a:rPr lang="en-US" dirty="0" smtClean="0"/>
              <a:t>Purity = correct data points/ total data points in node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a </a:t>
            </a:r>
            <a:r>
              <a:rPr lang="en-US" dirty="0" smtClean="0"/>
              <a:t>tree – optional paper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88317" cy="4525963"/>
          </a:xfrm>
        </p:spPr>
        <p:txBody>
          <a:bodyPr/>
          <a:lstStyle/>
          <a:p>
            <a:r>
              <a:rPr lang="en-US" dirty="0" smtClean="0"/>
              <a:t>Shape people </a:t>
            </a:r>
            <a:r>
              <a:rPr lang="en-US" dirty="0" smtClean="0">
                <a:sym typeface="Wingdings"/>
              </a:rPr>
              <a:t> predict if red person will buy or not!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27666" y="4374444"/>
            <a:ext cx="1072445" cy="1698976"/>
            <a:chOff x="1227666" y="4374444"/>
            <a:chExt cx="1072445" cy="1698976"/>
          </a:xfrm>
        </p:grpSpPr>
        <p:sp>
          <p:nvSpPr>
            <p:cNvPr id="11" name="Rectangle 10"/>
            <p:cNvSpPr/>
            <p:nvPr/>
          </p:nvSpPr>
          <p:spPr>
            <a:xfrm>
              <a:off x="1608667" y="4840111"/>
              <a:ext cx="338666" cy="804333"/>
            </a:xfrm>
            <a:prstGeom prst="rect">
              <a:avLst/>
            </a:prstGeom>
            <a:solidFill>
              <a:srgbClr val="FF0000">
                <a:alpha val="4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05001" y="5644444"/>
              <a:ext cx="169333" cy="428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2223" y="5650086"/>
              <a:ext cx="124178" cy="4233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47333" y="5009444"/>
              <a:ext cx="352778" cy="310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227666" y="5009444"/>
              <a:ext cx="381001" cy="310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524001" y="4374444"/>
              <a:ext cx="522111" cy="465667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13626" y="1782241"/>
            <a:ext cx="4569217" cy="4055530"/>
            <a:chOff x="3330183" y="1782241"/>
            <a:chExt cx="4569217" cy="4055530"/>
          </a:xfrm>
        </p:grpSpPr>
        <p:pic>
          <p:nvPicPr>
            <p:cNvPr id="10" name="Picture 9" descr="IMG_008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30183" y="1782241"/>
              <a:ext cx="2559794" cy="405553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965222" y="4699002"/>
              <a:ext cx="288000" cy="7559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IMG_008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5000" y="1782241"/>
              <a:ext cx="2184400" cy="405553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 flipH="1">
              <a:off x="5616223" y="4699002"/>
              <a:ext cx="301976" cy="4374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616223" y="2650068"/>
              <a:ext cx="301976" cy="43744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 descr="IMG_0087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70883" y="1782241"/>
              <a:ext cx="451556" cy="379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Answer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1839688" y="1412776"/>
            <a:ext cx="1436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Rectangle?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79712" y="198884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27666" y="198884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454" y="2492896"/>
            <a:ext cx="1436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Square head?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90540" y="306896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38494" y="306896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778" y="3068960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</a:t>
            </a:r>
            <a:endParaRPr lang="en-A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855319" y="30905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0963" y="208846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</a:t>
            </a:r>
            <a:endParaRPr lang="en-A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958504" y="21100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</a:t>
            </a:r>
          </a:p>
        </p:txBody>
      </p:sp>
      <p:sp>
        <p:nvSpPr>
          <p:cNvPr id="20" name="Oval 19"/>
          <p:cNvSpPr/>
          <p:nvPr/>
        </p:nvSpPr>
        <p:spPr>
          <a:xfrm>
            <a:off x="382157" y="3573016"/>
            <a:ext cx="72440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yes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35696" y="3573016"/>
            <a:ext cx="72440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no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97872" y="2471994"/>
            <a:ext cx="1436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circle head?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87706" y="3067581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5660" y="3067581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4944" y="306758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</a:t>
            </a:r>
            <a:endParaRPr lang="en-AU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052485" y="3089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</a:t>
            </a:r>
          </a:p>
        </p:txBody>
      </p:sp>
      <p:sp>
        <p:nvSpPr>
          <p:cNvPr id="27" name="Oval 26"/>
          <p:cNvSpPr/>
          <p:nvPr/>
        </p:nvSpPr>
        <p:spPr>
          <a:xfrm>
            <a:off x="3966491" y="3571637"/>
            <a:ext cx="1436168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Shaded?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156325" y="416722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279" y="416722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23563" y="4167224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</a:t>
            </a:r>
            <a:endParaRPr lang="en-AU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1104" y="4188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</a:t>
            </a:r>
          </a:p>
        </p:txBody>
      </p:sp>
      <p:sp>
        <p:nvSpPr>
          <p:cNvPr id="32" name="Oval 31"/>
          <p:cNvSpPr/>
          <p:nvPr/>
        </p:nvSpPr>
        <p:spPr>
          <a:xfrm>
            <a:off x="3617894" y="4633371"/>
            <a:ext cx="72440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yes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1433" y="4633371"/>
            <a:ext cx="72440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no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27666" y="3571637"/>
            <a:ext cx="72440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yes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97429" y="1700808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Red guy? yes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506104" y="4921403"/>
            <a:ext cx="274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iterative process is a</a:t>
            </a:r>
          </a:p>
          <a:p>
            <a:r>
              <a:rPr lang="en-AU" dirty="0"/>
              <a:t>h</a:t>
            </a:r>
            <a:r>
              <a:rPr lang="en-AU" dirty="0" smtClean="0"/>
              <a:t>uge job with a bigger data</a:t>
            </a:r>
          </a:p>
          <a:p>
            <a:r>
              <a:rPr lang="en-AU" dirty="0" smtClean="0"/>
              <a:t>set. The iterative learning </a:t>
            </a:r>
          </a:p>
          <a:p>
            <a:r>
              <a:rPr lang="en-AU" dirty="0" smtClean="0"/>
              <a:t>Process is what makes this</a:t>
            </a:r>
          </a:p>
          <a:p>
            <a:r>
              <a:rPr lang="en-AU" dirty="0" smtClean="0"/>
              <a:t>Machine learning.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372200" y="2348880"/>
            <a:ext cx="1072445" cy="1698976"/>
            <a:chOff x="1227666" y="4374444"/>
            <a:chExt cx="1072445" cy="1698976"/>
          </a:xfrm>
        </p:grpSpPr>
        <p:sp>
          <p:nvSpPr>
            <p:cNvPr id="38" name="Rectangle 37"/>
            <p:cNvSpPr/>
            <p:nvPr/>
          </p:nvSpPr>
          <p:spPr>
            <a:xfrm>
              <a:off x="1608667" y="4840111"/>
              <a:ext cx="338666" cy="804333"/>
            </a:xfrm>
            <a:prstGeom prst="rect">
              <a:avLst/>
            </a:prstGeom>
            <a:solidFill>
              <a:srgbClr val="FF0000">
                <a:alpha val="4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905001" y="5644444"/>
              <a:ext cx="169333" cy="428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552223" y="5650086"/>
              <a:ext cx="124178" cy="4233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47333" y="5009444"/>
              <a:ext cx="352778" cy="310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227666" y="5009444"/>
              <a:ext cx="381001" cy="310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524001" y="4374444"/>
              <a:ext cx="522111" cy="465667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9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 that arise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you ensure an end node is always pure?</a:t>
            </a:r>
          </a:p>
          <a:p>
            <a:r>
              <a:rPr lang="en-AU" dirty="0" smtClean="0"/>
              <a:t>Should you want an end node to be pure?</a:t>
            </a:r>
          </a:p>
          <a:p>
            <a:r>
              <a:rPr lang="en-AU" dirty="0" smtClean="0"/>
              <a:t>What if there is more than two categories in a variable?</a:t>
            </a:r>
          </a:p>
          <a:p>
            <a:r>
              <a:rPr lang="en-AU" dirty="0" smtClean="0"/>
              <a:t>What if there is a numeric variable?</a:t>
            </a:r>
          </a:p>
          <a:p>
            <a:r>
              <a:rPr lang="en-AU" dirty="0" smtClean="0"/>
              <a:t>Would the algorithm sacrifice purity at early node to increase purity at later node?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1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than two categories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AU" dirty="0" smtClean="0"/>
              <a:t>Still binary split: split categories into two groups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6965" y="2892755"/>
            <a:ext cx="1259052" cy="40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635896" y="2915652"/>
            <a:ext cx="18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Country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9792" y="3311970"/>
            <a:ext cx="757172" cy="100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6016" y="345045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india</a:t>
            </a:r>
            <a:r>
              <a:rPr lang="en-AU" dirty="0" smtClean="0"/>
              <a:t>, china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16015" y="3284984"/>
            <a:ext cx="741059" cy="1035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17875" y="3361193"/>
            <a:ext cx="330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Japan, </a:t>
            </a:r>
            <a:r>
              <a:rPr lang="en-AU" dirty="0" err="1" smtClean="0"/>
              <a:t>korea</a:t>
            </a:r>
            <a:r>
              <a:rPr lang="en-AU" dirty="0" smtClean="0"/>
              <a:t>, </a:t>
            </a:r>
            <a:r>
              <a:rPr lang="en-AU" dirty="0" err="1" smtClean="0"/>
              <a:t>cambodia</a:t>
            </a:r>
            <a:r>
              <a:rPr lang="en-AU" dirty="0" smtClean="0"/>
              <a:t>, </a:t>
            </a:r>
            <a:r>
              <a:rPr lang="en-AU" dirty="0" err="1" smtClean="0"/>
              <a:t>malaysia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979712" y="4355812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Width of noodle &lt; 2mm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987610" y="4370408"/>
            <a:ext cx="2416164" cy="40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132879" y="4320081"/>
            <a:ext cx="2195461" cy="50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220072" y="438119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spices &gt;6</a:t>
            </a:r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23728" y="4750249"/>
            <a:ext cx="332428" cy="478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35896" y="4797152"/>
            <a:ext cx="360040" cy="40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48292" y="4822257"/>
            <a:ext cx="203828" cy="478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8264" y="4822257"/>
            <a:ext cx="380076" cy="40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variable</a:t>
            </a:r>
            <a:endParaRPr lang="en-US" dirty="0"/>
          </a:p>
        </p:txBody>
      </p:sp>
      <p:pic>
        <p:nvPicPr>
          <p:cNvPr id="5" name="Picture 4" descr="numeric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46"/>
            <a:ext cx="8487110" cy="52367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409802" y="1417638"/>
            <a:ext cx="27610" cy="4491218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37413" y="2885940"/>
            <a:ext cx="4127655" cy="0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63523" y="4764048"/>
            <a:ext cx="2373889" cy="0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1079" y="1417638"/>
            <a:ext cx="0" cy="1468302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8994" y="4764048"/>
            <a:ext cx="0" cy="1144808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compare</a:t>
            </a:r>
            <a:endParaRPr lang="en-US" dirty="0"/>
          </a:p>
        </p:txBody>
      </p:sp>
      <p:pic>
        <p:nvPicPr>
          <p:cNvPr id="4" name="Picture 3" descr="numeric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129113" cy="50158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07756" y="1629077"/>
            <a:ext cx="4983558" cy="4224556"/>
          </a:xfrm>
          <a:prstGeom prst="line">
            <a:avLst/>
          </a:prstGeom>
          <a:ln>
            <a:solidFill>
              <a:srgbClr val="3FFF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Regression tree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Numeric response variable</a:t>
            </a:r>
          </a:p>
          <a:p>
            <a:r>
              <a:rPr lang="en-AU" dirty="0" smtClean="0"/>
              <a:t>How to calculate equivalent ‘node purity’ for each possible split point? </a:t>
            </a:r>
          </a:p>
          <a:p>
            <a:pPr lvl="1"/>
            <a:r>
              <a:rPr lang="en-AU" dirty="0" smtClean="0"/>
              <a:t>Maximise below formula</a:t>
            </a:r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3"/>
            <a:ext cx="46085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dirty="0"/>
              <a:t>SST − (SSL + SSR</a:t>
            </a:r>
            <a:r>
              <a:rPr lang="en-AU" sz="4000" dirty="0" smtClean="0"/>
              <a:t>)</a:t>
            </a:r>
          </a:p>
          <a:p>
            <a:r>
              <a:rPr lang="en-AU" sz="2800" dirty="0" smtClean="0"/>
              <a:t>where SST </a:t>
            </a:r>
            <a:r>
              <a:rPr lang="en-AU" sz="2800" dirty="0"/>
              <a:t>= </a:t>
            </a:r>
            <a:r>
              <a:rPr lang="en-AU" sz="2800" dirty="0" smtClean="0"/>
              <a:t>∑(</a:t>
            </a:r>
            <a:r>
              <a:rPr lang="en-AU" sz="2800" dirty="0" err="1"/>
              <a:t>y</a:t>
            </a:r>
            <a:r>
              <a:rPr lang="en-AU" sz="2800" baseline="-25000" dirty="0" err="1"/>
              <a:t>i</a:t>
            </a:r>
            <a:r>
              <a:rPr lang="en-AU" sz="2800" dirty="0"/>
              <a:t> − </a:t>
            </a:r>
            <a:r>
              <a:rPr lang="en-AU" sz="2800" dirty="0" smtClean="0"/>
              <a:t>ȳ)</a:t>
            </a:r>
            <a:r>
              <a:rPr lang="en-AU" sz="2800" baseline="30000" dirty="0" smtClean="0"/>
              <a:t>2</a:t>
            </a:r>
            <a:r>
              <a:rPr lang="en-AU" sz="2800" dirty="0" smtClean="0"/>
              <a:t> for the node, SSL and SSR is sum of squared error for the left and right nodes</a:t>
            </a:r>
            <a:endParaRPr lang="en-AU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7209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Understand what decision trees are as well as ensemble tree methods and the mathematical basis behind them</a:t>
            </a:r>
          </a:p>
          <a:p>
            <a:r>
              <a:rPr lang="en-AU" sz="2800" dirty="0" smtClean="0"/>
              <a:t>Be able to implement these models in R</a:t>
            </a:r>
          </a:p>
          <a:p>
            <a:endParaRPr lang="en-AU" dirty="0"/>
          </a:p>
        </p:txBody>
      </p:sp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4067944" y="4066144"/>
            <a:ext cx="5076056" cy="28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4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Visualising Regression Tree</a:t>
            </a:r>
            <a:endParaRPr lang="en-AU" dirty="0"/>
          </a:p>
        </p:txBody>
      </p:sp>
      <p:pic>
        <p:nvPicPr>
          <p:cNvPr id="4" name="Picture 3" descr="numeric1.jpg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432632"/>
            <a:ext cx="7262863" cy="52367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84338" y="2036667"/>
            <a:ext cx="219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Response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11960" y="1628800"/>
            <a:ext cx="0" cy="4464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2843808" y="3356992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652120" y="4293096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16216" y="3356992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4499828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ȳ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8224" y="37170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ȳ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356340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ȳ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  <p:bldP spid="1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Choose binary </a:t>
            </a:r>
            <a:r>
              <a:rPr lang="en-US" dirty="0"/>
              <a:t>split using one variable at a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Greedy: choose binary split that gives biggest reduction in sum of squared errors</a:t>
            </a:r>
            <a:endParaRPr lang="en-US" dirty="0"/>
          </a:p>
          <a:p>
            <a:pPr lvl="1"/>
            <a:r>
              <a:rPr lang="en-US" dirty="0"/>
              <a:t>What if two variables give same </a:t>
            </a:r>
            <a:r>
              <a:rPr lang="en-US" dirty="0" smtClean="0"/>
              <a:t>reduction in SSE?</a:t>
            </a:r>
            <a:endParaRPr lang="en-US" dirty="0"/>
          </a:p>
          <a:p>
            <a:r>
              <a:rPr lang="en-US" dirty="0" smtClean="0"/>
              <a:t>When is natural point to stop splitting?</a:t>
            </a:r>
          </a:p>
          <a:p>
            <a:pPr lvl="1"/>
            <a:r>
              <a:rPr lang="en-US" dirty="0" smtClean="0"/>
              <a:t>All points have the same response values/categories</a:t>
            </a:r>
          </a:p>
          <a:p>
            <a:pPr lvl="1"/>
            <a:r>
              <a:rPr lang="en-US" dirty="0" smtClean="0"/>
              <a:t>Response values differ, but all other variables are the same</a:t>
            </a:r>
          </a:p>
        </p:txBody>
      </p:sp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796136" y="4969174"/>
            <a:ext cx="3456383" cy="19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rpart</a:t>
            </a:r>
            <a:r>
              <a:rPr lang="en-AU" dirty="0" smtClean="0"/>
              <a:t> splitting methods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Gini index (default)</a:t>
            </a:r>
          </a:p>
          <a:p>
            <a:pPr lvl="1"/>
            <a:r>
              <a:rPr lang="en-AU" dirty="0" smtClean="0"/>
              <a:t>often best</a:t>
            </a:r>
          </a:p>
          <a:p>
            <a:pPr lvl="1"/>
            <a:r>
              <a:rPr lang="en-AU" dirty="0" smtClean="0"/>
              <a:t>P</a:t>
            </a:r>
            <a:r>
              <a:rPr lang="en-AU" baseline="-25000" dirty="0" smtClean="0"/>
              <a:t>L</a:t>
            </a:r>
            <a:r>
              <a:rPr lang="en-AU" dirty="0" smtClean="0"/>
              <a:t>(</a:t>
            </a:r>
            <a:r>
              <a:rPr lang="en-AU" dirty="0" err="1" smtClean="0"/>
              <a:t>p</a:t>
            </a:r>
            <a:r>
              <a:rPr lang="en-AU" baseline="-25000" dirty="0" err="1" smtClean="0"/>
              <a:t>L</a:t>
            </a:r>
            <a:r>
              <a:rPr lang="en-AU" dirty="0" smtClean="0"/>
              <a:t>)(1-p</a:t>
            </a:r>
            <a:r>
              <a:rPr lang="en-AU" baseline="-25000" dirty="0" smtClean="0"/>
              <a:t>L</a:t>
            </a:r>
            <a:r>
              <a:rPr lang="en-AU" dirty="0" smtClean="0"/>
              <a:t>) + P</a:t>
            </a:r>
            <a:r>
              <a:rPr lang="en-AU" baseline="-25000" dirty="0" smtClean="0"/>
              <a:t>R</a:t>
            </a:r>
            <a:r>
              <a:rPr lang="en-AU" dirty="0" smtClean="0"/>
              <a:t>(</a:t>
            </a:r>
            <a:r>
              <a:rPr lang="en-AU" dirty="0" err="1" smtClean="0"/>
              <a:t>p</a:t>
            </a:r>
            <a:r>
              <a:rPr lang="en-AU" baseline="-25000" dirty="0" err="1" smtClean="0"/>
              <a:t>R</a:t>
            </a:r>
            <a:r>
              <a:rPr lang="en-AU" dirty="0" smtClean="0"/>
              <a:t>)(1-p</a:t>
            </a:r>
            <a:r>
              <a:rPr lang="en-AU" baseline="-25000" dirty="0" smtClean="0"/>
              <a:t>R</a:t>
            </a:r>
            <a:r>
              <a:rPr lang="en-AU" dirty="0" smtClean="0"/>
              <a:t>) </a:t>
            </a:r>
          </a:p>
          <a:p>
            <a:pPr lvl="1"/>
            <a:r>
              <a:rPr lang="en-AU" dirty="0" smtClean="0"/>
              <a:t>Example:</a:t>
            </a:r>
          </a:p>
          <a:p>
            <a:pPr lvl="1"/>
            <a:endParaRPr lang="en-AU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267744" y="4006805"/>
            <a:ext cx="3064781" cy="1942475"/>
            <a:chOff x="3523443" y="3501008"/>
            <a:chExt cx="3064781" cy="1942475"/>
          </a:xfrm>
        </p:grpSpPr>
        <p:sp>
          <p:nvSpPr>
            <p:cNvPr id="4" name="TextBox 3"/>
            <p:cNvSpPr txBox="1"/>
            <p:nvPr/>
          </p:nvSpPr>
          <p:spPr>
            <a:xfrm>
              <a:off x="4572000" y="3501008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289/911</a:t>
              </a:r>
              <a:endParaRPr lang="en-AU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283968" y="4147339"/>
              <a:ext cx="432048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36096" y="4147339"/>
              <a:ext cx="360040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23443" y="4797152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189/211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11675" y="4797151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100/700</a:t>
              </a:r>
              <a:endParaRPr lang="en-A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40152" y="4050938"/>
            <a:ext cx="1651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no. cases?</a:t>
            </a:r>
          </a:p>
          <a:p>
            <a:endParaRPr lang="en-AU" dirty="0"/>
          </a:p>
          <a:p>
            <a:r>
              <a:rPr lang="en-AU" dirty="0" smtClean="0"/>
              <a:t>P</a:t>
            </a:r>
            <a:r>
              <a:rPr lang="en-AU" baseline="-25000" dirty="0" smtClean="0"/>
              <a:t>L</a:t>
            </a:r>
            <a:r>
              <a:rPr lang="en-AU" dirty="0" smtClean="0"/>
              <a:t>?</a:t>
            </a:r>
          </a:p>
          <a:p>
            <a:r>
              <a:rPr lang="en-AU" dirty="0" smtClean="0"/>
              <a:t>P</a:t>
            </a:r>
            <a:r>
              <a:rPr lang="en-AU" baseline="-25000" dirty="0" smtClean="0"/>
              <a:t>R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p</a:t>
            </a:r>
            <a:r>
              <a:rPr lang="en-AU" baseline="-25000" dirty="0" err="1" smtClean="0"/>
              <a:t>L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p</a:t>
            </a:r>
            <a:r>
              <a:rPr lang="en-AU" baseline="-25000" dirty="0" err="1" smtClean="0"/>
              <a:t>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7607051" y="4050938"/>
            <a:ext cx="13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6292" y="5176992"/>
            <a:ext cx="13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189/400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6216" y="4914965"/>
            <a:ext cx="13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800/1200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6216" y="4581128"/>
            <a:ext cx="13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400/1200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6293" y="5466710"/>
            <a:ext cx="130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100/800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828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rpart</a:t>
            </a:r>
            <a:r>
              <a:rPr lang="en-AU" dirty="0" smtClean="0"/>
              <a:t> splitting methods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AU" dirty="0" smtClean="0"/>
              <a:t>Example, cont..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511660" y="2420888"/>
            <a:ext cx="3064781" cy="1942475"/>
            <a:chOff x="3523443" y="3501008"/>
            <a:chExt cx="3064781" cy="1942475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3501008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289/911</a:t>
              </a:r>
              <a:endParaRPr lang="en-AU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283968" y="4147339"/>
              <a:ext cx="432048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436096" y="4147339"/>
              <a:ext cx="360040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23443" y="4797152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189/211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11675" y="4797151"/>
              <a:ext cx="97654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Y/N</a:t>
              </a:r>
            </a:p>
            <a:p>
              <a:pPr algn="ctr"/>
              <a:r>
                <a:rPr lang="en-AU" dirty="0" smtClean="0"/>
                <a:t>100/700</a:t>
              </a:r>
              <a:endParaRPr lang="en-A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5023" y="2296612"/>
            <a:ext cx="1651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no. cases?</a:t>
            </a:r>
          </a:p>
          <a:p>
            <a:endParaRPr lang="en-AU" dirty="0"/>
          </a:p>
          <a:p>
            <a:r>
              <a:rPr lang="en-AU" dirty="0" smtClean="0"/>
              <a:t>P</a:t>
            </a:r>
            <a:r>
              <a:rPr lang="en-AU" baseline="-25000" dirty="0" smtClean="0"/>
              <a:t>L</a:t>
            </a:r>
            <a:r>
              <a:rPr lang="en-AU" dirty="0" smtClean="0"/>
              <a:t>?</a:t>
            </a:r>
          </a:p>
          <a:p>
            <a:r>
              <a:rPr lang="en-AU" dirty="0" smtClean="0"/>
              <a:t>P</a:t>
            </a:r>
            <a:r>
              <a:rPr lang="en-AU" baseline="-25000" dirty="0" smtClean="0"/>
              <a:t>R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p</a:t>
            </a:r>
            <a:r>
              <a:rPr lang="en-AU" baseline="-25000" dirty="0" err="1" smtClean="0"/>
              <a:t>L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p</a:t>
            </a:r>
            <a:r>
              <a:rPr lang="en-AU" baseline="-25000" dirty="0" err="1" smtClean="0"/>
              <a:t>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103096" y="2296612"/>
            <a:ext cx="118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1200</a:t>
            </a:r>
          </a:p>
          <a:p>
            <a:endParaRPr lang="en-AU" dirty="0"/>
          </a:p>
          <a:p>
            <a:r>
              <a:rPr lang="en-AU" dirty="0" smtClean="0"/>
              <a:t>400/1200</a:t>
            </a:r>
          </a:p>
          <a:p>
            <a:r>
              <a:rPr lang="en-AU" dirty="0" smtClean="0"/>
              <a:t>800/1200</a:t>
            </a:r>
          </a:p>
          <a:p>
            <a:r>
              <a:rPr lang="en-AU" dirty="0" smtClean="0"/>
              <a:t>189/400</a:t>
            </a:r>
          </a:p>
          <a:p>
            <a:r>
              <a:rPr lang="en-AU" dirty="0" smtClean="0"/>
              <a:t>100/800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4869160"/>
            <a:ext cx="56166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AU" sz="2800" dirty="0"/>
              <a:t>P</a:t>
            </a:r>
            <a:r>
              <a:rPr lang="en-AU" sz="2800" baseline="-25000" dirty="0"/>
              <a:t>L</a:t>
            </a:r>
            <a:r>
              <a:rPr lang="en-AU" sz="2800" dirty="0"/>
              <a:t>(</a:t>
            </a:r>
            <a:r>
              <a:rPr lang="en-AU" sz="2800" dirty="0" err="1"/>
              <a:t>p</a:t>
            </a:r>
            <a:r>
              <a:rPr lang="en-AU" sz="2800" baseline="-25000" dirty="0" err="1"/>
              <a:t>L</a:t>
            </a:r>
            <a:r>
              <a:rPr lang="en-AU" sz="2800" dirty="0"/>
              <a:t>)(1-p</a:t>
            </a:r>
            <a:r>
              <a:rPr lang="en-AU" sz="2800" baseline="-25000" dirty="0"/>
              <a:t>L</a:t>
            </a:r>
            <a:r>
              <a:rPr lang="en-AU" sz="2800" dirty="0"/>
              <a:t>) + P</a:t>
            </a:r>
            <a:r>
              <a:rPr lang="en-AU" sz="2800" baseline="-25000" dirty="0"/>
              <a:t>R</a:t>
            </a:r>
            <a:r>
              <a:rPr lang="en-AU" sz="2800" dirty="0"/>
              <a:t>(</a:t>
            </a:r>
            <a:r>
              <a:rPr lang="en-AU" sz="2800" dirty="0" err="1"/>
              <a:t>p</a:t>
            </a:r>
            <a:r>
              <a:rPr lang="en-AU" sz="2800" baseline="-25000" dirty="0" err="1"/>
              <a:t>R</a:t>
            </a:r>
            <a:r>
              <a:rPr lang="en-AU" sz="2800" dirty="0"/>
              <a:t>)(1-p</a:t>
            </a:r>
            <a:r>
              <a:rPr lang="en-AU" sz="2800" baseline="-25000" dirty="0"/>
              <a:t>R</a:t>
            </a:r>
            <a:r>
              <a:rPr lang="en-AU" sz="2800" dirty="0"/>
              <a:t>) </a:t>
            </a:r>
          </a:p>
          <a:p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5589240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AU" dirty="0"/>
              <a:t>= 4/12 * 189/400 * (1-189/400)  + 8/12 * 1/8 * (1-1/8</a:t>
            </a:r>
            <a:r>
              <a:rPr lang="en-AU" dirty="0" smtClean="0"/>
              <a:t>)</a:t>
            </a:r>
          </a:p>
          <a:p>
            <a:pPr marL="0" lvl="1"/>
            <a:r>
              <a:rPr lang="en-AU" dirty="0" smtClean="0"/>
              <a:t>= 0.156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74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rpart</a:t>
            </a:r>
            <a:r>
              <a:rPr lang="en-AU" dirty="0" smtClean="0"/>
              <a:t> splitting methods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7"/>
          </a:xfrm>
        </p:spPr>
        <p:txBody>
          <a:bodyPr/>
          <a:lstStyle/>
          <a:p>
            <a:r>
              <a:rPr lang="en-AU" dirty="0" smtClean="0"/>
              <a:t>Example: choose best possible split to predict yes/no below</a:t>
            </a:r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3264"/>
              </p:ext>
            </p:extLst>
          </p:nvPr>
        </p:nvGraphicFramePr>
        <p:xfrm>
          <a:off x="1475656" y="314096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Possible split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Gini Index Value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Kids?</a:t>
                      </a:r>
                      <a:r>
                        <a:rPr lang="en-AU" baseline="0" dirty="0" smtClean="0"/>
                        <a:t> ‘no’; Kids? ‘yes’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0.213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Age&lt;30;</a:t>
                      </a:r>
                      <a:r>
                        <a:rPr lang="en-AU" baseline="0" dirty="0" smtClean="0"/>
                        <a:t> Age≥30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0.190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Age&lt;40;</a:t>
                      </a:r>
                      <a:r>
                        <a:rPr lang="en-AU" baseline="0" dirty="0" smtClean="0"/>
                        <a:t> Age≥40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0.156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Age&lt;50;</a:t>
                      </a:r>
                      <a:r>
                        <a:rPr lang="en-AU" baseline="0" dirty="0" smtClean="0"/>
                        <a:t> Age≥50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Age&lt;60;</a:t>
                      </a:r>
                      <a:r>
                        <a:rPr lang="en-AU" baseline="0" dirty="0" smtClean="0"/>
                        <a:t> Age≥60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0.208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Age&lt;70;</a:t>
                      </a:r>
                      <a:r>
                        <a:rPr lang="en-AU" baseline="0" dirty="0" smtClean="0"/>
                        <a:t> Age≥70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0.219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rpart</a:t>
            </a:r>
            <a:r>
              <a:rPr lang="en-AU" dirty="0" smtClean="0"/>
              <a:t> splitting methods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/>
          <a:lstStyle/>
          <a:p>
            <a:r>
              <a:rPr lang="en-AU" dirty="0" smtClean="0"/>
              <a:t>Information gain (entropy)</a:t>
            </a:r>
          </a:p>
          <a:p>
            <a:pPr lvl="1"/>
            <a:r>
              <a:rPr lang="en-AU" dirty="0" smtClean="0"/>
              <a:t>Measures amount of disorder or uncertainty in a system. Lower entropy means more pure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3185034"/>
                <a:ext cx="5040560" cy="96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r>
                        <a:rPr lang="en-AU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sz="2000" b="0" i="1" smtClean="0">
                          <a:latin typeface="Cambria Math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b="0" i="1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AU" sz="2000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85034"/>
                <a:ext cx="5040560" cy="9640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1760" y="4397042"/>
                <a:ext cx="35283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𝑘</m:t>
                      </m:r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𝑛𝑢𝑚𝑏𝑒𝑟</m:t>
                      </m:r>
                      <m:r>
                        <a:rPr lang="en-AU" b="0" i="1" smtClean="0">
                          <a:latin typeface="Cambria Math"/>
                        </a:rPr>
                        <m:t> </m:t>
                      </m:r>
                      <m:r>
                        <a:rPr lang="en-AU" b="0" i="1" smtClean="0">
                          <a:latin typeface="Cambria Math"/>
                        </a:rPr>
                        <m:t>𝑜𝑓</m:t>
                      </m:r>
                      <m:r>
                        <a:rPr lang="en-AU" b="0" i="1" smtClean="0">
                          <a:latin typeface="Cambria Math"/>
                        </a:rPr>
                        <m:t> </m:t>
                      </m:r>
                      <m:r>
                        <a:rPr lang="en-AU" b="0" i="1" smtClean="0">
                          <a:latin typeface="Cambria Math"/>
                        </a:rPr>
                        <m:t>𝑐𝑙𝑎𝑠𝑠𝑒𝑠</m:t>
                      </m:r>
                    </m:oMath>
                  </m:oMathPara>
                </a14:m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AU" i="1">
                          <a:latin typeface="Cambria Math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𝑝𝑢𝑟𝑖𝑡𝑦</m:t>
                      </m:r>
                      <m:r>
                        <a:rPr lang="en-AU" b="0" i="1" smtClean="0">
                          <a:latin typeface="Cambria Math"/>
                        </a:rPr>
                        <m:t> </m:t>
                      </m:r>
                      <m:r>
                        <a:rPr lang="en-AU" b="0" i="1" smtClean="0">
                          <a:latin typeface="Cambria Math"/>
                        </a:rPr>
                        <m:t>𝑜𝑓</m:t>
                      </m:r>
                      <m:r>
                        <a:rPr lang="en-AU" b="0" i="1" smtClean="0">
                          <a:latin typeface="Cambria Math"/>
                        </a:rPr>
                        <m:t> </m:t>
                      </m:r>
                      <m:r>
                        <a:rPr lang="en-AU" b="0" i="1" smtClean="0">
                          <a:latin typeface="Cambria Math"/>
                        </a:rPr>
                        <m:t>𝑛𝑜𝑑𝑒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397042"/>
                <a:ext cx="352839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568" y="5157192"/>
                <a:ext cx="55446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𝐼𝑛𝑓𝑜𝑟𝑚𝑎𝑡𝑖𝑜𝑛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𝐺𝑎𝑖𝑛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r>
                        <a:rPr lang="en-AU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AU" sz="2000" b="0" i="1" smtClean="0">
                          <a:latin typeface="Cambria Math"/>
                        </a:rPr>
                        <m:t>−</m:t>
                      </m:r>
                      <m:r>
                        <a:rPr lang="en-AU" sz="2000" b="0" i="1" smtClean="0">
                          <a:latin typeface="Cambria Math"/>
                        </a:rPr>
                        <m:t>𝐻</m:t>
                      </m:r>
                      <m:r>
                        <a:rPr lang="en-AU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AU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AU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554461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3290" y="5709702"/>
                <a:ext cx="6227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AU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AU" sz="2000" b="0" i="1" smtClean="0">
                          <a:latin typeface="Cambria Math"/>
                        </a:rPr>
                        <m:t>=</m:t>
                      </m:r>
                      <m:r>
                        <a:rPr lang="en-AU" sz="2000" b="0" i="1" smtClean="0">
                          <a:latin typeface="Cambria Math"/>
                        </a:rPr>
                        <m:t>𝑤𝑒𝑖𝑔h𝑡𝑒𝑑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𝑠𝑢𝑚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𝑜𝑓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𝑒𝑛𝑡𝑟𝑜𝑝𝑖𝑒𝑠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𝑓𝑜𝑟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/>
                        </a:rPr>
                        <m:t>𝑙𝑒𝑓𝑡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𝑎𝑛𝑑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𝑟𝑖𝑔h𝑡</m:t>
                      </m:r>
                      <m:r>
                        <a:rPr lang="en-AU" sz="2000" b="0" i="1" smtClean="0">
                          <a:latin typeface="Cambria Math"/>
                        </a:rPr>
                        <m:t> </m:t>
                      </m:r>
                      <m:r>
                        <a:rPr lang="en-AU" sz="2000" b="0" i="1" smtClean="0">
                          <a:latin typeface="Cambria Math"/>
                        </a:rPr>
                        <m:t>𝑛𝑜𝑑𝑒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90" y="5709702"/>
                <a:ext cx="6227102" cy="707886"/>
              </a:xfrm>
              <a:prstGeom prst="rect">
                <a:avLst/>
              </a:prstGeom>
              <a:blipFill rotWithShape="1"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6198237" cy="37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Which splitting method to use?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83569" y="1635765"/>
            <a:ext cx="23762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Good to try both Gini and Information gain in </a:t>
            </a:r>
            <a:r>
              <a:rPr lang="en-AU" sz="2000" dirty="0" err="1" smtClean="0"/>
              <a:t>rpart</a:t>
            </a:r>
            <a:r>
              <a:rPr lang="en-AU" sz="2000" dirty="0" smtClean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Gini tends to classify the largest class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Entropy tends to find groups of classes that split the data </a:t>
            </a:r>
            <a:r>
              <a:rPr lang="en-AU" sz="2000" dirty="0" err="1" smtClean="0"/>
              <a:t>approx</a:t>
            </a:r>
            <a:r>
              <a:rPr lang="en-AU" sz="2000" dirty="0" smtClean="0"/>
              <a:t> 50-50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91953" y="5445224"/>
            <a:ext cx="62563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Gini and Information gain favour purer splits while misclassification doesn’t differentiate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07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65" y="1700808"/>
            <a:ext cx="5857647" cy="5157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http://www.r2d3.us/visual-intro-to-machine-learning-part-1/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 flipH="1">
            <a:off x="6483893" y="4260772"/>
            <a:ext cx="337701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fit a tree perfectly to a set of data down to each point, does it mean the next set of data from the same source will fit perfectly?</a:t>
            </a:r>
          </a:p>
          <a:p>
            <a:r>
              <a:rPr lang="en-US" dirty="0" smtClean="0"/>
              <a:t>No, we have most likely fit noise in the data</a:t>
            </a:r>
          </a:p>
          <a:p>
            <a:r>
              <a:rPr lang="en-US" dirty="0" smtClean="0"/>
              <a:t>Methods for cross validation</a:t>
            </a:r>
          </a:p>
          <a:p>
            <a:pPr lvl="1"/>
            <a:r>
              <a:rPr lang="en-US" dirty="0" smtClean="0"/>
              <a:t>Automatic in </a:t>
            </a:r>
            <a:r>
              <a:rPr lang="en-US" dirty="0" err="1" smtClean="0"/>
              <a:t>rpart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Split data into train and test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 flipH="1">
            <a:off x="0" y="-27383"/>
            <a:ext cx="3247127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Pruning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Tree trained: use test set</a:t>
            </a:r>
          </a:p>
          <a:p>
            <a:pPr lvl="1"/>
            <a:r>
              <a:rPr lang="en-AU" dirty="0" smtClean="0"/>
              <a:t>Aim: delete splits that provide no predictive power</a:t>
            </a:r>
          </a:p>
          <a:p>
            <a:pPr lvl="1"/>
            <a:r>
              <a:rPr lang="en-AU" dirty="0"/>
              <a:t>Bottom up method: Run test-set through </a:t>
            </a:r>
            <a:r>
              <a:rPr lang="en-AU" dirty="0" smtClean="0"/>
              <a:t>tree</a:t>
            </a:r>
            <a:r>
              <a:rPr lang="en-AU" dirty="0"/>
              <a:t> </a:t>
            </a:r>
            <a:r>
              <a:rPr lang="en-AU" dirty="0" smtClean="0"/>
              <a:t>– comb through errors</a:t>
            </a:r>
          </a:p>
          <a:p>
            <a:pPr marL="1200150" lvl="3" indent="-342900"/>
            <a:r>
              <a:rPr lang="en-AU" dirty="0" smtClean="0"/>
              <a:t>interactive pruning </a:t>
            </a:r>
          </a:p>
          <a:p>
            <a:pPr lvl="1"/>
            <a:r>
              <a:rPr lang="en-AU" dirty="0" smtClean="0"/>
              <a:t>Top </a:t>
            </a:r>
            <a:r>
              <a:rPr lang="en-AU" dirty="0"/>
              <a:t>down method: stopping rules..</a:t>
            </a:r>
          </a:p>
          <a:p>
            <a:pPr lvl="1"/>
            <a:endParaRPr lang="en-AU" dirty="0" smtClean="0"/>
          </a:p>
        </p:txBody>
      </p:sp>
      <p:pic>
        <p:nvPicPr>
          <p:cNvPr id="2050" name="Picture 2" descr="Image result for garden shears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797152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2399150" y="3068960"/>
            <a:ext cx="6744850" cy="37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Basic decision tree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Hands-on example – pen and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More detailed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Try </a:t>
            </a:r>
            <a:r>
              <a:rPr lang="en-AU" dirty="0" err="1" smtClean="0"/>
              <a:t>rpart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6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Stopping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Complexity parameter, </a:t>
            </a:r>
            <a:r>
              <a:rPr lang="en-AU" dirty="0" err="1" smtClean="0"/>
              <a:t>cp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*most popular*</a:t>
            </a:r>
          </a:p>
          <a:p>
            <a:pPr lvl="1"/>
            <a:r>
              <a:rPr lang="en-AU" dirty="0" smtClean="0"/>
              <a:t>increase R</a:t>
            </a:r>
            <a:r>
              <a:rPr lang="en-AU" baseline="30000" dirty="0" smtClean="0"/>
              <a:t>2 </a:t>
            </a:r>
            <a:r>
              <a:rPr lang="en-AU" dirty="0" smtClean="0"/>
              <a:t>of  model by at least </a:t>
            </a:r>
            <a:r>
              <a:rPr lang="en-AU" dirty="0" err="1" smtClean="0"/>
              <a:t>cp</a:t>
            </a:r>
            <a:endParaRPr lang="en-AU" dirty="0" smtClean="0"/>
          </a:p>
          <a:p>
            <a:pPr lvl="1"/>
            <a:r>
              <a:rPr lang="en-AU" dirty="0" err="1" smtClean="0"/>
              <a:t>rpart</a:t>
            </a:r>
            <a:r>
              <a:rPr lang="en-AU" dirty="0" smtClean="0"/>
              <a:t> sets 0.01 as default. This is</a:t>
            </a:r>
          </a:p>
          <a:p>
            <a:pPr lvl="2"/>
            <a:r>
              <a:rPr lang="en-AU" dirty="0" smtClean="0"/>
              <a:t>good starting point </a:t>
            </a:r>
          </a:p>
          <a:p>
            <a:pPr lvl="2"/>
            <a:r>
              <a:rPr lang="en-AU" dirty="0" smtClean="0"/>
              <a:t>over-prunes for big data sets.</a:t>
            </a:r>
          </a:p>
          <a:p>
            <a:r>
              <a:rPr lang="en-AU" dirty="0" smtClean="0"/>
              <a:t>Min number of observations in a node before split</a:t>
            </a:r>
          </a:p>
          <a:p>
            <a:r>
              <a:rPr lang="en-AU" dirty="0" smtClean="0"/>
              <a:t>Min number in terminal node</a:t>
            </a:r>
          </a:p>
          <a:p>
            <a:r>
              <a:rPr lang="en-AU" dirty="0" smtClean="0"/>
              <a:t>Maximum depth of tree</a:t>
            </a:r>
          </a:p>
          <a:p>
            <a:endParaRPr lang="en-AU" dirty="0"/>
          </a:p>
        </p:txBody>
      </p:sp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896873" y="4941169"/>
            <a:ext cx="3247127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Cross validation</a:t>
            </a:r>
            <a:endParaRPr lang="en-AU" dirty="0"/>
          </a:p>
        </p:txBody>
      </p:sp>
      <p:pic>
        <p:nvPicPr>
          <p:cNvPr id="4098" name="Picture 2" descr="http://www.statistics4u.com/fundstat_eng/img/hl_crossv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" y="1700808"/>
            <a:ext cx="38576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99992" y="1495325"/>
            <a:ext cx="4392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Cross validation using test set – </a:t>
            </a:r>
            <a:r>
              <a:rPr lang="en-AU" dirty="0" err="1" smtClean="0"/>
              <a:t>ie</a:t>
            </a:r>
            <a:r>
              <a:rPr lang="en-AU" dirty="0" smtClean="0"/>
              <a:t> pruning</a:t>
            </a:r>
          </a:p>
          <a:p>
            <a:pPr lvl="1"/>
            <a:r>
              <a:rPr lang="en-AU" dirty="0" smtClean="0"/>
              <a:t>5 or 10 fold cross validation is recommended</a:t>
            </a:r>
          </a:p>
          <a:p>
            <a:pPr lvl="1"/>
            <a:r>
              <a:rPr lang="en-AU" dirty="0" smtClean="0"/>
              <a:t>Tuning parameters:</a:t>
            </a:r>
          </a:p>
          <a:p>
            <a:pPr lvl="2"/>
            <a:r>
              <a:rPr lang="en-AU" dirty="0" smtClean="0"/>
              <a:t>Depth of tree, </a:t>
            </a:r>
            <a:r>
              <a:rPr lang="en-AU" dirty="0" err="1" smtClean="0"/>
              <a:t>cp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485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Cross Validation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28800"/>
            <a:ext cx="8229600" cy="380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Cross validation done automatically by </a:t>
            </a:r>
            <a:r>
              <a:rPr lang="en-AU" dirty="0" err="1" smtClean="0"/>
              <a:t>rpart</a:t>
            </a:r>
            <a:endParaRPr lang="en-AU" dirty="0" smtClean="0"/>
          </a:p>
          <a:p>
            <a:pPr lvl="1"/>
            <a:r>
              <a:rPr lang="en-AU" dirty="0" smtClean="0"/>
              <a:t>At each stage of growth, a hold-out sample is automatically generated.</a:t>
            </a:r>
          </a:p>
          <a:p>
            <a:pPr lvl="1"/>
            <a:r>
              <a:rPr lang="en-AU" dirty="0" smtClean="0"/>
              <a:t>The split is made using the data not including hold-out.</a:t>
            </a:r>
          </a:p>
          <a:p>
            <a:pPr lvl="1"/>
            <a:r>
              <a:rPr lang="en-AU" dirty="0" smtClean="0"/>
              <a:t>The hold-out data is then run through the model with the new split and error reported.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90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Cross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r</a:t>
            </a:r>
            <a:r>
              <a:rPr lang="en-AU" dirty="0" err="1" smtClean="0"/>
              <a:t>part</a:t>
            </a:r>
            <a:r>
              <a:rPr lang="en-AU" dirty="0" smtClean="0"/>
              <a:t>: cross validation error</a:t>
            </a:r>
            <a:endParaRPr lang="en-A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3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4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40" y="1988840"/>
            <a:ext cx="6819906" cy="459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Cross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rpart</a:t>
            </a:r>
            <a:r>
              <a:rPr lang="en-AU" dirty="0" smtClean="0"/>
              <a:t> cross validation plot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6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54" y="3231446"/>
            <a:ext cx="5843345" cy="3202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rpart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3068"/>
            <a:ext cx="4769556" cy="244692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7186" y="2109531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623210" y="2124132"/>
            <a:ext cx="1572526" cy="21602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187997" y="2115231"/>
            <a:ext cx="29577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ine Callout 1 9"/>
          <p:cNvSpPr/>
          <p:nvPr/>
        </p:nvSpPr>
        <p:spPr>
          <a:xfrm>
            <a:off x="3131840" y="1278970"/>
            <a:ext cx="864096" cy="565853"/>
          </a:xfrm>
          <a:prstGeom prst="borderCallout1">
            <a:avLst>
              <a:gd name="adj1" fmla="val 20206"/>
              <a:gd name="adj2" fmla="val -706"/>
              <a:gd name="adj3" fmla="val 144890"/>
              <a:gd name="adj4" fmla="val -810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Number of cases in node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231102" y="4092589"/>
            <a:ext cx="1413179" cy="720080"/>
          </a:xfrm>
          <a:prstGeom prst="borderCallout1">
            <a:avLst>
              <a:gd name="adj1" fmla="val -5687"/>
              <a:gd name="adj2" fmla="val 85501"/>
              <a:gd name="adj3" fmla="val -244635"/>
              <a:gd name="adj4" fmla="val 1631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Number of cases that don’t match node classification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8282" y="2117317"/>
            <a:ext cx="29577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2784053" y="2121629"/>
            <a:ext cx="20377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Line Callout 1 15"/>
          <p:cNvSpPr/>
          <p:nvPr/>
        </p:nvSpPr>
        <p:spPr>
          <a:xfrm>
            <a:off x="1902161" y="4092589"/>
            <a:ext cx="1013633" cy="565853"/>
          </a:xfrm>
          <a:prstGeom prst="borderCallout1">
            <a:avLst>
              <a:gd name="adj1" fmla="val -7455"/>
              <a:gd name="adj2" fmla="val 31708"/>
              <a:gd name="adj3" fmla="val -313695"/>
              <a:gd name="adj4" fmla="val 935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Node classification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17766" y="2588731"/>
            <a:ext cx="20377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Line Callout 1 17"/>
          <p:cNvSpPr/>
          <p:nvPr/>
        </p:nvSpPr>
        <p:spPr>
          <a:xfrm>
            <a:off x="5220072" y="2687964"/>
            <a:ext cx="864095" cy="372217"/>
          </a:xfrm>
          <a:prstGeom prst="borderCallout1">
            <a:avLst>
              <a:gd name="adj1" fmla="val 39131"/>
              <a:gd name="adj2" fmla="val -800"/>
              <a:gd name="adj3" fmla="val 3735"/>
              <a:gd name="adj4" fmla="val -572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Leaf node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20817" y="2124132"/>
            <a:ext cx="759095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Line Callout 1 19"/>
          <p:cNvSpPr/>
          <p:nvPr/>
        </p:nvSpPr>
        <p:spPr>
          <a:xfrm>
            <a:off x="3145365" y="4095092"/>
            <a:ext cx="1013633" cy="565853"/>
          </a:xfrm>
          <a:prstGeom prst="borderCallout1">
            <a:avLst>
              <a:gd name="adj1" fmla="val -7455"/>
              <a:gd name="adj2" fmla="val 31708"/>
              <a:gd name="adj3" fmla="val -310783"/>
              <a:gd name="adj4" fmla="val 37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Probability ‘No’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38338" y="2874074"/>
            <a:ext cx="759095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3778656" y="2120623"/>
            <a:ext cx="759095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ine Callout 1 22"/>
          <p:cNvSpPr/>
          <p:nvPr/>
        </p:nvSpPr>
        <p:spPr>
          <a:xfrm>
            <a:off x="5210912" y="1313572"/>
            <a:ext cx="864096" cy="565853"/>
          </a:xfrm>
          <a:prstGeom prst="borderCallout1">
            <a:avLst>
              <a:gd name="adj1" fmla="val 74072"/>
              <a:gd name="adj2" fmla="val 1201"/>
              <a:gd name="adj3" fmla="val 144890"/>
              <a:gd name="adj4" fmla="val -810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Probability ‘yes’</a:t>
            </a:r>
            <a:endParaRPr lang="en-A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5" y="1653452"/>
            <a:ext cx="5843345" cy="32026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305778" y="1907450"/>
            <a:ext cx="14111" cy="167922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8668" y="2359006"/>
            <a:ext cx="33555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Proportional to the error in the fit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rpart</a:t>
            </a:r>
            <a:r>
              <a:rPr lang="en-US" dirty="0" smtClean="0"/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easuringu.com/images/puzzle-piece.jp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72" y="0"/>
            <a:ext cx="2848027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Missing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rpart</a:t>
            </a:r>
            <a:r>
              <a:rPr lang="en-AU" dirty="0"/>
              <a:t> package – omits cases if either:</a:t>
            </a:r>
          </a:p>
          <a:p>
            <a:pPr lvl="1"/>
            <a:r>
              <a:rPr lang="en-AU" dirty="0"/>
              <a:t>Response variable missing</a:t>
            </a:r>
          </a:p>
          <a:p>
            <a:pPr lvl="1"/>
            <a:r>
              <a:rPr lang="en-AU" dirty="0"/>
              <a:t>All explanatory variables </a:t>
            </a:r>
            <a:r>
              <a:rPr lang="en-AU" dirty="0" smtClean="0"/>
              <a:t>missing</a:t>
            </a:r>
          </a:p>
          <a:p>
            <a:r>
              <a:rPr lang="en-AU" dirty="0" smtClean="0"/>
              <a:t>At right and left splits, impurity index is calculated only for non-missing cases.</a:t>
            </a:r>
          </a:p>
          <a:p>
            <a:r>
              <a:rPr lang="en-AU" dirty="0" smtClean="0"/>
              <a:t>To determine which way to send a case which is missing the current splitting variable, </a:t>
            </a:r>
            <a:r>
              <a:rPr lang="en-AU" i="1" dirty="0" smtClean="0"/>
              <a:t>surrogate variables </a:t>
            </a:r>
            <a:r>
              <a:rPr lang="en-AU" dirty="0" smtClean="0"/>
              <a:t>are used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7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Missing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Surrogate variables</a:t>
            </a:r>
          </a:p>
          <a:p>
            <a:pPr lvl="1"/>
            <a:r>
              <a:rPr lang="en-AU" dirty="0" smtClean="0"/>
              <a:t>For example, say algorithm has determined the split shall be age&lt;40 or age ≥40. A case is missing age.</a:t>
            </a:r>
          </a:p>
          <a:p>
            <a:pPr lvl="1"/>
            <a:r>
              <a:rPr lang="en-AU" dirty="0" smtClean="0"/>
              <a:t>Use other independent variables (one at a time) to predict age&lt;40 or age</a:t>
            </a:r>
            <a:r>
              <a:rPr lang="en-AU" dirty="0"/>
              <a:t> ≥</a:t>
            </a:r>
            <a:r>
              <a:rPr lang="en-AU" dirty="0" smtClean="0"/>
              <a:t>40.</a:t>
            </a:r>
          </a:p>
          <a:p>
            <a:pPr lvl="2"/>
            <a:r>
              <a:rPr lang="en-AU" dirty="0" err="1" smtClean="0"/>
              <a:t>Calc</a:t>
            </a:r>
            <a:r>
              <a:rPr lang="en-AU" dirty="0" smtClean="0"/>
              <a:t> misclassification rate</a:t>
            </a:r>
          </a:p>
          <a:p>
            <a:pPr lvl="2"/>
            <a:r>
              <a:rPr lang="en-AU" dirty="0" smtClean="0"/>
              <a:t>Rank each surrogate variable</a:t>
            </a:r>
          </a:p>
          <a:p>
            <a:pPr lvl="2"/>
            <a:r>
              <a:rPr lang="en-AU" dirty="0" smtClean="0"/>
              <a:t>Use highest ranking!</a:t>
            </a:r>
            <a:endParaRPr lang="en-AU" dirty="0"/>
          </a:p>
        </p:txBody>
      </p:sp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896873" y="4941169"/>
            <a:ext cx="3247127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892402" y="5057801"/>
            <a:ext cx="3247127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Strongest variables can ‘set the path’ of the tree</a:t>
            </a:r>
          </a:p>
          <a:p>
            <a:pPr lvl="1"/>
            <a:r>
              <a:rPr lang="en-US" dirty="0"/>
              <a:t>Weaker variables do not shine even if they are meaningful in parts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Result of ‘greedy’ algorithm</a:t>
            </a:r>
          </a:p>
          <a:p>
            <a:r>
              <a:rPr lang="en-US" dirty="0" smtClean="0"/>
              <a:t>Overfitting</a:t>
            </a:r>
          </a:p>
          <a:p>
            <a:r>
              <a:rPr lang="en-US" dirty="0" smtClean="0"/>
              <a:t>High variance: small change in data can result in very different series of splits. </a:t>
            </a:r>
          </a:p>
          <a:p>
            <a:pPr lvl="1"/>
            <a:r>
              <a:rPr lang="en-US" dirty="0" smtClean="0"/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12370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220072" y="4704880"/>
            <a:ext cx="3923928" cy="21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decision trees?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Predictive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dirty="0" smtClean="0"/>
              <a:t>Creates rules that map input variables to the target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dirty="0" smtClean="0"/>
              <a:t>Iteratively considers each possible binary split in every variable, and calculates the ‘best’ place to split the data in relation to the target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dirty="0" smtClean="0"/>
              <a:t>Once the rules are ‘learned’, can predict new cases!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dirty="0" smtClean="0"/>
              <a:t>Statistics, machine learning, data mining</a:t>
            </a:r>
          </a:p>
        </p:txBody>
      </p:sp>
    </p:spTree>
    <p:extLst>
      <p:ext uri="{BB962C8B-B14F-4D97-AF65-F5344CB8AC3E}">
        <p14:creationId xmlns:p14="http://schemas.microsoft.com/office/powerpoint/2010/main" val="40950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364088" y="4789810"/>
            <a:ext cx="3779912" cy="20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importance can be biased towards variables with many categories.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categories, more likely to find a good split for the data </a:t>
            </a:r>
            <a:r>
              <a:rPr lang="en-US" i="1" dirty="0"/>
              <a:t>at hand</a:t>
            </a:r>
            <a:endParaRPr lang="en-US" dirty="0"/>
          </a:p>
          <a:p>
            <a:r>
              <a:rPr lang="en-US" dirty="0"/>
              <a:t>Does not pick up on combinations of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Correlated variables: interpretability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3691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Robust</a:t>
            </a:r>
          </a:p>
          <a:p>
            <a:r>
              <a:rPr lang="en-AU" dirty="0" smtClean="0"/>
              <a:t>White box</a:t>
            </a:r>
          </a:p>
          <a:p>
            <a:r>
              <a:rPr lang="en-AU" dirty="0" smtClean="0"/>
              <a:t>Minimal data preparation</a:t>
            </a:r>
          </a:p>
          <a:p>
            <a:r>
              <a:rPr lang="en-AU" dirty="0" smtClean="0"/>
              <a:t>Handles categorical and numerical data well</a:t>
            </a:r>
          </a:p>
          <a:p>
            <a:r>
              <a:rPr lang="en-AU" dirty="0" smtClean="0"/>
              <a:t>Handles missing data well</a:t>
            </a:r>
          </a:p>
          <a:p>
            <a:r>
              <a:rPr lang="en-AU" dirty="0" smtClean="0"/>
              <a:t>Performs quickly with large data sets</a:t>
            </a:r>
          </a:p>
          <a:p>
            <a:r>
              <a:rPr lang="en-AU" dirty="0" smtClean="0"/>
              <a:t>Including correlated variables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4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Very simple example</a:t>
            </a:r>
            <a:endParaRPr lang="en-AU" dirty="0"/>
          </a:p>
        </p:txBody>
      </p:sp>
      <p:pic>
        <p:nvPicPr>
          <p:cNvPr id="3074" name="Picture 2" descr="http://euler.slu.edu/~goldwasser/class/slu/csci180/2008_Fall/assignments/prog06/simpsons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37608"/>
            <a:ext cx="5760640" cy="4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7025" y="6433591"/>
            <a:ext cx="157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(</a:t>
            </a:r>
            <a:r>
              <a:rPr lang="en-AU" sz="1400" dirty="0" err="1" smtClean="0"/>
              <a:t>Goldwasser</a:t>
            </a:r>
            <a:r>
              <a:rPr lang="en-AU" sz="1400" dirty="0" smtClean="0"/>
              <a:t>, 2008)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044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Original data (guess)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0660"/>
              </p:ext>
            </p:extLst>
          </p:nvPr>
        </p:nvGraphicFramePr>
        <p:xfrm>
          <a:off x="971600" y="1772816"/>
          <a:ext cx="71287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996938"/>
                <a:gridCol w="1074533"/>
                <a:gridCol w="1384913"/>
                <a:gridCol w="1296144"/>
                <a:gridCol w="1224137"/>
              </a:tblGrid>
              <a:tr h="139040">
                <a:tc>
                  <a:txBody>
                    <a:bodyPr/>
                    <a:lstStyle/>
                    <a:p>
                      <a:r>
                        <a:rPr lang="en-AU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Female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Skateboards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Saxophone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Springfield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Maggie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www.clipartbest.com/cliparts/dc7/Gk7/dc7Gk7Rc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5220072" y="4637960"/>
            <a:ext cx="3923928" cy="21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88" y="3501008"/>
            <a:ext cx="9144000" cy="2933211"/>
            <a:chOff x="0" y="3789038"/>
            <a:chExt cx="9144000" cy="2933211"/>
          </a:xfrm>
        </p:grpSpPr>
        <p:pic>
          <p:nvPicPr>
            <p:cNvPr id="17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89040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074" y="3789039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148" y="3793174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artoon6r.free.fr/pictures/CartoonForestPicture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87222" y="3789038"/>
              <a:ext cx="356778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they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Predictive </a:t>
            </a:r>
            <a:r>
              <a:rPr lang="en-AU" sz="2800" dirty="0" smtClean="0"/>
              <a:t>capabilities</a:t>
            </a:r>
          </a:p>
          <a:p>
            <a:pPr lvl="1"/>
            <a:r>
              <a:rPr lang="en-AU" sz="2400" dirty="0" smtClean="0"/>
              <a:t>Unique features</a:t>
            </a:r>
          </a:p>
          <a:p>
            <a:pPr lvl="1"/>
            <a:r>
              <a:rPr lang="en-AU" sz="2400" dirty="0" smtClean="0"/>
              <a:t>High performance: ensemble methods</a:t>
            </a:r>
          </a:p>
          <a:p>
            <a:pPr marL="457200" lvl="1" indent="0">
              <a:buNone/>
            </a:pPr>
            <a:endParaRPr lang="en-AU" sz="2400" dirty="0" smtClean="0"/>
          </a:p>
          <a:p>
            <a:pPr marL="457200" lvl="1" indent="0">
              <a:buNone/>
            </a:pPr>
            <a:endParaRPr lang="en-AU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328194" y="3943047"/>
            <a:ext cx="8965611" cy="2726313"/>
            <a:chOff x="0" y="3789038"/>
            <a:chExt cx="9144000" cy="2933211"/>
          </a:xfrm>
        </p:grpSpPr>
        <p:pic>
          <p:nvPicPr>
            <p:cNvPr id="7172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89040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074" y="3789039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148" y="3793174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artoon6r.free.fr/pictures/CartoonForestPicture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87222" y="3789038"/>
              <a:ext cx="356778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95741" y="4509120"/>
            <a:ext cx="9144000" cy="2933211"/>
            <a:chOff x="0" y="3789038"/>
            <a:chExt cx="9144000" cy="2933211"/>
          </a:xfrm>
        </p:grpSpPr>
        <p:pic>
          <p:nvPicPr>
            <p:cNvPr id="12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89040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074" y="3789039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cartoon6r.free.fr/pictures/CartoonForestPictur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148" y="3793174"/>
              <a:ext cx="2929074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cartoon6r.free.fr/pictures/CartoonForestPicture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87222" y="3789038"/>
              <a:ext cx="356778" cy="29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4" name="Picture 6" descr="http://cartoon6r.free.fr/pictures/CartoonForestPicture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500431"/>
            <a:ext cx="295741" cy="29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www.communicationstationspeech.com/wp-content/uploads/2013/10/Decision-Tree-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32" y="1556792"/>
            <a:ext cx="635364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they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AU" dirty="0" smtClean="0"/>
              <a:t>Communication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vs. black box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6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4" y="1600199"/>
            <a:ext cx="5037667" cy="4757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29467" cy="572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47556" y="2948001"/>
            <a:ext cx="2398888" cy="369332"/>
            <a:chOff x="6589889" y="2948001"/>
            <a:chExt cx="2398888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589889" y="3160889"/>
              <a:ext cx="874889" cy="0"/>
            </a:xfrm>
            <a:prstGeom prst="straightConnector1">
              <a:avLst/>
            </a:prstGeom>
            <a:ln>
              <a:solidFill>
                <a:srgbClr val="BD219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507348" y="2948001"/>
              <a:ext cx="1481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BD219D"/>
                  </a:solidFill>
                </a:rPr>
                <a:t>Leaf node</a:t>
              </a:r>
              <a:endParaRPr lang="en-US" dirty="0">
                <a:solidFill>
                  <a:srgbClr val="BD219D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6503" y="2171890"/>
            <a:ext cx="2079556" cy="369332"/>
            <a:chOff x="6589889" y="2948001"/>
            <a:chExt cx="2079556" cy="36933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589889" y="3160889"/>
              <a:ext cx="874889" cy="0"/>
            </a:xfrm>
            <a:prstGeom prst="straightConnector1">
              <a:avLst/>
            </a:prstGeom>
            <a:ln>
              <a:solidFill>
                <a:srgbClr val="BD219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07348" y="2948001"/>
              <a:ext cx="1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D219D"/>
                  </a:solidFill>
                </a:rPr>
                <a:t>Root node</a:t>
              </a:r>
              <a:endParaRPr lang="en-US" dirty="0">
                <a:solidFill>
                  <a:srgbClr val="BD219D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8000" y="4694956"/>
            <a:ext cx="2736999" cy="369332"/>
            <a:chOff x="5611783" y="2948001"/>
            <a:chExt cx="273699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611783" y="3160889"/>
              <a:ext cx="1852996" cy="0"/>
            </a:xfrm>
            <a:prstGeom prst="straightConnector1">
              <a:avLst/>
            </a:prstGeom>
            <a:ln>
              <a:solidFill>
                <a:srgbClr val="BD219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07348" y="2948001"/>
              <a:ext cx="841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D219D"/>
                  </a:solidFill>
                </a:rPr>
                <a:t>Branch</a:t>
              </a:r>
              <a:endParaRPr lang="en-US" dirty="0">
                <a:solidFill>
                  <a:srgbClr val="BD219D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3556" y="5188846"/>
            <a:ext cx="2285441" cy="369332"/>
            <a:chOff x="6330804" y="2948001"/>
            <a:chExt cx="2285441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330804" y="3160889"/>
              <a:ext cx="1133975" cy="0"/>
            </a:xfrm>
            <a:prstGeom prst="straightConnector1">
              <a:avLst/>
            </a:prstGeom>
            <a:ln>
              <a:solidFill>
                <a:srgbClr val="BD219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07348" y="2948001"/>
              <a:ext cx="11088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D219D"/>
                  </a:solidFill>
                </a:rPr>
                <a:t>Leaf node</a:t>
              </a:r>
              <a:endParaRPr lang="en-US" dirty="0">
                <a:solidFill>
                  <a:srgbClr val="BD219D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7" y="3160880"/>
            <a:ext cx="2497664" cy="923330"/>
            <a:chOff x="7556010" y="2948001"/>
            <a:chExt cx="936130" cy="537033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8005562" y="3070607"/>
              <a:ext cx="486578" cy="0"/>
            </a:xfrm>
            <a:prstGeom prst="straightConnector1">
              <a:avLst/>
            </a:prstGeom>
            <a:ln>
              <a:solidFill>
                <a:srgbClr val="BD219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56010" y="2948001"/>
              <a:ext cx="507731" cy="537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BD219D"/>
                  </a:solidFill>
                </a:rPr>
                <a:t>Internal or decision node</a:t>
              </a:r>
              <a:endParaRPr lang="en-US" dirty="0">
                <a:solidFill>
                  <a:srgbClr val="BD219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1427</Words>
  <Application>Microsoft Office PowerPoint</Application>
  <PresentationFormat>On-screen Show (4:3)</PresentationFormat>
  <Paragraphs>313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Decision Trees and Ensemble Tree Methods</vt:lpstr>
      <vt:lpstr>Goal</vt:lpstr>
      <vt:lpstr>Theory</vt:lpstr>
      <vt:lpstr>What are decision trees?</vt:lpstr>
      <vt:lpstr>Very simple example</vt:lpstr>
      <vt:lpstr>Original data (guess)</vt:lpstr>
      <vt:lpstr>Why are they important?</vt:lpstr>
      <vt:lpstr>Why are they important?</vt:lpstr>
      <vt:lpstr>Basic theory</vt:lpstr>
      <vt:lpstr>Two general types</vt:lpstr>
      <vt:lpstr>Example regression tree output</vt:lpstr>
      <vt:lpstr>How to build a tree?</vt:lpstr>
      <vt:lpstr>How to build a tree – optional paper exercise</vt:lpstr>
      <vt:lpstr>Answer</vt:lpstr>
      <vt:lpstr>Questions that arise</vt:lpstr>
      <vt:lpstr>More than two categories</vt:lpstr>
      <vt:lpstr>Numeric variable</vt:lpstr>
      <vt:lpstr>Logistic regression - compare</vt:lpstr>
      <vt:lpstr>Regression tree</vt:lpstr>
      <vt:lpstr>Visualising Regression Tree</vt:lpstr>
      <vt:lpstr>Regression Tree</vt:lpstr>
      <vt:lpstr>rpart splitting methods</vt:lpstr>
      <vt:lpstr>rpart splitting methods</vt:lpstr>
      <vt:lpstr>rpart splitting methods </vt:lpstr>
      <vt:lpstr>rpart splitting methods</vt:lpstr>
      <vt:lpstr>Which splitting method to use?</vt:lpstr>
      <vt:lpstr>Decision tree animation</vt:lpstr>
      <vt:lpstr>Overfitting</vt:lpstr>
      <vt:lpstr>Pruning</vt:lpstr>
      <vt:lpstr>Stopping Rules</vt:lpstr>
      <vt:lpstr>Cross validation</vt:lpstr>
      <vt:lpstr>Cross Validation</vt:lpstr>
      <vt:lpstr>Cross validation</vt:lpstr>
      <vt:lpstr>Cross validation</vt:lpstr>
      <vt:lpstr>rpart output</vt:lpstr>
      <vt:lpstr>rpart output</vt:lpstr>
      <vt:lpstr>Missing Data</vt:lpstr>
      <vt:lpstr>Missing Data</vt:lpstr>
      <vt:lpstr>Limitations</vt:lpstr>
      <vt:lpstr>Limitations</vt:lpstr>
      <vt:lpstr>Advantages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Ensemble Tree Methods</dc:title>
  <dc:creator>Amy Cook</dc:creator>
  <cp:lastModifiedBy>Amy Cook</cp:lastModifiedBy>
  <cp:revision>70</cp:revision>
  <dcterms:created xsi:type="dcterms:W3CDTF">2015-08-24T05:52:48Z</dcterms:created>
  <dcterms:modified xsi:type="dcterms:W3CDTF">2016-12-01T02:32:25Z</dcterms:modified>
</cp:coreProperties>
</file>