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57" r:id="rId4"/>
    <p:sldId id="269" r:id="rId5"/>
    <p:sldId id="270" r:id="rId6"/>
    <p:sldId id="271" r:id="rId7"/>
    <p:sldId id="272" r:id="rId8"/>
    <p:sldId id="273" r:id="rId9"/>
    <p:sldId id="274" r:id="rId10"/>
    <p:sldId id="275"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66" d="100"/>
          <a:sy n="66" d="100"/>
        </p:scale>
        <p:origin x="1212"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585323"/>
          </a:xfrm>
          <a:prstGeom prst="rect">
            <a:avLst/>
          </a:prstGeom>
          <a:solidFill>
            <a:srgbClr val="3B3B3B"/>
          </a:solidFill>
        </p:spPr>
        <p:txBody>
          <a:bodyPr wrap="none" rtlCol="0">
            <a:spAutoFit/>
          </a:bodyPr>
          <a:lstStyle/>
          <a:p>
            <a:r>
              <a:rPr lang="en-US" sz="6600" dirty="0">
                <a:solidFill>
                  <a:srgbClr val="FF6600"/>
                </a:solidFill>
              </a:rPr>
              <a:t>Exploratory Data Analysis</a:t>
            </a:r>
          </a:p>
          <a:p>
            <a:endParaRPr lang="en-US" sz="2800" b="0" i="0" dirty="0">
              <a:solidFill>
                <a:schemeClr val="bg1"/>
              </a:solidFill>
              <a:effectLst/>
              <a:latin typeface="Lato Extended"/>
            </a:endParaRPr>
          </a:p>
          <a:p>
            <a:r>
              <a:rPr lang="en-US" sz="2800" b="0" i="0" dirty="0">
                <a:solidFill>
                  <a:schemeClr val="bg1"/>
                </a:solidFill>
                <a:effectLst/>
                <a:latin typeface="Lato Extended"/>
              </a:rPr>
              <a:t>G2M insight for Cab Investment firm</a:t>
            </a:r>
          </a:p>
          <a:p>
            <a:endParaRPr lang="en-US" sz="2000" dirty="0">
              <a:solidFill>
                <a:schemeClr val="bg1"/>
              </a:solidFill>
            </a:endParaRPr>
          </a:p>
          <a:p>
            <a:r>
              <a:rPr lang="en-US" sz="2000" dirty="0">
                <a:solidFill>
                  <a:schemeClr val="bg1"/>
                </a:solidFill>
              </a:rPr>
              <a:t>06/22/2023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917448" y="2428679"/>
            <a:ext cx="10515600" cy="2778588"/>
          </a:xfrm>
        </p:spPr>
        <p:txBody>
          <a:bodyPr>
            <a:noAutofit/>
          </a:bodyPr>
          <a:lstStyle/>
          <a:p>
            <a:r>
              <a:rPr lang="en-US" sz="2000" dirty="0"/>
              <a:t>The Yellow Cab Company has a </a:t>
            </a:r>
            <a:r>
              <a:rPr lang="en-US" sz="2000" b="1" dirty="0"/>
              <a:t>GREATER PROFIT </a:t>
            </a:r>
            <a:r>
              <a:rPr lang="en-US" sz="2000" dirty="0"/>
              <a:t>compared to the Pink Cab Company</a:t>
            </a:r>
          </a:p>
          <a:p>
            <a:r>
              <a:rPr lang="en-US" sz="2000" dirty="0"/>
              <a:t>The Yellow Cab Company has a </a:t>
            </a:r>
            <a:r>
              <a:rPr lang="en-US" sz="2000" b="1" dirty="0"/>
              <a:t>BETTER CUSTOMER MAINTENANCE  </a:t>
            </a:r>
            <a:r>
              <a:rPr lang="en-US" sz="2000" dirty="0"/>
              <a:t>compared to the Pink Cab Company</a:t>
            </a:r>
          </a:p>
          <a:p>
            <a:r>
              <a:rPr lang="en-US" sz="2000" dirty="0"/>
              <a:t>The Yellow Cab Company has a </a:t>
            </a:r>
            <a:r>
              <a:rPr lang="en-US" sz="2000" b="1" dirty="0"/>
              <a:t>GREATER DEMAND </a:t>
            </a:r>
            <a:r>
              <a:rPr lang="en-US" sz="2000" dirty="0"/>
              <a:t>among customers for cab services during the winter season compared to the Pink Cab Company</a:t>
            </a:r>
          </a:p>
          <a:p>
            <a:r>
              <a:rPr lang="en-US" sz="2000" dirty="0"/>
              <a:t>The Yellow Cab Company has a </a:t>
            </a:r>
            <a:r>
              <a:rPr lang="en-US" sz="2000" b="1" dirty="0"/>
              <a:t>GREATER MARKET DOMINANCE </a:t>
            </a:r>
            <a:r>
              <a:rPr lang="en-US" sz="2000" dirty="0"/>
              <a:t>among different cities in the United States compared to the Pink Cab Company </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755904" y="23018"/>
            <a:ext cx="10515600" cy="1325563"/>
          </a:xfrm>
        </p:spPr>
        <p:txBody>
          <a:bodyPr>
            <a:normAutofit/>
          </a:bodyPr>
          <a:lstStyle/>
          <a:p>
            <a:r>
              <a:rPr lang="en-US" sz="4000" b="1" dirty="0">
                <a:solidFill>
                  <a:schemeClr val="accent2"/>
                </a:solidFill>
                <a:latin typeface="Calibri" panose="020F0502020204030204" pitchFamily="34" charset="0"/>
                <a:cs typeface="Calibri" panose="020F0502020204030204" pitchFamily="34" charset="0"/>
              </a:rPr>
              <a:t>Recommendations</a:t>
            </a:r>
          </a:p>
        </p:txBody>
      </p:sp>
      <p:sp>
        <p:nvSpPr>
          <p:cNvPr id="2" name="TextBox 1">
            <a:extLst>
              <a:ext uri="{FF2B5EF4-FFF2-40B4-BE49-F238E27FC236}">
                <a16:creationId xmlns:a16="http://schemas.microsoft.com/office/drawing/2014/main" id="{D2748342-A2B3-D968-6695-A5D7CE0B637F}"/>
              </a:ext>
            </a:extLst>
          </p:cNvPr>
          <p:cNvSpPr txBox="1"/>
          <p:nvPr/>
        </p:nvSpPr>
        <p:spPr>
          <a:xfrm>
            <a:off x="325443" y="1860684"/>
            <a:ext cx="6105698" cy="400110"/>
          </a:xfrm>
          <a:prstGeom prst="rect">
            <a:avLst/>
          </a:prstGeom>
          <a:noFill/>
        </p:spPr>
        <p:txBody>
          <a:bodyPr wrap="square">
            <a:spAutoFit/>
          </a:bodyPr>
          <a:lstStyle/>
          <a:p>
            <a:r>
              <a:rPr lang="en-US" sz="2000" b="1" dirty="0">
                <a:solidFill>
                  <a:schemeClr val="accent2"/>
                </a:solidFill>
                <a:latin typeface="Lato Extended"/>
              </a:rPr>
              <a:t>Choice: The Yellow Cab Company</a:t>
            </a:r>
            <a:endParaRPr lang="en-US" sz="2000" dirty="0">
              <a:solidFill>
                <a:schemeClr val="accent2"/>
              </a:solidFill>
            </a:endParaRPr>
          </a:p>
        </p:txBody>
      </p:sp>
    </p:spTree>
    <p:extLst>
      <p:ext uri="{BB962C8B-B14F-4D97-AF65-F5344CB8AC3E}">
        <p14:creationId xmlns:p14="http://schemas.microsoft.com/office/powerpoint/2010/main" val="1758817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 &amp;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917448" y="2428679"/>
            <a:ext cx="10515600" cy="674560"/>
          </a:xfrm>
        </p:spPr>
        <p:txBody>
          <a:bodyPr>
            <a:noAutofit/>
          </a:bodyPr>
          <a:lstStyle/>
          <a:p>
            <a:pPr marL="0" indent="0">
              <a:buNone/>
            </a:pPr>
            <a:r>
              <a:rPr lang="en-US" sz="2000" b="0" i="0" dirty="0">
                <a:effectLst/>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lang="en-US" sz="20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755904" y="23018"/>
            <a:ext cx="10515600" cy="1325563"/>
          </a:xfrm>
        </p:spPr>
        <p:txBody>
          <a:bodyPr>
            <a:normAutofit/>
          </a:bodyPr>
          <a:lstStyle/>
          <a:p>
            <a:r>
              <a:rPr lang="en-US" sz="4000" b="1" dirty="0">
                <a:solidFill>
                  <a:schemeClr val="accent2"/>
                </a:solidFill>
                <a:latin typeface="Calibri" panose="020F0502020204030204" pitchFamily="34" charset="0"/>
                <a:cs typeface="Calibri" panose="020F0502020204030204" pitchFamily="34" charset="0"/>
              </a:rPr>
              <a:t>Executive Summary</a:t>
            </a:r>
          </a:p>
        </p:txBody>
      </p:sp>
      <p:sp>
        <p:nvSpPr>
          <p:cNvPr id="2" name="TextBox 1">
            <a:extLst>
              <a:ext uri="{FF2B5EF4-FFF2-40B4-BE49-F238E27FC236}">
                <a16:creationId xmlns:a16="http://schemas.microsoft.com/office/drawing/2014/main" id="{D2748342-A2B3-D968-6695-A5D7CE0B637F}"/>
              </a:ext>
            </a:extLst>
          </p:cNvPr>
          <p:cNvSpPr txBox="1"/>
          <p:nvPr/>
        </p:nvSpPr>
        <p:spPr>
          <a:xfrm>
            <a:off x="325443" y="1860684"/>
            <a:ext cx="6105698" cy="400110"/>
          </a:xfrm>
          <a:prstGeom prst="rect">
            <a:avLst/>
          </a:prstGeom>
          <a:noFill/>
        </p:spPr>
        <p:txBody>
          <a:bodyPr wrap="square">
            <a:spAutoFit/>
          </a:bodyPr>
          <a:lstStyle/>
          <a:p>
            <a:r>
              <a:rPr lang="en-US" sz="2000" b="1" i="0" dirty="0">
                <a:solidFill>
                  <a:schemeClr val="accent2"/>
                </a:solidFill>
                <a:effectLst/>
                <a:latin typeface="Lato Extended"/>
              </a:rPr>
              <a:t>The Client</a:t>
            </a:r>
            <a:endParaRPr lang="en-US" sz="2000" dirty="0">
              <a:solidFill>
                <a:schemeClr val="accent2"/>
              </a:solidFill>
            </a:endParaRPr>
          </a:p>
        </p:txBody>
      </p:sp>
      <p:sp>
        <p:nvSpPr>
          <p:cNvPr id="7" name="TextBox 6">
            <a:extLst>
              <a:ext uri="{FF2B5EF4-FFF2-40B4-BE49-F238E27FC236}">
                <a16:creationId xmlns:a16="http://schemas.microsoft.com/office/drawing/2014/main" id="{033FC425-A1B5-C731-F1C5-868E6A8D0B1A}"/>
              </a:ext>
            </a:extLst>
          </p:cNvPr>
          <p:cNvSpPr txBox="1"/>
          <p:nvPr/>
        </p:nvSpPr>
        <p:spPr>
          <a:xfrm>
            <a:off x="325443" y="3550098"/>
            <a:ext cx="6099048" cy="400110"/>
          </a:xfrm>
          <a:prstGeom prst="rect">
            <a:avLst/>
          </a:prstGeom>
          <a:noFill/>
        </p:spPr>
        <p:txBody>
          <a:bodyPr wrap="square">
            <a:spAutoFit/>
          </a:bodyPr>
          <a:lstStyle/>
          <a:p>
            <a:r>
              <a:rPr lang="en-US" sz="2000" b="1" i="0" dirty="0">
                <a:solidFill>
                  <a:schemeClr val="accent2"/>
                </a:solidFill>
                <a:effectLst/>
                <a:latin typeface="Lato Extended"/>
              </a:rPr>
              <a:t>Data Set</a:t>
            </a:r>
            <a:endParaRPr lang="en-US" sz="2000" dirty="0">
              <a:solidFill>
                <a:schemeClr val="accent2"/>
              </a:solidFill>
            </a:endParaRPr>
          </a:p>
        </p:txBody>
      </p:sp>
      <p:sp>
        <p:nvSpPr>
          <p:cNvPr id="9" name="TextBox 8">
            <a:extLst>
              <a:ext uri="{FF2B5EF4-FFF2-40B4-BE49-F238E27FC236}">
                <a16:creationId xmlns:a16="http://schemas.microsoft.com/office/drawing/2014/main" id="{805DD3D1-3367-9FD5-95F3-F6A3F855C979}"/>
              </a:ext>
            </a:extLst>
          </p:cNvPr>
          <p:cNvSpPr txBox="1"/>
          <p:nvPr/>
        </p:nvSpPr>
        <p:spPr>
          <a:xfrm>
            <a:off x="838200" y="4101133"/>
            <a:ext cx="10674096" cy="1938992"/>
          </a:xfrm>
          <a:prstGeom prst="rect">
            <a:avLst/>
          </a:prstGeom>
          <a:noFill/>
        </p:spPr>
        <p:txBody>
          <a:bodyPr wrap="square">
            <a:spAutoFit/>
          </a:bodyPr>
          <a:lstStyle/>
          <a:p>
            <a:pPr algn="l"/>
            <a:r>
              <a:rPr lang="en-US" sz="2000" b="1" i="0" dirty="0">
                <a:solidFill>
                  <a:srgbClr val="2D3B45"/>
                </a:solidFill>
                <a:effectLst/>
              </a:rPr>
              <a:t>Cab_Data.csv – </a:t>
            </a:r>
            <a:r>
              <a:rPr lang="en-US" sz="2000" b="0" i="0" dirty="0">
                <a:solidFill>
                  <a:srgbClr val="2D3B45"/>
                </a:solidFill>
                <a:effectLst/>
              </a:rPr>
              <a:t>this file includes details of transaction for 2 cab companies</a:t>
            </a:r>
          </a:p>
          <a:p>
            <a:pPr algn="l"/>
            <a:r>
              <a:rPr lang="en-US" sz="2000" b="1" i="0" dirty="0">
                <a:solidFill>
                  <a:srgbClr val="2D3B45"/>
                </a:solidFill>
                <a:effectLst/>
              </a:rPr>
              <a:t>Customer_ID.csv</a:t>
            </a:r>
            <a:r>
              <a:rPr lang="en-US" sz="2000" b="0" i="0" dirty="0">
                <a:solidFill>
                  <a:srgbClr val="2D3B45"/>
                </a:solidFill>
                <a:effectLst/>
              </a:rPr>
              <a:t> – this is a mapping table that contains a unique identifier which links the customer’s demographic details</a:t>
            </a:r>
          </a:p>
          <a:p>
            <a:pPr algn="l"/>
            <a:r>
              <a:rPr lang="en-US" sz="2000" b="1" i="0" dirty="0">
                <a:solidFill>
                  <a:srgbClr val="2D3B45"/>
                </a:solidFill>
                <a:effectLst/>
              </a:rPr>
              <a:t>Transaction_ID.csv – </a:t>
            </a:r>
            <a:r>
              <a:rPr lang="en-US" sz="2000" b="0" i="0" dirty="0">
                <a:solidFill>
                  <a:srgbClr val="2D3B45"/>
                </a:solidFill>
                <a:effectLst/>
              </a:rPr>
              <a:t>this is a mapping table that contains transaction to customer mapping and payment mode</a:t>
            </a:r>
          </a:p>
          <a:p>
            <a:pPr algn="l"/>
            <a:r>
              <a:rPr lang="en-US" sz="2000" b="1" i="0" dirty="0">
                <a:solidFill>
                  <a:srgbClr val="2D3B45"/>
                </a:solidFill>
                <a:effectLst/>
              </a:rPr>
              <a:t>City.csv – </a:t>
            </a:r>
            <a:r>
              <a:rPr lang="en-US" sz="2000" b="0" i="0" dirty="0">
                <a:solidFill>
                  <a:srgbClr val="2D3B45"/>
                </a:solidFill>
                <a:effectLst/>
              </a:rPr>
              <a:t>this file contains list of US cities, their population and number of cab users</a:t>
            </a:r>
          </a:p>
        </p:txBody>
      </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755904" y="23018"/>
            <a:ext cx="10515600" cy="1325563"/>
          </a:xfrm>
        </p:spPr>
        <p:txBody>
          <a:bodyPr>
            <a:normAutofit/>
          </a:bodyPr>
          <a:lstStyle/>
          <a:p>
            <a:r>
              <a:rPr lang="en-US" sz="4000" b="1" dirty="0">
                <a:solidFill>
                  <a:schemeClr val="accent2"/>
                </a:solidFill>
                <a:latin typeface="Calibri" panose="020F0502020204030204" pitchFamily="34" charset="0"/>
                <a:cs typeface="Calibri" panose="020F0502020204030204" pitchFamily="34" charset="0"/>
              </a:rPr>
              <a:t>Problem Statement &amp; Approach</a:t>
            </a:r>
          </a:p>
        </p:txBody>
      </p:sp>
      <p:sp>
        <p:nvSpPr>
          <p:cNvPr id="2" name="TextBox 1">
            <a:extLst>
              <a:ext uri="{FF2B5EF4-FFF2-40B4-BE49-F238E27FC236}">
                <a16:creationId xmlns:a16="http://schemas.microsoft.com/office/drawing/2014/main" id="{D2748342-A2B3-D968-6695-A5D7CE0B637F}"/>
              </a:ext>
            </a:extLst>
          </p:cNvPr>
          <p:cNvSpPr txBox="1"/>
          <p:nvPr/>
        </p:nvSpPr>
        <p:spPr>
          <a:xfrm>
            <a:off x="407739" y="1679982"/>
            <a:ext cx="6105698" cy="400110"/>
          </a:xfrm>
          <a:prstGeom prst="rect">
            <a:avLst/>
          </a:prstGeom>
          <a:noFill/>
        </p:spPr>
        <p:txBody>
          <a:bodyPr wrap="square">
            <a:spAutoFit/>
          </a:bodyPr>
          <a:lstStyle/>
          <a:p>
            <a:r>
              <a:rPr lang="en-US" sz="2000" b="1" dirty="0">
                <a:solidFill>
                  <a:schemeClr val="accent2"/>
                </a:solidFill>
                <a:latin typeface="Lato Extended"/>
              </a:rPr>
              <a:t>Business Goal</a:t>
            </a:r>
            <a:endParaRPr lang="en-US" sz="2000" dirty="0">
              <a:solidFill>
                <a:schemeClr val="accent2"/>
              </a:solidFill>
            </a:endParaRPr>
          </a:p>
        </p:txBody>
      </p:sp>
      <p:sp>
        <p:nvSpPr>
          <p:cNvPr id="10" name="Content Placeholder 2">
            <a:extLst>
              <a:ext uri="{FF2B5EF4-FFF2-40B4-BE49-F238E27FC236}">
                <a16:creationId xmlns:a16="http://schemas.microsoft.com/office/drawing/2014/main" id="{9210C8A7-3C8E-424F-7E02-5D39C5DBD28F}"/>
              </a:ext>
            </a:extLst>
          </p:cNvPr>
          <p:cNvSpPr txBox="1">
            <a:spLocks/>
          </p:cNvSpPr>
          <p:nvPr/>
        </p:nvSpPr>
        <p:spPr>
          <a:xfrm>
            <a:off x="1066800" y="2112320"/>
            <a:ext cx="10515600" cy="7534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The overarching goal for this project is to determine which cab company among the Yellow Cab and the Pink Cab is better for investments </a:t>
            </a:r>
          </a:p>
        </p:txBody>
      </p:sp>
      <p:sp>
        <p:nvSpPr>
          <p:cNvPr id="11" name="TextBox 10">
            <a:extLst>
              <a:ext uri="{FF2B5EF4-FFF2-40B4-BE49-F238E27FC236}">
                <a16:creationId xmlns:a16="http://schemas.microsoft.com/office/drawing/2014/main" id="{0300F770-DB34-EEF2-997F-A063DA30930A}"/>
              </a:ext>
            </a:extLst>
          </p:cNvPr>
          <p:cNvSpPr txBox="1"/>
          <p:nvPr/>
        </p:nvSpPr>
        <p:spPr>
          <a:xfrm>
            <a:off x="920496" y="3048244"/>
            <a:ext cx="6105698" cy="400110"/>
          </a:xfrm>
          <a:prstGeom prst="rect">
            <a:avLst/>
          </a:prstGeom>
          <a:noFill/>
        </p:spPr>
        <p:txBody>
          <a:bodyPr wrap="square">
            <a:spAutoFit/>
          </a:bodyPr>
          <a:lstStyle/>
          <a:p>
            <a:r>
              <a:rPr lang="en-US" sz="2000" b="1" dirty="0">
                <a:solidFill>
                  <a:schemeClr val="accent2"/>
                </a:solidFill>
                <a:latin typeface="Lato Extended"/>
              </a:rPr>
              <a:t>Areas in Investigations</a:t>
            </a:r>
            <a:endParaRPr lang="en-US" sz="2000" dirty="0">
              <a:solidFill>
                <a:schemeClr val="accent2"/>
              </a:solidFill>
            </a:endParaRPr>
          </a:p>
        </p:txBody>
      </p:sp>
      <p:sp>
        <p:nvSpPr>
          <p:cNvPr id="14" name="TextBox 13">
            <a:extLst>
              <a:ext uri="{FF2B5EF4-FFF2-40B4-BE49-F238E27FC236}">
                <a16:creationId xmlns:a16="http://schemas.microsoft.com/office/drawing/2014/main" id="{5BE41683-FDBE-4F96-8EE9-1CE31C8BCA06}"/>
              </a:ext>
            </a:extLst>
          </p:cNvPr>
          <p:cNvSpPr txBox="1"/>
          <p:nvPr/>
        </p:nvSpPr>
        <p:spPr>
          <a:xfrm>
            <a:off x="943633" y="3555903"/>
            <a:ext cx="4762223" cy="2585323"/>
          </a:xfrm>
          <a:prstGeom prst="rect">
            <a:avLst/>
          </a:prstGeom>
          <a:noFill/>
        </p:spPr>
        <p:txBody>
          <a:bodyPr wrap="square">
            <a:spAutoFit/>
          </a:bodyPr>
          <a:lstStyle/>
          <a:p>
            <a:pPr marL="285750" indent="-285750">
              <a:buFont typeface="Arial" panose="020B0604020202020204" pitchFamily="34" charset="0"/>
              <a:buChar char="•"/>
            </a:pPr>
            <a:r>
              <a:rPr lang="en-US" dirty="0"/>
              <a:t>The general performance of each company</a:t>
            </a:r>
          </a:p>
          <a:p>
            <a:pPr marL="742950" lvl="1" indent="-285750">
              <a:buFont typeface="Arial" panose="020B0604020202020204" pitchFamily="34" charset="0"/>
              <a:buChar char="•"/>
            </a:pPr>
            <a:r>
              <a:rPr lang="en-US" dirty="0"/>
              <a:t>Cost of trip, price charged, profit</a:t>
            </a:r>
          </a:p>
          <a:p>
            <a:pPr marL="285750" indent="-285750">
              <a:buFont typeface="Arial" panose="020B0604020202020204" pitchFamily="34" charset="0"/>
              <a:buChar char="•"/>
            </a:pPr>
            <a:r>
              <a:rPr lang="en-US" dirty="0"/>
              <a:t>Customers maintenance of each company</a:t>
            </a:r>
          </a:p>
          <a:p>
            <a:pPr marL="742950" lvl="1" indent="-285750">
              <a:buFont typeface="Arial" panose="020B0604020202020204" pitchFamily="34" charset="0"/>
              <a:buChar char="•"/>
            </a:pPr>
            <a:r>
              <a:rPr lang="en-US" dirty="0"/>
              <a:t>Yearly increase in customers</a:t>
            </a:r>
          </a:p>
          <a:p>
            <a:pPr marL="742950" lvl="1" indent="-285750">
              <a:buFont typeface="Arial" panose="020B0604020202020204" pitchFamily="34" charset="0"/>
              <a:buChar char="•"/>
            </a:pPr>
            <a:r>
              <a:rPr lang="en-US" dirty="0"/>
              <a:t>Evaluation of current customers</a:t>
            </a:r>
          </a:p>
          <a:p>
            <a:pPr marL="285750" indent="-285750">
              <a:buFont typeface="Arial" panose="020B0604020202020204" pitchFamily="34" charset="0"/>
              <a:buChar char="•"/>
            </a:pPr>
            <a:r>
              <a:rPr lang="en-US" dirty="0"/>
              <a:t>Operation assessment of each company</a:t>
            </a:r>
          </a:p>
          <a:p>
            <a:pPr marL="742950" lvl="1" indent="-285750">
              <a:buFont typeface="Arial" panose="020B0604020202020204" pitchFamily="34" charset="0"/>
              <a:buChar char="•"/>
            </a:pPr>
            <a:r>
              <a:rPr lang="en-US" dirty="0"/>
              <a:t>Location-wise</a:t>
            </a:r>
          </a:p>
          <a:p>
            <a:pPr marL="742950" lvl="1" indent="-285750">
              <a:buFont typeface="Arial" panose="020B0604020202020204" pitchFamily="34" charset="0"/>
              <a:buChar char="•"/>
            </a:pPr>
            <a:r>
              <a:rPr lang="en-US" dirty="0"/>
              <a:t>Seasonal-wise</a:t>
            </a:r>
          </a:p>
          <a:p>
            <a:pPr marL="285750" indent="-285750">
              <a:buFont typeface="Arial" panose="020B0604020202020204" pitchFamily="34" charset="0"/>
              <a:buChar char="•"/>
            </a:pPr>
            <a:endParaRPr lang="en-US" dirty="0"/>
          </a:p>
        </p:txBody>
      </p:sp>
      <p:sp>
        <p:nvSpPr>
          <p:cNvPr id="15" name="TextBox 14">
            <a:extLst>
              <a:ext uri="{FF2B5EF4-FFF2-40B4-BE49-F238E27FC236}">
                <a16:creationId xmlns:a16="http://schemas.microsoft.com/office/drawing/2014/main" id="{B1E1050F-16D4-41D6-4FB1-071851E54681}"/>
              </a:ext>
            </a:extLst>
          </p:cNvPr>
          <p:cNvSpPr txBox="1"/>
          <p:nvPr/>
        </p:nvSpPr>
        <p:spPr>
          <a:xfrm>
            <a:off x="7455408" y="3028890"/>
            <a:ext cx="2804160" cy="400110"/>
          </a:xfrm>
          <a:prstGeom prst="rect">
            <a:avLst/>
          </a:prstGeom>
          <a:noFill/>
        </p:spPr>
        <p:txBody>
          <a:bodyPr wrap="square">
            <a:spAutoFit/>
          </a:bodyPr>
          <a:lstStyle/>
          <a:p>
            <a:r>
              <a:rPr lang="en-US" sz="2000" b="1" dirty="0">
                <a:solidFill>
                  <a:schemeClr val="accent2"/>
                </a:solidFill>
                <a:latin typeface="Lato Extended"/>
              </a:rPr>
              <a:t>General Approach</a:t>
            </a:r>
            <a:endParaRPr lang="en-US" sz="2000" dirty="0">
              <a:solidFill>
                <a:schemeClr val="accent2"/>
              </a:solidFill>
            </a:endParaRPr>
          </a:p>
        </p:txBody>
      </p:sp>
      <p:sp>
        <p:nvSpPr>
          <p:cNvPr id="17" name="TextBox 16">
            <a:extLst>
              <a:ext uri="{FF2B5EF4-FFF2-40B4-BE49-F238E27FC236}">
                <a16:creationId xmlns:a16="http://schemas.microsoft.com/office/drawing/2014/main" id="{6937DF4F-F83B-EF4B-7F9D-3473A19ECE1E}"/>
              </a:ext>
            </a:extLst>
          </p:cNvPr>
          <p:cNvSpPr txBox="1"/>
          <p:nvPr/>
        </p:nvSpPr>
        <p:spPr>
          <a:xfrm>
            <a:off x="6820177" y="3584591"/>
            <a:ext cx="4762223" cy="2031325"/>
          </a:xfrm>
          <a:prstGeom prst="rect">
            <a:avLst/>
          </a:prstGeom>
          <a:noFill/>
        </p:spPr>
        <p:txBody>
          <a:bodyPr wrap="square">
            <a:spAutoFit/>
          </a:bodyPr>
          <a:lstStyle/>
          <a:p>
            <a:r>
              <a:rPr lang="en-US" dirty="0"/>
              <a:t>The general approach for this business investment research is using EDA and data visualizations to identify the current situation for each cab company, then leading to a comprehensive assessment of the performance of each cab company with an ultimate suggestion at the end of the report.</a:t>
            </a:r>
          </a:p>
        </p:txBody>
      </p:sp>
    </p:spTree>
    <p:extLst>
      <p:ext uri="{BB962C8B-B14F-4D97-AF65-F5344CB8AC3E}">
        <p14:creationId xmlns:p14="http://schemas.microsoft.com/office/powerpoint/2010/main" val="3815121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755904" y="23018"/>
            <a:ext cx="10515600" cy="1325563"/>
          </a:xfrm>
        </p:spPr>
        <p:txBody>
          <a:bodyPr>
            <a:normAutofit/>
          </a:bodyPr>
          <a:lstStyle/>
          <a:p>
            <a:r>
              <a:rPr lang="en-US" sz="4000" b="1" dirty="0">
                <a:solidFill>
                  <a:schemeClr val="accent2"/>
                </a:solidFill>
                <a:latin typeface="Calibri" panose="020F0502020204030204" pitchFamily="34" charset="0"/>
                <a:cs typeface="Calibri" panose="020F0502020204030204" pitchFamily="34" charset="0"/>
              </a:rPr>
              <a:t>Exploratory Data Analysis</a:t>
            </a:r>
          </a:p>
        </p:txBody>
      </p:sp>
      <p:sp>
        <p:nvSpPr>
          <p:cNvPr id="10" name="TextBox 9">
            <a:extLst>
              <a:ext uri="{FF2B5EF4-FFF2-40B4-BE49-F238E27FC236}">
                <a16:creationId xmlns:a16="http://schemas.microsoft.com/office/drawing/2014/main" id="{817D55FA-7316-F0D0-1BA8-7984E68327C3}"/>
              </a:ext>
            </a:extLst>
          </p:cNvPr>
          <p:cNvSpPr txBox="1"/>
          <p:nvPr/>
        </p:nvSpPr>
        <p:spPr>
          <a:xfrm>
            <a:off x="307155" y="1602099"/>
            <a:ext cx="6105698" cy="400110"/>
          </a:xfrm>
          <a:prstGeom prst="rect">
            <a:avLst/>
          </a:prstGeom>
          <a:noFill/>
        </p:spPr>
        <p:txBody>
          <a:bodyPr wrap="square">
            <a:spAutoFit/>
          </a:bodyPr>
          <a:lstStyle/>
          <a:p>
            <a:r>
              <a:rPr lang="en-US" sz="2000" b="1" dirty="0">
                <a:solidFill>
                  <a:schemeClr val="accent2"/>
                </a:solidFill>
                <a:latin typeface="Lato Extended"/>
              </a:rPr>
              <a:t>Hypothesis</a:t>
            </a:r>
            <a:endParaRPr lang="en-US" sz="2000" dirty="0">
              <a:solidFill>
                <a:schemeClr val="accent2"/>
              </a:solidFill>
            </a:endParaRPr>
          </a:p>
        </p:txBody>
      </p:sp>
      <p:sp>
        <p:nvSpPr>
          <p:cNvPr id="11" name="Content Placeholder 2">
            <a:extLst>
              <a:ext uri="{FF2B5EF4-FFF2-40B4-BE49-F238E27FC236}">
                <a16:creationId xmlns:a16="http://schemas.microsoft.com/office/drawing/2014/main" id="{12D77A12-4163-E720-5923-D8A0E898A29D}"/>
              </a:ext>
            </a:extLst>
          </p:cNvPr>
          <p:cNvSpPr txBox="1">
            <a:spLocks/>
          </p:cNvSpPr>
          <p:nvPr/>
        </p:nvSpPr>
        <p:spPr>
          <a:xfrm>
            <a:off x="1889760" y="1625118"/>
            <a:ext cx="8113776" cy="4754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Which cab company has greater performance in terms of profit?</a:t>
            </a:r>
          </a:p>
        </p:txBody>
      </p:sp>
      <p:pic>
        <p:nvPicPr>
          <p:cNvPr id="13" name="Picture 12">
            <a:extLst>
              <a:ext uri="{FF2B5EF4-FFF2-40B4-BE49-F238E27FC236}">
                <a16:creationId xmlns:a16="http://schemas.microsoft.com/office/drawing/2014/main" id="{2D18E9D6-9A53-C211-B599-48B046E21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 y="2480783"/>
            <a:ext cx="4127876" cy="2748284"/>
          </a:xfrm>
          <a:prstGeom prst="rect">
            <a:avLst/>
          </a:prstGeom>
        </p:spPr>
      </p:pic>
      <p:pic>
        <p:nvPicPr>
          <p:cNvPr id="17" name="Picture 16">
            <a:extLst>
              <a:ext uri="{FF2B5EF4-FFF2-40B4-BE49-F238E27FC236}">
                <a16:creationId xmlns:a16="http://schemas.microsoft.com/office/drawing/2014/main" id="{282485EC-3788-F294-B480-30CF8E99A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2046" y="2577523"/>
            <a:ext cx="4349954" cy="2837393"/>
          </a:xfrm>
          <a:prstGeom prst="rect">
            <a:avLst/>
          </a:prstGeom>
        </p:spPr>
      </p:pic>
      <p:pic>
        <p:nvPicPr>
          <p:cNvPr id="15" name="Picture 14">
            <a:extLst>
              <a:ext uri="{FF2B5EF4-FFF2-40B4-BE49-F238E27FC236}">
                <a16:creationId xmlns:a16="http://schemas.microsoft.com/office/drawing/2014/main" id="{565A2E24-A24B-A5E1-F1E8-7AA7815D78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4550" y="2480783"/>
            <a:ext cx="4264196" cy="2837393"/>
          </a:xfrm>
          <a:prstGeom prst="rect">
            <a:avLst/>
          </a:prstGeom>
        </p:spPr>
      </p:pic>
      <p:sp>
        <p:nvSpPr>
          <p:cNvPr id="18" name="Content Placeholder 2">
            <a:extLst>
              <a:ext uri="{FF2B5EF4-FFF2-40B4-BE49-F238E27FC236}">
                <a16:creationId xmlns:a16="http://schemas.microsoft.com/office/drawing/2014/main" id="{CC43AB34-E37D-2764-2BBC-3591841F2B97}"/>
              </a:ext>
            </a:extLst>
          </p:cNvPr>
          <p:cNvSpPr txBox="1">
            <a:spLocks/>
          </p:cNvSpPr>
          <p:nvPr/>
        </p:nvSpPr>
        <p:spPr>
          <a:xfrm>
            <a:off x="530352" y="5961888"/>
            <a:ext cx="10827881" cy="6596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As shown in the graph, the Yellow Cab Company has a greater cost of trip and price charged compared to the Pink Cab Company, which leads to a greater profit overall. Meanwhile, as shown in the profit plot, the Yellow Cab Company has the majority of profit income, while the Pink Cab Company has a small portion of negative profit income towards the left of the graph.</a:t>
            </a:r>
          </a:p>
        </p:txBody>
      </p:sp>
      <p:sp>
        <p:nvSpPr>
          <p:cNvPr id="20" name="TextBox 19">
            <a:extLst>
              <a:ext uri="{FF2B5EF4-FFF2-40B4-BE49-F238E27FC236}">
                <a16:creationId xmlns:a16="http://schemas.microsoft.com/office/drawing/2014/main" id="{03E53E7F-C9FE-B8C0-41DC-0E8730DF3E7F}"/>
              </a:ext>
            </a:extLst>
          </p:cNvPr>
          <p:cNvSpPr txBox="1"/>
          <p:nvPr/>
        </p:nvSpPr>
        <p:spPr>
          <a:xfrm>
            <a:off x="307155" y="5455366"/>
            <a:ext cx="6140196" cy="369332"/>
          </a:xfrm>
          <a:prstGeom prst="rect">
            <a:avLst/>
          </a:prstGeom>
          <a:noFill/>
        </p:spPr>
        <p:txBody>
          <a:bodyPr wrap="square">
            <a:spAutoFit/>
          </a:bodyPr>
          <a:lstStyle/>
          <a:p>
            <a:r>
              <a:rPr lang="en-US" b="1" dirty="0">
                <a:solidFill>
                  <a:schemeClr val="accent2"/>
                </a:solidFill>
                <a:latin typeface="Lato Extended"/>
              </a:rPr>
              <a:t>Conclusion</a:t>
            </a:r>
            <a:endParaRPr lang="en-US" sz="1800" dirty="0">
              <a:solidFill>
                <a:schemeClr val="accent2"/>
              </a:solidFill>
            </a:endParaRPr>
          </a:p>
        </p:txBody>
      </p:sp>
    </p:spTree>
    <p:extLst>
      <p:ext uri="{BB962C8B-B14F-4D97-AF65-F5344CB8AC3E}">
        <p14:creationId xmlns:p14="http://schemas.microsoft.com/office/powerpoint/2010/main" val="3792289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755904" y="23018"/>
            <a:ext cx="10515600" cy="1325563"/>
          </a:xfrm>
        </p:spPr>
        <p:txBody>
          <a:bodyPr>
            <a:normAutofit/>
          </a:bodyPr>
          <a:lstStyle/>
          <a:p>
            <a:r>
              <a:rPr lang="en-US" sz="4000" b="1" dirty="0">
                <a:solidFill>
                  <a:schemeClr val="accent2"/>
                </a:solidFill>
                <a:latin typeface="Calibri" panose="020F0502020204030204" pitchFamily="34" charset="0"/>
                <a:cs typeface="Calibri" panose="020F0502020204030204" pitchFamily="34" charset="0"/>
              </a:rPr>
              <a:t>Exploratory Data Analysis</a:t>
            </a:r>
          </a:p>
        </p:txBody>
      </p:sp>
      <p:sp>
        <p:nvSpPr>
          <p:cNvPr id="10" name="TextBox 9">
            <a:extLst>
              <a:ext uri="{FF2B5EF4-FFF2-40B4-BE49-F238E27FC236}">
                <a16:creationId xmlns:a16="http://schemas.microsoft.com/office/drawing/2014/main" id="{817D55FA-7316-F0D0-1BA8-7984E68327C3}"/>
              </a:ext>
            </a:extLst>
          </p:cNvPr>
          <p:cNvSpPr txBox="1"/>
          <p:nvPr/>
        </p:nvSpPr>
        <p:spPr>
          <a:xfrm>
            <a:off x="307155" y="1602099"/>
            <a:ext cx="6105698" cy="400110"/>
          </a:xfrm>
          <a:prstGeom prst="rect">
            <a:avLst/>
          </a:prstGeom>
          <a:noFill/>
        </p:spPr>
        <p:txBody>
          <a:bodyPr wrap="square">
            <a:spAutoFit/>
          </a:bodyPr>
          <a:lstStyle/>
          <a:p>
            <a:r>
              <a:rPr lang="en-US" sz="2000" b="1" dirty="0">
                <a:solidFill>
                  <a:schemeClr val="accent2"/>
                </a:solidFill>
                <a:latin typeface="Lato Extended"/>
              </a:rPr>
              <a:t>Hypothesis</a:t>
            </a:r>
            <a:endParaRPr lang="en-US" sz="2000" dirty="0">
              <a:solidFill>
                <a:schemeClr val="accent2"/>
              </a:solidFill>
            </a:endParaRPr>
          </a:p>
        </p:txBody>
      </p:sp>
      <p:sp>
        <p:nvSpPr>
          <p:cNvPr id="11" name="Content Placeholder 2">
            <a:extLst>
              <a:ext uri="{FF2B5EF4-FFF2-40B4-BE49-F238E27FC236}">
                <a16:creationId xmlns:a16="http://schemas.microsoft.com/office/drawing/2014/main" id="{12D77A12-4163-E720-5923-D8A0E898A29D}"/>
              </a:ext>
            </a:extLst>
          </p:cNvPr>
          <p:cNvSpPr txBox="1">
            <a:spLocks/>
          </p:cNvSpPr>
          <p:nvPr/>
        </p:nvSpPr>
        <p:spPr>
          <a:xfrm>
            <a:off x="1889760" y="1625118"/>
            <a:ext cx="8113776" cy="4754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Which cab company has better customer maintenance? </a:t>
            </a:r>
          </a:p>
        </p:txBody>
      </p:sp>
      <p:sp>
        <p:nvSpPr>
          <p:cNvPr id="18" name="Content Placeholder 2">
            <a:extLst>
              <a:ext uri="{FF2B5EF4-FFF2-40B4-BE49-F238E27FC236}">
                <a16:creationId xmlns:a16="http://schemas.microsoft.com/office/drawing/2014/main" id="{CC43AB34-E37D-2764-2BBC-3591841F2B97}"/>
              </a:ext>
            </a:extLst>
          </p:cNvPr>
          <p:cNvSpPr txBox="1">
            <a:spLocks/>
          </p:cNvSpPr>
          <p:nvPr/>
        </p:nvSpPr>
        <p:spPr>
          <a:xfrm>
            <a:off x="530352" y="5961888"/>
            <a:ext cx="10827881" cy="6596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As shown in the graph, the Yellow Cab Company started with a greater number of customers compared to the Pink Cab Company. However, the number of customers that only have used it one time of the service for the Pink Cab Company is almost the same as the Yellow Cab Company, which alternatively indicated the Yellow Cab Company maintains their customers better. </a:t>
            </a:r>
          </a:p>
        </p:txBody>
      </p:sp>
      <p:sp>
        <p:nvSpPr>
          <p:cNvPr id="20" name="TextBox 19">
            <a:extLst>
              <a:ext uri="{FF2B5EF4-FFF2-40B4-BE49-F238E27FC236}">
                <a16:creationId xmlns:a16="http://schemas.microsoft.com/office/drawing/2014/main" id="{03E53E7F-C9FE-B8C0-41DC-0E8730DF3E7F}"/>
              </a:ext>
            </a:extLst>
          </p:cNvPr>
          <p:cNvSpPr txBox="1"/>
          <p:nvPr/>
        </p:nvSpPr>
        <p:spPr>
          <a:xfrm>
            <a:off x="307155" y="5592556"/>
            <a:ext cx="6140196" cy="369332"/>
          </a:xfrm>
          <a:prstGeom prst="rect">
            <a:avLst/>
          </a:prstGeom>
          <a:noFill/>
        </p:spPr>
        <p:txBody>
          <a:bodyPr wrap="square">
            <a:spAutoFit/>
          </a:bodyPr>
          <a:lstStyle/>
          <a:p>
            <a:r>
              <a:rPr lang="en-US" b="1" dirty="0">
                <a:solidFill>
                  <a:schemeClr val="accent2"/>
                </a:solidFill>
                <a:latin typeface="Lato Extended"/>
              </a:rPr>
              <a:t>Conclusion</a:t>
            </a:r>
            <a:endParaRPr lang="en-US" sz="1800" dirty="0">
              <a:solidFill>
                <a:schemeClr val="accent2"/>
              </a:solidFill>
            </a:endParaRPr>
          </a:p>
        </p:txBody>
      </p:sp>
      <p:pic>
        <p:nvPicPr>
          <p:cNvPr id="3" name="Picture 2">
            <a:extLst>
              <a:ext uri="{FF2B5EF4-FFF2-40B4-BE49-F238E27FC236}">
                <a16:creationId xmlns:a16="http://schemas.microsoft.com/office/drawing/2014/main" id="{E7DF8C39-67F8-2983-AA73-55148CBA5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55" y="2026341"/>
            <a:ext cx="5188807" cy="3527366"/>
          </a:xfrm>
          <a:prstGeom prst="rect">
            <a:avLst/>
          </a:prstGeom>
        </p:spPr>
      </p:pic>
      <p:pic>
        <p:nvPicPr>
          <p:cNvPr id="7" name="Picture 6">
            <a:extLst>
              <a:ext uri="{FF2B5EF4-FFF2-40B4-BE49-F238E27FC236}">
                <a16:creationId xmlns:a16="http://schemas.microsoft.com/office/drawing/2014/main" id="{8C7CF6B7-9708-4034-7C18-F288402F6D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5171" y="1990055"/>
            <a:ext cx="5422939" cy="3787167"/>
          </a:xfrm>
          <a:prstGeom prst="rect">
            <a:avLst/>
          </a:prstGeom>
        </p:spPr>
      </p:pic>
    </p:spTree>
    <p:extLst>
      <p:ext uri="{BB962C8B-B14F-4D97-AF65-F5344CB8AC3E}">
        <p14:creationId xmlns:p14="http://schemas.microsoft.com/office/powerpoint/2010/main" val="4238314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755904" y="23018"/>
            <a:ext cx="10515600" cy="1325563"/>
          </a:xfrm>
        </p:spPr>
        <p:txBody>
          <a:bodyPr>
            <a:normAutofit/>
          </a:bodyPr>
          <a:lstStyle/>
          <a:p>
            <a:r>
              <a:rPr lang="en-US" sz="4000" b="1" dirty="0">
                <a:solidFill>
                  <a:schemeClr val="accent2"/>
                </a:solidFill>
                <a:latin typeface="Calibri" panose="020F0502020204030204" pitchFamily="34" charset="0"/>
                <a:cs typeface="Calibri" panose="020F0502020204030204" pitchFamily="34" charset="0"/>
              </a:rPr>
              <a:t>Exploratory Data Analysis</a:t>
            </a:r>
          </a:p>
        </p:txBody>
      </p:sp>
      <p:sp>
        <p:nvSpPr>
          <p:cNvPr id="10" name="TextBox 9">
            <a:extLst>
              <a:ext uri="{FF2B5EF4-FFF2-40B4-BE49-F238E27FC236}">
                <a16:creationId xmlns:a16="http://schemas.microsoft.com/office/drawing/2014/main" id="{817D55FA-7316-F0D0-1BA8-7984E68327C3}"/>
              </a:ext>
            </a:extLst>
          </p:cNvPr>
          <p:cNvSpPr txBox="1"/>
          <p:nvPr/>
        </p:nvSpPr>
        <p:spPr>
          <a:xfrm>
            <a:off x="307155" y="1602099"/>
            <a:ext cx="6105698" cy="400110"/>
          </a:xfrm>
          <a:prstGeom prst="rect">
            <a:avLst/>
          </a:prstGeom>
          <a:noFill/>
        </p:spPr>
        <p:txBody>
          <a:bodyPr wrap="square">
            <a:spAutoFit/>
          </a:bodyPr>
          <a:lstStyle/>
          <a:p>
            <a:r>
              <a:rPr lang="en-US" sz="2000" b="1" dirty="0">
                <a:solidFill>
                  <a:schemeClr val="accent2"/>
                </a:solidFill>
                <a:latin typeface="Lato Extended"/>
              </a:rPr>
              <a:t>Hypothesis</a:t>
            </a:r>
            <a:endParaRPr lang="en-US" sz="2000" dirty="0">
              <a:solidFill>
                <a:schemeClr val="accent2"/>
              </a:solidFill>
            </a:endParaRPr>
          </a:p>
        </p:txBody>
      </p:sp>
      <p:sp>
        <p:nvSpPr>
          <p:cNvPr id="11" name="Content Placeholder 2">
            <a:extLst>
              <a:ext uri="{FF2B5EF4-FFF2-40B4-BE49-F238E27FC236}">
                <a16:creationId xmlns:a16="http://schemas.microsoft.com/office/drawing/2014/main" id="{12D77A12-4163-E720-5923-D8A0E898A29D}"/>
              </a:ext>
            </a:extLst>
          </p:cNvPr>
          <p:cNvSpPr txBox="1">
            <a:spLocks/>
          </p:cNvSpPr>
          <p:nvPr/>
        </p:nvSpPr>
        <p:spPr>
          <a:xfrm>
            <a:off x="1889759" y="1625118"/>
            <a:ext cx="9831186" cy="4754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Which cab company has better customer maintenance in terms of yearly increase? </a:t>
            </a:r>
          </a:p>
        </p:txBody>
      </p:sp>
      <p:sp>
        <p:nvSpPr>
          <p:cNvPr id="18" name="Content Placeholder 2">
            <a:extLst>
              <a:ext uri="{FF2B5EF4-FFF2-40B4-BE49-F238E27FC236}">
                <a16:creationId xmlns:a16="http://schemas.microsoft.com/office/drawing/2014/main" id="{CC43AB34-E37D-2764-2BBC-3591841F2B97}"/>
              </a:ext>
            </a:extLst>
          </p:cNvPr>
          <p:cNvSpPr txBox="1">
            <a:spLocks/>
          </p:cNvSpPr>
          <p:nvPr/>
        </p:nvSpPr>
        <p:spPr>
          <a:xfrm>
            <a:off x="504582" y="5824698"/>
            <a:ext cx="10827881" cy="6596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As shown in the graph, the Yellow Cab Company has an overall greater customer population compared to the Pink Cab Company. Furthermore, the increasing number of customers is greater than the Pink Cab Company from 2016 to 2017. Despite the Yellow Cab Company decreasing the greater number of customers from 2017 to 2018, both companies show a decrement in customers during that period.  </a:t>
            </a:r>
          </a:p>
        </p:txBody>
      </p:sp>
      <p:sp>
        <p:nvSpPr>
          <p:cNvPr id="20" name="TextBox 19">
            <a:extLst>
              <a:ext uri="{FF2B5EF4-FFF2-40B4-BE49-F238E27FC236}">
                <a16:creationId xmlns:a16="http://schemas.microsoft.com/office/drawing/2014/main" id="{03E53E7F-C9FE-B8C0-41DC-0E8730DF3E7F}"/>
              </a:ext>
            </a:extLst>
          </p:cNvPr>
          <p:cNvSpPr txBox="1"/>
          <p:nvPr/>
        </p:nvSpPr>
        <p:spPr>
          <a:xfrm>
            <a:off x="307155" y="5455366"/>
            <a:ext cx="6140196" cy="369332"/>
          </a:xfrm>
          <a:prstGeom prst="rect">
            <a:avLst/>
          </a:prstGeom>
          <a:noFill/>
        </p:spPr>
        <p:txBody>
          <a:bodyPr wrap="square">
            <a:spAutoFit/>
          </a:bodyPr>
          <a:lstStyle/>
          <a:p>
            <a:r>
              <a:rPr lang="en-US" b="1" dirty="0">
                <a:solidFill>
                  <a:schemeClr val="accent2"/>
                </a:solidFill>
                <a:latin typeface="Lato Extended"/>
              </a:rPr>
              <a:t>Conclusion</a:t>
            </a:r>
            <a:endParaRPr lang="en-US" sz="1800" dirty="0">
              <a:solidFill>
                <a:schemeClr val="accent2"/>
              </a:solidFill>
            </a:endParaRPr>
          </a:p>
        </p:txBody>
      </p:sp>
      <p:pic>
        <p:nvPicPr>
          <p:cNvPr id="3" name="Picture 2">
            <a:extLst>
              <a:ext uri="{FF2B5EF4-FFF2-40B4-BE49-F238E27FC236}">
                <a16:creationId xmlns:a16="http://schemas.microsoft.com/office/drawing/2014/main" id="{B54E8BB5-1373-872F-C280-0D6636AA1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3627" y="2100550"/>
            <a:ext cx="5595132" cy="3724148"/>
          </a:xfrm>
          <a:prstGeom prst="rect">
            <a:avLst/>
          </a:prstGeom>
        </p:spPr>
      </p:pic>
    </p:spTree>
    <p:extLst>
      <p:ext uri="{BB962C8B-B14F-4D97-AF65-F5344CB8AC3E}">
        <p14:creationId xmlns:p14="http://schemas.microsoft.com/office/powerpoint/2010/main" val="2965255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755904" y="23018"/>
            <a:ext cx="10515600" cy="1325563"/>
          </a:xfrm>
        </p:spPr>
        <p:txBody>
          <a:bodyPr>
            <a:normAutofit/>
          </a:bodyPr>
          <a:lstStyle/>
          <a:p>
            <a:r>
              <a:rPr lang="en-US" sz="4000" b="1" dirty="0">
                <a:solidFill>
                  <a:schemeClr val="accent2"/>
                </a:solidFill>
                <a:latin typeface="Calibri" panose="020F0502020204030204" pitchFamily="34" charset="0"/>
                <a:cs typeface="Calibri" panose="020F0502020204030204" pitchFamily="34" charset="0"/>
              </a:rPr>
              <a:t>Exploratory Data Analysis</a:t>
            </a:r>
          </a:p>
        </p:txBody>
      </p:sp>
      <p:sp>
        <p:nvSpPr>
          <p:cNvPr id="10" name="TextBox 9">
            <a:extLst>
              <a:ext uri="{FF2B5EF4-FFF2-40B4-BE49-F238E27FC236}">
                <a16:creationId xmlns:a16="http://schemas.microsoft.com/office/drawing/2014/main" id="{817D55FA-7316-F0D0-1BA8-7984E68327C3}"/>
              </a:ext>
            </a:extLst>
          </p:cNvPr>
          <p:cNvSpPr txBox="1"/>
          <p:nvPr/>
        </p:nvSpPr>
        <p:spPr>
          <a:xfrm>
            <a:off x="259495" y="1493609"/>
            <a:ext cx="6105698" cy="400110"/>
          </a:xfrm>
          <a:prstGeom prst="rect">
            <a:avLst/>
          </a:prstGeom>
          <a:noFill/>
        </p:spPr>
        <p:txBody>
          <a:bodyPr wrap="square">
            <a:spAutoFit/>
          </a:bodyPr>
          <a:lstStyle/>
          <a:p>
            <a:r>
              <a:rPr lang="en-US" sz="2000" b="1" dirty="0">
                <a:solidFill>
                  <a:schemeClr val="accent2"/>
                </a:solidFill>
                <a:latin typeface="Lato Extended"/>
              </a:rPr>
              <a:t>Hypothesis</a:t>
            </a:r>
            <a:endParaRPr lang="en-US" sz="2000" dirty="0">
              <a:solidFill>
                <a:schemeClr val="accent2"/>
              </a:solidFill>
            </a:endParaRPr>
          </a:p>
        </p:txBody>
      </p:sp>
      <p:sp>
        <p:nvSpPr>
          <p:cNvPr id="11" name="Content Placeholder 2">
            <a:extLst>
              <a:ext uri="{FF2B5EF4-FFF2-40B4-BE49-F238E27FC236}">
                <a16:creationId xmlns:a16="http://schemas.microsoft.com/office/drawing/2014/main" id="{12D77A12-4163-E720-5923-D8A0E898A29D}"/>
              </a:ext>
            </a:extLst>
          </p:cNvPr>
          <p:cNvSpPr txBox="1">
            <a:spLocks/>
          </p:cNvSpPr>
          <p:nvPr/>
        </p:nvSpPr>
        <p:spPr>
          <a:xfrm>
            <a:off x="1815868" y="1526777"/>
            <a:ext cx="9831186" cy="4754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What is the geographic distributions for both cab companies?</a:t>
            </a:r>
          </a:p>
        </p:txBody>
      </p:sp>
      <p:sp>
        <p:nvSpPr>
          <p:cNvPr id="18" name="Content Placeholder 2">
            <a:extLst>
              <a:ext uri="{FF2B5EF4-FFF2-40B4-BE49-F238E27FC236}">
                <a16:creationId xmlns:a16="http://schemas.microsoft.com/office/drawing/2014/main" id="{CC43AB34-E37D-2764-2BBC-3591841F2B97}"/>
              </a:ext>
            </a:extLst>
          </p:cNvPr>
          <p:cNvSpPr txBox="1">
            <a:spLocks/>
          </p:cNvSpPr>
          <p:nvPr/>
        </p:nvSpPr>
        <p:spPr>
          <a:xfrm>
            <a:off x="504582" y="5824698"/>
            <a:ext cx="10827881" cy="6596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As shown in the graph, the Yellow Cab Company occupies a greater share in almost every city compared to the Pink Cab Company, and its dominance manifests especially in cities such as Boston, Chicago, New York, and Washington. For San Diego, the Pink Cab Company has a greater number of customers than the Yellow Cab Company, but the Yellow Cab Company is more advantageous since it has a greater dominance in the market. </a:t>
            </a:r>
          </a:p>
        </p:txBody>
      </p:sp>
      <p:sp>
        <p:nvSpPr>
          <p:cNvPr id="20" name="TextBox 19">
            <a:extLst>
              <a:ext uri="{FF2B5EF4-FFF2-40B4-BE49-F238E27FC236}">
                <a16:creationId xmlns:a16="http://schemas.microsoft.com/office/drawing/2014/main" id="{03E53E7F-C9FE-B8C0-41DC-0E8730DF3E7F}"/>
              </a:ext>
            </a:extLst>
          </p:cNvPr>
          <p:cNvSpPr txBox="1"/>
          <p:nvPr/>
        </p:nvSpPr>
        <p:spPr>
          <a:xfrm>
            <a:off x="307155" y="5455366"/>
            <a:ext cx="6140196" cy="369332"/>
          </a:xfrm>
          <a:prstGeom prst="rect">
            <a:avLst/>
          </a:prstGeom>
          <a:noFill/>
        </p:spPr>
        <p:txBody>
          <a:bodyPr wrap="square">
            <a:spAutoFit/>
          </a:bodyPr>
          <a:lstStyle/>
          <a:p>
            <a:r>
              <a:rPr lang="en-US" b="1" dirty="0">
                <a:solidFill>
                  <a:schemeClr val="accent2"/>
                </a:solidFill>
                <a:latin typeface="Lato Extended"/>
              </a:rPr>
              <a:t>Conclusion</a:t>
            </a:r>
            <a:endParaRPr lang="en-US" sz="1800" dirty="0">
              <a:solidFill>
                <a:schemeClr val="accent2"/>
              </a:solidFill>
            </a:endParaRPr>
          </a:p>
        </p:txBody>
      </p:sp>
      <p:pic>
        <p:nvPicPr>
          <p:cNvPr id="5" name="Picture 4">
            <a:extLst>
              <a:ext uri="{FF2B5EF4-FFF2-40B4-BE49-F238E27FC236}">
                <a16:creationId xmlns:a16="http://schemas.microsoft.com/office/drawing/2014/main" id="{03E7E16A-8B9C-E0D0-D315-AC8655ADD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491" y="1994455"/>
            <a:ext cx="5490461" cy="3837997"/>
          </a:xfrm>
          <a:prstGeom prst="rect">
            <a:avLst/>
          </a:prstGeom>
        </p:spPr>
      </p:pic>
    </p:spTree>
    <p:extLst>
      <p:ext uri="{BB962C8B-B14F-4D97-AF65-F5344CB8AC3E}">
        <p14:creationId xmlns:p14="http://schemas.microsoft.com/office/powerpoint/2010/main" val="1363952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755904" y="23018"/>
            <a:ext cx="10515600" cy="1325563"/>
          </a:xfrm>
        </p:spPr>
        <p:txBody>
          <a:bodyPr>
            <a:normAutofit/>
          </a:bodyPr>
          <a:lstStyle/>
          <a:p>
            <a:r>
              <a:rPr lang="en-US" sz="4000" b="1" dirty="0">
                <a:solidFill>
                  <a:schemeClr val="accent2"/>
                </a:solidFill>
                <a:latin typeface="Calibri" panose="020F0502020204030204" pitchFamily="34" charset="0"/>
                <a:cs typeface="Calibri" panose="020F0502020204030204" pitchFamily="34" charset="0"/>
              </a:rPr>
              <a:t>Exploratory Data Analysis</a:t>
            </a:r>
          </a:p>
        </p:txBody>
      </p:sp>
      <p:sp>
        <p:nvSpPr>
          <p:cNvPr id="10" name="TextBox 9">
            <a:extLst>
              <a:ext uri="{FF2B5EF4-FFF2-40B4-BE49-F238E27FC236}">
                <a16:creationId xmlns:a16="http://schemas.microsoft.com/office/drawing/2014/main" id="{817D55FA-7316-F0D0-1BA8-7984E68327C3}"/>
              </a:ext>
            </a:extLst>
          </p:cNvPr>
          <p:cNvSpPr txBox="1"/>
          <p:nvPr/>
        </p:nvSpPr>
        <p:spPr>
          <a:xfrm>
            <a:off x="259495" y="1493609"/>
            <a:ext cx="6105698" cy="400110"/>
          </a:xfrm>
          <a:prstGeom prst="rect">
            <a:avLst/>
          </a:prstGeom>
          <a:noFill/>
        </p:spPr>
        <p:txBody>
          <a:bodyPr wrap="square">
            <a:spAutoFit/>
          </a:bodyPr>
          <a:lstStyle/>
          <a:p>
            <a:r>
              <a:rPr lang="en-US" sz="2000" b="1" dirty="0">
                <a:solidFill>
                  <a:schemeClr val="accent2"/>
                </a:solidFill>
                <a:latin typeface="Lato Extended"/>
              </a:rPr>
              <a:t>Hypothesis</a:t>
            </a:r>
            <a:endParaRPr lang="en-US" sz="2000" dirty="0">
              <a:solidFill>
                <a:schemeClr val="accent2"/>
              </a:solidFill>
            </a:endParaRPr>
          </a:p>
        </p:txBody>
      </p:sp>
      <p:sp>
        <p:nvSpPr>
          <p:cNvPr id="11" name="Content Placeholder 2">
            <a:extLst>
              <a:ext uri="{FF2B5EF4-FFF2-40B4-BE49-F238E27FC236}">
                <a16:creationId xmlns:a16="http://schemas.microsoft.com/office/drawing/2014/main" id="{12D77A12-4163-E720-5923-D8A0E898A29D}"/>
              </a:ext>
            </a:extLst>
          </p:cNvPr>
          <p:cNvSpPr txBox="1">
            <a:spLocks/>
          </p:cNvSpPr>
          <p:nvPr/>
        </p:nvSpPr>
        <p:spPr>
          <a:xfrm>
            <a:off x="1815868" y="1526777"/>
            <a:ext cx="9831186" cy="4754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What cab company is more advantageous seasonally? </a:t>
            </a:r>
          </a:p>
        </p:txBody>
      </p:sp>
      <p:sp>
        <p:nvSpPr>
          <p:cNvPr id="18" name="Content Placeholder 2">
            <a:extLst>
              <a:ext uri="{FF2B5EF4-FFF2-40B4-BE49-F238E27FC236}">
                <a16:creationId xmlns:a16="http://schemas.microsoft.com/office/drawing/2014/main" id="{CC43AB34-E37D-2764-2BBC-3591841F2B97}"/>
              </a:ext>
            </a:extLst>
          </p:cNvPr>
          <p:cNvSpPr txBox="1">
            <a:spLocks/>
          </p:cNvSpPr>
          <p:nvPr/>
        </p:nvSpPr>
        <p:spPr>
          <a:xfrm>
            <a:off x="504582" y="5824698"/>
            <a:ext cx="10827881" cy="6596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On the left side is the seasonal transaction number analysis for the Yellow Cab Company while on the right is the Pink Cab Company. As shown in the graph, there is a mutual pattern that during the winter season from September to December, there is an increase in customer demand for cab service. However, the Yellow Cab Company has a greater demand as indicated by its transaction number which it’s much greater than the Pink Cab Company.</a:t>
            </a:r>
          </a:p>
        </p:txBody>
      </p:sp>
      <p:sp>
        <p:nvSpPr>
          <p:cNvPr id="20" name="TextBox 19">
            <a:extLst>
              <a:ext uri="{FF2B5EF4-FFF2-40B4-BE49-F238E27FC236}">
                <a16:creationId xmlns:a16="http://schemas.microsoft.com/office/drawing/2014/main" id="{03E53E7F-C9FE-B8C0-41DC-0E8730DF3E7F}"/>
              </a:ext>
            </a:extLst>
          </p:cNvPr>
          <p:cNvSpPr txBox="1"/>
          <p:nvPr/>
        </p:nvSpPr>
        <p:spPr>
          <a:xfrm>
            <a:off x="307155" y="5455366"/>
            <a:ext cx="6140196" cy="369332"/>
          </a:xfrm>
          <a:prstGeom prst="rect">
            <a:avLst/>
          </a:prstGeom>
          <a:noFill/>
        </p:spPr>
        <p:txBody>
          <a:bodyPr wrap="square">
            <a:spAutoFit/>
          </a:bodyPr>
          <a:lstStyle/>
          <a:p>
            <a:r>
              <a:rPr lang="en-US" b="1" dirty="0">
                <a:solidFill>
                  <a:schemeClr val="accent2"/>
                </a:solidFill>
                <a:latin typeface="Lato Extended"/>
              </a:rPr>
              <a:t>Conclusion</a:t>
            </a:r>
            <a:endParaRPr lang="en-US" sz="1800" dirty="0">
              <a:solidFill>
                <a:schemeClr val="accent2"/>
              </a:solidFill>
            </a:endParaRPr>
          </a:p>
        </p:txBody>
      </p:sp>
      <p:pic>
        <p:nvPicPr>
          <p:cNvPr id="3" name="Picture 2">
            <a:extLst>
              <a:ext uri="{FF2B5EF4-FFF2-40B4-BE49-F238E27FC236}">
                <a16:creationId xmlns:a16="http://schemas.microsoft.com/office/drawing/2014/main" id="{34BBAC9D-9ED0-ADC8-0E63-629FBAC10D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637" y="2157385"/>
            <a:ext cx="5678000" cy="3036703"/>
          </a:xfrm>
          <a:prstGeom prst="rect">
            <a:avLst/>
          </a:prstGeom>
        </p:spPr>
      </p:pic>
      <p:pic>
        <p:nvPicPr>
          <p:cNvPr id="8" name="Picture 7">
            <a:extLst>
              <a:ext uri="{FF2B5EF4-FFF2-40B4-BE49-F238E27FC236}">
                <a16:creationId xmlns:a16="http://schemas.microsoft.com/office/drawing/2014/main" id="{4201E23A-D6FE-F150-0DD4-0C0832393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364" y="2263051"/>
            <a:ext cx="5809671" cy="3208282"/>
          </a:xfrm>
          <a:prstGeom prst="rect">
            <a:avLst/>
          </a:prstGeom>
        </p:spPr>
      </p:pic>
    </p:spTree>
    <p:extLst>
      <p:ext uri="{BB962C8B-B14F-4D97-AF65-F5344CB8AC3E}">
        <p14:creationId xmlns:p14="http://schemas.microsoft.com/office/powerpoint/2010/main" val="36385379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144</TotalTime>
  <Words>820</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Lato Extended</vt:lpstr>
      <vt:lpstr>Arial</vt:lpstr>
      <vt:lpstr>Calibri</vt:lpstr>
      <vt:lpstr>Calibri Light</vt:lpstr>
      <vt:lpstr>Office Theme</vt:lpstr>
      <vt:lpstr>PowerPoint Presentation</vt:lpstr>
      <vt:lpstr>   Agenda</vt:lpstr>
      <vt:lpstr>Executive Summary</vt:lpstr>
      <vt:lpstr>Problem Statement &amp; Approach</vt:lpstr>
      <vt:lpstr>Exploratory Data Analysis</vt:lpstr>
      <vt:lpstr>Exploratory Data Analysis</vt:lpstr>
      <vt:lpstr>Exploratory Data Analysis</vt:lpstr>
      <vt:lpstr>Exploratory Data Analysis</vt:lpstr>
      <vt:lpstr>Exploratory Data Analysis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T</dc:creator>
  <cp:lastModifiedBy>K T</cp:lastModifiedBy>
  <cp:revision>17</cp:revision>
  <dcterms:created xsi:type="dcterms:W3CDTF">2023-06-24T00:04:06Z</dcterms:created>
  <dcterms:modified xsi:type="dcterms:W3CDTF">2023-06-24T02:28:22Z</dcterms:modified>
</cp:coreProperties>
</file>