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2" r:id="rId6"/>
    <p:sldId id="261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 snapToObjects="1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54808-88C7-424C-BD76-EC932415B0A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94F9-182F-4ACD-ABF1-4A12024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0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720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1B32-F9BD-1548-9238-FA3796C8B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tx1"/>
                </a:solidFill>
                <a:latin typeface="Cambria" panose="02040503050406030204" pitchFamily="18" charset="0"/>
              </a:rPr>
              <a:t>Relationships between crime and income!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4409-0B6F-CE49-B848-13B4A2A4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682344"/>
            <a:ext cx="8524490" cy="1039132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  <a:r>
              <a:rPr lang="en-US" dirty="0" err="1"/>
              <a:t>Delayna</a:t>
            </a:r>
            <a:r>
              <a:rPr lang="en-US" dirty="0"/>
              <a:t> Bradshaw, Kerry </a:t>
            </a:r>
            <a:r>
              <a:rPr lang="en-US" dirty="0" err="1"/>
              <a:t>Kovacik</a:t>
            </a:r>
            <a:r>
              <a:rPr lang="en-US" dirty="0"/>
              <a:t>, Michael Kung, Tito Odunsi</a:t>
            </a:r>
          </a:p>
        </p:txBody>
      </p:sp>
    </p:spTree>
    <p:extLst>
      <p:ext uri="{BB962C8B-B14F-4D97-AF65-F5344CB8AC3E}">
        <p14:creationId xmlns:p14="http://schemas.microsoft.com/office/powerpoint/2010/main" val="21242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078C-7E32-B241-8FF1-8013DBA6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1200-0551-8D4B-B6E2-1F353CAC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vast majority of Austin zip codes, the income has increased from 2011-2016.</a:t>
            </a:r>
          </a:p>
          <a:p>
            <a:r>
              <a:rPr lang="en-US" dirty="0"/>
              <a:t>For the majority of the zip codes in all of Austin, crime rates decreased from 2011-2016.</a:t>
            </a:r>
          </a:p>
          <a:p>
            <a:r>
              <a:rPr lang="en-US" dirty="0"/>
              <a:t>There is no significant correlation between the age/population and income.</a:t>
            </a:r>
          </a:p>
          <a:p>
            <a:r>
              <a:rPr lang="en-US" dirty="0"/>
              <a:t>Neither age nor population have a significant effect on crime.</a:t>
            </a:r>
          </a:p>
          <a:p>
            <a:r>
              <a:rPr lang="en-US" dirty="0"/>
              <a:t>There is a certain degree of correlation between income and crime.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Cambria" panose="02040503050406030204" pitchFamily="18" charset="0"/>
              </a:rPr>
              <a:t>For future research, deeper investigation can be taken to research different types of crime in zip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4EF-46CD-994B-8774-804736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7A52-F999-3244-B520-D0018DE1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There is an inverse relationship between income and crime in the city of Austin, Texas.</a:t>
            </a:r>
          </a:p>
        </p:txBody>
      </p:sp>
    </p:spTree>
    <p:extLst>
      <p:ext uri="{BB962C8B-B14F-4D97-AF65-F5344CB8AC3E}">
        <p14:creationId xmlns:p14="http://schemas.microsoft.com/office/powerpoint/2010/main" val="355411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C71B-0B1F-704F-A683-0559479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Sources, Exploration and Analysis!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B3EE-89A3-454D-857A-FA85A252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Austintexas.gov (https://data.austintexas.gov/resource/mfej-x5pm.json)</a:t>
            </a:r>
          </a:p>
          <a:p>
            <a:r>
              <a:rPr lang="en-US" sz="3600" dirty="0"/>
              <a:t>Census (Census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ED9-2D51-4241-B67D-A43C015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clean up process!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A1EB-CA74-41AE-B09D-625F8430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census data, we used an API key to pull 2011 &amp; 2016 data by zip code.</a:t>
            </a:r>
          </a:p>
          <a:p>
            <a:r>
              <a:rPr lang="en-US" dirty="0"/>
              <a:t>For crime data, we filtered the CSV files to gather data for crimes that occurred in 2011 &amp; 2016.</a:t>
            </a:r>
          </a:p>
          <a:p>
            <a:r>
              <a:rPr lang="en-US" dirty="0"/>
              <a:t>Gathered the list of Austin zip codes from the crime data, used a for-loop to pull those zip codes from the census data.</a:t>
            </a:r>
          </a:p>
          <a:p>
            <a:r>
              <a:rPr lang="en-US" dirty="0"/>
              <a:t>Merged the years (2011 and 2016) into the same data frame.</a:t>
            </a:r>
          </a:p>
          <a:p>
            <a:r>
              <a:rPr lang="en-US" dirty="0"/>
              <a:t>For crime, we also counted the crimes per zip codes.</a:t>
            </a:r>
          </a:p>
        </p:txBody>
      </p:sp>
    </p:spTree>
    <p:extLst>
      <p:ext uri="{BB962C8B-B14F-4D97-AF65-F5344CB8AC3E}">
        <p14:creationId xmlns:p14="http://schemas.microsoft.com/office/powerpoint/2010/main" val="369005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D32E-22DF-47FA-A779-FA4354E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crime rates changed by zip code from 2011 to 2016?! All of Austin</a:t>
            </a:r>
            <a:r>
              <a:rPr lang="en-US" dirty="0"/>
              <a:t>?!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5538B-FB8E-4D1F-A3D6-1BD3AAE9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03" y="1874517"/>
            <a:ext cx="9554547" cy="46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2F-98AF-4FBB-8386-62B2669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incomes changed by zip code from 2011 to 2016 (5 year look)?!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716DB-A469-4196-A8BB-889A1767C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8922" y="1651519"/>
            <a:ext cx="9937102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70CF-3314-453D-B2ED-FE8DC41E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0" y="382384"/>
            <a:ext cx="10207690" cy="1427755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Age or population have an affect on </a:t>
            </a:r>
            <a:r>
              <a:rPr lang="en-US"/>
              <a:t>income?! 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D8D5D6-98AB-4B25-B97A-C73A6005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2067" y="2776586"/>
            <a:ext cx="5163933" cy="3442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DF626E-45DA-4B8F-A16D-608A0640A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06" y="2776586"/>
            <a:ext cx="5163935" cy="3442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962CC-BF99-4E5B-8B7F-43B6142713CC}"/>
              </a:ext>
            </a:extLst>
          </p:cNvPr>
          <p:cNvSpPr txBox="1"/>
          <p:nvPr/>
        </p:nvSpPr>
        <p:spPr>
          <a:xfrm>
            <a:off x="1287624" y="1810140"/>
            <a:ext cx="943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does not appear to be a relationship between age or population, and per capita, percent change from 2011 – 2016.</a:t>
            </a:r>
          </a:p>
        </p:txBody>
      </p:sp>
    </p:spTree>
    <p:extLst>
      <p:ext uri="{BB962C8B-B14F-4D97-AF65-F5344CB8AC3E}">
        <p14:creationId xmlns:p14="http://schemas.microsoft.com/office/powerpoint/2010/main" val="4927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5C0E-4D33-4FF0-B79E-ACA0477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or population have an affect on crime?!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FF42D-11B1-4C48-9927-7564679D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5D655-7E2B-4B77-AC91-948AECD2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2946868"/>
            <a:ext cx="5103845" cy="3340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C8628-58BA-40A2-A837-7CA80B76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70" y="2943020"/>
            <a:ext cx="5022085" cy="3348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F6470-4C41-4727-B7D2-DDAE89673F20}"/>
              </a:ext>
            </a:extLst>
          </p:cNvPr>
          <p:cNvSpPr txBox="1"/>
          <p:nvPr/>
        </p:nvSpPr>
        <p:spPr>
          <a:xfrm>
            <a:off x="1399592" y="1950098"/>
            <a:ext cx="844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Crime went down across the board, for population or age and percent change in crime. There does not appear to be a correlation.</a:t>
            </a:r>
          </a:p>
        </p:txBody>
      </p:sp>
    </p:spTree>
    <p:extLst>
      <p:ext uri="{BB962C8B-B14F-4D97-AF65-F5344CB8AC3E}">
        <p14:creationId xmlns:p14="http://schemas.microsoft.com/office/powerpoint/2010/main" val="34413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470F-689F-4A08-817F-3C4E8EC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5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Is there a correlation between income and amount of crime?!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8ECDFC-FA5A-4821-B48D-810CD739D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14" y="3053515"/>
            <a:ext cx="4833594" cy="3222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0689A-A1E2-4EC7-8546-78665075A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25" y="3053515"/>
            <a:ext cx="4833594" cy="3222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65C53C-C5A9-45A0-A501-306F0148FBD5}"/>
              </a:ext>
            </a:extLst>
          </p:cNvPr>
          <p:cNvSpPr txBox="1"/>
          <p:nvPr/>
        </p:nvSpPr>
        <p:spPr>
          <a:xfrm>
            <a:off x="2211356" y="1767378"/>
            <a:ext cx="778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seems to be a base amount of crime across incomes, but, when the crime rates exceed a count of 5,000-6,000, they are overwhelmingly in lower income areas.</a:t>
            </a:r>
          </a:p>
        </p:txBody>
      </p:sp>
    </p:spTree>
    <p:extLst>
      <p:ext uri="{BB962C8B-B14F-4D97-AF65-F5344CB8AC3E}">
        <p14:creationId xmlns:p14="http://schemas.microsoft.com/office/powerpoint/2010/main" val="16997657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131</TotalTime>
  <Words>407</Words>
  <Application>Microsoft Office PowerPoint</Application>
  <PresentationFormat>Widescreen</PresentationFormat>
  <Paragraphs>32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Gill Sans MT</vt:lpstr>
      <vt:lpstr>Impact</vt:lpstr>
      <vt:lpstr>Badge</vt:lpstr>
      <vt:lpstr>Relationships between crime and income!</vt:lpstr>
      <vt:lpstr>Hypothesis!</vt:lpstr>
      <vt:lpstr>Data Sources, Exploration and Analysis!</vt:lpstr>
      <vt:lpstr>Data exploration and clean up process!</vt:lpstr>
      <vt:lpstr>How have crime rates changed by zip code from 2011 to 2016?! All of Austin?! </vt:lpstr>
      <vt:lpstr>How have incomes changed by zip code from 2011 to 2016 (5 year look)?! </vt:lpstr>
      <vt:lpstr>Does Age or population have an affect on income?!   .</vt:lpstr>
      <vt:lpstr>Does Age or population have an affect on crime?!</vt:lpstr>
      <vt:lpstr>Is there a correlation between income and amount of crime?! </vt:lpstr>
      <vt:lpstr>Conclusions!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Kovacik</dc:creator>
  <cp:lastModifiedBy>Tito Odunsi</cp:lastModifiedBy>
  <cp:revision>15</cp:revision>
  <dcterms:created xsi:type="dcterms:W3CDTF">2018-12-10T02:40:18Z</dcterms:created>
  <dcterms:modified xsi:type="dcterms:W3CDTF">2018-12-14T01:06:46Z</dcterms:modified>
</cp:coreProperties>
</file>