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6" r:id="rId5"/>
    <p:sldId id="262" r:id="rId6"/>
    <p:sldId id="269" r:id="rId7"/>
    <p:sldId id="261" r:id="rId8"/>
    <p:sldId id="270" r:id="rId9"/>
    <p:sldId id="263" r:id="rId10"/>
    <p:sldId id="264" r:id="rId11"/>
    <p:sldId id="265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0"/>
  </p:normalViewPr>
  <p:slideViewPr>
    <p:cSldViewPr snapToGrid="0" snapToObjects="1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54808-88C7-424C-BD76-EC932415B0A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4F9-182F-4ACD-ABF1-4A12024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Delayna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3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Tito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Kerry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Kerry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Delayna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0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72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B32-F9BD-1548-9238-FA3796C8B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tx1"/>
                </a:solidFill>
                <a:latin typeface="Cambria" panose="02040503050406030204" pitchFamily="18" charset="0"/>
              </a:rPr>
              <a:t>Relationships between crime and income!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4409-0B6F-CE49-B848-13B4A2A4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82344"/>
            <a:ext cx="8524490" cy="1039132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  <a:r>
              <a:rPr lang="en-US" dirty="0" err="1"/>
              <a:t>Delayna</a:t>
            </a:r>
            <a:r>
              <a:rPr lang="en-US" dirty="0"/>
              <a:t> Bradshaw, Kerry </a:t>
            </a:r>
            <a:r>
              <a:rPr lang="en-US" dirty="0" err="1"/>
              <a:t>Kovacik</a:t>
            </a:r>
            <a:r>
              <a:rPr lang="en-US" dirty="0"/>
              <a:t>, Michael Kung, Tito Odunsi</a:t>
            </a:r>
          </a:p>
        </p:txBody>
      </p:sp>
    </p:spTree>
    <p:extLst>
      <p:ext uri="{BB962C8B-B14F-4D97-AF65-F5344CB8AC3E}">
        <p14:creationId xmlns:p14="http://schemas.microsoft.com/office/powerpoint/2010/main" val="21242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C0E-4D33-4FF0-B79E-ACA0477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Does Age or population have an affect on crime?!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FF42D-11B1-4C48-9927-7564679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5D655-7E2B-4B77-AC91-948AECD2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2946868"/>
            <a:ext cx="5103845" cy="3340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C8628-58BA-40A2-A837-7CA80B76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70" y="2943020"/>
            <a:ext cx="5022085" cy="3348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F6470-4C41-4727-B7D2-DDAE89673F20}"/>
              </a:ext>
            </a:extLst>
          </p:cNvPr>
          <p:cNvSpPr txBox="1"/>
          <p:nvPr/>
        </p:nvSpPr>
        <p:spPr>
          <a:xfrm>
            <a:off x="1399592" y="1950098"/>
            <a:ext cx="844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Crime went down across the board, for population or age and percent change in crime. There does not appear to be a correlation.</a:t>
            </a:r>
          </a:p>
        </p:txBody>
      </p:sp>
    </p:spTree>
    <p:extLst>
      <p:ext uri="{BB962C8B-B14F-4D97-AF65-F5344CB8AC3E}">
        <p14:creationId xmlns:p14="http://schemas.microsoft.com/office/powerpoint/2010/main" val="344135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470F-689F-4A08-817F-3C4E8EC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97125"/>
          </a:xfrm>
        </p:spPr>
        <p:txBody>
          <a:bodyPr>
            <a:noAutofit/>
          </a:bodyPr>
          <a:lstStyle/>
          <a:p>
            <a:pPr algn="ctr"/>
            <a:r>
              <a:rPr lang="en-US" sz="4600" dirty="0"/>
              <a:t>Is there a correlation between income and amount of crime?!</a:t>
            </a:r>
            <a:br>
              <a:rPr lang="en-US" sz="4600" dirty="0"/>
            </a:br>
            <a:endParaRPr lang="en-US" sz="4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8ECDFC-FA5A-4821-B48D-810CD739D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314" y="3053515"/>
            <a:ext cx="4833594" cy="3222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0689A-A1E2-4EC7-8546-78665075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25" y="3053515"/>
            <a:ext cx="4833594" cy="3222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5C53C-C5A9-45A0-A501-306F0148FBD5}"/>
              </a:ext>
            </a:extLst>
          </p:cNvPr>
          <p:cNvSpPr txBox="1"/>
          <p:nvPr/>
        </p:nvSpPr>
        <p:spPr>
          <a:xfrm>
            <a:off x="2211356" y="2224578"/>
            <a:ext cx="778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There seems to be a base amount of crime across incomes, but, when the crime rates exceed a count of 5,000-6,000, they are overwhelmingly in lower income areas.</a:t>
            </a:r>
          </a:p>
        </p:txBody>
      </p:sp>
    </p:spTree>
    <p:extLst>
      <p:ext uri="{BB962C8B-B14F-4D97-AF65-F5344CB8AC3E}">
        <p14:creationId xmlns:p14="http://schemas.microsoft.com/office/powerpoint/2010/main" val="169976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078C-7E32-B241-8FF1-8013DBA6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200-0551-8D4B-B6E2-1F353CAC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the vast majority of Austin zip codes, the income has increased from 2011-2016.</a:t>
            </a:r>
          </a:p>
          <a:p>
            <a:r>
              <a:rPr lang="en-US" dirty="0"/>
              <a:t>For the majority of the zip codes in all of Austin, crime rates decreased from 2011-2016.</a:t>
            </a:r>
          </a:p>
          <a:p>
            <a:r>
              <a:rPr lang="en-US" dirty="0"/>
              <a:t>There is no significant correlation between the age/population and income.</a:t>
            </a:r>
          </a:p>
          <a:p>
            <a:r>
              <a:rPr lang="en-US" dirty="0"/>
              <a:t>Neither age nor population have a significant effect on crime.</a:t>
            </a:r>
          </a:p>
          <a:p>
            <a:r>
              <a:rPr lang="en-US" dirty="0"/>
              <a:t>There is a certain degree of correlation between income and crime.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811B-05E1-4479-B7C4-D5DFEAB9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516C-E4D7-4330-97ED-5F1525C6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future research, deeper investigation can be taken to research different types of crime in zip codes.</a:t>
            </a:r>
          </a:p>
          <a:p>
            <a:r>
              <a:rPr lang="en-US" dirty="0"/>
              <a:t>We may have received different results if we had a larger time frame to pull from.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4EF-46CD-994B-8774-804736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7A52-F999-3244-B520-D0018DE1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There is an inverse relationship between income and crime in the city of Austin, Texas (lower income, higher crime &amp; vice versa).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411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C71B-0B1F-704F-A683-0559479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Sources, Exploration and Analysis!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B3EE-89A3-454D-857A-FA85A252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For crime data,  Austintexas.gov (https://data.austintexas.gov/resource/mfej-x5pm.json) </a:t>
            </a:r>
          </a:p>
          <a:p>
            <a:r>
              <a:rPr lang="en-US" sz="3600" dirty="0"/>
              <a:t>For income data, Census (Census API)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*We used 2011 &amp; 2016 because they were the widest range for income data available on the census API.</a:t>
            </a:r>
          </a:p>
        </p:txBody>
      </p:sp>
    </p:spTree>
    <p:extLst>
      <p:ext uri="{BB962C8B-B14F-4D97-AF65-F5344CB8AC3E}">
        <p14:creationId xmlns:p14="http://schemas.microsoft.com/office/powerpoint/2010/main" val="41820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ED9-2D51-4241-B67D-A43C015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clean up process!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A1EB-CA74-41AE-B09D-625F8430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census data, we used an API key to pull 2011 &amp; 2016 data by zip code.</a:t>
            </a:r>
          </a:p>
          <a:p>
            <a:r>
              <a:rPr lang="en-US" dirty="0"/>
              <a:t>For crime data, we filtered the CSV files to gather data for crimes that occurred in 2011 &amp; 2016.</a:t>
            </a:r>
          </a:p>
          <a:p>
            <a:r>
              <a:rPr lang="en-US" dirty="0"/>
              <a:t>Since the census data contained all U.S. zip codes, we pulled the Austin zip codes from the crime data. </a:t>
            </a:r>
          </a:p>
          <a:p>
            <a:r>
              <a:rPr lang="en-US" dirty="0"/>
              <a:t>Then we used a for-loop to pull income data for Austin zip codes.</a:t>
            </a:r>
          </a:p>
          <a:p>
            <a:r>
              <a:rPr lang="en-US" dirty="0"/>
              <a:t>Merged the years (2011 and 2016) into the same data frame.</a:t>
            </a:r>
          </a:p>
          <a:p>
            <a:r>
              <a:rPr lang="en-US" dirty="0"/>
              <a:t>For crime, we also counted the crimes per zip codes.</a:t>
            </a:r>
          </a:p>
          <a:p>
            <a:r>
              <a:rPr lang="en-US" dirty="0"/>
              <a:t>Once we cleaned the data for crime and income in 2011 &amp; 2016, we combined all of the information into one data frame.</a:t>
            </a:r>
          </a:p>
        </p:txBody>
      </p:sp>
    </p:spTree>
    <p:extLst>
      <p:ext uri="{BB962C8B-B14F-4D97-AF65-F5344CB8AC3E}">
        <p14:creationId xmlns:p14="http://schemas.microsoft.com/office/powerpoint/2010/main" val="369005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D32E-22DF-47FA-A779-FA4354E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crime rates changed by zip code from 2011 to 2016?! All of Austin</a:t>
            </a:r>
            <a:r>
              <a:rPr lang="en-US" dirty="0"/>
              <a:t>?!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5538B-FB8E-4D1F-A3D6-1BD3AAE9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249" y="1604864"/>
            <a:ext cx="10114501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76841E-BCE4-41DD-8E39-2768896C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7" y="0"/>
            <a:ext cx="10450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2F-98AF-4FBB-8386-62B2669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incomes changed by zip code from 2011 to 2016 (5 year look)?!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716DB-A469-4196-A8BB-889A1767C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29" y="1464960"/>
            <a:ext cx="10300995" cy="5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B1954-C7C1-4A32-BC1E-9E0E5C9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1" y="0"/>
            <a:ext cx="9965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70CF-3314-453D-B2ED-FE8DC41E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0" y="382384"/>
            <a:ext cx="10207690" cy="1427755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Age or population have an affect on income?! 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D8D5D6-98AB-4B25-B97A-C73A6005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067" y="2962048"/>
            <a:ext cx="5163933" cy="3442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DF626E-45DA-4B8F-A16D-608A0640A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06" y="2962047"/>
            <a:ext cx="5163935" cy="3442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962CC-BF99-4E5B-8B7F-43B6142713CC}"/>
              </a:ext>
            </a:extLst>
          </p:cNvPr>
          <p:cNvSpPr txBox="1"/>
          <p:nvPr/>
        </p:nvSpPr>
        <p:spPr>
          <a:xfrm>
            <a:off x="1222310" y="1670181"/>
            <a:ext cx="9433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utilized age and population data from the census </a:t>
            </a:r>
            <a:r>
              <a:rPr lang="en-US" dirty="0" err="1"/>
              <a:t>api</a:t>
            </a:r>
            <a:r>
              <a:rPr lang="en-US" dirty="0"/>
              <a:t> because we wanted to rule out the possibility of these variables affecting our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does not appear to be a relationship between age or population, and percent change of per capita income from 2011 –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97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200</TotalTime>
  <Words>550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Gill Sans MT</vt:lpstr>
      <vt:lpstr>Impact</vt:lpstr>
      <vt:lpstr>Badge</vt:lpstr>
      <vt:lpstr>Relationships between crime and income!</vt:lpstr>
      <vt:lpstr>Hypothesis!</vt:lpstr>
      <vt:lpstr>Data Sources, Exploration and Analysis!</vt:lpstr>
      <vt:lpstr>Data exploration and clean up process!</vt:lpstr>
      <vt:lpstr>How have crime rates changed by zip code from 2011 to 2016?! All of Austin?! </vt:lpstr>
      <vt:lpstr>PowerPoint Presentation</vt:lpstr>
      <vt:lpstr>How have incomes changed by zip code from 2011 to 2016 (5 year look)?! </vt:lpstr>
      <vt:lpstr>PowerPoint Presentation</vt:lpstr>
      <vt:lpstr>Does Age or population have an affect on income?!   .</vt:lpstr>
      <vt:lpstr>Does Age or population have an affect on crime?!</vt:lpstr>
      <vt:lpstr>Is there a correlation between income and amount of crime?! </vt:lpstr>
      <vt:lpstr>Conclusions!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Kovacik</dc:creator>
  <cp:lastModifiedBy>Tito Odunsi</cp:lastModifiedBy>
  <cp:revision>28</cp:revision>
  <dcterms:created xsi:type="dcterms:W3CDTF">2018-12-10T02:40:18Z</dcterms:created>
  <dcterms:modified xsi:type="dcterms:W3CDTF">2018-12-14T02:15:23Z</dcterms:modified>
</cp:coreProperties>
</file>