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79A0DA0-269E-405F-8726-9F288A6A92B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1371600" y="1143000"/>
            <a:ext cx="4113360" cy="3084840"/>
          </a:xfrm>
          <a:prstGeom prst="rect">
            <a:avLst/>
          </a:prstGeom>
          <a:ln w="0">
            <a:noFill/>
          </a:ln>
        </p:spPr>
      </p:sp>
      <p:sp>
        <p:nvSpPr>
          <p:cNvPr id="5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59" name="PlaceHolder 3"/>
          <p:cNvSpPr>
            <a:spLocks noGrp="1"/>
          </p:cNvSpPr>
          <p:nvPr>
            <p:ph type="sldNum" idx="7"/>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DF1A4F2-4A86-4217-9386-F9FB63E9862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CCF2D64-8CE5-4C19-BA58-6D43C858054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2194560" y="770256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1D20D37-7D98-44AB-AA64-E989BFE3E9F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9C0C203-0406-4172-9741-25ED1F270EE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219456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1555020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2890548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219456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1555020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2890548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76A30C3-932C-4E3C-A5C0-D7D22DD5023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2194560" y="7702560"/>
            <a:ext cx="39501720" cy="19092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CF711EC-CACA-4F9A-A095-1FCEA95D5DE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2194560" y="7702560"/>
            <a:ext cx="3950172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A20C2B-88A6-4F11-A7B2-F6D1A755F3A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74BF5E-6CFE-4EEE-B280-89A2819BBA6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D8747F-CA31-4161-85D3-23320B1F7F5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7776388-C672-4D03-B0C0-0E2F6D48C2F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E7750C-6AC3-4B64-B485-46A8AAB08C8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95AE008-3060-473F-8700-046317461BF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AAE83C-9B2D-4211-A71C-6FF5316B40B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14538960" y="30510360"/>
            <a:ext cx="14811840" cy="17510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30998160" y="30510360"/>
            <a:ext cx="9874080" cy="1751040"/>
          </a:xfrm>
          <a:prstGeom prst="rect">
            <a:avLst/>
          </a:prstGeom>
          <a:noFill/>
          <a:ln w="0">
            <a:noFill/>
          </a:ln>
        </p:spPr>
        <p:txBody>
          <a:bodyPr lIns="90000" rIns="90000" tIns="45000" bIns="45000" anchor="ctr">
            <a:noAutofit/>
          </a:bodyPr>
          <a:lstStyle>
            <a:lvl1pPr algn="r">
              <a:lnSpc>
                <a:spcPct val="100000"/>
              </a:lnSpc>
              <a:buNone/>
              <a:defRPr b="0" lang="en-US" sz="5760" spc="-1" strike="noStrike">
                <a:solidFill>
                  <a:srgbClr val="8b8b8b"/>
                </a:solidFill>
                <a:latin typeface="Calibri"/>
              </a:defRPr>
            </a:lvl1pPr>
          </a:lstStyle>
          <a:p>
            <a:pPr algn="r">
              <a:lnSpc>
                <a:spcPct val="100000"/>
              </a:lnSpc>
              <a:buNone/>
            </a:pPr>
            <a:fld id="{D5DF118F-8D47-4527-A314-25F3E1EDC4AB}" type="slidenum">
              <a:rPr b="0" lang="en-US" sz="5760" spc="-1" strike="noStrike">
                <a:solidFill>
                  <a:srgbClr val="8b8b8b"/>
                </a:solidFill>
                <a:latin typeface="Calibri"/>
              </a:rPr>
              <a:t>&lt;number&gt;</a:t>
            </a:fld>
            <a:endParaRPr b="0" lang="en-US" sz="5760" spc="-1" strike="noStrike">
              <a:latin typeface="Times New Roman"/>
            </a:endParaRPr>
          </a:p>
        </p:txBody>
      </p:sp>
      <p:sp>
        <p:nvSpPr>
          <p:cNvPr id="2" name="PlaceHolder 3"/>
          <p:cNvSpPr>
            <a:spLocks noGrp="1"/>
          </p:cNvSpPr>
          <p:nvPr>
            <p:ph type="dt" idx="3"/>
          </p:nvPr>
        </p:nvSpPr>
        <p:spPr>
          <a:xfrm>
            <a:off x="3017520" y="30510360"/>
            <a:ext cx="9874080" cy="17510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Rectangle 4"/>
          <p:cNvSpPr/>
          <p:nvPr/>
        </p:nvSpPr>
        <p:spPr>
          <a:xfrm>
            <a:off x="457200" y="5029200"/>
            <a:ext cx="42975360" cy="45576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p:style>
      </p:sp>
      <p:sp>
        <p:nvSpPr>
          <p:cNvPr id="46" name="Rectangle 3"/>
          <p:cNvSpPr/>
          <p:nvPr/>
        </p:nvSpPr>
        <p:spPr>
          <a:xfrm>
            <a:off x="457200" y="457200"/>
            <a:ext cx="42975360" cy="4570560"/>
          </a:xfrm>
          <a:prstGeom prst="rect">
            <a:avLst/>
          </a:prstGeom>
          <a:solidFill>
            <a:srgbClr val="113595"/>
          </a:solidFill>
          <a:ln>
            <a:noFill/>
          </a:ln>
        </p:spPr>
        <p:style>
          <a:lnRef idx="2">
            <a:schemeClr val="accent1">
              <a:shade val="50000"/>
            </a:schemeClr>
          </a:lnRef>
          <a:fillRef idx="1">
            <a:schemeClr val="accent1"/>
          </a:fillRef>
          <a:effectRef idx="0">
            <a:schemeClr val="accent1"/>
          </a:effectRef>
          <a:fontRef idx="minor"/>
        </p:style>
      </p:sp>
      <p:sp>
        <p:nvSpPr>
          <p:cNvPr id="47" name="Rectangle 11"/>
          <p:cNvSpPr/>
          <p:nvPr/>
        </p:nvSpPr>
        <p:spPr>
          <a:xfrm>
            <a:off x="457200" y="5943600"/>
            <a:ext cx="13714560" cy="2514456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What is GradTrak?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GradTrak is our vision of a simpler way to monitor one’s progress toward a finished degree to allow quick understanding of completed, in-progress, and unfinished criteria at a glance, without needing to dig through dozens of drop-down menus. It is a web-based application that runs alongside the school’s records to pull accurate, up-to-date information for the student as well as inform on possible fits for each requirement</a:t>
            </a:r>
            <a:r>
              <a:rPr b="0" lang="en-US" sz="4400" spc="-1" strike="noStrike">
                <a:solidFill>
                  <a:srgbClr val="000000"/>
                </a:solidFill>
                <a:latin typeface="Arial"/>
                <a:ea typeface="DejaVu Sans"/>
              </a:rPr>
              <a:t>.</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ea typeface="DejaVu Sans"/>
              </a:rPr>
              <a:t>How does it work?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As GradTrak is initially made to connect to the school’s records as mentioned, it pulls everyone’s class information including their login as it would be the same to log into here as well. GradTrak would recognize your major, and list you classes appropriate to said major from the school’s road-map recommendation. Per semester finished as as the records are updated, completed and remaining classes are updated and the progress bar would recalculate to show your new progress percentage towards completion. </a:t>
            </a:r>
            <a:endParaRPr b="0" lang="en-US" sz="5400" spc="-1" strike="noStrike">
              <a:latin typeface="Arial"/>
            </a:endParaRPr>
          </a:p>
          <a:p>
            <a:pPr algn="ctr">
              <a:lnSpc>
                <a:spcPct val="100000"/>
              </a:lnSpc>
              <a:buNone/>
            </a:pPr>
            <a:endParaRPr b="0" lang="en-US" sz="5400" spc="-1" strike="noStrike">
              <a:latin typeface="Arial"/>
            </a:endParaRPr>
          </a:p>
        </p:txBody>
      </p:sp>
      <p:sp>
        <p:nvSpPr>
          <p:cNvPr id="48" name="Rectangle 12"/>
          <p:cNvSpPr/>
          <p:nvPr/>
        </p:nvSpPr>
        <p:spPr>
          <a:xfrm>
            <a:off x="15087600" y="5943600"/>
            <a:ext cx="13714560" cy="2514456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4800" spc="-1" strike="noStrike" u="sng">
                <a:solidFill>
                  <a:srgbClr val="113595"/>
                </a:solidFill>
                <a:uFillTx/>
                <a:latin typeface="Arial"/>
                <a:ea typeface="DejaVu Sans"/>
              </a:rPr>
              <a:t>See What You’ve Done And What You Haven’t</a:t>
            </a:r>
            <a:endParaRPr b="0" lang="en-US" sz="4800" spc="-1" strike="noStrike">
              <a:latin typeface="Arial"/>
            </a:endParaRPr>
          </a:p>
          <a:p>
            <a:pPr algn="ctr">
              <a:lnSpc>
                <a:spcPct val="100000"/>
              </a:lnSpc>
              <a:buNone/>
            </a:pPr>
            <a:r>
              <a:rPr b="0" lang="en-US" sz="4400" spc="-1" strike="noStrike">
                <a:solidFill>
                  <a:srgbClr val="000000"/>
                </a:solidFill>
                <a:latin typeface="Arial"/>
                <a:ea typeface="DejaVu Sans"/>
              </a:rPr>
              <a:t>Quickly and easily see what courses are left, which are done, and what you could take to quickly finish your degree!</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r>
              <a:rPr b="0" lang="en-US" sz="4800" spc="-1" strike="noStrike">
                <a:solidFill>
                  <a:srgbClr val="000000"/>
                </a:solidFill>
                <a:latin typeface="Arial"/>
                <a:ea typeface="DejaVu Sans"/>
              </a:rPr>
              <a:t>* Overall Progress Bar toward graduation</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Required and Recommended Course Lists</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Easy to read Course History</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Mobile and Desktop Supported</a:t>
            </a:r>
            <a:endParaRPr b="0" lang="en-US" sz="4800" spc="-1" strike="noStrike">
              <a:latin typeface="Arial"/>
            </a:endParaRPr>
          </a:p>
        </p:txBody>
      </p:sp>
      <p:sp>
        <p:nvSpPr>
          <p:cNvPr id="49" name="Rectangle 13"/>
          <p:cNvSpPr/>
          <p:nvPr/>
        </p:nvSpPr>
        <p:spPr>
          <a:xfrm>
            <a:off x="29718000" y="5943600"/>
            <a:ext cx="13714560" cy="2514456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sp>
      <p:pic>
        <p:nvPicPr>
          <p:cNvPr id="50" name="Picture 1" descr="Logo that says California State University Bakersfield"/>
          <p:cNvPicPr/>
          <p:nvPr/>
        </p:nvPicPr>
        <p:blipFill>
          <a:blip r:embed="rId1"/>
          <a:stretch/>
        </p:blipFill>
        <p:spPr>
          <a:xfrm>
            <a:off x="928080" y="914400"/>
            <a:ext cx="13314240" cy="3656160"/>
          </a:xfrm>
          <a:prstGeom prst="rect">
            <a:avLst/>
          </a:prstGeom>
          <a:ln w="0">
            <a:noFill/>
          </a:ln>
        </p:spPr>
      </p:pic>
      <p:sp>
        <p:nvSpPr>
          <p:cNvPr id="51" name="TextBox 2"/>
          <p:cNvSpPr/>
          <p:nvPr/>
        </p:nvSpPr>
        <p:spPr>
          <a:xfrm>
            <a:off x="14481720" y="457200"/>
            <a:ext cx="26225640" cy="4280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1500" spc="-1" strike="noStrike">
                <a:solidFill>
                  <a:srgbClr val="ffffff"/>
                </a:solidFill>
                <a:latin typeface="Calibri"/>
                <a:ea typeface="DejaVu Sans"/>
              </a:rPr>
              <a:t>GradTrak: A Better Graduation Progress Bar</a:t>
            </a:r>
            <a:endParaRPr b="0" lang="en-US" sz="11500" spc="-1" strike="noStrike">
              <a:latin typeface="Arial"/>
            </a:endParaRPr>
          </a:p>
          <a:p>
            <a:pPr algn="ctr">
              <a:lnSpc>
                <a:spcPct val="100000"/>
              </a:lnSpc>
              <a:buNone/>
            </a:pPr>
            <a:r>
              <a:rPr b="0" lang="en-US" sz="8000" spc="-1" strike="noStrike">
                <a:solidFill>
                  <a:srgbClr val="ffffff"/>
                </a:solidFill>
                <a:latin typeface="Calibri"/>
                <a:ea typeface="DejaVu Sans"/>
              </a:rPr>
              <a:t>By</a:t>
            </a:r>
            <a:endParaRPr b="0" lang="en-US" sz="8000" spc="-1" strike="noStrike">
              <a:latin typeface="Arial"/>
            </a:endParaRPr>
          </a:p>
          <a:p>
            <a:pPr algn="ctr">
              <a:lnSpc>
                <a:spcPct val="100000"/>
              </a:lnSpc>
              <a:buNone/>
            </a:pPr>
            <a:r>
              <a:rPr b="0" lang="en-US" sz="8000" spc="-1" strike="noStrike">
                <a:solidFill>
                  <a:srgbClr val="ffffff"/>
                </a:solidFill>
                <a:latin typeface="Calibri"/>
                <a:ea typeface="DejaVu Sans"/>
              </a:rPr>
              <a:t>Ulloa, Justin; Allen, Haylee; Abdul-Razzak, Shadi; Bock, Tristan</a:t>
            </a:r>
            <a:endParaRPr b="0" lang="en-US" sz="8000" spc="-1" strike="noStrike">
              <a:latin typeface="Arial"/>
            </a:endParaRPr>
          </a:p>
        </p:txBody>
      </p:sp>
      <p:sp>
        <p:nvSpPr>
          <p:cNvPr id="52" name="Rectangle 5"/>
          <p:cNvSpPr/>
          <p:nvPr/>
        </p:nvSpPr>
        <p:spPr>
          <a:xfrm>
            <a:off x="457200" y="31546800"/>
            <a:ext cx="42975360" cy="912960"/>
          </a:xfrm>
          <a:prstGeom prst="rect">
            <a:avLst/>
          </a:prstGeom>
          <a:solidFill>
            <a:srgbClr val="11359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School of Natural Sciences, Mathematics, and Engineering</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Department of Computer and Electrical Engineering and Computer Science</a:t>
            </a:r>
            <a:endParaRPr b="0" lang="en-US" sz="4400" spc="-1" strike="noStrike">
              <a:latin typeface="Arial"/>
            </a:endParaRPr>
          </a:p>
        </p:txBody>
      </p:sp>
      <p:sp>
        <p:nvSpPr>
          <p:cNvPr id="53" name="Rectangle 1"/>
          <p:cNvSpPr/>
          <p:nvPr/>
        </p:nvSpPr>
        <p:spPr>
          <a:xfrm>
            <a:off x="29718000" y="5943600"/>
            <a:ext cx="13714560" cy="2514456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Inspiration</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The primary inspiration for this project was a group lamentation that CSUB’s website was cumbersome to use and unclear at first glance to see what was still needed and what was already finished. Some of us remembered other schools using Ellucian’s DegreeWorks program and we decided to try making our own version of that.</a:t>
            </a:r>
            <a:endParaRPr b="0" lang="en-US" sz="5400" spc="-1" strike="noStrike">
              <a:latin typeface="Arial"/>
            </a:endParaRPr>
          </a:p>
          <a:p>
            <a:pP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Challenges</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We had different UI approaches in the beginning, it’s not until after some feedback that we got the idea to make our web application to look similar to our school website, as they’re supposed to go hand in hand. At this point, it was now about getting our database to work with the school’s style. </a:t>
            </a: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endParaRPr b="0" lang="en-US" sz="5400" spc="-1" strike="noStrike">
              <a:latin typeface="Arial"/>
            </a:endParaRPr>
          </a:p>
          <a:p>
            <a:pPr algn="ctr">
              <a:lnSpc>
                <a:spcPct val="100000"/>
              </a:lnSpc>
              <a:buNone/>
            </a:pPr>
            <a:r>
              <a:rPr b="1" lang="en-US" sz="6000" spc="-1" strike="noStrike" u="sng">
                <a:solidFill>
                  <a:srgbClr val="113595"/>
                </a:solidFill>
                <a:uFillTx/>
                <a:latin typeface="Arial"/>
                <a:ea typeface="DejaVu Sans"/>
              </a:rPr>
              <a:t>Timeline</a:t>
            </a:r>
            <a:endParaRPr b="0" lang="en-US" sz="6000" spc="-1" strike="noStrike">
              <a:latin typeface="Arial"/>
            </a:endParaRPr>
          </a:p>
          <a:p>
            <a:pPr algn="ctr">
              <a:lnSpc>
                <a:spcPct val="100000"/>
              </a:lnSpc>
              <a:buNone/>
            </a:pPr>
            <a:endParaRPr b="0" lang="en-US" sz="6000" spc="-1" strike="noStrike">
              <a:latin typeface="Arial"/>
            </a:endParaRPr>
          </a:p>
        </p:txBody>
      </p:sp>
      <p:pic>
        <p:nvPicPr>
          <p:cNvPr id="54" name="" descr=""/>
          <p:cNvPicPr/>
          <p:nvPr/>
        </p:nvPicPr>
        <p:blipFill>
          <a:blip r:embed="rId2"/>
          <a:stretch/>
        </p:blipFill>
        <p:spPr>
          <a:xfrm>
            <a:off x="29946600" y="24679800"/>
            <a:ext cx="13129560" cy="3895200"/>
          </a:xfrm>
          <a:prstGeom prst="rect">
            <a:avLst/>
          </a:prstGeom>
          <a:ln w="0">
            <a:noFill/>
          </a:ln>
        </p:spPr>
      </p:pic>
      <p:pic>
        <p:nvPicPr>
          <p:cNvPr id="55" name="" descr=""/>
          <p:cNvPicPr/>
          <p:nvPr/>
        </p:nvPicPr>
        <p:blipFill>
          <a:blip r:embed="rId3"/>
          <a:stretch/>
        </p:blipFill>
        <p:spPr>
          <a:xfrm>
            <a:off x="15316200" y="12988080"/>
            <a:ext cx="13029840" cy="5528520"/>
          </a:xfrm>
          <a:prstGeom prst="rect">
            <a:avLst/>
          </a:prstGeom>
          <a:ln w="0">
            <a:noFill/>
          </a:ln>
        </p:spPr>
      </p:pic>
      <p:pic>
        <p:nvPicPr>
          <p:cNvPr id="56" name="" descr=""/>
          <p:cNvPicPr/>
          <p:nvPr/>
        </p:nvPicPr>
        <p:blipFill>
          <a:blip r:embed="rId4"/>
          <a:stretch/>
        </p:blipFill>
        <p:spPr>
          <a:xfrm>
            <a:off x="18288000" y="19928160"/>
            <a:ext cx="6858000" cy="11132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478</TotalTime>
  <Application>LibreOffice/7.3.6.2$Windows_X86_64 LibreOffice_project/c28ca90fd6e1a19e189fc16c05f8f8924961e12e</Application>
  <AppVersion>15.0000</AppVersion>
  <Words>269</Words>
  <Paragraphs>45</Paragraphs>
  <Company>California State University, Bakersfield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2015-03-25T04:33:25Z</dcterms:created>
  <dc:creator>Melissa Danforth</dc:creator>
  <dc:description/>
  <dc:language>en-US</dc:language>
  <cp:lastModifiedBy/>
  <dcterms:modified xsi:type="dcterms:W3CDTF">2023-04-14T18:50:19Z</dcterms:modified>
  <cp:revision>36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