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77" r:id="rId2"/>
    <p:sldId id="278" r:id="rId3"/>
    <p:sldId id="293" r:id="rId4"/>
    <p:sldId id="311" r:id="rId5"/>
    <p:sldId id="283" r:id="rId6"/>
    <p:sldId id="287" r:id="rId7"/>
    <p:sldId id="284" r:id="rId8"/>
    <p:sldId id="289" r:id="rId9"/>
    <p:sldId id="312" r:id="rId10"/>
    <p:sldId id="291" r:id="rId11"/>
    <p:sldId id="314" r:id="rId12"/>
    <p:sldId id="315" r:id="rId13"/>
    <p:sldId id="285" r:id="rId14"/>
    <p:sldId id="313" r:id="rId15"/>
    <p:sldId id="292" r:id="rId16"/>
    <p:sldId id="286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521415D9-36F7-43E2-AB2F-B90AF26B5E84}">
      <p14:sectionLst xmlns:p14="http://schemas.microsoft.com/office/powerpoint/2010/main">
        <p14:section name="Deckblatt" id="{CF788911-3E3A-4156-A0CC-3655B5E6AE82}">
          <p14:sldIdLst>
            <p14:sldId id="277"/>
          </p14:sldIdLst>
        </p14:section>
        <p14:section name="Überblick" id="{DE0BB1E0-1C31-44D0-B50F-68D91E5A9367}">
          <p14:sldIdLst>
            <p14:sldId id="278"/>
          </p14:sldIdLst>
        </p14:section>
        <p14:section name="Barrierefreiheit" id="{6907EB24-24B8-434B-ABF0-6D00E6DE9FBE}">
          <p14:sldIdLst>
            <p14:sldId id="293"/>
            <p14:sldId id="311"/>
          </p14:sldIdLst>
        </p14:section>
        <p14:section name="WCAG" id="{AA2F3EF5-0842-46B6-A8F3-3114A6F8302A}">
          <p14:sldIdLst>
            <p14:sldId id="283"/>
            <p14:sldId id="287"/>
          </p14:sldIdLst>
        </p14:section>
        <p14:section name="WebDriver" id="{55E826A6-8CFD-4CAD-9795-DAC9F377A854}">
          <p14:sldIdLst>
            <p14:sldId id="284"/>
            <p14:sldId id="289"/>
          </p14:sldIdLst>
        </p14:section>
        <p14:section name="Beispiel" id="{1705F071-8B38-4772-9D8F-1F072EC32DE3}">
          <p14:sldIdLst>
            <p14:sldId id="312"/>
            <p14:sldId id="291"/>
            <p14:sldId id="314"/>
            <p14:sldId id="315"/>
          </p14:sldIdLst>
        </p14:section>
        <p14:section name="Fazit" id="{4C5899BF-EE00-4A51-A325-438283841DEE}">
          <p14:sldIdLst>
            <p14:sldId id="285"/>
            <p14:sldId id="313"/>
          </p14:sldIdLst>
        </p14:section>
        <p14:section name="Quellen" id="{24F3DCEE-D775-4CFF-BB7D-8A27B054B909}">
          <p14:sldIdLst>
            <p14:sldId id="292"/>
          </p14:sldIdLst>
        </p14:section>
        <p14:section name="Schluss" id="{BD28C78E-049E-4429-819E-ABD4B46CEB9A}">
          <p14:sldIdLst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1166"/>
    <a:srgbClr val="B2B2B2"/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143" autoAdjust="0"/>
  </p:normalViewPr>
  <p:slideViewPr>
    <p:cSldViewPr snapToGrid="0">
      <p:cViewPr>
        <p:scale>
          <a:sx n="75" d="100"/>
          <a:sy n="75" d="100"/>
        </p:scale>
        <p:origin x="1644" y="-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Automatisierte Prüfung von WCAG Erfolgskriterien</a:t>
            </a:r>
          </a:p>
        </p:txBody>
      </p:sp>
    </p:spTree>
    <p:extLst>
      <p:ext uri="{BB962C8B-B14F-4D97-AF65-F5344CB8AC3E}">
        <p14:creationId xmlns:p14="http://schemas.microsoft.com/office/powerpoint/2010/main" val="4872521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Prüft ob die Hauptsprache im &lt;</a:t>
            </a:r>
            <a:r>
              <a:rPr lang="de-DE" dirty="0" err="1"/>
              <a:t>html</a:t>
            </a:r>
            <a:r>
              <a:rPr lang="de-DE" dirty="0"/>
              <a:t>&gt;-Element der Website gesetzt 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Wird durch Screenreader und andere assistierende Technologien benötigt, um die Ausgabe korrekt auszuführen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Gehört der Konformitätsstufe A an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lang-Attribut im &lt;</a:t>
            </a:r>
            <a:r>
              <a:rPr lang="de-DE" dirty="0" err="1"/>
              <a:t>html</a:t>
            </a:r>
            <a:r>
              <a:rPr lang="de-DE" dirty="0"/>
              <a:t>&gt;-Element gesetzt</a:t>
            </a:r>
          </a:p>
          <a:p>
            <a:pPr marL="342900" marR="0" lvl="0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Language Tag ist valide (</a:t>
            </a:r>
            <a:r>
              <a:rPr lang="de-D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ISO 639-1)</a:t>
            </a:r>
          </a:p>
          <a:p>
            <a:pPr marL="342900" marR="0" lvl="0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lang-Attribut und </a:t>
            </a:r>
            <a:r>
              <a:rPr lang="de-DE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xml:lang-Attribut</a:t>
            </a:r>
            <a:r>
              <a:rPr lang="de-D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sind identisch</a:t>
            </a:r>
            <a:endParaRPr lang="de-D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sym typeface="Wingdings" panose="05000000000000000000" pitchFamily="2" charset="2"/>
              </a:rPr>
              <a:t> Gherkin Scenario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91899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Behavior</a:t>
            </a:r>
            <a:r>
              <a:rPr lang="de-DE" dirty="0"/>
              <a:t>-Driven-Development Ansatz mit </a:t>
            </a:r>
            <a:r>
              <a:rPr lang="de-DE" dirty="0" err="1"/>
              <a:t>Cucumber</a:t>
            </a:r>
            <a:r>
              <a:rPr lang="de-DE" dirty="0"/>
              <a:t> und der allgegenwärtigen Sprache (</a:t>
            </a:r>
            <a:r>
              <a:rPr lang="de-DE" dirty="0" err="1"/>
              <a:t>Ubiquitous</a:t>
            </a:r>
            <a:r>
              <a:rPr lang="de-DE" dirty="0"/>
              <a:t> Language) Gherkin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Scenario wird frei von Technischen </a:t>
            </a:r>
            <a:r>
              <a:rPr lang="de-DE" dirty="0" err="1"/>
              <a:t>formulierungen</a:t>
            </a:r>
            <a:r>
              <a:rPr lang="de-DE" dirty="0"/>
              <a:t> und für alle Beteiligten verständlich formuliert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Identifikation mit User wird durch Ich-Form und Handlung erleichtert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Scenario basiert auf Given-</a:t>
            </a:r>
            <a:r>
              <a:rPr lang="de-DE" dirty="0" err="1"/>
              <a:t>When</a:t>
            </a:r>
            <a:r>
              <a:rPr lang="de-DE" dirty="0"/>
              <a:t>-</a:t>
            </a:r>
            <a:r>
              <a:rPr lang="de-DE" dirty="0" err="1"/>
              <a:t>Then</a:t>
            </a:r>
            <a:r>
              <a:rPr lang="de-DE" dirty="0"/>
              <a:t> Template von Dan North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sym typeface="Wingdings" panose="05000000000000000000" pitchFamily="2" charset="2"/>
              </a:rPr>
              <a:t> Schrittdefinition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67924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Zusätzliche Prüfung ob vorliegende Sprache auch semantisch korrekt ist. Konkretisierung durch Konfigurationsvariable TESTOBJECT_LANG</a:t>
            </a:r>
          </a:p>
          <a:p>
            <a:endParaRPr lang="de-DE" dirty="0"/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Ausführen der Testsuite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Fazit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8754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11708182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Automatisierung von WCAG Erfolgskriterien ist möglich, siehe Prototyp oder z.B. die Bibliothek axe.js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Zeitlicher Aufwand wird gesenkt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Qualität bleibt gleich (Regressionstests)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Nicht jedes Erfolgskriterium ist automatisierbar! (Semantische Überprüfungen)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Bachelorarbeit hat gezeigt, das von 60 geprüften Testfällen etwa 20 automatisierbar, bzw. teilweise automatisierbar sind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sym typeface="Wingdings" panose="05000000000000000000" pitchFamily="2" charset="2"/>
              </a:rPr>
              <a:t> Quellen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41645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</p:spTree>
    <p:extLst>
      <p:ext uri="{BB962C8B-B14F-4D97-AF65-F5344CB8AC3E}">
        <p14:creationId xmlns:p14="http://schemas.microsoft.com/office/powerpoint/2010/main" val="16136271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Schluss</a:t>
            </a:r>
          </a:p>
        </p:txBody>
      </p:sp>
    </p:spTree>
    <p:extLst>
      <p:ext uri="{BB962C8B-B14F-4D97-AF65-F5344CB8AC3E}">
        <p14:creationId xmlns:p14="http://schemas.microsoft.com/office/powerpoint/2010/main" val="3546278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Relevanz der Thematik Barrierefreiheit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WCAG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Werkzeug zur Automatisierung von Akzeptanztests in Webbrowsern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Selenium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WebDriver</a:t>
            </a:r>
            <a:endParaRPr lang="de-DE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Beispiel anhand eines automatisierten WCAG Erfolgskriteriums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Fazit bezüglich der Automatisierung von WCAG Erfolgskriterien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0810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Relevanz von Barrierefreiheit</a:t>
            </a:r>
          </a:p>
        </p:txBody>
      </p:sp>
    </p:spTree>
    <p:extLst>
      <p:ext uri="{BB962C8B-B14F-4D97-AF65-F5344CB8AC3E}">
        <p14:creationId xmlns:p14="http://schemas.microsoft.com/office/powerpoint/2010/main" val="898773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/>
              <a:t>4,1 Milliarden Menschen nutzen 2019 das Internet (International </a:t>
            </a:r>
            <a:r>
              <a:rPr lang="de-DE" b="1" dirty="0" err="1"/>
              <a:t>Telecommunication</a:t>
            </a:r>
            <a:r>
              <a:rPr lang="de-DE" b="1" dirty="0"/>
              <a:t> Union </a:t>
            </a:r>
            <a:r>
              <a:rPr lang="de-DE" dirty="0"/>
              <a:t>(ITU))</a:t>
            </a:r>
          </a:p>
          <a:p>
            <a:pPr marL="342900" marR="0" lvl="0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Durch Anschluss von </a:t>
            </a:r>
            <a:r>
              <a:rPr lang="de-DE" b="1" dirty="0"/>
              <a:t>Entwicklungsländern</a:t>
            </a:r>
            <a:r>
              <a:rPr lang="de-DE" dirty="0"/>
              <a:t> wird die </a:t>
            </a:r>
            <a:r>
              <a:rPr lang="de-DE" b="1" dirty="0"/>
              <a:t>Zahl der Internetnutzer</a:t>
            </a:r>
            <a:r>
              <a:rPr lang="de-DE" dirty="0"/>
              <a:t> ohne und mit einer Form von Behinderung</a:t>
            </a:r>
            <a:r>
              <a:rPr lang="de-DE" b="1" dirty="0"/>
              <a:t> </a:t>
            </a:r>
            <a:r>
              <a:rPr lang="de-DE" b="0" dirty="0"/>
              <a:t>steigen</a:t>
            </a:r>
            <a:r>
              <a:rPr lang="de-DE" dirty="0"/>
              <a:t>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="1" dirty="0"/>
              <a:t>15%</a:t>
            </a:r>
            <a:r>
              <a:rPr lang="de-DE" dirty="0"/>
              <a:t> der Menschen leben mit </a:t>
            </a:r>
            <a:r>
              <a:rPr lang="de-DE" b="1" dirty="0"/>
              <a:t>Form von Behinderung </a:t>
            </a:r>
            <a:r>
              <a:rPr lang="de-DE" dirty="0"/>
              <a:t>(WHO)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Zahl der </a:t>
            </a:r>
            <a:r>
              <a:rPr lang="de-DE" b="1" dirty="0"/>
              <a:t>Menschen mit Behinderung</a:t>
            </a:r>
            <a:r>
              <a:rPr lang="de-DE" dirty="0"/>
              <a:t> steigt „</a:t>
            </a:r>
            <a:r>
              <a:rPr lang="en-US" b="0" i="0" dirty="0">
                <a:solidFill>
                  <a:srgbClr val="3C4245"/>
                </a:solidFill>
                <a:effectLst/>
                <a:latin typeface="Arial" panose="020B0604020202020204" pitchFamily="34" charset="0"/>
              </a:rPr>
              <a:t>This number is expected to double to 2 billion by 2050</a:t>
            </a:r>
            <a:r>
              <a:rPr lang="de-DE" dirty="0"/>
              <a:t>“ (WHO)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b="1" dirty="0"/>
              <a:t>Umfrage</a:t>
            </a:r>
            <a:r>
              <a:rPr lang="de-DE" b="0" dirty="0"/>
              <a:t> der </a:t>
            </a:r>
            <a:r>
              <a:rPr lang="de-DE" b="1" dirty="0"/>
              <a:t>Aktion Mensch</a:t>
            </a:r>
            <a:r>
              <a:rPr lang="de-DE" dirty="0"/>
              <a:t> und des </a:t>
            </a:r>
            <a:r>
              <a:rPr lang="de-DE" b="1" dirty="0"/>
              <a:t>Bundesministeriums für Wirtschaft und Technologie (2004):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/>
              <a:t>80 Prozent</a:t>
            </a:r>
            <a:r>
              <a:rPr lang="de-DE" dirty="0"/>
              <a:t> der Menschen mit Behinderung nutzen das Internet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/>
              <a:t>55 Prozent der Internetkenner</a:t>
            </a:r>
            <a:r>
              <a:rPr lang="de-DE" dirty="0"/>
              <a:t> stoßen auf Barrieren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/>
              <a:t>Unterschiede</a:t>
            </a:r>
            <a:r>
              <a:rPr lang="de-DE" dirty="0"/>
              <a:t> der Internetnutzung </a:t>
            </a:r>
            <a:r>
              <a:rPr lang="de-DE" b="0" dirty="0"/>
              <a:t>je nach </a:t>
            </a:r>
            <a:r>
              <a:rPr lang="de-DE" b="1" dirty="0"/>
              <a:t>Form der Behinderung (</a:t>
            </a:r>
            <a:r>
              <a:rPr lang="de-DE" b="0" dirty="0"/>
              <a:t>Menschen mit </a:t>
            </a:r>
            <a:r>
              <a:rPr lang="de-DE" b="1" i="0" dirty="0">
                <a:solidFill>
                  <a:srgbClr val="3E2F25"/>
                </a:solidFill>
                <a:effectLst/>
                <a:latin typeface="Arial" panose="020B0604020202020204" pitchFamily="34" charset="0"/>
              </a:rPr>
              <a:t>Lernbehinderungen</a:t>
            </a:r>
            <a:r>
              <a:rPr lang="de-DE" b="0" i="0" dirty="0">
                <a:solidFill>
                  <a:srgbClr val="3E2F25"/>
                </a:solidFill>
                <a:effectLst/>
                <a:latin typeface="Arial" panose="020B0604020202020204" pitchFamily="34" charset="0"/>
              </a:rPr>
              <a:t> und </a:t>
            </a:r>
            <a:r>
              <a:rPr lang="de-DE" b="1" i="0" dirty="0">
                <a:solidFill>
                  <a:srgbClr val="3E2F25"/>
                </a:solidFill>
                <a:effectLst/>
                <a:latin typeface="Arial" panose="020B0604020202020204" pitchFamily="34" charset="0"/>
              </a:rPr>
              <a:t>geistiger Behinderung </a:t>
            </a:r>
            <a:r>
              <a:rPr lang="de-DE" b="0" i="0" dirty="0">
                <a:solidFill>
                  <a:srgbClr val="3E2F25"/>
                </a:solidFill>
                <a:effectLst/>
                <a:latin typeface="Arial" panose="020B0604020202020204" pitchFamily="34" charset="0"/>
              </a:rPr>
              <a:t>nutzen das Internet seltener </a:t>
            </a:r>
            <a:r>
              <a:rPr lang="de-DE" b="1" i="0" dirty="0">
                <a:solidFill>
                  <a:srgbClr val="3E2F25"/>
                </a:solidFill>
                <a:effectLst/>
                <a:latin typeface="Arial" panose="020B0604020202020204" pitchFamily="34" charset="0"/>
              </a:rPr>
              <a:t>(ca. 9%))</a:t>
            </a:r>
            <a:endParaRPr lang="de-DE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="1" dirty="0"/>
              <a:t>ZUSÄTZLICHE RELEVANZ: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Definition von „</a:t>
            </a:r>
            <a:r>
              <a:rPr lang="de-DE" b="1" dirty="0"/>
              <a:t>Diskriminierung aufgrund von Behinderung</a:t>
            </a:r>
            <a:r>
              <a:rPr lang="de-DE" dirty="0"/>
              <a:t>“:= … Sie umfasst </a:t>
            </a:r>
            <a:r>
              <a:rPr lang="de-DE" b="1" dirty="0"/>
              <a:t>alle Formen der Diskriminierung</a:t>
            </a:r>
            <a:r>
              <a:rPr lang="de-DE" dirty="0"/>
              <a:t>, einschließlich der </a:t>
            </a:r>
            <a:r>
              <a:rPr lang="de-DE" b="1" dirty="0"/>
              <a:t>Versagung angemessener Vorkehrungen</a:t>
            </a:r>
            <a:r>
              <a:rPr lang="de-DE" dirty="0"/>
              <a:t>.  Vgl. UNBK(2018) Artikel 2, Seite 8.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sym typeface="Wingdings" panose="05000000000000000000" pitchFamily="2" charset="2"/>
              </a:rPr>
              <a:t> WCAG</a:t>
            </a:r>
            <a:endParaRPr lang="de-DE" b="1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1836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WCAG</a:t>
            </a:r>
          </a:p>
        </p:txBody>
      </p:sp>
    </p:spTree>
    <p:extLst>
      <p:ext uri="{BB962C8B-B14F-4D97-AF65-F5344CB8AC3E}">
        <p14:creationId xmlns:p14="http://schemas.microsoft.com/office/powerpoint/2010/main" val="2047719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b="0" i="0" dirty="0">
                <a:solidFill>
                  <a:srgbClr val="333333"/>
                </a:solidFill>
                <a:effectLst/>
                <a:latin typeface="Trebuchet MS" panose="020B0603020202020204" pitchFamily="34" charset="0"/>
                <a:sym typeface="Helvetica Neue"/>
              </a:rPr>
              <a:t>Vielzahl an Richtlinien und Standards, die die Thematik der Barrierefreiheit behandeln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z="2400" b="0" i="0" dirty="0">
              <a:solidFill>
                <a:srgbClr val="333333"/>
              </a:solidFill>
              <a:effectLst/>
              <a:latin typeface="Trebuchet MS" panose="020B0603020202020204" pitchFamily="34" charset="0"/>
              <a:sym typeface="Helvetica Neue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400" b="0" i="0" dirty="0">
                <a:solidFill>
                  <a:srgbClr val="333333"/>
                </a:solidFill>
                <a:effectLst/>
                <a:latin typeface="Trebuchet MS" panose="020B0603020202020204" pitchFamily="34" charset="0"/>
                <a:sym typeface="Helvetica Neue"/>
              </a:rPr>
              <a:t>WCAG</a:t>
            </a:r>
          </a:p>
          <a:p>
            <a:pPr marL="342900" marR="0" lvl="0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2400" b="0" i="0" dirty="0">
                <a:solidFill>
                  <a:srgbClr val="333333"/>
                </a:solidFill>
                <a:effectLst/>
                <a:latin typeface="Trebuchet MS" panose="020B0603020202020204" pitchFamily="34" charset="0"/>
                <a:sym typeface="Helvetica Neue"/>
              </a:rPr>
              <a:t>International anerkannter Standard </a:t>
            </a:r>
            <a:r>
              <a:rPr lang="de-DE" sz="2400" b="1" i="0" dirty="0">
                <a:solidFill>
                  <a:srgbClr val="333333"/>
                </a:solidFill>
                <a:effectLst/>
                <a:latin typeface="Trebuchet MS" panose="020B0603020202020204" pitchFamily="34" charset="0"/>
                <a:sym typeface="Helvetica Neue"/>
              </a:rPr>
              <a:t>Web Content </a:t>
            </a:r>
            <a:r>
              <a:rPr lang="de-DE" sz="2400" b="1" i="0" dirty="0" err="1">
                <a:solidFill>
                  <a:srgbClr val="333333"/>
                </a:solidFill>
                <a:effectLst/>
                <a:latin typeface="Trebuchet MS" panose="020B0603020202020204" pitchFamily="34" charset="0"/>
                <a:sym typeface="Helvetica Neue"/>
              </a:rPr>
              <a:t>Accessibility</a:t>
            </a:r>
            <a:r>
              <a:rPr lang="de-DE" sz="2400" b="1" i="0" dirty="0">
                <a:solidFill>
                  <a:srgbClr val="333333"/>
                </a:solidFill>
                <a:effectLst/>
                <a:latin typeface="Trebuchet MS" panose="020B0603020202020204" pitchFamily="34" charset="0"/>
                <a:sym typeface="Helvetica Neue"/>
              </a:rPr>
              <a:t> Guidelines</a:t>
            </a:r>
            <a:r>
              <a:rPr lang="de-DE" sz="2400" b="0" i="0" dirty="0">
                <a:solidFill>
                  <a:srgbClr val="333333"/>
                </a:solidFill>
                <a:effectLst/>
                <a:latin typeface="Trebuchet MS" panose="020B0603020202020204" pitchFamily="34" charset="0"/>
                <a:sym typeface="Helvetica Neue"/>
              </a:rPr>
              <a:t> (WCAG)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b="0" i="0" dirty="0">
                <a:solidFill>
                  <a:srgbClr val="333333"/>
                </a:solidFill>
                <a:effectLst/>
                <a:latin typeface="Trebuchet MS" panose="020B0603020202020204" pitchFamily="34" charset="0"/>
                <a:sym typeface="Helvetica Neue"/>
              </a:rPr>
              <a:t>Erstellt von der Arbeitsgruppe Web </a:t>
            </a:r>
            <a:r>
              <a:rPr lang="de-DE" sz="2400" b="0" i="0" dirty="0" err="1">
                <a:solidFill>
                  <a:srgbClr val="333333"/>
                </a:solidFill>
                <a:effectLst/>
                <a:latin typeface="Trebuchet MS" panose="020B0603020202020204" pitchFamily="34" charset="0"/>
                <a:sym typeface="Helvetica Neue"/>
              </a:rPr>
              <a:t>Accessibility</a:t>
            </a:r>
            <a:r>
              <a:rPr lang="de-DE" sz="2400" b="0" i="0" dirty="0">
                <a:solidFill>
                  <a:srgbClr val="333333"/>
                </a:solidFill>
                <a:effectLst/>
                <a:latin typeface="Trebuchet MS" panose="020B0603020202020204" pitchFamily="34" charset="0"/>
                <a:sym typeface="Helvetica Neue"/>
              </a:rPr>
              <a:t> Initiative (WAI) des W3C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 dirty="0"/>
              <a:t>Vier</a:t>
            </a:r>
            <a:r>
              <a:rPr lang="de-DE" sz="1800" b="1" dirty="0"/>
              <a:t> </a:t>
            </a:r>
            <a:r>
              <a:rPr lang="de-DE" sz="1800" b="0" dirty="0"/>
              <a:t>Prinzipen</a:t>
            </a:r>
            <a:r>
              <a:rPr lang="de-DE" sz="1800" b="1" dirty="0"/>
              <a:t>: </a:t>
            </a:r>
            <a:r>
              <a:rPr lang="de-DE" sz="1800" b="1" dirty="0" err="1"/>
              <a:t>Perceivable</a:t>
            </a:r>
            <a:r>
              <a:rPr lang="de-DE" sz="1800" b="1" dirty="0"/>
              <a:t>, Operable, </a:t>
            </a:r>
            <a:r>
              <a:rPr lang="de-DE" sz="1800" b="1" dirty="0" err="1"/>
              <a:t>Understandable</a:t>
            </a:r>
            <a:r>
              <a:rPr lang="de-DE" sz="1800" dirty="0"/>
              <a:t> und </a:t>
            </a:r>
            <a:r>
              <a:rPr lang="de-DE" sz="1800" b="1" dirty="0"/>
              <a:t>Robust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 b="1" dirty="0"/>
              <a:t>13 Guidelines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 b="1" dirty="0"/>
              <a:t>Guidelines</a:t>
            </a:r>
            <a:r>
              <a:rPr lang="de-DE" sz="1800" dirty="0"/>
              <a:t> werden anhand von </a:t>
            </a:r>
            <a:r>
              <a:rPr lang="de-DE" sz="1800" b="1" dirty="0"/>
              <a:t>Erfolgskriterien</a:t>
            </a:r>
            <a:r>
              <a:rPr lang="de-DE" sz="1800" dirty="0"/>
              <a:t> geprüft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 dirty="0"/>
              <a:t>Jedem </a:t>
            </a:r>
            <a:r>
              <a:rPr lang="de-DE" sz="1800" b="1" dirty="0"/>
              <a:t>Erfolgskriterium</a:t>
            </a:r>
            <a:r>
              <a:rPr lang="de-DE" sz="1800" dirty="0"/>
              <a:t> ist die </a:t>
            </a:r>
            <a:r>
              <a:rPr lang="de-DE" sz="1800" b="1" dirty="0"/>
              <a:t>Konformitätsstufe</a:t>
            </a:r>
            <a:r>
              <a:rPr lang="de-DE" sz="1800" dirty="0"/>
              <a:t> </a:t>
            </a:r>
            <a:r>
              <a:rPr lang="de-DE" sz="1800" b="1" dirty="0"/>
              <a:t>A </a:t>
            </a:r>
            <a:r>
              <a:rPr lang="de-DE" sz="1800" dirty="0"/>
              <a:t>(niedrigste), </a:t>
            </a:r>
            <a:r>
              <a:rPr lang="de-DE" sz="1800" b="1" dirty="0"/>
              <a:t>AA</a:t>
            </a:r>
            <a:r>
              <a:rPr lang="de-DE" sz="1800" dirty="0"/>
              <a:t> oder </a:t>
            </a:r>
            <a:r>
              <a:rPr lang="de-DE" sz="1800" b="1" dirty="0"/>
              <a:t>AAA </a:t>
            </a:r>
            <a:r>
              <a:rPr lang="de-DE" sz="1800" dirty="0"/>
              <a:t>(höchste) zugeordnet.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Erfolgskriterien müssen tatsächliche Zugangsprobleme für Menschen mit Behinderung darstellen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Erfolgskriterien müssen testbar sein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z="1800" b="0" i="0" dirty="0">
              <a:solidFill>
                <a:srgbClr val="333333"/>
              </a:solidFill>
              <a:effectLst/>
              <a:latin typeface="Trebuchet MS" panose="020B0603020202020204" pitchFamily="34" charset="0"/>
              <a:sym typeface="Helvetica Neue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800" b="0" i="0" dirty="0">
                <a:solidFill>
                  <a:srgbClr val="333333"/>
                </a:solidFill>
                <a:effectLst/>
                <a:latin typeface="Trebuchet MS" panose="020B0603020202020204" pitchFamily="34" charset="0"/>
                <a:sym typeface="Helvetica Neue"/>
              </a:rPr>
              <a:t>BITV</a:t>
            </a:r>
            <a:endParaRPr lang="de-DE" sz="2400" b="0" i="0" dirty="0">
              <a:solidFill>
                <a:srgbClr val="333333"/>
              </a:solidFill>
              <a:effectLst/>
              <a:latin typeface="Trebuchet MS" panose="020B0603020202020204" pitchFamily="34" charset="0"/>
              <a:sym typeface="Helvetica Neue"/>
            </a:endParaRPr>
          </a:p>
          <a:p>
            <a:pPr marL="342900" marR="0" lvl="0" indent="-342900" algn="l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2400" b="1" i="0" dirty="0">
                <a:solidFill>
                  <a:srgbClr val="333333"/>
                </a:solidFill>
                <a:effectLst/>
                <a:latin typeface="Trebuchet MS" panose="020B0603020202020204" pitchFamily="34" charset="0"/>
                <a:sym typeface="Helvetica Neue"/>
              </a:rPr>
              <a:t>Barrierefreie-Informationstechnik-Verordnung</a:t>
            </a:r>
            <a:r>
              <a:rPr lang="de-DE" sz="2400" b="0" i="0" dirty="0">
                <a:solidFill>
                  <a:srgbClr val="333333"/>
                </a:solidFill>
                <a:effectLst/>
                <a:latin typeface="Trebuchet MS" panose="020B0603020202020204" pitchFamily="34" charset="0"/>
                <a:sym typeface="Helvetica Neue"/>
              </a:rPr>
              <a:t> (BITV)</a:t>
            </a:r>
          </a:p>
          <a:p>
            <a:pPr marL="342900" marR="0" lvl="0" indent="-342900" algn="l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2400" b="0" i="0" dirty="0">
                <a:solidFill>
                  <a:srgbClr val="333333"/>
                </a:solidFill>
                <a:effectLst/>
                <a:latin typeface="Trebuchet MS" panose="020B0603020202020204" pitchFamily="34" charset="0"/>
                <a:sym typeface="Helvetica Neue"/>
              </a:rPr>
              <a:t>Verpflichtend für Träger öffentlicher Stellen/staatlicher Institutionen</a:t>
            </a:r>
          </a:p>
          <a:p>
            <a:pPr marL="342900" marR="0" lvl="0" indent="-342900" algn="l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2400" b="0" i="0" dirty="0">
                <a:solidFill>
                  <a:srgbClr val="333333"/>
                </a:solidFill>
                <a:effectLst/>
                <a:latin typeface="Trebuchet MS" panose="020B0603020202020204" pitchFamily="34" charset="0"/>
                <a:sym typeface="Helvetica Neue"/>
              </a:rPr>
              <a:t>leitet sich von den </a:t>
            </a:r>
            <a:r>
              <a:rPr lang="de-DE" sz="2400" b="1" i="0" dirty="0">
                <a:solidFill>
                  <a:srgbClr val="333333"/>
                </a:solidFill>
                <a:effectLst/>
                <a:latin typeface="Trebuchet MS" panose="020B0603020202020204" pitchFamily="34" charset="0"/>
                <a:sym typeface="Helvetica Neue"/>
              </a:rPr>
              <a:t>WCAG 2.1</a:t>
            </a:r>
            <a:r>
              <a:rPr lang="de-DE" sz="2400" b="0" i="0" dirty="0">
                <a:solidFill>
                  <a:srgbClr val="333333"/>
                </a:solidFill>
                <a:effectLst/>
                <a:latin typeface="Trebuchet MS" panose="020B0603020202020204" pitchFamily="34" charset="0"/>
                <a:sym typeface="Helvetica Neue"/>
              </a:rPr>
              <a:t> ab</a:t>
            </a:r>
          </a:p>
          <a:p>
            <a:pPr marL="342900" marR="0" lvl="0" indent="-342900" algn="l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2400" b="0" i="0" dirty="0">
                <a:solidFill>
                  <a:srgbClr val="333333"/>
                </a:solidFill>
                <a:effectLst/>
                <a:latin typeface="Trebuchet MS" panose="020B0603020202020204" pitchFamily="34" charset="0"/>
                <a:sym typeface="Helvetica Neue"/>
              </a:rPr>
              <a:t>harmonisierte </a:t>
            </a:r>
            <a:r>
              <a:rPr lang="de-DE" sz="2400" b="1" i="0" dirty="0">
                <a:solidFill>
                  <a:srgbClr val="000000"/>
                </a:solidFill>
                <a:effectLst/>
                <a:latin typeface="DINWeb"/>
              </a:rPr>
              <a:t>Europäischen Norm 301 549</a:t>
            </a:r>
            <a:endParaRPr lang="de-DE" sz="2400" b="0" i="0" dirty="0">
              <a:solidFill>
                <a:srgbClr val="333333"/>
              </a:solidFill>
              <a:effectLst/>
              <a:latin typeface="Trebuchet MS" panose="020B0603020202020204" pitchFamily="34" charset="0"/>
              <a:sym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b="1" i="0" dirty="0">
                <a:solidFill>
                  <a:srgbClr val="333333"/>
                </a:solidFill>
                <a:effectLst/>
                <a:latin typeface="Trebuchet MS" panose="020B0603020202020204" pitchFamily="34" charset="0"/>
                <a:sym typeface="Helvetica Neue"/>
              </a:rPr>
              <a:t>BITV</a:t>
            </a:r>
            <a:r>
              <a:rPr lang="de-DE" sz="2400" b="0" i="0" dirty="0">
                <a:solidFill>
                  <a:srgbClr val="333333"/>
                </a:solidFill>
                <a:effectLst/>
                <a:latin typeface="Trebuchet MS" panose="020B0603020202020204" pitchFamily="34" charset="0"/>
                <a:sym typeface="Helvetica Neue"/>
              </a:rPr>
              <a:t> setzt die </a:t>
            </a:r>
            <a:r>
              <a:rPr lang="de-DE" sz="2400" b="1" i="0" dirty="0">
                <a:solidFill>
                  <a:srgbClr val="333333"/>
                </a:solidFill>
                <a:effectLst/>
                <a:latin typeface="Trebuchet MS" panose="020B0603020202020204" pitchFamily="34" charset="0"/>
                <a:sym typeface="Helvetica Neue"/>
              </a:rPr>
              <a:t>WCAG Konformitätsstufen A</a:t>
            </a:r>
            <a:r>
              <a:rPr lang="de-DE" sz="2400" b="0" i="0" dirty="0">
                <a:solidFill>
                  <a:srgbClr val="333333"/>
                </a:solidFill>
                <a:effectLst/>
                <a:latin typeface="Trebuchet MS" panose="020B0603020202020204" pitchFamily="34" charset="0"/>
                <a:sym typeface="Helvetica Neue"/>
              </a:rPr>
              <a:t> und </a:t>
            </a:r>
            <a:r>
              <a:rPr lang="de-DE" sz="2400" b="1" i="0" dirty="0">
                <a:solidFill>
                  <a:srgbClr val="333333"/>
                </a:solidFill>
                <a:effectLst/>
                <a:latin typeface="Trebuchet MS" panose="020B0603020202020204" pitchFamily="34" charset="0"/>
                <a:sym typeface="Helvetica Neue"/>
              </a:rPr>
              <a:t>AA</a:t>
            </a:r>
            <a:r>
              <a:rPr lang="de-DE" sz="2400" b="0" i="0" dirty="0">
                <a:solidFill>
                  <a:srgbClr val="333333"/>
                </a:solidFill>
                <a:effectLst/>
                <a:latin typeface="Trebuchet MS" panose="020B0603020202020204" pitchFamily="34" charset="0"/>
                <a:sym typeface="Helvetica Neue"/>
              </a:rPr>
              <a:t> um.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b="0" i="0" dirty="0">
              <a:solidFill>
                <a:srgbClr val="333333"/>
              </a:solidFill>
              <a:effectLst/>
              <a:latin typeface="Trebuchet MS" panose="020B0603020202020204" pitchFamily="34" charset="0"/>
              <a:sym typeface="Helvetica Neue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400" b="0" i="0" dirty="0">
                <a:solidFill>
                  <a:srgbClr val="333333"/>
                </a:solidFill>
                <a:effectLst/>
                <a:latin typeface="Trebuchet MS" panose="020B0603020202020204" pitchFamily="34" charset="0"/>
                <a:sym typeface="Wingdings" panose="05000000000000000000" pitchFamily="2" charset="2"/>
              </a:rPr>
              <a:t></a:t>
            </a:r>
            <a:r>
              <a:rPr lang="de-DE" sz="2400" b="0" i="0" dirty="0">
                <a:solidFill>
                  <a:srgbClr val="333333"/>
                </a:solidFill>
                <a:effectLst/>
                <a:latin typeface="Trebuchet MS" panose="020B0603020202020204" pitchFamily="34" charset="0"/>
                <a:sym typeface="Helvetica Neue"/>
              </a:rPr>
              <a:t> </a:t>
            </a:r>
            <a:r>
              <a:rPr lang="de-DE" sz="2400" b="0" i="0" dirty="0" err="1">
                <a:solidFill>
                  <a:srgbClr val="333333"/>
                </a:solidFill>
                <a:effectLst/>
                <a:latin typeface="Trebuchet MS" panose="020B0603020202020204" pitchFamily="34" charset="0"/>
                <a:sym typeface="Helvetica Neue"/>
              </a:rPr>
              <a:t>Selenium</a:t>
            </a:r>
            <a:r>
              <a:rPr lang="de-DE" sz="2400" b="0" i="0" dirty="0">
                <a:solidFill>
                  <a:srgbClr val="333333"/>
                </a:solidFill>
                <a:effectLst/>
                <a:latin typeface="Trebuchet MS" panose="020B0603020202020204" pitchFamily="34" charset="0"/>
                <a:sym typeface="Helvetica Neue"/>
              </a:rPr>
              <a:t> </a:t>
            </a:r>
            <a:r>
              <a:rPr lang="de-DE" sz="2400" b="0" i="0" dirty="0" err="1">
                <a:solidFill>
                  <a:srgbClr val="333333"/>
                </a:solidFill>
                <a:effectLst/>
                <a:latin typeface="Trebuchet MS" panose="020B0603020202020204" pitchFamily="34" charset="0"/>
                <a:sym typeface="Helvetica Neue"/>
              </a:rPr>
              <a:t>WebDriver</a:t>
            </a:r>
            <a:endParaRPr lang="de-DE" sz="2400" b="0" i="0" dirty="0">
              <a:solidFill>
                <a:srgbClr val="333333"/>
              </a:solidFill>
              <a:effectLst/>
              <a:latin typeface="Trebuchet MS" panose="020B0603020202020204" pitchFamily="34" charset="0"/>
              <a:sym typeface="Helvetica Neue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1803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Selenium</a:t>
            </a:r>
            <a:r>
              <a:rPr lang="de-DE" dirty="0"/>
              <a:t> Webdriver</a:t>
            </a:r>
          </a:p>
        </p:txBody>
      </p:sp>
    </p:spTree>
    <p:extLst>
      <p:ext uri="{BB962C8B-B14F-4D97-AF65-F5344CB8AC3E}">
        <p14:creationId xmlns:p14="http://schemas.microsoft.com/office/powerpoint/2010/main" val="2102164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Selenium</a:t>
            </a:r>
            <a:r>
              <a:rPr lang="de-DE" dirty="0"/>
              <a:t> </a:t>
            </a:r>
            <a:r>
              <a:rPr lang="de-DE" dirty="0" err="1"/>
              <a:t>WebDriver</a:t>
            </a:r>
            <a:r>
              <a:rPr lang="de-DE" dirty="0"/>
              <a:t> ist ein </a:t>
            </a:r>
            <a:r>
              <a:rPr lang="de-DE" dirty="0" err="1"/>
              <a:t>Kontrolliinterface</a:t>
            </a:r>
            <a:r>
              <a:rPr lang="de-DE" dirty="0"/>
              <a:t> zur Fernsteuerung von Webbrowsern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Selenium</a:t>
            </a:r>
            <a:r>
              <a:rPr lang="de-DE" dirty="0"/>
              <a:t> </a:t>
            </a:r>
            <a:r>
              <a:rPr lang="de-DE" dirty="0" err="1"/>
              <a:t>WebDriver</a:t>
            </a:r>
            <a:r>
              <a:rPr lang="de-DE" dirty="0"/>
              <a:t> wird durch das W3C </a:t>
            </a:r>
            <a:r>
              <a:rPr lang="de-DE" dirty="0" err="1"/>
              <a:t>empfholen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marR="0" lvl="0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Einzige Aufgabe Kommunikation!! Kein Testframework!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Kommunikation wird über Driver durchgeführt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Driver werden i.d.R. durch Anbieter der Webbrowser implementiert und zur Verfügung gestellt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Selenium</a:t>
            </a:r>
            <a:r>
              <a:rPr lang="de-DE" dirty="0"/>
              <a:t> </a:t>
            </a:r>
            <a:r>
              <a:rPr lang="de-DE" dirty="0" err="1"/>
              <a:t>WebDriver</a:t>
            </a:r>
            <a:r>
              <a:rPr lang="de-DE" dirty="0"/>
              <a:t> ist unabhängig von der Programmiersprache und dem Webbrowser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Wird z.B. durch das JavaScript Testframework </a:t>
            </a:r>
            <a:r>
              <a:rPr lang="de-DE" dirty="0" err="1"/>
              <a:t>WebdriverIO</a:t>
            </a:r>
            <a:r>
              <a:rPr lang="de-DE" dirty="0"/>
              <a:t> implementiert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dirty="0"/>
              <a:t>Abbildung 1</a:t>
            </a:r>
            <a:r>
              <a:rPr lang="de-DE" dirty="0"/>
              <a:t> zeigt eine schematische Darstellung einer möglichen Testumgebung, in der die Testsuite ausgeführt wir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sym typeface="Wingdings" panose="05000000000000000000" pitchFamily="2" charset="2"/>
              </a:rPr>
              <a:t> Beispiel WCAG Erfolgskriterium 3.1.1 Language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Page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6635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Beispiel</a:t>
            </a:r>
          </a:p>
        </p:txBody>
      </p:sp>
    </p:spTree>
    <p:extLst>
      <p:ext uri="{BB962C8B-B14F-4D97-AF65-F5344CB8AC3E}">
        <p14:creationId xmlns:p14="http://schemas.microsoft.com/office/powerpoint/2010/main" val="773117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Titeltext</a:t>
            </a:r>
          </a:p>
        </p:txBody>
      </p:sp>
      <p:sp>
        <p:nvSpPr>
          <p:cNvPr id="12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–Christian Bauer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–Christian Bauer</a:t>
            </a:r>
          </a:p>
        </p:txBody>
      </p:sp>
      <p:sp>
        <p:nvSpPr>
          <p:cNvPr id="95" name="„Zitat hier eingeben.“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„Zitat hier eingeben.“ </a:t>
            </a:r>
          </a:p>
        </p:txBody>
      </p:sp>
      <p:sp>
        <p:nvSpPr>
          <p:cNvPr id="96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Bild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eltext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7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Titeltext</a:t>
            </a:r>
          </a:p>
        </p:txBody>
      </p:sp>
      <p:grpSp>
        <p:nvGrpSpPr>
          <p:cNvPr id="122" name="Gruppieren"/>
          <p:cNvGrpSpPr/>
          <p:nvPr/>
        </p:nvGrpSpPr>
        <p:grpSpPr>
          <a:xfrm>
            <a:off x="1285431" y="-1"/>
            <a:ext cx="11724801" cy="102401"/>
            <a:chOff x="0" y="0"/>
            <a:chExt cx="11724800" cy="102399"/>
          </a:xfrm>
        </p:grpSpPr>
        <p:sp>
          <p:nvSpPr>
            <p:cNvPr id="119" name="Rechteck"/>
            <p:cNvSpPr/>
            <p:nvPr/>
          </p:nvSpPr>
          <p:spPr>
            <a:xfrm>
              <a:off x="-1" y="-1"/>
              <a:ext cx="3891201" cy="102401"/>
            </a:xfrm>
            <a:prstGeom prst="rect">
              <a:avLst/>
            </a:prstGeom>
            <a:solidFill>
              <a:srgbClr val="AA0F1F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0" name="Rechteck"/>
            <p:cNvSpPr/>
            <p:nvPr/>
          </p:nvSpPr>
          <p:spPr>
            <a:xfrm>
              <a:off x="3891200" y="-1"/>
              <a:ext cx="3891201" cy="102401"/>
            </a:xfrm>
            <a:prstGeom prst="rect">
              <a:avLst/>
            </a:prstGeom>
            <a:solidFill>
              <a:srgbClr val="D7471F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1" name="Rechteck"/>
            <p:cNvSpPr/>
            <p:nvPr/>
          </p:nvSpPr>
          <p:spPr>
            <a:xfrm>
              <a:off x="7782400" y="-1"/>
              <a:ext cx="3942401" cy="102401"/>
            </a:xfrm>
            <a:prstGeom prst="rect">
              <a:avLst/>
            </a:prstGeom>
            <a:solidFill>
              <a:srgbClr val="901B6E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23" name="Logo_17pt.wmf" descr="Logo_17pt.w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8500" y="8573622"/>
            <a:ext cx="1492393" cy="869245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iteltext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Titeltext</a:t>
            </a:r>
          </a:p>
        </p:txBody>
      </p:sp>
      <p:grpSp>
        <p:nvGrpSpPr>
          <p:cNvPr id="135" name="Gruppieren"/>
          <p:cNvGrpSpPr/>
          <p:nvPr/>
        </p:nvGrpSpPr>
        <p:grpSpPr>
          <a:xfrm>
            <a:off x="1285431" y="-1"/>
            <a:ext cx="11724801" cy="102401"/>
            <a:chOff x="0" y="0"/>
            <a:chExt cx="11724800" cy="102399"/>
          </a:xfrm>
        </p:grpSpPr>
        <p:sp>
          <p:nvSpPr>
            <p:cNvPr id="132" name="Rechteck"/>
            <p:cNvSpPr/>
            <p:nvPr/>
          </p:nvSpPr>
          <p:spPr>
            <a:xfrm>
              <a:off x="-1" y="-1"/>
              <a:ext cx="3891201" cy="102401"/>
            </a:xfrm>
            <a:prstGeom prst="rect">
              <a:avLst/>
            </a:prstGeom>
            <a:solidFill>
              <a:srgbClr val="AA0F1F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33" name="Rechteck"/>
            <p:cNvSpPr/>
            <p:nvPr/>
          </p:nvSpPr>
          <p:spPr>
            <a:xfrm>
              <a:off x="3891200" y="-1"/>
              <a:ext cx="3891201" cy="102401"/>
            </a:xfrm>
            <a:prstGeom prst="rect">
              <a:avLst/>
            </a:prstGeom>
            <a:solidFill>
              <a:srgbClr val="D7471F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34" name="Rechteck"/>
            <p:cNvSpPr/>
            <p:nvPr/>
          </p:nvSpPr>
          <p:spPr>
            <a:xfrm>
              <a:off x="7782400" y="-1"/>
              <a:ext cx="3942401" cy="102401"/>
            </a:xfrm>
            <a:prstGeom prst="rect">
              <a:avLst/>
            </a:prstGeom>
            <a:solidFill>
              <a:srgbClr val="901B6E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sp>
        <p:nvSpPr>
          <p:cNvPr id="136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ild"/>
          <p:cNvSpPr>
            <a:spLocks noGrp="1"/>
          </p:cNvSpPr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el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Titeltext</a:t>
            </a:r>
          </a:p>
        </p:txBody>
      </p:sp>
      <p:sp>
        <p:nvSpPr>
          <p:cNvPr id="22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Mi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el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3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ild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el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Titeltext</a:t>
            </a:r>
          </a:p>
        </p:txBody>
      </p:sp>
      <p:sp>
        <p:nvSpPr>
          <p:cNvPr id="40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4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57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8" name="Rechteck"/>
          <p:cNvSpPr/>
          <p:nvPr/>
        </p:nvSpPr>
        <p:spPr>
          <a:xfrm>
            <a:off x="-87859" y="-876298"/>
            <a:ext cx="11651941" cy="1072156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, Aufzählung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Bild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7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68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9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ebene 1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Bild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Bild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Bild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Titeltext</a:t>
            </a:r>
          </a:p>
        </p:txBody>
      </p:sp>
      <p:sp>
        <p:nvSpPr>
          <p:cNvPr id="3" name="Textebene 1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on.kersten@gmx.d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w3.org/WAI/WCAG21/Understanding/language-of-page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KerstenRon/wcagTestsuitePrototyp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lobid.org/resources/HT020031029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unesdoc.unesco.org/ark:/48223/pf0000211428" TargetMode="External"/><Relationship Id="rId5" Type="http://schemas.openxmlformats.org/officeDocument/2006/relationships/hyperlink" Target="https://www.w3.org/TR/2018/REC-WCAG21-20180605/" TargetMode="External"/><Relationship Id="rId4" Type="http://schemas.openxmlformats.org/officeDocument/2006/relationships/hyperlink" Target="https://www.behindertenbeauftragter.de/SharedDocs/Publikationen/DE/Broschuere_UNKonvention_KK.pdf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hyperlink" Target="https://bitbucket.org/Kr0oon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github.com/KerstenRon" TargetMode="External"/><Relationship Id="rId5" Type="http://schemas.openxmlformats.org/officeDocument/2006/relationships/hyperlink" Target="https://www.linkedin.com/in/ron-kersten-534b12207" TargetMode="External"/><Relationship Id="rId4" Type="http://schemas.openxmlformats.org/officeDocument/2006/relationships/hyperlink" Target="mailto:ron.kersten@gmx.d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ho.int/health-topics/disabilit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einfach-fuer-alle.de/artikel/barrieren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133"/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594" name="21"/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595" name="133"/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596" name="21"/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597" name="133"/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598" name="21"/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599" name="133"/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600" name="21"/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601" name="133"/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602" name="21"/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603" name="133"/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604" name="67"/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67</a:t>
            </a:r>
          </a:p>
        </p:txBody>
      </p:sp>
      <p:sp>
        <p:nvSpPr>
          <p:cNvPr id="605" name="53"/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606" name="21"/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607" name="53"/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608" name="21"/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609" name="53"/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610" name="21"/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611" name="53"/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612" name="21"/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613" name="53"/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614" name="21"/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615" name="53"/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616" name="21"/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617" name="53"/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618" name="21"/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619" name="53"/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620" name="21"/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621" name="53"/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grpSp>
        <p:nvGrpSpPr>
          <p:cNvPr id="628" name="Gruppieren"/>
          <p:cNvGrpSpPr/>
          <p:nvPr/>
        </p:nvGrpSpPr>
        <p:grpSpPr>
          <a:xfrm>
            <a:off x="0" y="9652000"/>
            <a:ext cx="13004800" cy="254000"/>
            <a:chOff x="0" y="0"/>
            <a:chExt cx="13004800" cy="254000"/>
          </a:xfrm>
        </p:grpSpPr>
        <p:sp>
          <p:nvSpPr>
            <p:cNvPr id="622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dirty="0"/>
            </a:p>
          </p:txBody>
        </p:sp>
        <p:sp>
          <p:nvSpPr>
            <p:cNvPr id="623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24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25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26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27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629" name="Linie"/>
          <p:cNvSpPr/>
          <p:nvPr/>
        </p:nvSpPr>
        <p:spPr>
          <a:xfrm>
            <a:off x="762000" y="4324350"/>
            <a:ext cx="11474450" cy="0"/>
          </a:xfrm>
          <a:prstGeom prst="line">
            <a:avLst/>
          </a:prstGeom>
          <a:ln w="25400">
            <a:solidFill>
              <a:srgbClr val="DD1166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30" name="Vielleicht braucht man manchmal einen kleinen Untertitel oder eine Erläuterung oder, wie in meinem Fall, einfach ein bisschen Text."/>
          <p:cNvSpPr txBox="1"/>
          <p:nvPr/>
        </p:nvSpPr>
        <p:spPr>
          <a:xfrm>
            <a:off x="766967" y="4603750"/>
            <a:ext cx="5735433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1700" b="0"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lang="de-DE" dirty="0">
                <a:solidFill>
                  <a:schemeClr val="bg1"/>
                </a:solidFill>
              </a:rPr>
              <a:t>Bewerbung als </a:t>
            </a:r>
            <a:r>
              <a:rPr lang="de-DE" b="1" dirty="0">
                <a:solidFill>
                  <a:schemeClr val="bg1"/>
                </a:solidFill>
              </a:rPr>
              <a:t>Junior Frontend Entwickler QA Barrierefreiheit</a:t>
            </a:r>
          </a:p>
          <a:p>
            <a:r>
              <a:rPr lang="de-DE" dirty="0">
                <a:solidFill>
                  <a:schemeClr val="bg1"/>
                </a:solidFill>
              </a:rPr>
              <a:t>bei </a:t>
            </a:r>
            <a:r>
              <a:rPr lang="de-DE" b="1" dirty="0">
                <a:solidFill>
                  <a:schemeClr val="bg1"/>
                </a:solidFill>
              </a:rPr>
              <a:t>T-Systems Multimedia Solutions GmbH</a:t>
            </a:r>
          </a:p>
        </p:txBody>
      </p:sp>
      <p:sp>
        <p:nvSpPr>
          <p:cNvPr id="631" name="Titel der Präsentation"/>
          <p:cNvSpPr txBox="1"/>
          <p:nvPr/>
        </p:nvSpPr>
        <p:spPr>
          <a:xfrm>
            <a:off x="768350" y="3664652"/>
            <a:ext cx="9512301" cy="373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>
            <a:spAutoFit/>
          </a:bodyPr>
          <a:lstStyle>
            <a:lvl1pPr algn="l">
              <a:lnSpc>
                <a:spcPct val="90000"/>
              </a:lnSpc>
              <a:defRPr sz="2700" b="0">
                <a:solidFill>
                  <a:srgbClr val="2B2B2B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dirty="0">
                <a:solidFill>
                  <a:schemeClr val="bg1"/>
                </a:solidFill>
              </a:rPr>
              <a:t>Automatisierte Prüfung von WCAG Erfolgskriterien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1" name="Vielleicht braucht man manchmal einen kleinen Untertitel oder eine Erläuterung oder, wie in meinem Fall, einfach ein bisschen Text.">
            <a:extLst>
              <a:ext uri="{FF2B5EF4-FFF2-40B4-BE49-F238E27FC236}">
                <a16:creationId xmlns:a16="http://schemas.microsoft.com/office/drawing/2014/main" id="{2CD346CE-9ED0-4F78-BB70-64979353D1FD}"/>
              </a:ext>
            </a:extLst>
          </p:cNvPr>
          <p:cNvSpPr txBox="1"/>
          <p:nvPr/>
        </p:nvSpPr>
        <p:spPr>
          <a:xfrm>
            <a:off x="768350" y="7928054"/>
            <a:ext cx="5735433" cy="10248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1700" b="0"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 algn="l">
              <a:lnSpc>
                <a:spcPct val="90000"/>
              </a:lnSpc>
              <a:defRPr sz="2100" b="0">
                <a:solidFill>
                  <a:srgbClr val="FFFFFF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pPr>
            <a:r>
              <a:rPr lang="de-DE" sz="1400" dirty="0">
                <a:latin typeface="PT Sans" panose="020B0503020203020204" pitchFamily="34" charset="0"/>
                <a:ea typeface="Roboto Slab" pitchFamily="2" charset="0"/>
              </a:rPr>
              <a:t>ausgearbeitet von:</a:t>
            </a:r>
          </a:p>
          <a:p>
            <a:pPr algn="l">
              <a:lnSpc>
                <a:spcPct val="90000"/>
              </a:lnSpc>
              <a:defRPr sz="2100" b="0">
                <a:solidFill>
                  <a:srgbClr val="FFFFFF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pPr>
            <a:endParaRPr lang="de-DE" sz="1600" dirty="0">
              <a:latin typeface="Roboto Slab" pitchFamily="2" charset="0"/>
              <a:ea typeface="Roboto Slab" pitchFamily="2" charset="0"/>
            </a:endParaRPr>
          </a:p>
          <a:p>
            <a:pPr algn="l">
              <a:lnSpc>
                <a:spcPct val="90000"/>
              </a:lnSpc>
              <a:defRPr sz="2100" b="0">
                <a:solidFill>
                  <a:srgbClr val="FFFFFF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pPr>
            <a:r>
              <a:rPr lang="de-DE" sz="1400" dirty="0"/>
              <a:t>Ron Kersten</a:t>
            </a:r>
          </a:p>
          <a:p>
            <a:pPr algn="l">
              <a:lnSpc>
                <a:spcPct val="90000"/>
              </a:lnSpc>
              <a:defRPr sz="2100" b="0">
                <a:solidFill>
                  <a:srgbClr val="FFFFFF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pPr>
            <a:r>
              <a:rPr lang="de-DE" sz="1400" dirty="0">
                <a:latin typeface="PT Sans" panose="020B0503020203020204" pitchFamily="34" charset="0"/>
                <a:ea typeface="Roboto Slab Regular"/>
                <a:cs typeface="Roboto Slab Regular"/>
                <a:sym typeface="Roboto Slab Regular"/>
              </a:rPr>
              <a:t>E-Mail: </a:t>
            </a:r>
            <a:r>
              <a:rPr lang="de-DE" sz="1400" dirty="0">
                <a:solidFill>
                  <a:srgbClr val="DD1166"/>
                </a:solidFill>
                <a:latin typeface="PT Sans" panose="020B0503020203020204" pitchFamily="34" charset="0"/>
                <a:ea typeface="Roboto Slab Regular"/>
                <a:cs typeface="Roboto Slab Regular"/>
                <a:sym typeface="Roboto Slab Regula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ron.kersten@gmx.de</a:t>
            </a:r>
            <a:br>
              <a:rPr lang="de-DE" sz="1400" dirty="0">
                <a:solidFill>
                  <a:srgbClr val="DD1166"/>
                </a:solidFill>
                <a:latin typeface="PT Sans" panose="020B0503020203020204" pitchFamily="34" charset="0"/>
                <a:ea typeface="Roboto Slab Regular"/>
                <a:cs typeface="Roboto Slab Regular"/>
                <a:sym typeface="Roboto Slab Regular"/>
              </a:rPr>
            </a:br>
            <a:r>
              <a:rPr lang="de-DE" sz="1400" dirty="0">
                <a:latin typeface="PT Sans" panose="020B0503020203020204" pitchFamily="34" charset="0"/>
                <a:ea typeface="Roboto Slab Regular"/>
                <a:cs typeface="Roboto Slab Regular"/>
                <a:sym typeface="Roboto Slab Regular"/>
              </a:rPr>
              <a:t>Mobil: +49 178 7879219</a:t>
            </a:r>
          </a:p>
        </p:txBody>
      </p:sp>
    </p:spTree>
    <p:extLst>
      <p:ext uri="{BB962C8B-B14F-4D97-AF65-F5344CB8AC3E}">
        <p14:creationId xmlns:p14="http://schemas.microsoft.com/office/powerpoint/2010/main" val="3587008462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ypographie"/>
          <p:cNvSpPr txBox="1"/>
          <p:nvPr/>
        </p:nvSpPr>
        <p:spPr>
          <a:xfrm>
            <a:off x="766967" y="778217"/>
            <a:ext cx="7413889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dirty="0">
                <a:solidFill>
                  <a:schemeClr val="bg1"/>
                </a:solidFill>
              </a:rPr>
              <a:t>Beispiel // WCAG Erfolgskriterium: 3.1.1 Language </a:t>
            </a:r>
            <a:r>
              <a:rPr lang="de-DE" dirty="0" err="1">
                <a:solidFill>
                  <a:schemeClr val="bg1"/>
                </a:solidFill>
              </a:rPr>
              <a:t>of</a:t>
            </a:r>
            <a:r>
              <a:rPr lang="de-DE" dirty="0">
                <a:solidFill>
                  <a:schemeClr val="bg1"/>
                </a:solidFill>
              </a:rPr>
              <a:t> Page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45" name="133"/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46" name="21"/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47" name="133"/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48" name="21"/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49" name="133"/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0" name="21"/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1" name="133"/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2" name="21"/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3" name="133"/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4" name="21"/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5" name="133"/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6" name="67"/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67</a:t>
            </a:r>
          </a:p>
        </p:txBody>
      </p:sp>
      <p:sp>
        <p:nvSpPr>
          <p:cNvPr id="357" name="53"/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58" name="21"/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9" name="53"/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0" name="21"/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1" name="53"/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2" name="21"/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3" name="53"/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4" name="21"/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5" name="53"/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6" name="21"/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7" name="53"/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8" name="21"/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9" name="53"/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70" name="21"/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71" name="53"/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72" name="21"/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73" name="53"/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grpSp>
        <p:nvGrpSpPr>
          <p:cNvPr id="380" name="Gruppieren"/>
          <p:cNvGrpSpPr/>
          <p:nvPr/>
        </p:nvGrpSpPr>
        <p:grpSpPr>
          <a:xfrm>
            <a:off x="0" y="9652000"/>
            <a:ext cx="13004800" cy="254000"/>
            <a:chOff x="0" y="0"/>
            <a:chExt cx="13004800" cy="254000"/>
          </a:xfrm>
        </p:grpSpPr>
        <p:sp>
          <p:nvSpPr>
            <p:cNvPr id="374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5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6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7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8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9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381" name="Linie"/>
          <p:cNvSpPr/>
          <p:nvPr/>
        </p:nvSpPr>
        <p:spPr>
          <a:xfrm>
            <a:off x="768350" y="1193800"/>
            <a:ext cx="11474450" cy="0"/>
          </a:xfrm>
          <a:prstGeom prst="line">
            <a:avLst/>
          </a:prstGeom>
          <a:ln w="25400">
            <a:solidFill>
              <a:srgbClr val="DD1166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7E5BE1BE-D24A-4A6D-B08D-C2FD0B0F0ECD}"/>
              </a:ext>
            </a:extLst>
          </p:cNvPr>
          <p:cNvGrpSpPr/>
          <p:nvPr/>
        </p:nvGrpSpPr>
        <p:grpSpPr>
          <a:xfrm>
            <a:off x="2422870" y="1735382"/>
            <a:ext cx="7931150" cy="6308780"/>
            <a:chOff x="2422870" y="1735382"/>
            <a:chExt cx="7931150" cy="6308780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3EAB91B2-B990-4CC6-ADCC-D53B69B4B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22870" y="1735382"/>
              <a:ext cx="7931150" cy="6020727"/>
            </a:xfrm>
            <a:prstGeom prst="rect">
              <a:avLst/>
            </a:prstGeom>
          </p:spPr>
        </p:pic>
        <p:sp>
          <p:nvSpPr>
            <p:cNvPr id="47" name="Im Idealfall sollten die Headlines und Mengentexte in einer Zeile etwa 9 bis 13 Worte enthalten. Somit sollten die Textblöcke in der Regel nicht breiter als vier Spalten sein. Alles andere ist zumeist schlecht lesbar.">
              <a:extLst>
                <a:ext uri="{FF2B5EF4-FFF2-40B4-BE49-F238E27FC236}">
                  <a16:creationId xmlns:a16="http://schemas.microsoft.com/office/drawing/2014/main" id="{98AADFB2-62C7-4519-A758-1F12AA1782EC}"/>
                </a:ext>
              </a:extLst>
            </p:cNvPr>
            <p:cNvSpPr txBox="1"/>
            <p:nvPr/>
          </p:nvSpPr>
          <p:spPr>
            <a:xfrm>
              <a:off x="3525983" y="7828718"/>
              <a:ext cx="5952835" cy="21544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defRPr sz="1700" b="0">
                  <a:latin typeface="PT Sans"/>
                  <a:ea typeface="PT Sans"/>
                  <a:cs typeface="PT Sans"/>
                  <a:sym typeface="PT Sans"/>
                </a:defRPr>
              </a:pPr>
              <a:r>
                <a:rPr lang="de-DE" sz="1400" b="0" dirty="0">
                  <a:solidFill>
                    <a:schemeClr val="bg1">
                      <a:alpha val="40000"/>
                    </a:schemeClr>
                  </a:solidFill>
                  <a:latin typeface="PT Sans"/>
                </a:rPr>
                <a:t>Abbildung 2:  Test Rules zu WCAG Erfolgskriterium 3.1.1 Language </a:t>
              </a:r>
              <a:r>
                <a:rPr lang="de-DE" sz="1400" b="0" dirty="0" err="1">
                  <a:solidFill>
                    <a:schemeClr val="bg1">
                      <a:alpha val="40000"/>
                    </a:schemeClr>
                  </a:solidFill>
                  <a:latin typeface="PT Sans"/>
                </a:rPr>
                <a:t>of</a:t>
              </a:r>
              <a:r>
                <a:rPr lang="de-DE" sz="1400" b="0" dirty="0">
                  <a:solidFill>
                    <a:schemeClr val="bg1">
                      <a:alpha val="40000"/>
                    </a:schemeClr>
                  </a:solidFill>
                  <a:latin typeface="PT Sans"/>
                </a:rPr>
                <a:t> Page</a:t>
              </a:r>
              <a:r>
                <a:rPr lang="de-DE" sz="1400" b="0" baseline="30000" dirty="0">
                  <a:solidFill>
                    <a:schemeClr val="bg1">
                      <a:alpha val="40000"/>
                    </a:schemeClr>
                  </a:solidFill>
                  <a:latin typeface="PT Sans"/>
                </a:rPr>
                <a:t>1</a:t>
              </a:r>
            </a:p>
          </p:txBody>
        </p:sp>
      </p:grpSp>
      <p:sp>
        <p:nvSpPr>
          <p:cNvPr id="51" name="Im Idealfall sollten die Headlines und Mengentexte in einer Zeile etwa 9 bis 13 Worte enthalten. Somit sollten die Textblöcke in der Regel nicht breiter als vier Spalten sein. Alles andere ist zumeist schlecht lesbar.">
            <a:extLst>
              <a:ext uri="{FF2B5EF4-FFF2-40B4-BE49-F238E27FC236}">
                <a16:creationId xmlns:a16="http://schemas.microsoft.com/office/drawing/2014/main" id="{C3FBE098-EA77-4E96-AA91-DB50D24675EA}"/>
              </a:ext>
            </a:extLst>
          </p:cNvPr>
          <p:cNvSpPr txBox="1"/>
          <p:nvPr/>
        </p:nvSpPr>
        <p:spPr>
          <a:xfrm>
            <a:off x="765584" y="8820606"/>
            <a:ext cx="7562032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sz="1400" baseline="30000" dirty="0">
                <a:solidFill>
                  <a:schemeClr val="bg1">
                    <a:alpha val="40000"/>
                  </a:schemeClr>
                </a:solidFill>
              </a:rPr>
              <a:t>1 </a:t>
            </a:r>
            <a:r>
              <a:rPr lang="en-US" sz="1400" b="0" dirty="0">
                <a:solidFill>
                  <a:schemeClr val="bg1">
                    <a:alpha val="40000"/>
                  </a:schemeClr>
                </a:solidFill>
                <a:latin typeface="PT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https://www.w3.org/WAI/WCAG21/Understanding/language-of-page.html</a:t>
            </a:r>
            <a:r>
              <a:rPr lang="en-US" sz="1400" b="0" dirty="0">
                <a:solidFill>
                  <a:schemeClr val="bg1">
                    <a:alpha val="40000"/>
                  </a:schemeClr>
                </a:solidFill>
                <a:latin typeface="PT Sans"/>
              </a:rPr>
              <a:t> [06.04.2021].</a:t>
            </a:r>
            <a:endParaRPr lang="de-DE" sz="1400" b="0" dirty="0">
              <a:solidFill>
                <a:schemeClr val="bg1">
                  <a:alpha val="40000"/>
                </a:schemeClr>
              </a:solidFill>
              <a:latin typeface="PT Sans"/>
            </a:endParaRPr>
          </a:p>
        </p:txBody>
      </p:sp>
    </p:spTree>
    <p:extLst>
      <p:ext uri="{BB962C8B-B14F-4D97-AF65-F5344CB8AC3E}">
        <p14:creationId xmlns:p14="http://schemas.microsoft.com/office/powerpoint/2010/main" val="376222207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ypographie"/>
          <p:cNvSpPr txBox="1"/>
          <p:nvPr/>
        </p:nvSpPr>
        <p:spPr>
          <a:xfrm>
            <a:off x="766967" y="778217"/>
            <a:ext cx="6578724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dirty="0">
                <a:solidFill>
                  <a:schemeClr val="bg1"/>
                </a:solidFill>
              </a:rPr>
              <a:t>Beispiel // Gherkin Szenario: 3.1.1 Language </a:t>
            </a:r>
            <a:r>
              <a:rPr lang="de-DE" dirty="0" err="1">
                <a:solidFill>
                  <a:schemeClr val="bg1"/>
                </a:solidFill>
              </a:rPr>
              <a:t>of</a:t>
            </a:r>
            <a:r>
              <a:rPr lang="de-DE" dirty="0">
                <a:solidFill>
                  <a:schemeClr val="bg1"/>
                </a:solidFill>
              </a:rPr>
              <a:t> Page</a:t>
            </a:r>
          </a:p>
        </p:txBody>
      </p:sp>
      <p:sp>
        <p:nvSpPr>
          <p:cNvPr id="345" name="133"/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46" name="21"/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47" name="133"/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48" name="21"/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49" name="133"/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0" name="21"/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1" name="133"/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2" name="21"/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3" name="133"/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4" name="21"/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5" name="133"/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6" name="67"/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67</a:t>
            </a:r>
          </a:p>
        </p:txBody>
      </p:sp>
      <p:sp>
        <p:nvSpPr>
          <p:cNvPr id="357" name="53"/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58" name="21"/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9" name="53"/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0" name="21"/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1" name="53"/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2" name="21"/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3" name="53"/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4" name="21"/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5" name="53"/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6" name="21"/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7" name="53"/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8" name="21"/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9" name="53"/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70" name="21"/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71" name="53"/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72" name="21"/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73" name="53"/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grpSp>
        <p:nvGrpSpPr>
          <p:cNvPr id="380" name="Gruppieren"/>
          <p:cNvGrpSpPr/>
          <p:nvPr/>
        </p:nvGrpSpPr>
        <p:grpSpPr>
          <a:xfrm>
            <a:off x="0" y="9652000"/>
            <a:ext cx="13004800" cy="254000"/>
            <a:chOff x="0" y="0"/>
            <a:chExt cx="13004800" cy="254000"/>
          </a:xfrm>
        </p:grpSpPr>
        <p:sp>
          <p:nvSpPr>
            <p:cNvPr id="374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5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6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7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8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9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381" name="Linie"/>
          <p:cNvSpPr/>
          <p:nvPr/>
        </p:nvSpPr>
        <p:spPr>
          <a:xfrm>
            <a:off x="768350" y="1193800"/>
            <a:ext cx="11474450" cy="0"/>
          </a:xfrm>
          <a:prstGeom prst="line">
            <a:avLst/>
          </a:prstGeom>
          <a:ln w="25400">
            <a:solidFill>
              <a:srgbClr val="DD1166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8A433514-1776-430D-B45F-65E759F185A6}"/>
              </a:ext>
            </a:extLst>
          </p:cNvPr>
          <p:cNvGrpSpPr/>
          <p:nvPr/>
        </p:nvGrpSpPr>
        <p:grpSpPr>
          <a:xfrm>
            <a:off x="946168" y="2597149"/>
            <a:ext cx="11112464" cy="4888213"/>
            <a:chOff x="946168" y="2597149"/>
            <a:chExt cx="11112464" cy="4888213"/>
          </a:xfrm>
        </p:grpSpPr>
        <p:pic>
          <p:nvPicPr>
            <p:cNvPr id="3" name="Grafik 2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4DE951C8-5A8A-4F1F-BEF6-D32479B77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168" y="2597149"/>
              <a:ext cx="11112464" cy="4559302"/>
            </a:xfrm>
            <a:prstGeom prst="rect">
              <a:avLst/>
            </a:prstGeom>
          </p:spPr>
        </p:pic>
        <p:sp>
          <p:nvSpPr>
            <p:cNvPr id="46" name="Im Idealfall sollten die Headlines und Mengentexte in einer Zeile etwa 9 bis 13 Worte enthalten. Somit sollten die Textblöcke in der Regel nicht breiter als vier Spalten sein. Alles andere ist zumeist schlecht lesbar.">
              <a:extLst>
                <a:ext uri="{FF2B5EF4-FFF2-40B4-BE49-F238E27FC236}">
                  <a16:creationId xmlns:a16="http://schemas.microsoft.com/office/drawing/2014/main" id="{70F6221F-E3F0-4730-A0D1-E34E150BA61D}"/>
                </a:ext>
              </a:extLst>
            </p:cNvPr>
            <p:cNvSpPr txBox="1"/>
            <p:nvPr/>
          </p:nvSpPr>
          <p:spPr>
            <a:xfrm>
              <a:off x="3274292" y="7269918"/>
              <a:ext cx="6456217" cy="21544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defRPr sz="1700" b="0">
                  <a:latin typeface="PT Sans"/>
                  <a:ea typeface="PT Sans"/>
                  <a:cs typeface="PT Sans"/>
                  <a:sym typeface="PT Sans"/>
                </a:defRPr>
              </a:pPr>
              <a:r>
                <a:rPr lang="de-DE" sz="1400" b="0" dirty="0">
                  <a:solidFill>
                    <a:schemeClr val="bg1">
                      <a:alpha val="40000"/>
                    </a:schemeClr>
                  </a:solidFill>
                  <a:latin typeface="PT Sans"/>
                </a:rPr>
                <a:t>Abbildung 3:  Gherkin Szenario zu WCAG Erfolgskriterium 3.1.1 Language </a:t>
              </a:r>
              <a:r>
                <a:rPr lang="de-DE" sz="1400" b="0" dirty="0" err="1">
                  <a:solidFill>
                    <a:schemeClr val="bg1">
                      <a:alpha val="40000"/>
                    </a:schemeClr>
                  </a:solidFill>
                  <a:latin typeface="PT Sans"/>
                </a:rPr>
                <a:t>of</a:t>
              </a:r>
              <a:r>
                <a:rPr lang="de-DE" sz="1400" b="0" dirty="0">
                  <a:solidFill>
                    <a:schemeClr val="bg1">
                      <a:alpha val="40000"/>
                    </a:schemeClr>
                  </a:solidFill>
                  <a:latin typeface="PT Sans"/>
                </a:rPr>
                <a:t> Page</a:t>
              </a:r>
              <a:endParaRPr lang="de-DE" sz="1400" b="0" baseline="30000" dirty="0">
                <a:solidFill>
                  <a:schemeClr val="bg1">
                    <a:alpha val="40000"/>
                  </a:schemeClr>
                </a:solidFill>
                <a:latin typeface="PT Sans"/>
              </a:endParaRPr>
            </a:p>
          </p:txBody>
        </p:sp>
      </p:grpSp>
      <p:sp>
        <p:nvSpPr>
          <p:cNvPr id="43" name="Im Idealfall sollten die Headlines und Mengentexte in einer Zeile etwa 9 bis 13 Worte enthalten. Somit sollten die Textblöcke in der Regel nicht breiter als vier Spalten sein. Alles andere ist zumeist schlecht lesbar.">
            <a:extLst>
              <a:ext uri="{FF2B5EF4-FFF2-40B4-BE49-F238E27FC236}">
                <a16:creationId xmlns:a16="http://schemas.microsoft.com/office/drawing/2014/main" id="{2B4C2501-2716-441E-97DD-8DF393AC228D}"/>
              </a:ext>
            </a:extLst>
          </p:cNvPr>
          <p:cNvSpPr txBox="1"/>
          <p:nvPr/>
        </p:nvSpPr>
        <p:spPr>
          <a:xfrm>
            <a:off x="765584" y="8820606"/>
            <a:ext cx="7562032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sz="1400" b="0" dirty="0">
                <a:solidFill>
                  <a:schemeClr val="bg1">
                    <a:alpha val="40000"/>
                  </a:schemeClr>
                </a:solidFill>
                <a:latin typeface="PT Sans"/>
              </a:rPr>
              <a:t>Prototyp siehe GitHub: </a:t>
            </a:r>
            <a:r>
              <a:rPr lang="de-DE" sz="1400" b="0" dirty="0">
                <a:solidFill>
                  <a:schemeClr val="bg1">
                    <a:alpha val="40000"/>
                  </a:schemeClr>
                </a:solidFill>
                <a:latin typeface="PT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https://github.com/KerstenRon/wcagTestsuitePrototype</a:t>
            </a:r>
            <a:r>
              <a:rPr lang="de-DE" sz="1400" b="0" dirty="0">
                <a:solidFill>
                  <a:schemeClr val="bg1">
                    <a:alpha val="40000"/>
                  </a:schemeClr>
                </a:solidFill>
                <a:latin typeface="PT Sans"/>
              </a:rPr>
              <a:t> [06.04.2021].</a:t>
            </a:r>
          </a:p>
        </p:txBody>
      </p:sp>
    </p:spTree>
    <p:extLst>
      <p:ext uri="{BB962C8B-B14F-4D97-AF65-F5344CB8AC3E}">
        <p14:creationId xmlns:p14="http://schemas.microsoft.com/office/powerpoint/2010/main" val="142770618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ypographie"/>
          <p:cNvSpPr txBox="1"/>
          <p:nvPr/>
        </p:nvSpPr>
        <p:spPr>
          <a:xfrm>
            <a:off x="766967" y="778217"/>
            <a:ext cx="8245847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dirty="0">
                <a:solidFill>
                  <a:schemeClr val="bg1"/>
                </a:solidFill>
              </a:rPr>
              <a:t>Beispiel // JavaScript Schrittdefinitionen: 3.1.1 Language </a:t>
            </a:r>
            <a:r>
              <a:rPr lang="de-DE" dirty="0" err="1">
                <a:solidFill>
                  <a:schemeClr val="bg1"/>
                </a:solidFill>
              </a:rPr>
              <a:t>of</a:t>
            </a:r>
            <a:r>
              <a:rPr lang="de-DE" dirty="0">
                <a:solidFill>
                  <a:schemeClr val="bg1"/>
                </a:solidFill>
              </a:rPr>
              <a:t> Page</a:t>
            </a:r>
          </a:p>
        </p:txBody>
      </p:sp>
      <p:sp>
        <p:nvSpPr>
          <p:cNvPr id="345" name="133"/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46" name="21"/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47" name="133"/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48" name="21"/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49" name="133"/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0" name="21"/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1" name="133"/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2" name="21"/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3" name="133"/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4" name="21"/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5" name="133"/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6" name="67"/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67</a:t>
            </a:r>
          </a:p>
        </p:txBody>
      </p:sp>
      <p:sp>
        <p:nvSpPr>
          <p:cNvPr id="357" name="53"/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58" name="21"/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9" name="53"/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0" name="21"/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1" name="53"/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2" name="21"/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3" name="53"/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4" name="21"/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5" name="53"/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6" name="21"/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7" name="53"/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8" name="21"/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9" name="53"/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70" name="21"/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71" name="53"/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72" name="21"/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73" name="53"/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grpSp>
        <p:nvGrpSpPr>
          <p:cNvPr id="380" name="Gruppieren"/>
          <p:cNvGrpSpPr/>
          <p:nvPr/>
        </p:nvGrpSpPr>
        <p:grpSpPr>
          <a:xfrm>
            <a:off x="0" y="9652000"/>
            <a:ext cx="13004800" cy="254000"/>
            <a:chOff x="0" y="0"/>
            <a:chExt cx="13004800" cy="254000"/>
          </a:xfrm>
        </p:grpSpPr>
        <p:sp>
          <p:nvSpPr>
            <p:cNvPr id="374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5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6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7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8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9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381" name="Linie"/>
          <p:cNvSpPr/>
          <p:nvPr/>
        </p:nvSpPr>
        <p:spPr>
          <a:xfrm>
            <a:off x="768350" y="1193800"/>
            <a:ext cx="11474450" cy="0"/>
          </a:xfrm>
          <a:prstGeom prst="line">
            <a:avLst/>
          </a:prstGeom>
          <a:ln w="25400">
            <a:solidFill>
              <a:srgbClr val="DD1166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769EBD2B-558D-45CB-8DB9-F4DADBED613C}"/>
              </a:ext>
            </a:extLst>
          </p:cNvPr>
          <p:cNvGrpSpPr/>
          <p:nvPr/>
        </p:nvGrpSpPr>
        <p:grpSpPr>
          <a:xfrm>
            <a:off x="1358900" y="2057400"/>
            <a:ext cx="10287000" cy="6494762"/>
            <a:chOff x="1358900" y="2057400"/>
            <a:chExt cx="10287000" cy="6494762"/>
          </a:xfrm>
        </p:grpSpPr>
        <p:pic>
          <p:nvPicPr>
            <p:cNvPr id="3" name="Grafik 2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A82E688D-DA6D-4C85-9E07-CF9F501B8B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8900" y="2057400"/>
              <a:ext cx="10287000" cy="6172200"/>
            </a:xfrm>
            <a:prstGeom prst="rect">
              <a:avLst/>
            </a:prstGeom>
          </p:spPr>
        </p:pic>
        <p:sp>
          <p:nvSpPr>
            <p:cNvPr id="46" name="Im Idealfall sollten die Headlines und Mengentexte in einer Zeile etwa 9 bis 13 Worte enthalten. Somit sollten die Textblöcke in der Regel nicht breiter als vier Spalten sein. Alles andere ist zumeist schlecht lesbar.">
              <a:extLst>
                <a:ext uri="{FF2B5EF4-FFF2-40B4-BE49-F238E27FC236}">
                  <a16:creationId xmlns:a16="http://schemas.microsoft.com/office/drawing/2014/main" id="{F6CA7920-8759-44F7-96DE-DD6C5AB289FF}"/>
                </a:ext>
              </a:extLst>
            </p:cNvPr>
            <p:cNvSpPr txBox="1"/>
            <p:nvPr/>
          </p:nvSpPr>
          <p:spPr>
            <a:xfrm>
              <a:off x="3191741" y="8336718"/>
              <a:ext cx="6621318" cy="21544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defRPr sz="1700" b="0">
                  <a:latin typeface="PT Sans"/>
                  <a:ea typeface="PT Sans"/>
                  <a:cs typeface="PT Sans"/>
                  <a:sym typeface="PT Sans"/>
                </a:defRPr>
              </a:pPr>
              <a:r>
                <a:rPr lang="de-DE" sz="1400" b="0" dirty="0">
                  <a:solidFill>
                    <a:schemeClr val="bg1">
                      <a:alpha val="40000"/>
                    </a:schemeClr>
                  </a:solidFill>
                  <a:latin typeface="PT Sans"/>
                </a:rPr>
                <a:t>Abbildung 4:  Schrittdefinition zu WCAG Erfolgskriterium 3.1.1 Language </a:t>
              </a:r>
              <a:r>
                <a:rPr lang="de-DE" sz="1400" b="0" dirty="0" err="1">
                  <a:solidFill>
                    <a:schemeClr val="bg1">
                      <a:alpha val="40000"/>
                    </a:schemeClr>
                  </a:solidFill>
                  <a:latin typeface="PT Sans"/>
                </a:rPr>
                <a:t>of</a:t>
              </a:r>
              <a:r>
                <a:rPr lang="de-DE" sz="1400" b="0" dirty="0">
                  <a:solidFill>
                    <a:schemeClr val="bg1">
                      <a:alpha val="40000"/>
                    </a:schemeClr>
                  </a:solidFill>
                  <a:latin typeface="PT Sans"/>
                </a:rPr>
                <a:t> Page</a:t>
              </a:r>
              <a:endParaRPr lang="de-DE" sz="1400" b="0" baseline="30000" dirty="0">
                <a:solidFill>
                  <a:schemeClr val="bg1">
                    <a:alpha val="40000"/>
                  </a:schemeClr>
                </a:solidFill>
                <a:latin typeface="PT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988181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7D625975-1360-49DB-B59A-00EFBA0427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400" y="0"/>
            <a:ext cx="18288000" cy="9753600"/>
          </a:xfrm>
          <a:prstGeom prst="rect">
            <a:avLst/>
          </a:prstGeom>
        </p:spPr>
      </p:pic>
      <p:sp>
        <p:nvSpPr>
          <p:cNvPr id="885" name="133"/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886" name="21"/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87" name="133"/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888" name="21"/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89" name="133"/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890" name="21"/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91" name="133"/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892" name="21"/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93" name="133"/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894" name="21"/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95" name="133"/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896" name="67"/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67</a:t>
            </a:r>
          </a:p>
        </p:txBody>
      </p:sp>
      <p:sp>
        <p:nvSpPr>
          <p:cNvPr id="897" name="53"/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898" name="21"/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99" name="53"/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00" name="21"/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901" name="53"/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02" name="21"/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903" name="53"/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04" name="21"/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905" name="53"/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06" name="21"/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907" name="53"/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08" name="21"/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909" name="53"/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10" name="21"/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911" name="53"/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12" name="21"/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913" name="53"/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15" name="Rechteck"/>
          <p:cNvSpPr/>
          <p:nvPr/>
        </p:nvSpPr>
        <p:spPr>
          <a:xfrm>
            <a:off x="6502400" y="-19711"/>
            <a:ext cx="3499777" cy="9836812"/>
          </a:xfrm>
          <a:prstGeom prst="rect">
            <a:avLst/>
          </a:prstGeom>
          <a:gradFill>
            <a:gsLst>
              <a:gs pos="16748">
                <a:srgbClr val="2B2B2B"/>
              </a:gs>
              <a:gs pos="100000">
                <a:srgbClr val="2B2B2B">
                  <a:alpha val="0"/>
                </a:srgbClr>
              </a:gs>
            </a:gsLst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CB3067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16" name="Bilder auf Zwischenfolien…"/>
          <p:cNvSpPr txBox="1"/>
          <p:nvPr/>
        </p:nvSpPr>
        <p:spPr>
          <a:xfrm>
            <a:off x="768350" y="3892061"/>
            <a:ext cx="7556501" cy="290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90000"/>
              </a:lnSpc>
              <a:defRPr sz="2100" b="0">
                <a:solidFill>
                  <a:srgbClr val="FFFFFF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pPr>
            <a:r>
              <a:rPr lang="de-DE" dirty="0">
                <a:latin typeface="Roboto Slab Bold" pitchFamily="2" charset="0"/>
                <a:ea typeface="Roboto Slab Bold" pitchFamily="2" charset="0"/>
                <a:cs typeface="Roboto Slab Regular"/>
                <a:sym typeface="Roboto Slab Regular"/>
              </a:rPr>
              <a:t>Fazit</a:t>
            </a:r>
            <a:endParaRPr dirty="0">
              <a:latin typeface="Roboto Slab Bold" pitchFamily="2" charset="0"/>
              <a:ea typeface="Roboto Slab Bold" pitchFamily="2" charset="0"/>
              <a:cs typeface="Roboto Slab Regular"/>
              <a:sym typeface="Roboto Slab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7330036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ypographie"/>
          <p:cNvSpPr txBox="1"/>
          <p:nvPr/>
        </p:nvSpPr>
        <p:spPr>
          <a:xfrm>
            <a:off x="766967" y="778217"/>
            <a:ext cx="647613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dirty="0">
                <a:solidFill>
                  <a:schemeClr val="bg1"/>
                </a:solidFill>
              </a:rPr>
              <a:t>Fazit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45" name="133"/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46" name="21"/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47" name="133"/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48" name="21"/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49" name="133"/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0" name="21"/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1" name="133"/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2" name="21"/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3" name="133"/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4" name="21"/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5" name="133"/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6" name="67"/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67</a:t>
            </a:r>
          </a:p>
        </p:txBody>
      </p:sp>
      <p:sp>
        <p:nvSpPr>
          <p:cNvPr id="357" name="53"/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58" name="21"/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9" name="53"/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0" name="21"/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1" name="53"/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2" name="21"/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3" name="53"/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4" name="21"/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5" name="53"/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6" name="21"/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7" name="53"/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8" name="21"/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9" name="53"/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70" name="21"/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71" name="53"/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72" name="21"/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73" name="53"/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grpSp>
        <p:nvGrpSpPr>
          <p:cNvPr id="380" name="Gruppieren"/>
          <p:cNvGrpSpPr/>
          <p:nvPr/>
        </p:nvGrpSpPr>
        <p:grpSpPr>
          <a:xfrm>
            <a:off x="0" y="9652000"/>
            <a:ext cx="13004800" cy="254000"/>
            <a:chOff x="0" y="0"/>
            <a:chExt cx="13004800" cy="254000"/>
          </a:xfrm>
        </p:grpSpPr>
        <p:sp>
          <p:nvSpPr>
            <p:cNvPr id="374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5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6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7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8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9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381" name="Linie"/>
          <p:cNvSpPr/>
          <p:nvPr/>
        </p:nvSpPr>
        <p:spPr>
          <a:xfrm>
            <a:off x="768350" y="1193800"/>
            <a:ext cx="11474450" cy="0"/>
          </a:xfrm>
          <a:prstGeom prst="line">
            <a:avLst/>
          </a:prstGeom>
          <a:ln w="25400">
            <a:solidFill>
              <a:srgbClr val="DD1166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82" name="Wie lange sollten Texte laufen?"/>
          <p:cNvSpPr txBox="1"/>
          <p:nvPr/>
        </p:nvSpPr>
        <p:spPr>
          <a:xfrm>
            <a:off x="768350" y="3115222"/>
            <a:ext cx="5735433" cy="265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lnSpc>
                <a:spcPts val="2200"/>
              </a:lnSpc>
              <a:defRPr sz="17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dirty="0">
                <a:solidFill>
                  <a:schemeClr val="bg1"/>
                </a:solidFill>
              </a:rPr>
              <a:t>Fazit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83" name="Im Idealfall sollten die Headlines und Mengentexte in einer Zeile etwa 9 bis 13 Worte enthalten. Somit sollten die Textblöcke in der Regel nicht breiter als vier Spalten sein. Alles andere ist zumeist schlecht lesbar."/>
          <p:cNvSpPr txBox="1"/>
          <p:nvPr/>
        </p:nvSpPr>
        <p:spPr>
          <a:xfrm>
            <a:off x="765584" y="3663950"/>
            <a:ext cx="7562032" cy="1831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dirty="0">
                <a:solidFill>
                  <a:schemeClr val="bg1"/>
                </a:solidFill>
              </a:rPr>
              <a:t>Automatisierte Überprüfung von </a:t>
            </a:r>
            <a:r>
              <a:rPr lang="de-DE" b="1" dirty="0">
                <a:solidFill>
                  <a:schemeClr val="bg1"/>
                </a:solidFill>
              </a:rPr>
              <a:t>WCAG Erfolgskriterien</a:t>
            </a:r>
            <a:r>
              <a:rPr lang="de-DE" dirty="0">
                <a:solidFill>
                  <a:schemeClr val="bg1"/>
                </a:solidFill>
              </a:rPr>
              <a:t> mit </a:t>
            </a:r>
            <a:r>
              <a:rPr lang="de-DE" b="1" dirty="0" err="1">
                <a:solidFill>
                  <a:schemeClr val="bg1"/>
                </a:solidFill>
              </a:rPr>
              <a:t>Selenium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WebDriver</a:t>
            </a:r>
            <a:r>
              <a:rPr lang="de-DE" dirty="0">
                <a:solidFill>
                  <a:schemeClr val="bg1"/>
                </a:solidFill>
              </a:rPr>
              <a:t> ist möglich</a:t>
            </a:r>
          </a:p>
          <a:p>
            <a:pPr marL="285750" lvl="7" indent="-285750" algn="l">
              <a:buFont typeface="Wingdings" panose="05000000000000000000" pitchFamily="2" charset="2"/>
              <a:buChar char="Ø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dirty="0">
                <a:solidFill>
                  <a:schemeClr val="bg1"/>
                </a:solidFill>
              </a:rPr>
              <a:t>Automatisierte Testdurchführung </a:t>
            </a:r>
            <a:r>
              <a:rPr lang="de-DE" b="1" dirty="0">
                <a:solidFill>
                  <a:schemeClr val="bg1"/>
                </a:solidFill>
              </a:rPr>
              <a:t>mindert</a:t>
            </a:r>
            <a:r>
              <a:rPr lang="de-DE" dirty="0">
                <a:solidFill>
                  <a:schemeClr val="bg1"/>
                </a:solidFill>
              </a:rPr>
              <a:t> den </a:t>
            </a:r>
            <a:r>
              <a:rPr lang="de-DE" b="1" dirty="0">
                <a:solidFill>
                  <a:schemeClr val="bg1"/>
                </a:solidFill>
              </a:rPr>
              <a:t>zeitlichen Aufwand</a:t>
            </a:r>
            <a:endParaRPr lang="de-DE" dirty="0">
              <a:solidFill>
                <a:schemeClr val="bg1"/>
              </a:solidFill>
            </a:endParaRPr>
          </a:p>
          <a:p>
            <a:pPr marL="285750" lvl="7" indent="-285750" algn="l">
              <a:buFont typeface="Wingdings" panose="05000000000000000000" pitchFamily="2" charset="2"/>
              <a:buChar char="Ø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b="1" dirty="0">
                <a:solidFill>
                  <a:schemeClr val="bg1"/>
                </a:solidFill>
              </a:rPr>
              <a:t>Qualität</a:t>
            </a:r>
            <a:r>
              <a:rPr lang="de-DE" dirty="0">
                <a:solidFill>
                  <a:schemeClr val="bg1"/>
                </a:solidFill>
              </a:rPr>
              <a:t> der Überprüfung bleibt bei </a:t>
            </a:r>
            <a:r>
              <a:rPr lang="de-DE" b="1" dirty="0">
                <a:solidFill>
                  <a:schemeClr val="bg1"/>
                </a:solidFill>
              </a:rPr>
              <a:t>automatisierte Testdurchführung</a:t>
            </a:r>
            <a:r>
              <a:rPr lang="de-DE" dirty="0">
                <a:solidFill>
                  <a:schemeClr val="bg1"/>
                </a:solidFill>
              </a:rPr>
              <a:t> gleich (Regressionstests)</a:t>
            </a:r>
          </a:p>
          <a:p>
            <a:pPr marL="285750" lvl="7" indent="-285750" algn="l">
              <a:buFont typeface="Wingdings" panose="05000000000000000000" pitchFamily="2" charset="2"/>
              <a:buChar char="Ø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dirty="0">
                <a:solidFill>
                  <a:schemeClr val="bg1"/>
                </a:solidFill>
              </a:rPr>
              <a:t>Nicht jedes </a:t>
            </a:r>
            <a:r>
              <a:rPr lang="de-DE" b="1" dirty="0">
                <a:solidFill>
                  <a:schemeClr val="bg1"/>
                </a:solidFill>
              </a:rPr>
              <a:t>WCAG Erfolgskriterium </a:t>
            </a:r>
            <a:r>
              <a:rPr lang="de-DE" dirty="0">
                <a:solidFill>
                  <a:schemeClr val="bg1"/>
                </a:solidFill>
              </a:rPr>
              <a:t>ist konkretisierbar und automatisierbar (Semantische Überprüfungen)</a:t>
            </a:r>
          </a:p>
        </p:txBody>
      </p:sp>
    </p:spTree>
    <p:extLst>
      <p:ext uri="{BB962C8B-B14F-4D97-AF65-F5344CB8AC3E}">
        <p14:creationId xmlns:p14="http://schemas.microsoft.com/office/powerpoint/2010/main" val="374348712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ypographie"/>
          <p:cNvSpPr txBox="1"/>
          <p:nvPr/>
        </p:nvSpPr>
        <p:spPr>
          <a:xfrm>
            <a:off x="766967" y="778217"/>
            <a:ext cx="985847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dirty="0">
                <a:solidFill>
                  <a:schemeClr val="bg1"/>
                </a:solidFill>
              </a:rPr>
              <a:t>Quellen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45" name="133"/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46" name="21"/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47" name="133"/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48" name="21"/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49" name="133"/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0" name="21"/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1" name="133"/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2" name="21"/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3" name="133"/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4" name="21"/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5" name="133"/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6" name="67"/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67</a:t>
            </a:r>
          </a:p>
        </p:txBody>
      </p:sp>
      <p:sp>
        <p:nvSpPr>
          <p:cNvPr id="357" name="53"/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58" name="21"/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9" name="53"/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0" name="21"/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1" name="53"/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2" name="21"/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3" name="53"/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4" name="21"/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5" name="53"/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6" name="21"/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7" name="53"/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8" name="21"/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9" name="53"/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70" name="21"/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71" name="53"/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72" name="21"/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73" name="53"/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grpSp>
        <p:nvGrpSpPr>
          <p:cNvPr id="380" name="Gruppieren"/>
          <p:cNvGrpSpPr/>
          <p:nvPr/>
        </p:nvGrpSpPr>
        <p:grpSpPr>
          <a:xfrm>
            <a:off x="0" y="9652000"/>
            <a:ext cx="13004800" cy="254000"/>
            <a:chOff x="0" y="0"/>
            <a:chExt cx="13004800" cy="254000"/>
          </a:xfrm>
        </p:grpSpPr>
        <p:sp>
          <p:nvSpPr>
            <p:cNvPr id="374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5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6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7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8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9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381" name="Linie"/>
          <p:cNvSpPr/>
          <p:nvPr/>
        </p:nvSpPr>
        <p:spPr>
          <a:xfrm>
            <a:off x="768350" y="1193800"/>
            <a:ext cx="11474450" cy="0"/>
          </a:xfrm>
          <a:prstGeom prst="line">
            <a:avLst/>
          </a:prstGeom>
          <a:ln w="25400">
            <a:solidFill>
              <a:srgbClr val="DD1166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aphicFrame>
        <p:nvGraphicFramePr>
          <p:cNvPr id="42" name="Tabelle 2">
            <a:extLst>
              <a:ext uri="{FF2B5EF4-FFF2-40B4-BE49-F238E27FC236}">
                <a16:creationId xmlns:a16="http://schemas.microsoft.com/office/drawing/2014/main" id="{C79A7962-BF79-4723-A46E-6773B8A81A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196392"/>
              </p:ext>
            </p:extLst>
          </p:nvPr>
        </p:nvGraphicFramePr>
        <p:xfrm>
          <a:off x="2167466" y="1986844"/>
          <a:ext cx="8669868" cy="6492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0155">
                  <a:extLst>
                    <a:ext uri="{9D8B030D-6E8A-4147-A177-3AD203B41FA5}">
                      <a16:colId xmlns:a16="http://schemas.microsoft.com/office/drawing/2014/main" val="2216355962"/>
                    </a:ext>
                  </a:extLst>
                </a:gridCol>
                <a:gridCol w="6409713">
                  <a:extLst>
                    <a:ext uri="{9D8B030D-6E8A-4147-A177-3AD203B41FA5}">
                      <a16:colId xmlns:a16="http://schemas.microsoft.com/office/drawing/2014/main" val="4118585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75390" rtl="0" eaLnBrk="1" latinLnBrk="0" hangingPunct="1"/>
                      <a:r>
                        <a:rPr lang="de-DE" sz="1600" b="1" kern="1200" dirty="0">
                          <a:solidFill>
                            <a:schemeClr val="bg1"/>
                          </a:solidFill>
                          <a:latin typeface="Roboto Slab Bold" pitchFamily="2" charset="0"/>
                          <a:ea typeface="Roboto Slab Bold" pitchFamily="2" charset="0"/>
                          <a:cs typeface="+mn-cs"/>
                        </a:rPr>
                        <a:t>[Bucsics2015]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dirty="0" err="1">
                          <a:solidFill>
                            <a:schemeClr val="bg1"/>
                          </a:solidFill>
                          <a:latin typeface="PT Sans" panose="020B0503020203020204" pitchFamily="34" charset="0"/>
                        </a:rPr>
                        <a:t>Bucsics</a:t>
                      </a:r>
                      <a:r>
                        <a:rPr lang="de-DE" sz="1600" dirty="0">
                          <a:solidFill>
                            <a:schemeClr val="bg1"/>
                          </a:solidFill>
                          <a:latin typeface="PT Sans" panose="020B0503020203020204" pitchFamily="34" charset="0"/>
                        </a:rPr>
                        <a:t>, Thomas u. a.: Basiswissen Testautomatisierung: Konzepte, Methoden und Techniken. 2., aktualisierte und </a:t>
                      </a:r>
                      <a:r>
                        <a:rPr lang="de-DE" sz="1600" dirty="0" err="1">
                          <a:solidFill>
                            <a:schemeClr val="bg1"/>
                          </a:solidFill>
                          <a:latin typeface="PT Sans" panose="020B0503020203020204" pitchFamily="34" charset="0"/>
                        </a:rPr>
                        <a:t>überarb</a:t>
                      </a:r>
                      <a:r>
                        <a:rPr lang="de-DE" sz="1600" dirty="0">
                          <a:solidFill>
                            <a:schemeClr val="bg1"/>
                          </a:solidFill>
                          <a:latin typeface="PT Sans" panose="020B0503020203020204" pitchFamily="34" charset="0"/>
                        </a:rPr>
                        <a:t>. Aufl. Heidelberg : </a:t>
                      </a:r>
                      <a:r>
                        <a:rPr lang="de-DE" sz="1600" dirty="0" err="1">
                          <a:solidFill>
                            <a:schemeClr val="bg1"/>
                          </a:solidFill>
                          <a:latin typeface="PT Sans" panose="020B0503020203020204" pitchFamily="34" charset="0"/>
                        </a:rPr>
                        <a:t>dpunkt</a:t>
                      </a:r>
                      <a:r>
                        <a:rPr lang="de-DE" sz="1600" dirty="0">
                          <a:solidFill>
                            <a:schemeClr val="bg1"/>
                          </a:solidFill>
                          <a:latin typeface="PT Sans" panose="020B0503020203020204" pitchFamily="34" charset="0"/>
                        </a:rPr>
                        <a:t>-Verl., 2015 – ISBN 978–3–86490–194–2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926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b="1" dirty="0">
                          <a:solidFill>
                            <a:schemeClr val="bg1"/>
                          </a:solidFill>
                          <a:latin typeface="Roboto Slab Bold" pitchFamily="2" charset="0"/>
                          <a:ea typeface="Roboto Slab Bold" pitchFamily="2" charset="0"/>
                        </a:rPr>
                        <a:t>[ITU2019]</a:t>
                      </a:r>
                      <a:r>
                        <a:rPr lang="de-DE" sz="2000" dirty="0">
                          <a:solidFill>
                            <a:schemeClr val="bg1"/>
                          </a:solidFill>
                          <a:latin typeface="Roboto Slab Bold" pitchFamily="2" charset="0"/>
                          <a:ea typeface="Roboto Slab Bold" pitchFamily="2" charset="0"/>
                          <a:sym typeface="PT Sans"/>
                        </a:rPr>
                        <a:t> </a:t>
                      </a:r>
                      <a:endParaRPr lang="de-DE" dirty="0">
                        <a:solidFill>
                          <a:schemeClr val="bg1"/>
                        </a:solidFill>
                        <a:latin typeface="Roboto Slab Bold" pitchFamily="2" charset="0"/>
                        <a:ea typeface="Roboto Slab Bold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defRPr sz="1700" b="0">
                          <a:latin typeface="PT Sans"/>
                          <a:ea typeface="PT Sans"/>
                          <a:cs typeface="PT Sans"/>
                          <a:sym typeface="PT Sans"/>
                        </a:defRPr>
                      </a:pPr>
                      <a:r>
                        <a:rPr lang="de-DE" sz="1600" kern="1200" dirty="0">
                          <a:solidFill>
                            <a:schemeClr val="bg1"/>
                          </a:solidFill>
                          <a:latin typeface="PT Sans" panose="020B0503020203020204" pitchFamily="34" charset="0"/>
                          <a:ea typeface="+mn-ea"/>
                          <a:cs typeface="+mn-cs"/>
                          <a:sym typeface="PT Sans"/>
                        </a:rPr>
                        <a:t>International </a:t>
                      </a:r>
                      <a:r>
                        <a:rPr lang="de-DE" sz="1600" kern="1200" dirty="0" err="1">
                          <a:solidFill>
                            <a:schemeClr val="bg1"/>
                          </a:solidFill>
                          <a:latin typeface="PT Sans" panose="020B0503020203020204" pitchFamily="34" charset="0"/>
                          <a:ea typeface="+mn-ea"/>
                          <a:cs typeface="+mn-cs"/>
                          <a:sym typeface="PT Sans"/>
                        </a:rPr>
                        <a:t>Telecommunication</a:t>
                      </a:r>
                      <a:r>
                        <a:rPr lang="de-DE" sz="1600" kern="1200" dirty="0">
                          <a:solidFill>
                            <a:schemeClr val="bg1"/>
                          </a:solidFill>
                          <a:latin typeface="PT Sans" panose="020B0503020203020204" pitchFamily="34" charset="0"/>
                          <a:ea typeface="+mn-ea"/>
                          <a:cs typeface="+mn-cs"/>
                          <a:sym typeface="PT Sans"/>
                        </a:rPr>
                        <a:t> Union (ITU) </a:t>
                      </a:r>
                      <a:r>
                        <a:rPr lang="de-DE" sz="1600" kern="1200" dirty="0">
                          <a:solidFill>
                            <a:schemeClr val="bg1"/>
                          </a:solidFill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kern="1200" dirty="0">
                          <a:solidFill>
                            <a:schemeClr val="bg1"/>
                          </a:solidFill>
                          <a:latin typeface="PT Sans" panose="020B0503020203020204" pitchFamily="34" charset="0"/>
                          <a:ea typeface="+mn-ea"/>
                          <a:cs typeface="+mn-cs"/>
                          <a:sym typeface="PT Sans"/>
                        </a:rPr>
                        <a:t>Measuring digital development Facts and figures, 2019</a:t>
                      </a:r>
                      <a:r>
                        <a:rPr lang="de-DE" sz="1600" kern="1200" dirty="0">
                          <a:solidFill>
                            <a:schemeClr val="bg1"/>
                          </a:solidFill>
                          <a:latin typeface="PT Sans" panose="020B0503020203020204" pitchFamily="34" charset="0"/>
                          <a:ea typeface="+mn-ea"/>
                          <a:cs typeface="+mn-cs"/>
                          <a:sym typeface="PT Sans"/>
                        </a:rPr>
                        <a:t>, ISBN 978-92-61-29511-0</a:t>
                      </a:r>
                      <a:r>
                        <a:rPr lang="de-DE" sz="1600" kern="1200" dirty="0">
                          <a:solidFill>
                            <a:schemeClr val="bg1"/>
                          </a:solidFill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8393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7539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sz="1600" b="1" i="0" u="none" strike="noStrike" kern="1200" cap="none" spc="0" baseline="0" dirty="0">
                          <a:solidFill>
                            <a:schemeClr val="bg1"/>
                          </a:solidFill>
                          <a:uFillTx/>
                          <a:latin typeface="Roboto Slab Bold" pitchFamily="2" charset="0"/>
                          <a:ea typeface="Roboto Slab Bold" pitchFamily="2" charset="0"/>
                          <a:cs typeface="+mn-cs"/>
                          <a:sym typeface="Helvetica Neue Light"/>
                        </a:rPr>
                        <a:t>[North2006]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0" baseline="0" dirty="0">
                          <a:solidFill>
                            <a:schemeClr val="bg1"/>
                          </a:solidFill>
                          <a:uFillTx/>
                          <a:latin typeface="PT Sans" panose="020B0503020203020204" pitchFamily="34" charset="0"/>
                          <a:ea typeface="+mn-ea"/>
                          <a:cs typeface="+mn-cs"/>
                          <a:sym typeface="Helvetica Neue Light"/>
                        </a:rPr>
                        <a:t>North, Dan: Behavior Modification: The Evolution of Behavior-Driven Development. In: Better Software 8 (2006-03-01), Nr. 3, S. 26–30. – ISSN 1532–3579</a:t>
                      </a:r>
                      <a:endParaRPr lang="de-DE" sz="1600" b="0" i="0" u="none" strike="noStrike" cap="none" spc="0" baseline="0" dirty="0">
                        <a:solidFill>
                          <a:schemeClr val="bg1"/>
                        </a:solidFill>
                        <a:uFillTx/>
                        <a:latin typeface="PT Sans" panose="020B0503020203020204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4206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7539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sz="1600" b="1" i="0" u="none" strike="noStrike" kern="1200" cap="none" spc="0" baseline="0" dirty="0">
                          <a:solidFill>
                            <a:schemeClr val="bg1"/>
                          </a:solidFill>
                          <a:uFillTx/>
                          <a:latin typeface="Roboto Slab Bold" pitchFamily="2" charset="0"/>
                          <a:ea typeface="Roboto Slab Bold" pitchFamily="2" charset="0"/>
                          <a:cs typeface="+mn-cs"/>
                          <a:sym typeface="Helvetica Neue Light"/>
                        </a:rPr>
                        <a:t>[Spillner u. Linz2019]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sz="1600" b="0" i="0" u="none" strike="noStrike" cap="none" spc="0" baseline="0" dirty="0">
                          <a:solidFill>
                            <a:schemeClr val="bg1"/>
                          </a:solidFill>
                          <a:uFillTx/>
                          <a:latin typeface="PT Sans" panose="020B0503020203020204" pitchFamily="34" charset="0"/>
                          <a:ea typeface="+mn-ea"/>
                          <a:cs typeface="+mn-cs"/>
                          <a:sym typeface="Helvetica Neue Light"/>
                        </a:rPr>
                        <a:t>Spillner, Andreas ; Linz, </a:t>
                      </a:r>
                      <a:r>
                        <a:rPr lang="de-DE" sz="1600" b="0" i="0" u="none" strike="noStrike" cap="none" spc="0" baseline="0" dirty="0" err="1">
                          <a:solidFill>
                            <a:schemeClr val="bg1"/>
                          </a:solidFill>
                          <a:uFillTx/>
                          <a:latin typeface="PT Sans" panose="020B0503020203020204" pitchFamily="34" charset="0"/>
                          <a:ea typeface="+mn-ea"/>
                          <a:cs typeface="+mn-cs"/>
                          <a:sym typeface="Helvetica Neue Light"/>
                        </a:rPr>
                        <a:t>Tilor</a:t>
                      </a:r>
                      <a:r>
                        <a:rPr lang="de-DE" sz="1600" b="0" i="0" u="none" strike="noStrike" cap="none" spc="0" baseline="0" dirty="0">
                          <a:solidFill>
                            <a:schemeClr val="bg1"/>
                          </a:solidFill>
                          <a:uFillTx/>
                          <a:latin typeface="PT Sans" panose="020B0503020203020204" pitchFamily="34" charset="0"/>
                          <a:ea typeface="+mn-ea"/>
                          <a:cs typeface="+mn-cs"/>
                          <a:sym typeface="Helvetica Neue Light"/>
                        </a:rPr>
                        <a:t>: Basiswissen Softwaretest </a:t>
                      </a:r>
                      <a:r>
                        <a:rPr lang="de-DE" sz="1600" b="0" i="0" u="none" strike="noStrike" cap="none" spc="0" baseline="0" dirty="0" err="1">
                          <a:solidFill>
                            <a:schemeClr val="bg1"/>
                          </a:solidFill>
                          <a:uFillTx/>
                          <a:latin typeface="PT Sans" panose="020B0503020203020204" pitchFamily="34" charset="0"/>
                          <a:ea typeface="+mn-ea"/>
                          <a:cs typeface="+mn-cs"/>
                          <a:sym typeface="Helvetica Neue Light"/>
                        </a:rPr>
                        <a:t>Ausund</a:t>
                      </a:r>
                      <a:r>
                        <a:rPr lang="de-DE" sz="1600" b="0" i="0" u="none" strike="noStrike" cap="none" spc="0" baseline="0" dirty="0">
                          <a:solidFill>
                            <a:schemeClr val="bg1"/>
                          </a:solidFill>
                          <a:uFillTx/>
                          <a:latin typeface="PT Sans" panose="020B0503020203020204" pitchFamily="34" charset="0"/>
                          <a:ea typeface="+mn-ea"/>
                          <a:cs typeface="+mn-cs"/>
                          <a:sym typeface="Helvetica Neue Light"/>
                        </a:rPr>
                        <a:t> Weiterbildung zum Certified Tester, </a:t>
                      </a:r>
                      <a:r>
                        <a:rPr lang="de-DE" sz="1600" b="0" i="0" u="none" strike="noStrike" cap="none" spc="0" baseline="0" dirty="0" err="1">
                          <a:solidFill>
                            <a:schemeClr val="bg1"/>
                          </a:solidFill>
                          <a:uFillTx/>
                          <a:latin typeface="PT Sans" panose="020B0503020203020204" pitchFamily="34" charset="0"/>
                          <a:ea typeface="+mn-ea"/>
                          <a:cs typeface="+mn-cs"/>
                          <a:sym typeface="Helvetica Neue Light"/>
                        </a:rPr>
                        <a:t>Foundation</a:t>
                      </a:r>
                      <a:r>
                        <a:rPr lang="de-DE" sz="1600" b="0" i="0" u="none" strike="noStrike" cap="none" spc="0" baseline="0" dirty="0">
                          <a:solidFill>
                            <a:schemeClr val="bg1"/>
                          </a:solidFill>
                          <a:uFillTx/>
                          <a:latin typeface="PT Sans" panose="020B0503020203020204" pitchFamily="34" charset="0"/>
                          <a:ea typeface="+mn-ea"/>
                          <a:cs typeface="+mn-cs"/>
                          <a:sym typeface="Helvetica Neue Light"/>
                        </a:rPr>
                        <a:t> Level nach ISTQB-Standard. 6. Heidelberg : </a:t>
                      </a:r>
                      <a:r>
                        <a:rPr lang="de-DE" sz="1600" b="0" i="0" u="none" strike="noStrike" cap="none" spc="0" baseline="0" dirty="0" err="1">
                          <a:solidFill>
                            <a:schemeClr val="bg1"/>
                          </a:solidFill>
                          <a:uFillTx/>
                          <a:latin typeface="PT Sans" panose="020B0503020203020204" pitchFamily="34" charset="0"/>
                          <a:ea typeface="+mn-ea"/>
                          <a:cs typeface="+mn-cs"/>
                          <a:sym typeface="Helvetica Neue Light"/>
                        </a:rPr>
                        <a:t>dpunkt.verlag</a:t>
                      </a:r>
                      <a:r>
                        <a:rPr lang="de-DE" sz="1600" b="0" i="0" u="none" strike="noStrike" cap="none" spc="0" baseline="0" dirty="0">
                          <a:solidFill>
                            <a:schemeClr val="bg1"/>
                          </a:solidFill>
                          <a:uFillTx/>
                          <a:latin typeface="PT Sans" panose="020B0503020203020204" pitchFamily="34" charset="0"/>
                          <a:ea typeface="+mn-ea"/>
                          <a:cs typeface="+mn-cs"/>
                          <a:sym typeface="Helvetica Neue Light"/>
                        </a:rPr>
                        <a:t>, 2019 </a:t>
                      </a:r>
                      <a:r>
                        <a:rPr lang="de-DE" sz="1600" b="0" i="0" u="none" strike="noStrike" cap="none" spc="0" baseline="0" dirty="0">
                          <a:solidFill>
                            <a:srgbClr val="DD1166"/>
                          </a:solidFill>
                          <a:uFillTx/>
                          <a:latin typeface="PT Sans" panose="020B0503020203020204" pitchFamily="34" charset="0"/>
                          <a:ea typeface="+mn-ea"/>
                          <a:cs typeface="+mn-cs"/>
                          <a:sym typeface="Helvetica Neue Light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http://lobid.org/resources/HT020031029</a:t>
                      </a:r>
                      <a:r>
                        <a:rPr lang="de-DE" sz="1600" b="0" i="0" u="none" strike="noStrike" cap="none" spc="0" baseline="0" dirty="0">
                          <a:solidFill>
                            <a:schemeClr val="bg1"/>
                          </a:solidFill>
                          <a:uFillTx/>
                          <a:latin typeface="PT Sans" panose="020B0503020203020204" pitchFamily="34" charset="0"/>
                          <a:ea typeface="+mn-ea"/>
                          <a:cs typeface="+mn-cs"/>
                          <a:sym typeface="Helvetica Neue Light"/>
                        </a:rPr>
                        <a:t>. – ISBN 3864905834; 3–86490–583–4; 978–3–86490–583–4; 9783864905834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1304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b="1" dirty="0">
                          <a:solidFill>
                            <a:schemeClr val="bg1"/>
                          </a:solidFill>
                          <a:latin typeface="Roboto Slab Bold" pitchFamily="2" charset="0"/>
                          <a:ea typeface="Roboto Slab Bold" pitchFamily="2" charset="0"/>
                        </a:rPr>
                        <a:t>[UNBK2018]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dirty="0">
                          <a:solidFill>
                            <a:schemeClr val="bg1"/>
                          </a:solidFill>
                          <a:latin typeface="PT Sans" panose="020B0503020203020204" pitchFamily="34" charset="0"/>
                        </a:rPr>
                        <a:t>Beauftragter der Bundesregierung für die Belange von Menschen mit Behinderungen, UN-Behindertenrechtskonvention, November 2018, </a:t>
                      </a:r>
                      <a:r>
                        <a:rPr lang="de-DE" sz="1600" kern="1200" dirty="0">
                          <a:solidFill>
                            <a:srgbClr val="DD1166"/>
                          </a:solidFill>
                          <a:latin typeface="PT Sans" panose="020B0503020203020204" pitchFamily="34" charset="0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https://www.behindertenbeauftragter.de/SharedDocs/Publikationen/DE/Broschuere_UNKonvention_KK.pdf</a:t>
                      </a:r>
                      <a:r>
                        <a:rPr lang="de-DE" sz="1600" kern="1200" dirty="0">
                          <a:solidFill>
                            <a:srgbClr val="DD1166"/>
                          </a:solidFill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kern="1200" dirty="0">
                          <a:solidFill>
                            <a:schemeClr val="bg1"/>
                          </a:solidFill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- Letzter Zugriff 06.04.2021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77497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7539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sz="1600" b="1" i="0" u="none" strike="noStrike" kern="1200" cap="none" spc="0" baseline="0" dirty="0">
                          <a:solidFill>
                            <a:schemeClr val="bg1"/>
                          </a:solidFill>
                          <a:uFillTx/>
                          <a:latin typeface="Roboto Slab Bold" pitchFamily="2" charset="0"/>
                          <a:ea typeface="Roboto Slab Bold" pitchFamily="2" charset="0"/>
                          <a:cs typeface="+mn-cs"/>
                          <a:sym typeface="Helvetica Neue Light"/>
                        </a:rPr>
                        <a:t>[W3C2018]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sz="1600" b="0" i="0" u="none" strike="noStrike" cap="none" spc="0" baseline="0" dirty="0">
                          <a:solidFill>
                            <a:schemeClr val="bg1"/>
                          </a:solidFill>
                          <a:uFillTx/>
                          <a:latin typeface="PT Sans" panose="020B0503020203020204" pitchFamily="34" charset="0"/>
                          <a:ea typeface="+mn-ea"/>
                          <a:cs typeface="+mn-cs"/>
                          <a:sym typeface="Helvetica Neue Light"/>
                        </a:rPr>
                        <a:t>W3C, World Wide Web </a:t>
                      </a:r>
                      <a:r>
                        <a:rPr lang="de-DE" sz="1600" b="0" i="0" u="none" strike="noStrike" cap="none" spc="0" baseline="0" dirty="0" err="1">
                          <a:solidFill>
                            <a:schemeClr val="bg1"/>
                          </a:solidFill>
                          <a:uFillTx/>
                          <a:latin typeface="PT Sans" panose="020B0503020203020204" pitchFamily="34" charset="0"/>
                          <a:ea typeface="+mn-ea"/>
                          <a:cs typeface="+mn-cs"/>
                          <a:sym typeface="Helvetica Neue Light"/>
                        </a:rPr>
                        <a:t>Consortium</a:t>
                      </a:r>
                      <a:r>
                        <a:rPr lang="de-DE" sz="1600" b="0" i="0" u="none" strike="noStrike" cap="none" spc="0" baseline="0" dirty="0">
                          <a:solidFill>
                            <a:schemeClr val="bg1"/>
                          </a:solidFill>
                          <a:uFillTx/>
                          <a:latin typeface="PT Sans" panose="020B0503020203020204" pitchFamily="34" charset="0"/>
                          <a:ea typeface="+mn-ea"/>
                          <a:cs typeface="+mn-cs"/>
                          <a:sym typeface="Helvetica Neue Light"/>
                        </a:rPr>
                        <a:t> (W3C). Web Content </a:t>
                      </a:r>
                      <a:r>
                        <a:rPr lang="de-DE" sz="1600" b="0" i="0" u="none" strike="noStrike" cap="none" spc="0" baseline="0" dirty="0" err="1">
                          <a:solidFill>
                            <a:schemeClr val="bg1"/>
                          </a:solidFill>
                          <a:uFillTx/>
                          <a:latin typeface="PT Sans" panose="020B0503020203020204" pitchFamily="34" charset="0"/>
                          <a:ea typeface="+mn-ea"/>
                          <a:cs typeface="+mn-cs"/>
                          <a:sym typeface="Helvetica Neue Light"/>
                        </a:rPr>
                        <a:t>Accessibility</a:t>
                      </a:r>
                      <a:r>
                        <a:rPr lang="de-DE" sz="1600" b="0" i="0" u="none" strike="noStrike" cap="none" spc="0" baseline="0" dirty="0">
                          <a:solidFill>
                            <a:schemeClr val="bg1"/>
                          </a:solidFill>
                          <a:uFillTx/>
                          <a:latin typeface="PT Sans" panose="020B0503020203020204" pitchFamily="34" charset="0"/>
                          <a:ea typeface="+mn-ea"/>
                          <a:cs typeface="+mn-cs"/>
                          <a:sym typeface="Helvetica Neue Light"/>
                        </a:rPr>
                        <a:t> Guidelines W.: Web Content </a:t>
                      </a:r>
                      <a:r>
                        <a:rPr lang="de-DE" sz="1600" b="0" i="0" u="none" strike="noStrike" cap="none" spc="0" baseline="0" dirty="0" err="1">
                          <a:solidFill>
                            <a:schemeClr val="bg1"/>
                          </a:solidFill>
                          <a:uFillTx/>
                          <a:latin typeface="PT Sans" panose="020B0503020203020204" pitchFamily="34" charset="0"/>
                          <a:ea typeface="+mn-ea"/>
                          <a:cs typeface="+mn-cs"/>
                          <a:sym typeface="Helvetica Neue Light"/>
                        </a:rPr>
                        <a:t>Accessibility</a:t>
                      </a:r>
                      <a:r>
                        <a:rPr lang="de-DE" sz="1600" b="0" i="0" u="none" strike="noStrike" cap="none" spc="0" baseline="0" dirty="0">
                          <a:solidFill>
                            <a:schemeClr val="bg1"/>
                          </a:solidFill>
                          <a:uFillTx/>
                          <a:latin typeface="PT Sans" panose="020B0503020203020204" pitchFamily="34" charset="0"/>
                          <a:ea typeface="+mn-ea"/>
                          <a:cs typeface="+mn-cs"/>
                          <a:sym typeface="Helvetica Neue Light"/>
                        </a:rPr>
                        <a:t> Guidelines (WCAG) 2.1 - Level AA. Version: 2018. </a:t>
                      </a:r>
                      <a:r>
                        <a:rPr lang="de-DE" sz="1600" b="0" i="0" u="none" strike="noStrike" cap="none" spc="0" baseline="0" dirty="0">
                          <a:solidFill>
                            <a:srgbClr val="DD1166"/>
                          </a:solidFill>
                          <a:uFillTx/>
                          <a:latin typeface="PT Sans" panose="020B0503020203020204" pitchFamily="34" charset="0"/>
                          <a:ea typeface="+mn-ea"/>
                          <a:cs typeface="+mn-cs"/>
                          <a:sym typeface="Helvetica Neue Light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https://www.w3.org/TR/2018/REC-WCAG21-20180605/</a:t>
                      </a:r>
                      <a:r>
                        <a:rPr lang="de-DE" sz="1600" b="0" i="0" u="none" strike="noStrike" cap="none" spc="0" baseline="0" dirty="0">
                          <a:solidFill>
                            <a:schemeClr val="bg1"/>
                          </a:solidFill>
                          <a:uFillTx/>
                          <a:latin typeface="PT Sans" panose="020B0503020203020204" pitchFamily="34" charset="0"/>
                          <a:ea typeface="+mn-ea"/>
                          <a:cs typeface="+mn-cs"/>
                          <a:sym typeface="Helvetica Neue Light"/>
                        </a:rPr>
                        <a:t>.– Letzter Zugriff 06.04.2021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96299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7539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sz="1600" b="1" i="0" u="none" strike="noStrike" cap="none" spc="0" baseline="0" dirty="0">
                          <a:solidFill>
                            <a:schemeClr val="bg1"/>
                          </a:solidFill>
                          <a:uFillTx/>
                          <a:latin typeface="Roboto Slab Bold" pitchFamily="2" charset="0"/>
                          <a:ea typeface="Roboto Slab Bold" pitchFamily="2" charset="0"/>
                          <a:cs typeface="+mn-cs"/>
                          <a:sym typeface="Helvetica Neue Light"/>
                        </a:rPr>
                        <a:t>[WHO u. Bank2011]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0" baseline="0" dirty="0">
                          <a:solidFill>
                            <a:schemeClr val="bg1"/>
                          </a:solidFill>
                          <a:uFillTx/>
                          <a:latin typeface="PT Sans" panose="020B0503020203020204" pitchFamily="34" charset="0"/>
                          <a:ea typeface="+mn-ea"/>
                          <a:cs typeface="+mn-cs"/>
                          <a:sym typeface="Helvetica Neue Light"/>
                        </a:rPr>
                        <a:t>WHO, World Health O. ; World Bank: World report on disability. WHO, 2011 </a:t>
                      </a:r>
                      <a:r>
                        <a:rPr lang="en-US" sz="1600" b="0" i="0" u="none" strike="noStrike" cap="none" spc="0" baseline="0" dirty="0">
                          <a:solidFill>
                            <a:srgbClr val="DD1166"/>
                          </a:solidFill>
                          <a:uFillTx/>
                          <a:latin typeface="PT Sans" panose="020B0503020203020204" pitchFamily="34" charset="0"/>
                          <a:ea typeface="+mn-ea"/>
                          <a:cs typeface="+mn-cs"/>
                          <a:sym typeface="Helvetica Neue Light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https://unesdoc.unesco.org/ark:/48223/pf0000211428</a:t>
                      </a:r>
                      <a:r>
                        <a:rPr lang="en-US" sz="1600" b="0" i="0" u="none" strike="noStrike" cap="none" spc="0" baseline="0" dirty="0">
                          <a:solidFill>
                            <a:schemeClr val="bg1"/>
                          </a:solidFill>
                          <a:uFillTx/>
                          <a:latin typeface="PT Sans" panose="020B0503020203020204" pitchFamily="34" charset="0"/>
                          <a:ea typeface="+mn-ea"/>
                          <a:cs typeface="+mn-cs"/>
                          <a:sym typeface="Helvetica Neue Light"/>
                        </a:rPr>
                        <a:t>– ISBN 92–4– 156418–0; 9789241564182; 9241564180; 978–92–4–156418–2</a:t>
                      </a:r>
                      <a:endParaRPr lang="de-DE" sz="1600" b="0" i="0" u="none" strike="noStrike" cap="none" spc="0" baseline="0" dirty="0">
                        <a:solidFill>
                          <a:schemeClr val="bg1"/>
                        </a:solidFill>
                        <a:uFillTx/>
                        <a:latin typeface="PT Sans" panose="020B0503020203020204" pitchFamily="34" charset="0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1531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487443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7D625975-1360-49DB-B59A-00EFBA0427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400" y="0"/>
            <a:ext cx="18288000" cy="9753600"/>
          </a:xfrm>
          <a:prstGeom prst="rect">
            <a:avLst/>
          </a:prstGeom>
        </p:spPr>
      </p:pic>
      <p:sp>
        <p:nvSpPr>
          <p:cNvPr id="885" name="133"/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886" name="21"/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87" name="133"/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888" name="21"/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89" name="133"/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890" name="21"/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91" name="133"/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892" name="21"/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93" name="133"/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894" name="21"/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95" name="133"/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896" name="67"/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67</a:t>
            </a:r>
          </a:p>
        </p:txBody>
      </p:sp>
      <p:sp>
        <p:nvSpPr>
          <p:cNvPr id="897" name="53"/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898" name="21"/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99" name="53"/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00" name="21"/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901" name="53"/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02" name="21"/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903" name="53"/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04" name="21"/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905" name="53"/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06" name="21"/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907" name="53"/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08" name="21"/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909" name="53"/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10" name="21"/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911" name="53"/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12" name="21"/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913" name="53"/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15" name="Rechteck"/>
          <p:cNvSpPr/>
          <p:nvPr/>
        </p:nvSpPr>
        <p:spPr>
          <a:xfrm>
            <a:off x="6502400" y="-19711"/>
            <a:ext cx="3499777" cy="9836812"/>
          </a:xfrm>
          <a:prstGeom prst="rect">
            <a:avLst/>
          </a:prstGeom>
          <a:gradFill>
            <a:gsLst>
              <a:gs pos="16748">
                <a:srgbClr val="2B2B2B"/>
              </a:gs>
              <a:gs pos="100000">
                <a:srgbClr val="2B2B2B">
                  <a:alpha val="0"/>
                </a:srgbClr>
              </a:gs>
            </a:gsLst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CB3067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16" name="Bilder auf Zwischenfolien…"/>
          <p:cNvSpPr txBox="1"/>
          <p:nvPr/>
        </p:nvSpPr>
        <p:spPr>
          <a:xfrm>
            <a:off x="768350" y="3892061"/>
            <a:ext cx="7556501" cy="3781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90000"/>
              </a:lnSpc>
              <a:defRPr sz="2100" b="0">
                <a:solidFill>
                  <a:srgbClr val="FFFFFF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pPr>
            <a:r>
              <a:rPr lang="de-DE" dirty="0"/>
              <a:t>Ron Kersten</a:t>
            </a:r>
          </a:p>
          <a:p>
            <a:pPr algn="l">
              <a:lnSpc>
                <a:spcPct val="90000"/>
              </a:lnSpc>
              <a:defRPr sz="2100" b="0">
                <a:solidFill>
                  <a:srgbClr val="FFFFFF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pPr>
            <a:r>
              <a:rPr lang="de-DE" dirty="0">
                <a:latin typeface="PT Sans" panose="020B0503020203020204" pitchFamily="34" charset="0"/>
                <a:ea typeface="Roboto Slab" pitchFamily="2" charset="0"/>
              </a:rPr>
              <a:t>Horst 13</a:t>
            </a:r>
          </a:p>
          <a:p>
            <a:pPr algn="l">
              <a:lnSpc>
                <a:spcPct val="90000"/>
              </a:lnSpc>
              <a:defRPr sz="2100" b="0">
                <a:solidFill>
                  <a:srgbClr val="FFFFFF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pPr>
            <a:r>
              <a:rPr lang="de-DE" dirty="0">
                <a:latin typeface="PT Sans" panose="020B0503020203020204" pitchFamily="34" charset="0"/>
                <a:ea typeface="Roboto Slab" pitchFamily="2" charset="0"/>
              </a:rPr>
              <a:t>51429 Bergisch Gladbach</a:t>
            </a:r>
          </a:p>
          <a:p>
            <a:pPr algn="l">
              <a:lnSpc>
                <a:spcPct val="90000"/>
              </a:lnSpc>
              <a:defRPr sz="2100" b="0">
                <a:solidFill>
                  <a:srgbClr val="FFFFFF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pPr>
            <a:endParaRPr lang="de-DE" dirty="0">
              <a:latin typeface="PT Sans" panose="020B0503020203020204" pitchFamily="34" charset="0"/>
              <a:ea typeface="Roboto Slab Regular"/>
              <a:cs typeface="Roboto Slab Regular"/>
              <a:sym typeface="Roboto Slab Regular"/>
            </a:endParaRPr>
          </a:p>
          <a:p>
            <a:pPr algn="l">
              <a:lnSpc>
                <a:spcPct val="90000"/>
              </a:lnSpc>
              <a:defRPr sz="2100" b="0">
                <a:solidFill>
                  <a:srgbClr val="FFFFFF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pPr>
            <a:r>
              <a:rPr lang="de-DE" dirty="0">
                <a:latin typeface="PT Sans" panose="020B0503020203020204" pitchFamily="34" charset="0"/>
                <a:ea typeface="Roboto Slab Regular"/>
                <a:cs typeface="Roboto Slab Regular"/>
                <a:sym typeface="Roboto Slab Regular"/>
              </a:rPr>
              <a:t>E-Mail: </a:t>
            </a:r>
            <a:r>
              <a:rPr lang="de-DE" dirty="0">
                <a:solidFill>
                  <a:srgbClr val="DD1166"/>
                </a:solidFill>
                <a:latin typeface="PT Sans" panose="020B0503020203020204" pitchFamily="34" charset="0"/>
                <a:ea typeface="Roboto Slab Regular"/>
                <a:cs typeface="Roboto Slab Regular"/>
                <a:sym typeface="Roboto Slab Regula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ron.kersten@gmx.de</a:t>
            </a:r>
            <a:br>
              <a:rPr lang="de-DE" dirty="0">
                <a:solidFill>
                  <a:srgbClr val="DD1166"/>
                </a:solidFill>
                <a:latin typeface="PT Sans" panose="020B0503020203020204" pitchFamily="34" charset="0"/>
                <a:ea typeface="Roboto Slab Regular"/>
                <a:cs typeface="Roboto Slab Regular"/>
                <a:sym typeface="Roboto Slab Regular"/>
              </a:rPr>
            </a:br>
            <a:endParaRPr lang="de-DE" dirty="0">
              <a:solidFill>
                <a:srgbClr val="DD1166"/>
              </a:solidFill>
              <a:latin typeface="PT Sans" panose="020B0503020203020204" pitchFamily="34" charset="0"/>
              <a:ea typeface="Roboto Slab Regular"/>
              <a:cs typeface="Roboto Slab Regular"/>
              <a:sym typeface="Roboto Slab Regular"/>
            </a:endParaRPr>
          </a:p>
          <a:p>
            <a:pPr algn="l">
              <a:lnSpc>
                <a:spcPct val="90000"/>
              </a:lnSpc>
              <a:defRPr sz="2100" b="0">
                <a:solidFill>
                  <a:srgbClr val="FFFFFF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pPr>
            <a:r>
              <a:rPr lang="de-DE" dirty="0">
                <a:latin typeface="PT Sans" panose="020B0503020203020204" pitchFamily="34" charset="0"/>
                <a:ea typeface="Roboto Slab Regular"/>
                <a:cs typeface="Roboto Slab Regular"/>
                <a:sym typeface="Roboto Slab Regular"/>
              </a:rPr>
              <a:t>Mobil: +49 178 7879219</a:t>
            </a:r>
          </a:p>
          <a:p>
            <a:pPr algn="l">
              <a:lnSpc>
                <a:spcPct val="90000"/>
              </a:lnSpc>
              <a:defRPr sz="2100" b="0">
                <a:solidFill>
                  <a:srgbClr val="FFFFFF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pPr>
            <a:endParaRPr lang="de-DE" dirty="0">
              <a:latin typeface="PT Sans" panose="020B0503020203020204" pitchFamily="34" charset="0"/>
              <a:ea typeface="Roboto Slab Regular"/>
              <a:cs typeface="Roboto Slab Regular"/>
              <a:sym typeface="Roboto Slab Regular"/>
            </a:endParaRPr>
          </a:p>
          <a:p>
            <a:pPr algn="l">
              <a:lnSpc>
                <a:spcPct val="90000"/>
              </a:lnSpc>
              <a:defRPr sz="2100" b="0">
                <a:solidFill>
                  <a:srgbClr val="FFFFFF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pPr>
            <a:r>
              <a:rPr lang="de-DE" dirty="0">
                <a:latin typeface="PT Sans" panose="020B0503020203020204" pitchFamily="34" charset="0"/>
                <a:ea typeface="Roboto Slab Regular"/>
                <a:cs typeface="Roboto Slab Regular"/>
                <a:sym typeface="Roboto Slab Regular"/>
              </a:rPr>
              <a:t>LinkedIn: </a:t>
            </a:r>
            <a:r>
              <a:rPr lang="de-DE" sz="2100" b="0" dirty="0">
                <a:solidFill>
                  <a:srgbClr val="DD1166"/>
                </a:solidFill>
                <a:latin typeface="PT Sans" panose="020B0503020203020204" pitchFamily="34" charset="0"/>
                <a:ea typeface="Roboto Slab Regular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https://www.linkedin.com/in/ron-kersten-534b12207</a:t>
            </a:r>
            <a:endParaRPr lang="de-DE" sz="2100" b="0" dirty="0">
              <a:solidFill>
                <a:srgbClr val="DD1166"/>
              </a:solidFill>
              <a:latin typeface="PT Sans" panose="020B0503020203020204" pitchFamily="34" charset="0"/>
              <a:ea typeface="Roboto Slab Regular"/>
              <a:sym typeface="Roboto Slab Regular"/>
            </a:endParaRPr>
          </a:p>
          <a:p>
            <a:pPr algn="l">
              <a:lnSpc>
                <a:spcPct val="90000"/>
              </a:lnSpc>
              <a:defRPr sz="2100" b="0">
                <a:solidFill>
                  <a:srgbClr val="FFFFFF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pPr>
            <a:br>
              <a:rPr lang="de-DE" dirty="0">
                <a:latin typeface="PT Sans" panose="020B0503020203020204" pitchFamily="34" charset="0"/>
                <a:ea typeface="Roboto Slab Regular"/>
                <a:cs typeface="Roboto Slab Regular"/>
                <a:sym typeface="Roboto Slab Regular"/>
              </a:rPr>
            </a:br>
            <a:r>
              <a:rPr lang="de-DE" dirty="0">
                <a:latin typeface="PT Sans" panose="020B0503020203020204" pitchFamily="34" charset="0"/>
                <a:ea typeface="Roboto Slab Regular"/>
                <a:cs typeface="Roboto Slab Regular"/>
                <a:sym typeface="Roboto Slab Regular"/>
              </a:rPr>
              <a:t>GitHub: </a:t>
            </a:r>
            <a:r>
              <a:rPr lang="de-DE" sz="2100" b="0" dirty="0">
                <a:solidFill>
                  <a:srgbClr val="DD1166"/>
                </a:solidFill>
                <a:latin typeface="PT Sans" panose="020B0503020203020204" pitchFamily="34" charset="0"/>
                <a:ea typeface="Roboto Slab Regular"/>
                <a:sym typeface="Roboto Slab Regular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https://github.com/KerstenRon</a:t>
            </a:r>
            <a:br>
              <a:rPr lang="de-DE" sz="2100" b="0" dirty="0">
                <a:solidFill>
                  <a:srgbClr val="DD1166"/>
                </a:solidFill>
                <a:latin typeface="PT Sans" panose="020B0503020203020204" pitchFamily="34" charset="0"/>
                <a:ea typeface="Roboto Slab Regular"/>
                <a:sym typeface="Roboto Slab Regular"/>
              </a:rPr>
            </a:br>
            <a:br>
              <a:rPr lang="de-DE" sz="2100" b="0" dirty="0">
                <a:solidFill>
                  <a:srgbClr val="DD1166"/>
                </a:solidFill>
                <a:latin typeface="PT Sans" panose="020B0503020203020204" pitchFamily="34" charset="0"/>
                <a:ea typeface="Roboto Slab Regular"/>
                <a:sym typeface="Roboto Slab Regular"/>
              </a:rPr>
            </a:br>
            <a:r>
              <a:rPr lang="de-DE" dirty="0" err="1">
                <a:latin typeface="PT Sans" panose="020B0503020203020204" pitchFamily="34" charset="0"/>
                <a:ea typeface="Roboto Slab Regular"/>
                <a:cs typeface="Roboto Slab Regular"/>
                <a:sym typeface="Roboto Slab Regular"/>
              </a:rPr>
              <a:t>Bitbucket</a:t>
            </a:r>
            <a:r>
              <a:rPr lang="de-DE" dirty="0">
                <a:latin typeface="PT Sans" panose="020B0503020203020204" pitchFamily="34" charset="0"/>
                <a:ea typeface="Roboto Slab Regular"/>
                <a:cs typeface="Roboto Slab Regular"/>
                <a:sym typeface="Roboto Slab Regular"/>
              </a:rPr>
              <a:t>: </a:t>
            </a:r>
            <a:r>
              <a:rPr lang="de-DE" sz="2100" b="0" dirty="0">
                <a:solidFill>
                  <a:srgbClr val="DD1166"/>
                </a:solidFill>
                <a:latin typeface="PT Sans" panose="020B0503020203020204" pitchFamily="34" charset="0"/>
                <a:ea typeface="Roboto Slab Regular"/>
                <a:sym typeface="Roboto Slab Regular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https://bitbucket.org/Kr0oon/</a:t>
            </a:r>
            <a:endParaRPr sz="2100" b="0" dirty="0">
              <a:solidFill>
                <a:srgbClr val="DD1166"/>
              </a:solidFill>
              <a:latin typeface="PT Sans" panose="020B0503020203020204" pitchFamily="34" charset="0"/>
              <a:ea typeface="Roboto Slab Regular"/>
              <a:sym typeface="Roboto Slab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1575845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ypographie"/>
          <p:cNvSpPr txBox="1"/>
          <p:nvPr/>
        </p:nvSpPr>
        <p:spPr>
          <a:xfrm>
            <a:off x="766967" y="778217"/>
            <a:ext cx="1263166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dirty="0">
                <a:solidFill>
                  <a:schemeClr val="bg1"/>
                </a:solidFill>
              </a:rPr>
              <a:t>Überblick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45" name="133"/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46" name="21"/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47" name="133"/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48" name="21"/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49" name="133"/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0" name="21"/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1" name="133"/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2" name="21"/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3" name="133"/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4" name="21"/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5" name="133"/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6" name="67"/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67</a:t>
            </a:r>
          </a:p>
        </p:txBody>
      </p:sp>
      <p:sp>
        <p:nvSpPr>
          <p:cNvPr id="357" name="53"/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58" name="21"/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9" name="53"/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0" name="21"/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1" name="53"/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2" name="21"/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3" name="53"/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4" name="21"/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5" name="53"/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6" name="21"/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7" name="53"/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8" name="21"/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9" name="53"/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70" name="21"/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71" name="53"/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72" name="21"/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73" name="53"/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grpSp>
        <p:nvGrpSpPr>
          <p:cNvPr id="380" name="Gruppieren"/>
          <p:cNvGrpSpPr/>
          <p:nvPr/>
        </p:nvGrpSpPr>
        <p:grpSpPr>
          <a:xfrm>
            <a:off x="0" y="9652000"/>
            <a:ext cx="13004800" cy="254000"/>
            <a:chOff x="0" y="0"/>
            <a:chExt cx="13004800" cy="254000"/>
          </a:xfrm>
        </p:grpSpPr>
        <p:sp>
          <p:nvSpPr>
            <p:cNvPr id="374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5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6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7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8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9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381" name="Linie"/>
          <p:cNvSpPr/>
          <p:nvPr/>
        </p:nvSpPr>
        <p:spPr>
          <a:xfrm>
            <a:off x="768350" y="1193800"/>
            <a:ext cx="11474450" cy="0"/>
          </a:xfrm>
          <a:prstGeom prst="line">
            <a:avLst/>
          </a:prstGeom>
          <a:ln w="25400">
            <a:solidFill>
              <a:srgbClr val="DD1166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82" name="Wie lange sollten Texte laufen?"/>
          <p:cNvSpPr txBox="1"/>
          <p:nvPr/>
        </p:nvSpPr>
        <p:spPr>
          <a:xfrm>
            <a:off x="768350" y="3115222"/>
            <a:ext cx="8515350" cy="1393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ts val="2200"/>
              </a:lnSpc>
              <a:defRPr sz="17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>
                <a:solidFill>
                  <a:schemeClr val="bg1"/>
                </a:solidFill>
              </a:rPr>
              <a:t>Relevanz der Thematik Barrierefreiheit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>
                <a:solidFill>
                  <a:schemeClr val="bg1"/>
                </a:solidFill>
              </a:rPr>
              <a:t>Web Content </a:t>
            </a:r>
            <a:r>
              <a:rPr lang="de-DE" dirty="0" err="1">
                <a:solidFill>
                  <a:schemeClr val="bg1"/>
                </a:solidFill>
              </a:rPr>
              <a:t>Accessibility</a:t>
            </a:r>
            <a:r>
              <a:rPr lang="de-DE" dirty="0">
                <a:solidFill>
                  <a:schemeClr val="bg1"/>
                </a:solidFill>
              </a:rPr>
              <a:t> Guidelines (WCAG)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 err="1">
                <a:solidFill>
                  <a:schemeClr val="bg1"/>
                </a:solidFill>
              </a:rPr>
              <a:t>Selenium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WebDriver</a:t>
            </a: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>
                <a:solidFill>
                  <a:schemeClr val="bg1"/>
                </a:solidFill>
              </a:rPr>
              <a:t>Beispiel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>
                <a:solidFill>
                  <a:schemeClr val="bg1"/>
                </a:solidFill>
              </a:rPr>
              <a:t>Fazit</a:t>
            </a:r>
          </a:p>
        </p:txBody>
      </p:sp>
      <p:sp>
        <p:nvSpPr>
          <p:cNvPr id="383" name="Im Idealfall sollten die Headlines und Mengentexte in einer Zeile etwa 9 bis 13 Worte enthalten. Somit sollten die Textblöcke in der Regel nicht breiter als vier Spalten sein. Alles andere ist zumeist schlecht lesbar."/>
          <p:cNvSpPr txBox="1"/>
          <p:nvPr/>
        </p:nvSpPr>
        <p:spPr>
          <a:xfrm>
            <a:off x="765584" y="3663950"/>
            <a:ext cx="7562032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957832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7D625975-1360-49DB-B59A-00EFBA0427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400" y="0"/>
            <a:ext cx="18288000" cy="9753600"/>
          </a:xfrm>
          <a:prstGeom prst="rect">
            <a:avLst/>
          </a:prstGeom>
        </p:spPr>
      </p:pic>
      <p:sp>
        <p:nvSpPr>
          <p:cNvPr id="885" name="133"/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886" name="21"/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87" name="133"/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888" name="21"/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89" name="133"/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890" name="21"/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91" name="133"/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892" name="21"/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93" name="133"/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894" name="21"/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95" name="133"/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896" name="67"/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67</a:t>
            </a:r>
          </a:p>
        </p:txBody>
      </p:sp>
      <p:sp>
        <p:nvSpPr>
          <p:cNvPr id="897" name="53"/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898" name="21"/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99" name="53"/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00" name="21"/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901" name="53"/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02" name="21"/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903" name="53"/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04" name="21"/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905" name="53"/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06" name="21"/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907" name="53"/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08" name="21"/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909" name="53"/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10" name="21"/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911" name="53"/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12" name="21"/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913" name="53"/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15" name="Rechteck"/>
          <p:cNvSpPr/>
          <p:nvPr/>
        </p:nvSpPr>
        <p:spPr>
          <a:xfrm>
            <a:off x="6502400" y="-19711"/>
            <a:ext cx="3499777" cy="9836812"/>
          </a:xfrm>
          <a:prstGeom prst="rect">
            <a:avLst/>
          </a:prstGeom>
          <a:gradFill>
            <a:gsLst>
              <a:gs pos="16748">
                <a:srgbClr val="2B2B2B"/>
              </a:gs>
              <a:gs pos="100000">
                <a:srgbClr val="2B2B2B">
                  <a:alpha val="0"/>
                </a:srgbClr>
              </a:gs>
            </a:gsLst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CB3067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16" name="Bilder auf Zwischenfolien…"/>
          <p:cNvSpPr txBox="1"/>
          <p:nvPr/>
        </p:nvSpPr>
        <p:spPr>
          <a:xfrm>
            <a:off x="768350" y="3892061"/>
            <a:ext cx="7556501" cy="52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90000"/>
              </a:lnSpc>
              <a:defRPr sz="2100" b="0">
                <a:solidFill>
                  <a:srgbClr val="FFFFFF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pPr>
            <a:r>
              <a:rPr lang="de-DE" dirty="0"/>
              <a:t>Relevanz der Thematik Barrierefreiheit</a:t>
            </a:r>
            <a:endParaRPr dirty="0"/>
          </a:p>
          <a:p>
            <a:pPr algn="l">
              <a:lnSpc>
                <a:spcPct val="90000"/>
              </a:lnSpc>
              <a:defRPr sz="17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pPr>
            <a:endParaRPr b="0" dirty="0">
              <a:latin typeface="Roboto Slab Regular"/>
              <a:ea typeface="Roboto Slab Regular"/>
              <a:cs typeface="Roboto Slab Regular"/>
              <a:sym typeface="Roboto Slab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15116596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ypographie"/>
          <p:cNvSpPr txBox="1"/>
          <p:nvPr/>
        </p:nvSpPr>
        <p:spPr>
          <a:xfrm>
            <a:off x="766967" y="778217"/>
            <a:ext cx="5233805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dirty="0">
                <a:solidFill>
                  <a:schemeClr val="bg1"/>
                </a:solidFill>
              </a:rPr>
              <a:t>Relevanz der Thematik Barrierefreiheit</a:t>
            </a:r>
          </a:p>
        </p:txBody>
      </p:sp>
      <p:sp>
        <p:nvSpPr>
          <p:cNvPr id="345" name="133"/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46" name="21"/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47" name="133"/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48" name="21"/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49" name="133"/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0" name="21"/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1" name="133"/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2" name="21"/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3" name="133"/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4" name="21"/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5" name="133"/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6" name="67"/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67</a:t>
            </a:r>
          </a:p>
        </p:txBody>
      </p:sp>
      <p:sp>
        <p:nvSpPr>
          <p:cNvPr id="357" name="53"/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58" name="21"/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9" name="53"/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0" name="21"/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1" name="53"/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2" name="21"/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3" name="53"/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4" name="21"/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5" name="53"/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6" name="21"/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7" name="53"/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8" name="21"/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9" name="53"/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70" name="21"/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71" name="53"/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72" name="21"/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73" name="53"/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grpSp>
        <p:nvGrpSpPr>
          <p:cNvPr id="380" name="Gruppieren"/>
          <p:cNvGrpSpPr/>
          <p:nvPr/>
        </p:nvGrpSpPr>
        <p:grpSpPr>
          <a:xfrm>
            <a:off x="0" y="9652000"/>
            <a:ext cx="13004800" cy="254000"/>
            <a:chOff x="0" y="0"/>
            <a:chExt cx="13004800" cy="254000"/>
          </a:xfrm>
        </p:grpSpPr>
        <p:sp>
          <p:nvSpPr>
            <p:cNvPr id="374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5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6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7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8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9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381" name="Linie"/>
          <p:cNvSpPr/>
          <p:nvPr/>
        </p:nvSpPr>
        <p:spPr>
          <a:xfrm>
            <a:off x="768350" y="1193800"/>
            <a:ext cx="11474450" cy="0"/>
          </a:xfrm>
          <a:prstGeom prst="line">
            <a:avLst/>
          </a:prstGeom>
          <a:ln w="25400">
            <a:solidFill>
              <a:srgbClr val="DD1166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82" name="Wie lange sollten Texte laufen?"/>
          <p:cNvSpPr txBox="1"/>
          <p:nvPr/>
        </p:nvSpPr>
        <p:spPr>
          <a:xfrm>
            <a:off x="768350" y="3115222"/>
            <a:ext cx="7556500" cy="265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ts val="2200"/>
              </a:lnSpc>
              <a:defRPr sz="17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dirty="0">
                <a:solidFill>
                  <a:schemeClr val="bg1"/>
                </a:solidFill>
              </a:rPr>
              <a:t>Relevanz der Thematik Barrierefreiheit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2" name="Im Idealfall sollten die Headlines und Mengentexte in einer Zeile etwa 9 bis 13 Worte enthalten. Somit sollten die Textblöcke in der Regel nicht breiter als vier Spalten sein. Alles andere ist zumeist schlecht lesbar.">
            <a:extLst>
              <a:ext uri="{FF2B5EF4-FFF2-40B4-BE49-F238E27FC236}">
                <a16:creationId xmlns:a16="http://schemas.microsoft.com/office/drawing/2014/main" id="{B950A7B0-9DE6-454B-9F73-4E3D3A4729F4}"/>
              </a:ext>
            </a:extLst>
          </p:cNvPr>
          <p:cNvSpPr txBox="1"/>
          <p:nvPr/>
        </p:nvSpPr>
        <p:spPr>
          <a:xfrm>
            <a:off x="765584" y="8174276"/>
            <a:ext cx="7562032" cy="861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sz="1400" baseline="30000" dirty="0">
                <a:solidFill>
                  <a:schemeClr val="bg1">
                    <a:alpha val="40000"/>
                  </a:schemeClr>
                </a:solidFill>
              </a:rPr>
              <a:t>1 </a:t>
            </a:r>
            <a:r>
              <a:rPr lang="de-DE" sz="1400" dirty="0">
                <a:solidFill>
                  <a:schemeClr val="bg1">
                    <a:alpha val="40000"/>
                  </a:schemeClr>
                </a:solidFill>
                <a:sym typeface="PT Sans"/>
              </a:rPr>
              <a:t>Vgl. IUT(2019), Seite 1. </a:t>
            </a:r>
            <a:endParaRPr lang="de-DE" sz="1400" baseline="30000" dirty="0">
              <a:solidFill>
                <a:schemeClr val="bg1">
                  <a:alpha val="40000"/>
                </a:schemeClr>
              </a:solidFill>
            </a:endParaRPr>
          </a:p>
          <a:p>
            <a:pPr algn="l"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sz="1400" baseline="30000" dirty="0">
                <a:solidFill>
                  <a:schemeClr val="bg1">
                    <a:alpha val="40000"/>
                  </a:schemeClr>
                </a:solidFill>
              </a:rPr>
              <a:t>2 </a:t>
            </a:r>
            <a:r>
              <a:rPr lang="de-DE" sz="1400" dirty="0">
                <a:solidFill>
                  <a:schemeClr val="bg1">
                    <a:alpha val="40000"/>
                  </a:schemeClr>
                </a:solidFill>
                <a:latin typeface="PT Sans"/>
                <a:sym typeface="PT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https://www.who.int/health-topics/disability</a:t>
            </a:r>
            <a:r>
              <a:rPr lang="de-DE" sz="1400" dirty="0">
                <a:solidFill>
                  <a:schemeClr val="bg1">
                    <a:alpha val="40000"/>
                  </a:schemeClr>
                </a:solidFill>
                <a:latin typeface="PT Sans"/>
                <a:sym typeface="PT Sans"/>
              </a:rPr>
              <a:t> </a:t>
            </a:r>
            <a:r>
              <a:rPr lang="de-DE" sz="1400" dirty="0">
                <a:solidFill>
                  <a:schemeClr val="bg1">
                    <a:alpha val="40000"/>
                  </a:schemeClr>
                </a:solidFill>
                <a:sym typeface="PT Sans"/>
              </a:rPr>
              <a:t>[06.04.2021].</a:t>
            </a:r>
          </a:p>
          <a:p>
            <a:pPr algn="l"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sz="1400" baseline="30000" dirty="0">
                <a:solidFill>
                  <a:schemeClr val="bg1">
                    <a:alpha val="40000"/>
                  </a:schemeClr>
                </a:solidFill>
                <a:sym typeface="PT Sans"/>
              </a:rPr>
              <a:t>3 </a:t>
            </a:r>
            <a:r>
              <a:rPr lang="de-DE" sz="1400" dirty="0">
                <a:solidFill>
                  <a:schemeClr val="bg1">
                    <a:alpha val="40000"/>
                  </a:schemeClr>
                </a:solidFill>
                <a:latin typeface="PT Sans"/>
                <a:sym typeface="PT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https://www.einfach-fuer-alle.de/artikel/barrieren/</a:t>
            </a:r>
            <a:r>
              <a:rPr lang="de-DE" sz="1400" dirty="0">
                <a:solidFill>
                  <a:schemeClr val="bg1">
                    <a:alpha val="40000"/>
                  </a:schemeClr>
                </a:solidFill>
                <a:latin typeface="PT Sans"/>
                <a:sym typeface="PT Sans"/>
              </a:rPr>
              <a:t> </a:t>
            </a:r>
            <a:r>
              <a:rPr lang="de-DE" sz="1400" dirty="0">
                <a:solidFill>
                  <a:schemeClr val="bg1">
                    <a:alpha val="40000"/>
                  </a:schemeClr>
                </a:solidFill>
                <a:sym typeface="PT Sans"/>
              </a:rPr>
              <a:t>[06.04.2021].</a:t>
            </a:r>
          </a:p>
          <a:p>
            <a:pPr algn="l"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sz="1400" baseline="30000" dirty="0">
                <a:solidFill>
                  <a:schemeClr val="bg1">
                    <a:alpha val="40000"/>
                  </a:schemeClr>
                </a:solidFill>
                <a:sym typeface="PT Sans"/>
              </a:rPr>
              <a:t>4 </a:t>
            </a:r>
            <a:r>
              <a:rPr lang="de-DE" sz="1400" dirty="0">
                <a:solidFill>
                  <a:schemeClr val="bg1">
                    <a:alpha val="40000"/>
                  </a:schemeClr>
                </a:solidFill>
                <a:sym typeface="PT Sans"/>
              </a:rPr>
              <a:t>Vgl. UNBK(2018), Seite 8.</a:t>
            </a:r>
            <a:endParaRPr lang="de-DE" sz="1400" dirty="0">
              <a:solidFill>
                <a:schemeClr val="bg1">
                  <a:alpha val="40000"/>
                </a:schemeClr>
              </a:solidFill>
            </a:endParaRPr>
          </a:p>
        </p:txBody>
      </p:sp>
      <p:sp>
        <p:nvSpPr>
          <p:cNvPr id="43" name="Im Idealfall sollten die Headlines und Mengentexte in einer Zeile etwa 9 bis 13 Worte enthalten. Somit sollten die Textblöcke in der Regel nicht breiter als vier Spalten sein. Alles andere ist zumeist schlecht lesbar.">
            <a:extLst>
              <a:ext uri="{FF2B5EF4-FFF2-40B4-BE49-F238E27FC236}">
                <a16:creationId xmlns:a16="http://schemas.microsoft.com/office/drawing/2014/main" id="{2E18C457-E414-483F-A7CF-F321D619CD96}"/>
              </a:ext>
            </a:extLst>
          </p:cNvPr>
          <p:cNvSpPr txBox="1"/>
          <p:nvPr/>
        </p:nvSpPr>
        <p:spPr>
          <a:xfrm>
            <a:off x="765584" y="3663950"/>
            <a:ext cx="7562032" cy="1831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b="1" dirty="0">
                <a:solidFill>
                  <a:schemeClr val="bg1"/>
                </a:solidFill>
              </a:rPr>
              <a:t>2019</a:t>
            </a:r>
            <a:r>
              <a:rPr lang="de-DE" dirty="0">
                <a:solidFill>
                  <a:schemeClr val="bg1"/>
                </a:solidFill>
              </a:rPr>
              <a:t> nutzen </a:t>
            </a:r>
            <a:r>
              <a:rPr lang="de-DE" b="1" dirty="0">
                <a:solidFill>
                  <a:schemeClr val="bg1"/>
                </a:solidFill>
              </a:rPr>
              <a:t>4,1 Milliarden Menschen</a:t>
            </a:r>
            <a:r>
              <a:rPr lang="de-DE" dirty="0">
                <a:solidFill>
                  <a:schemeClr val="bg1"/>
                </a:solidFill>
              </a:rPr>
              <a:t> weltweit das </a:t>
            </a:r>
            <a:r>
              <a:rPr lang="de-DE" b="1" dirty="0">
                <a:solidFill>
                  <a:schemeClr val="bg1"/>
                </a:solidFill>
              </a:rPr>
              <a:t>Internet </a:t>
            </a:r>
            <a:r>
              <a:rPr lang="de-DE" baseline="30000" dirty="0">
                <a:solidFill>
                  <a:schemeClr val="bg1"/>
                </a:solidFill>
              </a:rPr>
              <a:t>1</a:t>
            </a:r>
            <a:endParaRPr lang="de-DE" dirty="0">
              <a:solidFill>
                <a:schemeClr val="bg1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Ø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b="1" dirty="0">
                <a:solidFill>
                  <a:schemeClr val="bg1"/>
                </a:solidFill>
              </a:rPr>
              <a:t>15 Prozent</a:t>
            </a:r>
            <a:r>
              <a:rPr lang="de-DE" dirty="0">
                <a:solidFill>
                  <a:schemeClr val="bg1"/>
                </a:solidFill>
              </a:rPr>
              <a:t> der </a:t>
            </a:r>
            <a:r>
              <a:rPr lang="de-DE" b="1" dirty="0">
                <a:solidFill>
                  <a:schemeClr val="bg1"/>
                </a:solidFill>
              </a:rPr>
              <a:t>Weltbevölkerung</a:t>
            </a:r>
            <a:r>
              <a:rPr lang="de-DE" dirty="0">
                <a:solidFill>
                  <a:schemeClr val="bg1"/>
                </a:solidFill>
              </a:rPr>
              <a:t> lebt mit einer </a:t>
            </a:r>
            <a:r>
              <a:rPr lang="de-DE" b="1" dirty="0">
                <a:solidFill>
                  <a:schemeClr val="bg1"/>
                </a:solidFill>
              </a:rPr>
              <a:t>Form von Behinderung </a:t>
            </a:r>
            <a:r>
              <a:rPr lang="de-DE" baseline="30000" dirty="0">
                <a:solidFill>
                  <a:schemeClr val="bg1"/>
                </a:solidFill>
              </a:rPr>
              <a:t>2</a:t>
            </a:r>
          </a:p>
          <a:p>
            <a:pPr marL="285750" indent="-285750" algn="l">
              <a:buFont typeface="Wingdings" panose="05000000000000000000" pitchFamily="2" charset="2"/>
              <a:buChar char="Ø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sz="1700" b="1" dirty="0">
                <a:solidFill>
                  <a:schemeClr val="bg1"/>
                </a:solidFill>
                <a:latin typeface="PT Sans"/>
              </a:rPr>
              <a:t>80 Prozent </a:t>
            </a:r>
            <a:r>
              <a:rPr lang="de-DE" sz="1700" dirty="0">
                <a:solidFill>
                  <a:schemeClr val="bg1"/>
                </a:solidFill>
                <a:latin typeface="PT Sans"/>
              </a:rPr>
              <a:t>der</a:t>
            </a:r>
            <a:r>
              <a:rPr lang="de-DE" sz="1700" b="1" dirty="0">
                <a:solidFill>
                  <a:schemeClr val="bg1"/>
                </a:solidFill>
                <a:latin typeface="PT Sans"/>
              </a:rPr>
              <a:t> Menschen mit Behinderung </a:t>
            </a:r>
            <a:r>
              <a:rPr lang="de-DE" sz="1700" dirty="0">
                <a:solidFill>
                  <a:schemeClr val="bg1"/>
                </a:solidFill>
                <a:latin typeface="PT Sans"/>
              </a:rPr>
              <a:t>nutzen das</a:t>
            </a:r>
            <a:r>
              <a:rPr lang="de-DE" sz="1700" b="1" dirty="0">
                <a:solidFill>
                  <a:schemeClr val="bg1"/>
                </a:solidFill>
                <a:latin typeface="PT Sans"/>
              </a:rPr>
              <a:t> Internet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aseline="30000" dirty="0">
                <a:solidFill>
                  <a:schemeClr val="bg1"/>
                </a:solidFill>
              </a:rPr>
              <a:t>3</a:t>
            </a:r>
            <a:endParaRPr lang="de-DE" sz="1700" b="1" dirty="0">
              <a:solidFill>
                <a:schemeClr val="bg1"/>
              </a:solidFill>
              <a:latin typeface="PT Sans"/>
            </a:endParaRPr>
          </a:p>
          <a:p>
            <a:pPr marL="285750" indent="-285750" algn="l">
              <a:buFont typeface="Wingdings" panose="05000000000000000000" pitchFamily="2" charset="2"/>
              <a:buChar char="Ø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b="1" dirty="0">
                <a:solidFill>
                  <a:schemeClr val="bg1"/>
                </a:solidFill>
              </a:rPr>
              <a:t>55 Prozent</a:t>
            </a:r>
            <a:r>
              <a:rPr lang="de-DE" dirty="0">
                <a:solidFill>
                  <a:schemeClr val="bg1"/>
                </a:solidFill>
              </a:rPr>
              <a:t> der </a:t>
            </a:r>
            <a:r>
              <a:rPr lang="de-DE" b="1" dirty="0">
                <a:solidFill>
                  <a:schemeClr val="bg1"/>
                </a:solidFill>
              </a:rPr>
              <a:t>Internetnutzer mit Behinderung</a:t>
            </a:r>
            <a:r>
              <a:rPr lang="de-DE" dirty="0">
                <a:solidFill>
                  <a:schemeClr val="bg1"/>
                </a:solidFill>
              </a:rPr>
              <a:t> erleben </a:t>
            </a:r>
            <a:r>
              <a:rPr lang="de-DE" b="1" dirty="0">
                <a:solidFill>
                  <a:schemeClr val="bg1"/>
                </a:solidFill>
              </a:rPr>
              <a:t>Barrieren im Internet </a:t>
            </a:r>
            <a:r>
              <a:rPr lang="de-DE" baseline="30000" dirty="0">
                <a:solidFill>
                  <a:schemeClr val="bg1"/>
                </a:solidFill>
              </a:rPr>
              <a:t>3</a:t>
            </a:r>
            <a:endParaRPr lang="de-DE" dirty="0">
              <a:solidFill>
                <a:schemeClr val="bg1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Ø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b="1" dirty="0">
                <a:solidFill>
                  <a:schemeClr val="bg1"/>
                </a:solidFill>
              </a:rPr>
              <a:t>Versagung angemessener Vorkehrungen</a:t>
            </a:r>
            <a:r>
              <a:rPr lang="de-DE" dirty="0">
                <a:solidFill>
                  <a:schemeClr val="bg1"/>
                </a:solidFill>
              </a:rPr>
              <a:t> ist nach </a:t>
            </a:r>
            <a:r>
              <a:rPr lang="de-DE" b="1" dirty="0">
                <a:solidFill>
                  <a:schemeClr val="bg1"/>
                </a:solidFill>
              </a:rPr>
              <a:t>UNBK </a:t>
            </a:r>
            <a:r>
              <a:rPr lang="de-DE" dirty="0">
                <a:solidFill>
                  <a:schemeClr val="bg1"/>
                </a:solidFill>
              </a:rPr>
              <a:t>eine </a:t>
            </a:r>
            <a:r>
              <a:rPr lang="de-DE" b="1" dirty="0">
                <a:solidFill>
                  <a:schemeClr val="bg1"/>
                </a:solidFill>
              </a:rPr>
              <a:t>Einschränkung der Menschenrechte </a:t>
            </a:r>
            <a:r>
              <a:rPr lang="de-DE" b="1" baseline="30000" dirty="0">
                <a:solidFill>
                  <a:schemeClr val="bg1"/>
                </a:solidFill>
              </a:rPr>
              <a:t>4</a:t>
            </a:r>
            <a:endParaRPr lang="de-DE" sz="1700" b="1" dirty="0">
              <a:solidFill>
                <a:schemeClr val="bg1"/>
              </a:solidFill>
              <a:latin typeface="PT Sans"/>
            </a:endParaRPr>
          </a:p>
          <a:p>
            <a:pPr marL="285750" indent="-285750" algn="l">
              <a:buFont typeface="Wingdings" panose="05000000000000000000" pitchFamily="2" charset="2"/>
              <a:buChar char="Ø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85858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7D625975-1360-49DB-B59A-00EFBA0427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400" y="0"/>
            <a:ext cx="18288000" cy="9753600"/>
          </a:xfrm>
          <a:prstGeom prst="rect">
            <a:avLst/>
          </a:prstGeom>
        </p:spPr>
      </p:pic>
      <p:sp>
        <p:nvSpPr>
          <p:cNvPr id="885" name="133"/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886" name="21"/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87" name="133"/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888" name="21"/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89" name="133"/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890" name="21"/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91" name="133"/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892" name="21"/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93" name="133"/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894" name="21"/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95" name="133"/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896" name="67"/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67</a:t>
            </a:r>
          </a:p>
        </p:txBody>
      </p:sp>
      <p:sp>
        <p:nvSpPr>
          <p:cNvPr id="897" name="53"/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898" name="21"/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99" name="53"/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00" name="21"/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901" name="53"/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02" name="21"/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903" name="53"/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04" name="21"/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905" name="53"/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06" name="21"/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907" name="53"/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08" name="21"/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909" name="53"/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10" name="21"/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911" name="53"/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12" name="21"/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913" name="53"/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15" name="Rechteck"/>
          <p:cNvSpPr/>
          <p:nvPr/>
        </p:nvSpPr>
        <p:spPr>
          <a:xfrm>
            <a:off x="6502400" y="-19711"/>
            <a:ext cx="3499777" cy="9836812"/>
          </a:xfrm>
          <a:prstGeom prst="rect">
            <a:avLst/>
          </a:prstGeom>
          <a:gradFill>
            <a:gsLst>
              <a:gs pos="16748">
                <a:srgbClr val="2B2B2B"/>
              </a:gs>
              <a:gs pos="100000">
                <a:srgbClr val="2B2B2B">
                  <a:alpha val="0"/>
                </a:srgbClr>
              </a:gs>
            </a:gsLst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CB3067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16" name="Bilder auf Zwischenfolien…"/>
          <p:cNvSpPr txBox="1"/>
          <p:nvPr/>
        </p:nvSpPr>
        <p:spPr>
          <a:xfrm>
            <a:off x="768350" y="3892061"/>
            <a:ext cx="7556501" cy="290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90000"/>
              </a:lnSpc>
              <a:defRPr sz="2100" b="0">
                <a:solidFill>
                  <a:srgbClr val="FFFFFF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pPr>
            <a:r>
              <a:rPr lang="de-DE" dirty="0"/>
              <a:t>Web Content </a:t>
            </a:r>
            <a:r>
              <a:rPr lang="de-DE" dirty="0" err="1"/>
              <a:t>Accessibility</a:t>
            </a:r>
            <a:r>
              <a:rPr lang="de-DE" dirty="0"/>
              <a:t> Guidelines (WCAG)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446208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ypographie"/>
          <p:cNvSpPr txBox="1"/>
          <p:nvPr/>
        </p:nvSpPr>
        <p:spPr>
          <a:xfrm>
            <a:off x="766967" y="778217"/>
            <a:ext cx="5899051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dirty="0">
                <a:solidFill>
                  <a:schemeClr val="bg1"/>
                </a:solidFill>
              </a:rPr>
              <a:t>Web Content </a:t>
            </a:r>
            <a:r>
              <a:rPr lang="de-DE" dirty="0" err="1">
                <a:solidFill>
                  <a:schemeClr val="bg1"/>
                </a:solidFill>
              </a:rPr>
              <a:t>Accessibility</a:t>
            </a:r>
            <a:r>
              <a:rPr lang="de-DE" dirty="0">
                <a:solidFill>
                  <a:schemeClr val="bg1"/>
                </a:solidFill>
              </a:rPr>
              <a:t> Guidelines (WCAG)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45" name="133"/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46" name="21"/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47" name="133"/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48" name="21"/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49" name="133"/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0" name="21"/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1" name="133"/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2" name="21"/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3" name="133"/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4" name="21"/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5" name="133"/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6" name="67"/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67</a:t>
            </a:r>
          </a:p>
        </p:txBody>
      </p:sp>
      <p:sp>
        <p:nvSpPr>
          <p:cNvPr id="357" name="53"/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58" name="21"/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9" name="53"/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0" name="21"/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1" name="53"/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2" name="21"/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3" name="53"/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4" name="21"/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5" name="53"/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6" name="21"/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7" name="53"/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8" name="21"/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9" name="53"/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70" name="21"/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71" name="53"/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72" name="21"/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73" name="53"/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grpSp>
        <p:nvGrpSpPr>
          <p:cNvPr id="380" name="Gruppieren"/>
          <p:cNvGrpSpPr/>
          <p:nvPr/>
        </p:nvGrpSpPr>
        <p:grpSpPr>
          <a:xfrm>
            <a:off x="0" y="9652000"/>
            <a:ext cx="13004800" cy="254000"/>
            <a:chOff x="0" y="0"/>
            <a:chExt cx="13004800" cy="254000"/>
          </a:xfrm>
        </p:grpSpPr>
        <p:sp>
          <p:nvSpPr>
            <p:cNvPr id="374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5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6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7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8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9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381" name="Linie"/>
          <p:cNvSpPr/>
          <p:nvPr/>
        </p:nvSpPr>
        <p:spPr>
          <a:xfrm>
            <a:off x="768350" y="1193800"/>
            <a:ext cx="11474450" cy="0"/>
          </a:xfrm>
          <a:prstGeom prst="line">
            <a:avLst/>
          </a:prstGeom>
          <a:ln w="25400">
            <a:solidFill>
              <a:srgbClr val="DD1166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82" name="Wie lange sollten Texte laufen?"/>
          <p:cNvSpPr txBox="1"/>
          <p:nvPr/>
        </p:nvSpPr>
        <p:spPr>
          <a:xfrm>
            <a:off x="768350" y="3115222"/>
            <a:ext cx="5735433" cy="265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lnSpc>
                <a:spcPts val="2200"/>
              </a:lnSpc>
              <a:defRPr sz="17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Web Content Accessibility Guidelines (WCAG)</a:t>
            </a:r>
          </a:p>
        </p:txBody>
      </p:sp>
      <p:sp>
        <p:nvSpPr>
          <p:cNvPr id="383" name="Im Idealfall sollten die Headlines und Mengentexte in einer Zeile etwa 9 bis 13 Worte enthalten. Somit sollten die Textblöcke in der Regel nicht breiter als vier Spalten sein. Alles andere ist zumeist schlecht lesbar."/>
          <p:cNvSpPr txBox="1"/>
          <p:nvPr/>
        </p:nvSpPr>
        <p:spPr>
          <a:xfrm>
            <a:off x="765584" y="3663950"/>
            <a:ext cx="7562032" cy="2092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dirty="0">
                <a:solidFill>
                  <a:schemeClr val="bg1"/>
                </a:solidFill>
              </a:rPr>
              <a:t>Entwickelt von der </a:t>
            </a:r>
            <a:r>
              <a:rPr lang="de-DE" b="1" dirty="0">
                <a:solidFill>
                  <a:schemeClr val="bg1"/>
                </a:solidFill>
              </a:rPr>
              <a:t>Web </a:t>
            </a:r>
            <a:r>
              <a:rPr lang="de-DE" b="1" dirty="0" err="1">
                <a:solidFill>
                  <a:schemeClr val="bg1"/>
                </a:solidFill>
              </a:rPr>
              <a:t>Accessibility</a:t>
            </a:r>
            <a:r>
              <a:rPr lang="de-DE" b="1" dirty="0">
                <a:solidFill>
                  <a:schemeClr val="bg1"/>
                </a:solidFill>
              </a:rPr>
              <a:t> Initiativ (WAI) </a:t>
            </a:r>
            <a:r>
              <a:rPr lang="de-DE" dirty="0">
                <a:solidFill>
                  <a:schemeClr val="bg1"/>
                </a:solidFill>
              </a:rPr>
              <a:t>des </a:t>
            </a:r>
            <a:r>
              <a:rPr lang="de-DE" b="1" dirty="0">
                <a:solidFill>
                  <a:schemeClr val="bg1"/>
                </a:solidFill>
              </a:rPr>
              <a:t>World Wide Web </a:t>
            </a:r>
            <a:r>
              <a:rPr lang="de-DE" b="1" dirty="0" err="1">
                <a:solidFill>
                  <a:schemeClr val="bg1"/>
                </a:solidFill>
              </a:rPr>
              <a:t>Consortiums</a:t>
            </a:r>
            <a:r>
              <a:rPr lang="de-DE" b="1" dirty="0">
                <a:solidFill>
                  <a:schemeClr val="bg1"/>
                </a:solidFill>
              </a:rPr>
              <a:t> (W3C)</a:t>
            </a:r>
            <a:endParaRPr lang="de-DE" dirty="0">
              <a:solidFill>
                <a:schemeClr val="bg1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Ø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dirty="0">
                <a:solidFill>
                  <a:schemeClr val="bg1"/>
                </a:solidFill>
              </a:rPr>
              <a:t>Basiert auf vier Prinzipien: </a:t>
            </a:r>
            <a:r>
              <a:rPr lang="de-DE" b="1" dirty="0" err="1">
                <a:solidFill>
                  <a:schemeClr val="bg1"/>
                </a:solidFill>
              </a:rPr>
              <a:t>Perceivable</a:t>
            </a:r>
            <a:r>
              <a:rPr lang="de-DE" dirty="0">
                <a:solidFill>
                  <a:schemeClr val="bg1"/>
                </a:solidFill>
              </a:rPr>
              <a:t>, </a:t>
            </a:r>
            <a:r>
              <a:rPr lang="de-DE" b="1" dirty="0">
                <a:solidFill>
                  <a:schemeClr val="bg1"/>
                </a:solidFill>
              </a:rPr>
              <a:t>Operable</a:t>
            </a:r>
            <a:r>
              <a:rPr lang="de-DE" dirty="0">
                <a:solidFill>
                  <a:schemeClr val="bg1"/>
                </a:solidFill>
              </a:rPr>
              <a:t>, </a:t>
            </a:r>
            <a:r>
              <a:rPr lang="de-DE" b="1" dirty="0" err="1">
                <a:solidFill>
                  <a:schemeClr val="bg1"/>
                </a:solidFill>
              </a:rPr>
              <a:t>Understandable</a:t>
            </a:r>
            <a:r>
              <a:rPr lang="de-DE" dirty="0">
                <a:solidFill>
                  <a:schemeClr val="bg1"/>
                </a:solidFill>
              </a:rPr>
              <a:t> und </a:t>
            </a:r>
            <a:r>
              <a:rPr lang="de-DE" b="1" dirty="0">
                <a:solidFill>
                  <a:schemeClr val="bg1"/>
                </a:solidFill>
              </a:rPr>
              <a:t>Robust</a:t>
            </a:r>
            <a:endParaRPr lang="de-DE" dirty="0">
              <a:solidFill>
                <a:schemeClr val="bg1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Ø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dirty="0">
                <a:solidFill>
                  <a:schemeClr val="bg1"/>
                </a:solidFill>
              </a:rPr>
              <a:t>Insgesamt </a:t>
            </a:r>
            <a:r>
              <a:rPr lang="de-DE" b="1" dirty="0">
                <a:solidFill>
                  <a:schemeClr val="bg1"/>
                </a:solidFill>
              </a:rPr>
              <a:t>13 Guidelines</a:t>
            </a:r>
            <a:endParaRPr lang="de-DE" dirty="0">
              <a:solidFill>
                <a:schemeClr val="bg1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Ø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b="1" dirty="0">
                <a:solidFill>
                  <a:schemeClr val="bg1"/>
                </a:solidFill>
              </a:rPr>
              <a:t>Guidelines</a:t>
            </a:r>
            <a:r>
              <a:rPr lang="de-DE" dirty="0">
                <a:solidFill>
                  <a:schemeClr val="bg1"/>
                </a:solidFill>
              </a:rPr>
              <a:t> werden anhand von </a:t>
            </a:r>
            <a:r>
              <a:rPr lang="de-DE" b="1" dirty="0">
                <a:solidFill>
                  <a:schemeClr val="bg1"/>
                </a:solidFill>
              </a:rPr>
              <a:t>Erfolgskriterien</a:t>
            </a:r>
            <a:r>
              <a:rPr lang="de-DE" dirty="0">
                <a:solidFill>
                  <a:schemeClr val="bg1"/>
                </a:solidFill>
              </a:rPr>
              <a:t> geprüft</a:t>
            </a:r>
          </a:p>
          <a:p>
            <a:pPr marL="285750" indent="-285750" algn="l">
              <a:buFont typeface="Wingdings" panose="05000000000000000000" pitchFamily="2" charset="2"/>
              <a:buChar char="Ø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dirty="0">
                <a:solidFill>
                  <a:schemeClr val="bg1"/>
                </a:solidFill>
              </a:rPr>
              <a:t>Jedem </a:t>
            </a:r>
            <a:r>
              <a:rPr lang="de-DE" b="1" dirty="0">
                <a:solidFill>
                  <a:schemeClr val="bg1"/>
                </a:solidFill>
              </a:rPr>
              <a:t>Erfolgskriterium</a:t>
            </a:r>
            <a:r>
              <a:rPr lang="de-DE" dirty="0">
                <a:solidFill>
                  <a:schemeClr val="bg1"/>
                </a:solidFill>
              </a:rPr>
              <a:t> ist eine </a:t>
            </a:r>
            <a:r>
              <a:rPr lang="de-DE" b="1" dirty="0">
                <a:solidFill>
                  <a:schemeClr val="bg1"/>
                </a:solidFill>
              </a:rPr>
              <a:t>Konformitätsstufe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b="1" dirty="0">
                <a:solidFill>
                  <a:schemeClr val="bg1"/>
                </a:solidFill>
              </a:rPr>
              <a:t>A</a:t>
            </a:r>
            <a:r>
              <a:rPr lang="de-DE" dirty="0">
                <a:solidFill>
                  <a:schemeClr val="bg1"/>
                </a:solidFill>
              </a:rPr>
              <a:t>, </a:t>
            </a:r>
            <a:r>
              <a:rPr lang="de-DE" b="1" dirty="0">
                <a:solidFill>
                  <a:schemeClr val="bg1"/>
                </a:solidFill>
              </a:rPr>
              <a:t>AA</a:t>
            </a:r>
            <a:r>
              <a:rPr lang="de-DE" dirty="0">
                <a:solidFill>
                  <a:schemeClr val="bg1"/>
                </a:solidFill>
              </a:rPr>
              <a:t> oder </a:t>
            </a:r>
            <a:r>
              <a:rPr lang="de-DE" b="1" dirty="0">
                <a:solidFill>
                  <a:schemeClr val="bg1"/>
                </a:solidFill>
              </a:rPr>
              <a:t>AAA</a:t>
            </a:r>
            <a:r>
              <a:rPr lang="de-DE" dirty="0">
                <a:solidFill>
                  <a:schemeClr val="bg1"/>
                </a:solidFill>
              </a:rPr>
              <a:t> zugeordnet.</a:t>
            </a:r>
          </a:p>
          <a:p>
            <a:pPr marL="285750" indent="-285750" algn="l">
              <a:buFont typeface="Wingdings" panose="05000000000000000000" pitchFamily="2" charset="2"/>
              <a:buChar char="Ø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dirty="0">
                <a:solidFill>
                  <a:schemeClr val="bg1"/>
                </a:solidFill>
              </a:rPr>
              <a:t>Grundlage für Standards und Richtlinien, wie z.B. die </a:t>
            </a:r>
            <a:r>
              <a:rPr lang="de-DE" b="1" dirty="0">
                <a:solidFill>
                  <a:schemeClr val="bg1"/>
                </a:solidFill>
              </a:rPr>
              <a:t>BITV</a:t>
            </a:r>
            <a:endParaRPr lang="de-DE" dirty="0">
              <a:solidFill>
                <a:schemeClr val="bg1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Ø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52963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7D625975-1360-49DB-B59A-00EFBA0427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400" y="0"/>
            <a:ext cx="18288000" cy="9753600"/>
          </a:xfrm>
          <a:prstGeom prst="rect">
            <a:avLst/>
          </a:prstGeom>
        </p:spPr>
      </p:pic>
      <p:sp>
        <p:nvSpPr>
          <p:cNvPr id="885" name="133"/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886" name="21"/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87" name="133"/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888" name="21"/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89" name="133"/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890" name="21"/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91" name="133"/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892" name="21"/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93" name="133"/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894" name="21"/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95" name="133"/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896" name="67"/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67</a:t>
            </a:r>
          </a:p>
        </p:txBody>
      </p:sp>
      <p:sp>
        <p:nvSpPr>
          <p:cNvPr id="897" name="53"/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898" name="21"/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99" name="53"/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00" name="21"/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901" name="53"/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02" name="21"/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903" name="53"/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04" name="21"/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905" name="53"/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06" name="21"/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907" name="53"/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08" name="21"/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909" name="53"/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10" name="21"/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911" name="53"/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12" name="21"/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913" name="53"/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15" name="Rechteck"/>
          <p:cNvSpPr/>
          <p:nvPr/>
        </p:nvSpPr>
        <p:spPr>
          <a:xfrm>
            <a:off x="6502400" y="-19711"/>
            <a:ext cx="3499777" cy="9836812"/>
          </a:xfrm>
          <a:prstGeom prst="rect">
            <a:avLst/>
          </a:prstGeom>
          <a:gradFill>
            <a:gsLst>
              <a:gs pos="16748">
                <a:srgbClr val="2B2B2B"/>
              </a:gs>
              <a:gs pos="100000">
                <a:srgbClr val="2B2B2B">
                  <a:alpha val="0"/>
                </a:srgbClr>
              </a:gs>
            </a:gsLst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CB3067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16" name="Bilder auf Zwischenfolien…"/>
          <p:cNvSpPr txBox="1"/>
          <p:nvPr/>
        </p:nvSpPr>
        <p:spPr>
          <a:xfrm>
            <a:off x="768350" y="3892061"/>
            <a:ext cx="7556501" cy="52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90000"/>
              </a:lnSpc>
              <a:defRPr sz="2100" b="0">
                <a:solidFill>
                  <a:srgbClr val="FFFFFF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pPr>
            <a:r>
              <a:rPr lang="de-DE" dirty="0" err="1"/>
              <a:t>Selenium</a:t>
            </a:r>
            <a:r>
              <a:rPr lang="de-DE" dirty="0"/>
              <a:t> </a:t>
            </a:r>
            <a:r>
              <a:rPr lang="de-DE" dirty="0" err="1"/>
              <a:t>WebDriver</a:t>
            </a:r>
            <a:endParaRPr dirty="0"/>
          </a:p>
          <a:p>
            <a:pPr algn="l">
              <a:lnSpc>
                <a:spcPct val="90000"/>
              </a:lnSpc>
              <a:defRPr sz="17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pPr>
            <a:endParaRPr b="0" dirty="0">
              <a:latin typeface="Roboto Slab Regular"/>
              <a:ea typeface="Roboto Slab Regular"/>
              <a:cs typeface="Roboto Slab Regular"/>
              <a:sym typeface="Roboto Slab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2486057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ypographie"/>
          <p:cNvSpPr txBox="1"/>
          <p:nvPr/>
        </p:nvSpPr>
        <p:spPr>
          <a:xfrm>
            <a:off x="766967" y="778217"/>
            <a:ext cx="2646558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dirty="0" err="1">
                <a:solidFill>
                  <a:schemeClr val="bg1"/>
                </a:solidFill>
              </a:rPr>
              <a:t>Selenium</a:t>
            </a:r>
            <a:r>
              <a:rPr lang="de-DE" dirty="0">
                <a:solidFill>
                  <a:schemeClr val="bg1"/>
                </a:solidFill>
              </a:rPr>
              <a:t> Webdriver</a:t>
            </a:r>
          </a:p>
        </p:txBody>
      </p:sp>
      <p:sp>
        <p:nvSpPr>
          <p:cNvPr id="345" name="133"/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46" name="21"/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47" name="133"/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48" name="21"/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49" name="133"/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0" name="21"/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1" name="133"/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2" name="21"/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3" name="133"/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4" name="21"/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5" name="133"/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6" name="67"/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67</a:t>
            </a:r>
          </a:p>
        </p:txBody>
      </p:sp>
      <p:sp>
        <p:nvSpPr>
          <p:cNvPr id="357" name="53"/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58" name="21"/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9" name="53"/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0" name="21"/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1" name="53"/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2" name="21"/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3" name="53"/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4" name="21"/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5" name="53"/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6" name="21"/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7" name="53"/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8" name="21"/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9" name="53"/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70" name="21"/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71" name="53"/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72" name="21"/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73" name="53"/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grpSp>
        <p:nvGrpSpPr>
          <p:cNvPr id="380" name="Gruppieren"/>
          <p:cNvGrpSpPr/>
          <p:nvPr/>
        </p:nvGrpSpPr>
        <p:grpSpPr>
          <a:xfrm>
            <a:off x="0" y="9652000"/>
            <a:ext cx="13004800" cy="254000"/>
            <a:chOff x="0" y="0"/>
            <a:chExt cx="13004800" cy="254000"/>
          </a:xfrm>
        </p:grpSpPr>
        <p:sp>
          <p:nvSpPr>
            <p:cNvPr id="374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5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6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7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8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9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381" name="Linie"/>
          <p:cNvSpPr/>
          <p:nvPr/>
        </p:nvSpPr>
        <p:spPr>
          <a:xfrm>
            <a:off x="768350" y="1193800"/>
            <a:ext cx="11474450" cy="0"/>
          </a:xfrm>
          <a:prstGeom prst="line">
            <a:avLst/>
          </a:prstGeom>
          <a:ln w="25400">
            <a:solidFill>
              <a:srgbClr val="DD1166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2" name="Wie lange sollten Texte laufen?">
            <a:extLst>
              <a:ext uri="{FF2B5EF4-FFF2-40B4-BE49-F238E27FC236}">
                <a16:creationId xmlns:a16="http://schemas.microsoft.com/office/drawing/2014/main" id="{EB8CBE89-751B-45CD-9D1C-F05E6045E357}"/>
              </a:ext>
            </a:extLst>
          </p:cNvPr>
          <p:cNvSpPr txBox="1"/>
          <p:nvPr/>
        </p:nvSpPr>
        <p:spPr>
          <a:xfrm>
            <a:off x="6669268" y="3115222"/>
            <a:ext cx="5567181" cy="265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ts val="2200"/>
              </a:lnSpc>
              <a:defRPr sz="17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dirty="0" err="1">
                <a:solidFill>
                  <a:schemeClr val="bg1"/>
                </a:solidFill>
              </a:rPr>
              <a:t>Selenium</a:t>
            </a:r>
            <a:r>
              <a:rPr lang="de-DE" dirty="0">
                <a:solidFill>
                  <a:schemeClr val="bg1"/>
                </a:solidFill>
              </a:rPr>
              <a:t> Webdriver</a:t>
            </a:r>
          </a:p>
        </p:txBody>
      </p:sp>
      <p:sp>
        <p:nvSpPr>
          <p:cNvPr id="43" name="Im Idealfall sollten die Headlines und Mengentexte in einer Zeile etwa 9 bis 13 Worte enthalten. Somit sollten die Textblöcke in der Regel nicht breiter als vier Spalten sein. Alles andere ist zumeist schlecht lesbar.">
            <a:extLst>
              <a:ext uri="{FF2B5EF4-FFF2-40B4-BE49-F238E27FC236}">
                <a16:creationId xmlns:a16="http://schemas.microsoft.com/office/drawing/2014/main" id="{1753FA88-4A40-42F1-B316-62E09ED1443D}"/>
              </a:ext>
            </a:extLst>
          </p:cNvPr>
          <p:cNvSpPr txBox="1"/>
          <p:nvPr/>
        </p:nvSpPr>
        <p:spPr>
          <a:xfrm>
            <a:off x="6665194" y="3663950"/>
            <a:ext cx="5571256" cy="2308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b="1" dirty="0">
                <a:solidFill>
                  <a:schemeClr val="bg1"/>
                </a:solidFill>
              </a:rPr>
              <a:t>Kontrollinterface</a:t>
            </a:r>
            <a:r>
              <a:rPr lang="de-DE" dirty="0">
                <a:solidFill>
                  <a:schemeClr val="bg1"/>
                </a:solidFill>
              </a:rPr>
              <a:t> zur Fernsteuerung von Webbrowsern</a:t>
            </a:r>
          </a:p>
          <a:p>
            <a:pPr marL="285750" indent="-285750" algn="l">
              <a:buFont typeface="Wingdings" panose="05000000000000000000" pitchFamily="2" charset="2"/>
              <a:buChar char="Ø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dirty="0">
                <a:solidFill>
                  <a:schemeClr val="bg1"/>
                </a:solidFill>
              </a:rPr>
              <a:t>Kommunikation mit </a:t>
            </a:r>
            <a:r>
              <a:rPr lang="de-DE" b="1" dirty="0">
                <a:solidFill>
                  <a:schemeClr val="bg1"/>
                </a:solidFill>
              </a:rPr>
              <a:t>Webbrowser</a:t>
            </a:r>
            <a:r>
              <a:rPr lang="de-DE" dirty="0">
                <a:solidFill>
                  <a:schemeClr val="bg1"/>
                </a:solidFill>
              </a:rPr>
              <a:t> über sogenannte </a:t>
            </a:r>
            <a:r>
              <a:rPr lang="de-DE" b="1" dirty="0">
                <a:solidFill>
                  <a:schemeClr val="bg1"/>
                </a:solidFill>
              </a:rPr>
              <a:t>Driver</a:t>
            </a:r>
            <a:endParaRPr lang="de-DE" dirty="0">
              <a:solidFill>
                <a:schemeClr val="bg1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Ø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dirty="0">
                <a:solidFill>
                  <a:schemeClr val="bg1"/>
                </a:solidFill>
              </a:rPr>
              <a:t>Jeder </a:t>
            </a:r>
            <a:r>
              <a:rPr lang="de-DE" b="1" dirty="0">
                <a:solidFill>
                  <a:schemeClr val="bg1"/>
                </a:solidFill>
              </a:rPr>
              <a:t>Webbrowser</a:t>
            </a:r>
            <a:r>
              <a:rPr lang="de-DE" dirty="0">
                <a:solidFill>
                  <a:schemeClr val="bg1"/>
                </a:solidFill>
              </a:rPr>
              <a:t> besitzt seinen eigenen </a:t>
            </a:r>
            <a:r>
              <a:rPr lang="de-DE" b="1" dirty="0">
                <a:solidFill>
                  <a:schemeClr val="bg1"/>
                </a:solidFill>
              </a:rPr>
              <a:t>Driver</a:t>
            </a:r>
            <a:r>
              <a:rPr lang="de-DE" dirty="0">
                <a:solidFill>
                  <a:schemeClr val="bg1"/>
                </a:solidFill>
              </a:rPr>
              <a:t>, wie z.B.:</a:t>
            </a:r>
          </a:p>
          <a:p>
            <a:pPr algn="l"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sz="1400" dirty="0">
                <a:solidFill>
                  <a:schemeClr val="bg1"/>
                </a:solidFill>
              </a:rPr>
              <a:t>	</a:t>
            </a:r>
            <a:r>
              <a:rPr lang="de-DE" sz="1600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sz="1600" b="1" dirty="0" err="1">
                <a:solidFill>
                  <a:schemeClr val="bg1"/>
                </a:solidFill>
              </a:rPr>
              <a:t>ChromeDriver</a:t>
            </a:r>
            <a:r>
              <a:rPr lang="de-DE" sz="1600" dirty="0">
                <a:solidFill>
                  <a:schemeClr val="bg1"/>
                </a:solidFill>
              </a:rPr>
              <a:t> (Chrome/Chromium)</a:t>
            </a:r>
          </a:p>
          <a:p>
            <a:pPr algn="l"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sz="1600" dirty="0">
                <a:solidFill>
                  <a:schemeClr val="bg1"/>
                </a:solidFill>
              </a:rPr>
              <a:t>	</a:t>
            </a:r>
            <a:r>
              <a:rPr lang="de-DE" sz="1600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sz="1600" b="1" dirty="0" err="1">
                <a:solidFill>
                  <a:schemeClr val="bg1"/>
                </a:solidFill>
              </a:rPr>
              <a:t>GeckoDriver</a:t>
            </a:r>
            <a:r>
              <a:rPr lang="de-DE" sz="1600" dirty="0">
                <a:solidFill>
                  <a:schemeClr val="bg1"/>
                </a:solidFill>
              </a:rPr>
              <a:t> (Firefox)</a:t>
            </a:r>
          </a:p>
          <a:p>
            <a:pPr algn="l"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endParaRPr lang="de-DE" sz="1600" dirty="0">
              <a:solidFill>
                <a:schemeClr val="bg1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Ø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dirty="0">
                <a:solidFill>
                  <a:schemeClr val="bg1"/>
                </a:solidFill>
              </a:rPr>
              <a:t>Wird durch Testframeworks, wie z.B. </a:t>
            </a:r>
            <a:r>
              <a:rPr lang="de-DE" b="1" dirty="0" err="1">
                <a:solidFill>
                  <a:schemeClr val="bg1"/>
                </a:solidFill>
              </a:rPr>
              <a:t>WebdriverIO</a:t>
            </a:r>
            <a:r>
              <a:rPr lang="de-DE" dirty="0">
                <a:solidFill>
                  <a:schemeClr val="bg1"/>
                </a:solidFill>
              </a:rPr>
              <a:t> implementiert</a:t>
            </a:r>
          </a:p>
          <a:p>
            <a:pPr marL="285750" indent="-285750" algn="l">
              <a:buFont typeface="Wingdings" panose="05000000000000000000" pitchFamily="2" charset="2"/>
              <a:buChar char="Ø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b="1" dirty="0" err="1">
                <a:solidFill>
                  <a:schemeClr val="bg1"/>
                </a:solidFill>
              </a:rPr>
              <a:t>Selenium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WebDriver</a:t>
            </a:r>
            <a:r>
              <a:rPr lang="de-DE" b="0" i="0" u="none" strike="noStrike" dirty="0">
                <a:solidFill>
                  <a:schemeClr val="bg1"/>
                </a:solidFill>
                <a:effectLst/>
                <a:latin typeface="Open Sans"/>
              </a:rPr>
              <a:t> ist eine </a:t>
            </a:r>
            <a:r>
              <a:rPr lang="de-DE" b="1" dirty="0">
                <a:solidFill>
                  <a:schemeClr val="bg1"/>
                </a:solidFill>
              </a:rPr>
              <a:t>W3C </a:t>
            </a:r>
            <a:r>
              <a:rPr lang="de-DE" b="1" dirty="0" err="1">
                <a:solidFill>
                  <a:schemeClr val="bg1"/>
                </a:solidFill>
              </a:rPr>
              <a:t>Recommendation</a:t>
            </a:r>
            <a:endParaRPr lang="de-DE" b="0" dirty="0">
              <a:solidFill>
                <a:schemeClr val="bg1"/>
              </a:solidFill>
              <a:latin typeface="Open Sans"/>
            </a:endParaRPr>
          </a:p>
        </p:txBody>
      </p: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F42906BB-D691-4D8B-8697-4C4C86F71FD1}"/>
              </a:ext>
            </a:extLst>
          </p:cNvPr>
          <p:cNvGrpSpPr/>
          <p:nvPr/>
        </p:nvGrpSpPr>
        <p:grpSpPr>
          <a:xfrm>
            <a:off x="765584" y="3115222"/>
            <a:ext cx="4889956" cy="4335116"/>
            <a:chOff x="765584" y="3115222"/>
            <a:chExt cx="4889956" cy="4335116"/>
          </a:xfrm>
        </p:grpSpPr>
        <p:pic>
          <p:nvPicPr>
            <p:cNvPr id="45" name="Grafik 44">
              <a:extLst>
                <a:ext uri="{FF2B5EF4-FFF2-40B4-BE49-F238E27FC236}">
                  <a16:creationId xmlns:a16="http://schemas.microsoft.com/office/drawing/2014/main" id="{162F9CB2-ED08-4EC2-9F89-2F6CEDA286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584" y="3115222"/>
              <a:ext cx="4889956" cy="4072574"/>
            </a:xfrm>
            <a:prstGeom prst="rect">
              <a:avLst/>
            </a:prstGeom>
          </p:spPr>
        </p:pic>
        <p:sp>
          <p:nvSpPr>
            <p:cNvPr id="46" name="Im Idealfall sollten die Headlines und Mengentexte in einer Zeile etwa 9 bis 13 Worte enthalten. Somit sollten die Textblöcke in der Regel nicht breiter als vier Spalten sein. Alles andere ist zumeist schlecht lesbar.">
              <a:extLst>
                <a:ext uri="{FF2B5EF4-FFF2-40B4-BE49-F238E27FC236}">
                  <a16:creationId xmlns:a16="http://schemas.microsoft.com/office/drawing/2014/main" id="{B268B470-E708-4898-B833-02F667617EDE}"/>
                </a:ext>
              </a:extLst>
            </p:cNvPr>
            <p:cNvSpPr txBox="1"/>
            <p:nvPr/>
          </p:nvSpPr>
          <p:spPr>
            <a:xfrm>
              <a:off x="765584" y="7234894"/>
              <a:ext cx="4889956" cy="21544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defRPr sz="1700" b="0">
                  <a:latin typeface="PT Sans"/>
                  <a:ea typeface="PT Sans"/>
                  <a:cs typeface="PT Sans"/>
                  <a:sym typeface="PT Sans"/>
                </a:defRPr>
              </a:pPr>
              <a:r>
                <a:rPr lang="de-DE" sz="1400" dirty="0">
                  <a:solidFill>
                    <a:srgbClr val="B2B2B2">
                      <a:alpha val="40000"/>
                    </a:srgbClr>
                  </a:solidFill>
                </a:rPr>
                <a:t>Abbildung 1:  Setup einer Testumgebung mit WebDriver</a:t>
              </a:r>
              <a:r>
                <a:rPr lang="de-DE" sz="1400" baseline="30000" dirty="0">
                  <a:solidFill>
                    <a:srgbClr val="B2B2B2">
                      <a:alpha val="40000"/>
                    </a:srgbClr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135787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7D625975-1360-49DB-B59A-00EFBA0427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400" y="0"/>
            <a:ext cx="18288000" cy="9753600"/>
          </a:xfrm>
          <a:prstGeom prst="rect">
            <a:avLst/>
          </a:prstGeom>
        </p:spPr>
      </p:pic>
      <p:sp>
        <p:nvSpPr>
          <p:cNvPr id="885" name="133"/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886" name="21"/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87" name="133"/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888" name="21"/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89" name="133"/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890" name="21"/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91" name="133"/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892" name="21"/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93" name="133"/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894" name="21"/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95" name="133"/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896" name="67"/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67</a:t>
            </a:r>
          </a:p>
        </p:txBody>
      </p:sp>
      <p:sp>
        <p:nvSpPr>
          <p:cNvPr id="897" name="53"/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898" name="21"/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99" name="53"/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00" name="21"/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901" name="53"/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02" name="21"/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903" name="53"/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04" name="21"/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905" name="53"/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06" name="21"/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907" name="53"/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08" name="21"/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909" name="53"/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10" name="21"/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911" name="53"/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12" name="21"/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913" name="53"/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15" name="Rechteck"/>
          <p:cNvSpPr/>
          <p:nvPr/>
        </p:nvSpPr>
        <p:spPr>
          <a:xfrm>
            <a:off x="6502400" y="-19711"/>
            <a:ext cx="3499777" cy="9836812"/>
          </a:xfrm>
          <a:prstGeom prst="rect">
            <a:avLst/>
          </a:prstGeom>
          <a:gradFill>
            <a:gsLst>
              <a:gs pos="16748">
                <a:srgbClr val="2B2B2B"/>
              </a:gs>
              <a:gs pos="100000">
                <a:srgbClr val="2B2B2B">
                  <a:alpha val="0"/>
                </a:srgbClr>
              </a:gs>
            </a:gsLst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CB3067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16" name="Bilder auf Zwischenfolien…"/>
          <p:cNvSpPr txBox="1"/>
          <p:nvPr/>
        </p:nvSpPr>
        <p:spPr>
          <a:xfrm>
            <a:off x="768350" y="3892061"/>
            <a:ext cx="7556501" cy="52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90000"/>
              </a:lnSpc>
              <a:defRPr sz="2100" b="0">
                <a:solidFill>
                  <a:srgbClr val="FFFFFF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pPr>
            <a:r>
              <a:rPr lang="de-DE" dirty="0"/>
              <a:t>Beispiel</a:t>
            </a:r>
            <a:endParaRPr dirty="0"/>
          </a:p>
          <a:p>
            <a:pPr algn="l">
              <a:lnSpc>
                <a:spcPct val="90000"/>
              </a:lnSpc>
              <a:defRPr sz="17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pPr>
            <a:endParaRPr b="0" dirty="0">
              <a:latin typeface="Roboto Slab Regular"/>
              <a:ea typeface="Roboto Slab Regular"/>
              <a:cs typeface="Roboto Slab Regular"/>
              <a:sym typeface="Roboto Slab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47091517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1869</Words>
  <Application>Microsoft Office PowerPoint</Application>
  <PresentationFormat>Benutzerdefiniert</PresentationFormat>
  <Paragraphs>639</Paragraphs>
  <Slides>16</Slides>
  <Notes>16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33" baseType="lpstr">
      <vt:lpstr>Arial</vt:lpstr>
      <vt:lpstr>Consolas</vt:lpstr>
      <vt:lpstr>DINWeb</vt:lpstr>
      <vt:lpstr>Gill Sans</vt:lpstr>
      <vt:lpstr>Helvetica Light</vt:lpstr>
      <vt:lpstr>Helvetica Neue</vt:lpstr>
      <vt:lpstr>Helvetica Neue Light</vt:lpstr>
      <vt:lpstr>Helvetica Neue Medium</vt:lpstr>
      <vt:lpstr>Helvetica Neue Thin</vt:lpstr>
      <vt:lpstr>Open Sans</vt:lpstr>
      <vt:lpstr>PT Sans</vt:lpstr>
      <vt:lpstr>Roboto Slab</vt:lpstr>
      <vt:lpstr>Roboto Slab Bold</vt:lpstr>
      <vt:lpstr>Roboto Slab Regular</vt:lpstr>
      <vt:lpstr>Trebuchet MS</vt:lpstr>
      <vt:lpstr>Wingdings</vt:lpstr>
      <vt:lpstr>White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Ron Kersten</cp:lastModifiedBy>
  <cp:revision>88</cp:revision>
  <dcterms:modified xsi:type="dcterms:W3CDTF">2021-04-07T09:02:46Z</dcterms:modified>
</cp:coreProperties>
</file>