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93" r:id="rId4"/>
    <p:sldId id="311" r:id="rId5"/>
    <p:sldId id="283" r:id="rId6"/>
    <p:sldId id="287" r:id="rId7"/>
    <p:sldId id="284" r:id="rId8"/>
    <p:sldId id="289" r:id="rId9"/>
    <p:sldId id="312" r:id="rId10"/>
    <p:sldId id="291" r:id="rId11"/>
    <p:sldId id="314" r:id="rId12"/>
    <p:sldId id="315" r:id="rId13"/>
    <p:sldId id="285" r:id="rId14"/>
    <p:sldId id="313" r:id="rId15"/>
    <p:sldId id="292" r:id="rId16"/>
    <p:sldId id="286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ckblatt" id="{CF788911-3E3A-4156-A0CC-3655B5E6AE82}">
          <p14:sldIdLst>
            <p14:sldId id="277"/>
          </p14:sldIdLst>
        </p14:section>
        <p14:section name="Überblick" id="{DE0BB1E0-1C31-44D0-B50F-68D91E5A9367}">
          <p14:sldIdLst>
            <p14:sldId id="278"/>
          </p14:sldIdLst>
        </p14:section>
        <p14:section name="Barrierefreiheit" id="{6907EB24-24B8-434B-ABF0-6D00E6DE9FBE}">
          <p14:sldIdLst>
            <p14:sldId id="293"/>
            <p14:sldId id="311"/>
          </p14:sldIdLst>
        </p14:section>
        <p14:section name="WCAG" id="{AA2F3EF5-0842-46B6-A8F3-3114A6F8302A}">
          <p14:sldIdLst>
            <p14:sldId id="283"/>
            <p14:sldId id="287"/>
          </p14:sldIdLst>
        </p14:section>
        <p14:section name="WebDriver" id="{55E826A6-8CFD-4CAD-9795-DAC9F377A854}">
          <p14:sldIdLst>
            <p14:sldId id="284"/>
            <p14:sldId id="289"/>
          </p14:sldIdLst>
        </p14:section>
        <p14:section name="Beispiel" id="{1705F071-8B38-4772-9D8F-1F072EC32DE3}">
          <p14:sldIdLst>
            <p14:sldId id="312"/>
            <p14:sldId id="291"/>
            <p14:sldId id="314"/>
            <p14:sldId id="315"/>
          </p14:sldIdLst>
        </p14:section>
        <p14:section name="Fazit" id="{4C5899BF-EE00-4A51-A325-438283841DEE}">
          <p14:sldIdLst>
            <p14:sldId id="285"/>
            <p14:sldId id="313"/>
          </p14:sldIdLst>
        </p14:section>
        <p14:section name="Quellen" id="{24F3DCEE-D775-4CFF-BB7D-8A27B054B909}">
          <p14:sldIdLst>
            <p14:sldId id="292"/>
          </p14:sldIdLst>
        </p14:section>
        <p14:section name="Schluss" id="{BD28C78E-049E-4429-819E-ABD4B46CEB9A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166"/>
    <a:srgbClr val="B2B2B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3" autoAdjust="0"/>
  </p:normalViewPr>
  <p:slideViewPr>
    <p:cSldViewPr snapToGrid="0">
      <p:cViewPr varScale="1">
        <p:scale>
          <a:sx n="60" d="100"/>
          <a:sy n="60" d="100"/>
        </p:scale>
        <p:origin x="22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Automatisierte Prüfung von WCAG Erfolgskriterien</a:t>
            </a:r>
          </a:p>
        </p:txBody>
      </p:sp>
    </p:spTree>
    <p:extLst>
      <p:ext uri="{BB962C8B-B14F-4D97-AF65-F5344CB8AC3E}">
        <p14:creationId xmlns:p14="http://schemas.microsoft.com/office/powerpoint/2010/main" val="48725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Prüft ob die Hauptsprache im &lt;</a:t>
            </a:r>
            <a:r>
              <a:rPr lang="de-DE" dirty="0" err="1"/>
              <a:t>html</a:t>
            </a:r>
            <a:r>
              <a:rPr lang="de-DE" dirty="0"/>
              <a:t>&gt;-Element der Website gesetzt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durch Screenreader und andere assistierende Technologien benötigt, um die Ausgabe korrekt auszuführen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Gehört der Konformitätsstufe A 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lang-Attribut im &lt;</a:t>
            </a:r>
            <a:r>
              <a:rPr lang="de-DE" dirty="0" err="1"/>
              <a:t>html</a:t>
            </a:r>
            <a:r>
              <a:rPr lang="de-DE" dirty="0"/>
              <a:t>&gt;-Element gesetzt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Language Tag ist valide (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 639-1)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lang-Attribut und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xml:lang-Attribut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sind identisch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Gherkin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18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Behavior</a:t>
            </a:r>
            <a:r>
              <a:rPr lang="de-DE" dirty="0"/>
              <a:t>-Driven-Development Ansatz mit </a:t>
            </a:r>
            <a:r>
              <a:rPr lang="de-DE" dirty="0" err="1"/>
              <a:t>Cucumber</a:t>
            </a:r>
            <a:r>
              <a:rPr lang="de-DE" dirty="0"/>
              <a:t> und der allgegenwärtigen Sprache (</a:t>
            </a:r>
            <a:r>
              <a:rPr lang="de-DE" dirty="0" err="1"/>
              <a:t>Ubiquitous</a:t>
            </a:r>
            <a:r>
              <a:rPr lang="de-DE" dirty="0"/>
              <a:t> Language) Gherkin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wird frei von Technischen </a:t>
            </a:r>
            <a:r>
              <a:rPr lang="de-DE" dirty="0" err="1"/>
              <a:t>formulierungen</a:t>
            </a:r>
            <a:r>
              <a:rPr lang="de-DE" dirty="0"/>
              <a:t> und für alle Beteiligten verständlich formuliert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Identifikation mit User wird durch Ich-Form und Handlung erleichtert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Scenario basiert auf Given-</a:t>
            </a:r>
            <a:r>
              <a:rPr lang="de-DE" dirty="0" err="1"/>
              <a:t>When</a:t>
            </a:r>
            <a:r>
              <a:rPr lang="de-DE" dirty="0"/>
              <a:t>-</a:t>
            </a:r>
            <a:r>
              <a:rPr lang="de-DE" dirty="0" err="1"/>
              <a:t>Then</a:t>
            </a:r>
            <a:r>
              <a:rPr lang="de-DE" dirty="0"/>
              <a:t> Template von Dan North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Schrittdefinition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79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Prüfung ob vorliegende Sprache auch semantisch korrekt ist. Konkretisierung durch Konfigurationsvariable TESTOBJECT_LANG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Ausführen der Testsuite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7081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Automatisierung von WCAG Erfolgskriterien ist möglich, siehe Prototyp oder z.B. die Bibliothek axe.js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jedes Erfolgskriterium ist automatisierbar, semantische Überprüfung!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Bachelorarbeit hat gezeigt, das von 60 geprüften Testfällen etwa 20 automatisierbar, bzw. teilweise automatisierbar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16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61362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354627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Relevanz der Thematik Barrierefreiheit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WCAG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Werkzeug zur Automatisierung von Akzeptanztests in Webbrowsern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Selenium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WebDriver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Beispiel anhand eines automatisierten WCAG Erfolgskriteriums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Fazit bezüglich der Automatisierung von WCAG Erfolgskriterien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81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Relevanz von Barrierefreiheit</a:t>
            </a:r>
          </a:p>
        </p:txBody>
      </p:sp>
    </p:spTree>
    <p:extLst>
      <p:ext uri="{BB962C8B-B14F-4D97-AF65-F5344CB8AC3E}">
        <p14:creationId xmlns:p14="http://schemas.microsoft.com/office/powerpoint/2010/main" val="89877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4,1 Milliarden Menschen nutzen 2019 das Internet (International </a:t>
            </a:r>
            <a:r>
              <a:rPr lang="de-DE" b="1" dirty="0" err="1"/>
              <a:t>Telecommunication</a:t>
            </a:r>
            <a:r>
              <a:rPr lang="de-DE" b="1" dirty="0"/>
              <a:t> Union </a:t>
            </a:r>
            <a:r>
              <a:rPr lang="de-DE" dirty="0"/>
              <a:t>(ITU))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Durch Anschluss von </a:t>
            </a:r>
            <a:r>
              <a:rPr lang="de-DE" b="1" dirty="0"/>
              <a:t>Entwicklungsländern</a:t>
            </a:r>
            <a:r>
              <a:rPr lang="de-DE" dirty="0"/>
              <a:t> wird die </a:t>
            </a:r>
            <a:r>
              <a:rPr lang="de-DE" b="1" dirty="0"/>
              <a:t>Zahl der Internetnutzer</a:t>
            </a:r>
            <a:r>
              <a:rPr lang="de-DE" dirty="0"/>
              <a:t> ohne und mit einer Form von Behinderung</a:t>
            </a:r>
            <a:r>
              <a:rPr lang="de-DE" b="1" dirty="0"/>
              <a:t> </a:t>
            </a:r>
            <a:r>
              <a:rPr lang="de-DE" b="0" dirty="0"/>
              <a:t>steigen</a:t>
            </a:r>
            <a:r>
              <a:rPr lang="de-DE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15%</a:t>
            </a:r>
            <a:r>
              <a:rPr lang="de-DE" dirty="0"/>
              <a:t> der Menschen leben mit </a:t>
            </a:r>
            <a:r>
              <a:rPr lang="de-DE" b="1" dirty="0"/>
              <a:t>Form von Behinderung </a:t>
            </a:r>
            <a:r>
              <a:rPr lang="de-DE" dirty="0"/>
              <a:t>(WHO)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Zahl der </a:t>
            </a:r>
            <a:r>
              <a:rPr lang="de-DE" b="1" dirty="0"/>
              <a:t>Menschen mit Behinderung</a:t>
            </a:r>
            <a:r>
              <a:rPr lang="de-DE" dirty="0"/>
              <a:t> steigt „</a:t>
            </a: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This number is expected to double to 2 billion by 2050</a:t>
            </a:r>
            <a:r>
              <a:rPr lang="de-DE" dirty="0"/>
              <a:t>“ (WHO)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1" dirty="0"/>
              <a:t>Umfrage</a:t>
            </a:r>
            <a:r>
              <a:rPr lang="de-DE" b="0" dirty="0"/>
              <a:t> der </a:t>
            </a:r>
            <a:r>
              <a:rPr lang="de-DE" b="1" dirty="0"/>
              <a:t>Aktion Mensch</a:t>
            </a:r>
            <a:r>
              <a:rPr lang="de-DE" dirty="0"/>
              <a:t> und des </a:t>
            </a:r>
            <a:r>
              <a:rPr lang="de-DE" b="1" dirty="0"/>
              <a:t>Bundesministeriums für Wirtschaft und Technologie (2004):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80 Prozent</a:t>
            </a:r>
            <a:r>
              <a:rPr lang="de-DE" dirty="0"/>
              <a:t> der Menschen mit Behinderung nutzen das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55 Prozent der Internetkenner</a:t>
            </a:r>
            <a:r>
              <a:rPr lang="de-DE" dirty="0"/>
              <a:t> stoßen auf Barrieren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Unterschiede</a:t>
            </a:r>
            <a:r>
              <a:rPr lang="de-DE" dirty="0"/>
              <a:t> der Internetnutzung </a:t>
            </a:r>
            <a:r>
              <a:rPr lang="de-DE" b="0" dirty="0"/>
              <a:t>je nach </a:t>
            </a:r>
            <a:r>
              <a:rPr lang="de-DE" b="1" dirty="0"/>
              <a:t>Form der Behinderung (</a:t>
            </a:r>
            <a:r>
              <a:rPr lang="de-DE" b="0" dirty="0"/>
              <a:t>Menschen mit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Lernbehinderungen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geistiger Behinderung </a:t>
            </a:r>
            <a:r>
              <a:rPr lang="de-DE" b="0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nutzen das Internet seltener </a:t>
            </a:r>
            <a:r>
              <a:rPr lang="de-DE" b="1" i="0" dirty="0">
                <a:solidFill>
                  <a:srgbClr val="3E2F25"/>
                </a:solidFill>
                <a:effectLst/>
                <a:latin typeface="Arial" panose="020B0604020202020204" pitchFamily="34" charset="0"/>
              </a:rPr>
              <a:t>(ca. 9%))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ZUSÄTZLICHE RELEVANZ: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 von „</a:t>
            </a:r>
            <a:r>
              <a:rPr lang="de-DE" b="1" dirty="0"/>
              <a:t>Diskriminierung aufgrund von Behinderung</a:t>
            </a:r>
            <a:r>
              <a:rPr lang="de-DE" dirty="0"/>
              <a:t>“:= … Sie umfasst </a:t>
            </a:r>
            <a:r>
              <a:rPr lang="de-DE" b="1" dirty="0"/>
              <a:t>alle Formen der Diskriminierung</a:t>
            </a:r>
            <a:r>
              <a:rPr lang="de-DE" dirty="0"/>
              <a:t>, einschließlich der </a:t>
            </a:r>
            <a:r>
              <a:rPr lang="de-DE" b="1" dirty="0"/>
              <a:t>Versagung angemessener Vorkehrungen</a:t>
            </a:r>
            <a:r>
              <a:rPr lang="de-DE" dirty="0"/>
              <a:t>.  Vgl. UNBK(2018) Artikel 2, Seite 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 WCAG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83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WCAG</a:t>
            </a:r>
          </a:p>
        </p:txBody>
      </p:sp>
    </p:spTree>
    <p:extLst>
      <p:ext uri="{BB962C8B-B14F-4D97-AF65-F5344CB8AC3E}">
        <p14:creationId xmlns:p14="http://schemas.microsoft.com/office/powerpoint/2010/main" val="204771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Vielzahl an Richtlinien und Standards, die die Thematik der Barrierefreiheit behandeln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International anerkannter Standard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 Content </a:t>
            </a:r>
            <a:r>
              <a:rPr lang="de-DE" sz="2400" b="1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Guidelines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(WCAG)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Erstellt von der Arbeitsgruppe Web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Accessibility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Initiative (WAI) des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Vier</a:t>
            </a:r>
            <a:r>
              <a:rPr lang="de-DE" sz="1800" b="1" dirty="0"/>
              <a:t> </a:t>
            </a:r>
            <a:r>
              <a:rPr lang="de-DE" sz="1800" b="0" dirty="0"/>
              <a:t>Prinzipen</a:t>
            </a:r>
            <a:r>
              <a:rPr lang="de-DE" sz="1800" b="1" dirty="0"/>
              <a:t>: </a:t>
            </a:r>
            <a:r>
              <a:rPr lang="de-DE" sz="1800" b="1" dirty="0" err="1"/>
              <a:t>Perceivable</a:t>
            </a:r>
            <a:r>
              <a:rPr lang="de-DE" sz="1800" b="1" dirty="0"/>
              <a:t>, Operable, </a:t>
            </a:r>
            <a:r>
              <a:rPr lang="de-DE" sz="1800" b="1" dirty="0" err="1"/>
              <a:t>Understandable</a:t>
            </a:r>
            <a:r>
              <a:rPr lang="de-DE" sz="1800" dirty="0"/>
              <a:t> und </a:t>
            </a:r>
            <a:r>
              <a:rPr lang="de-DE" sz="1800" b="1" dirty="0"/>
              <a:t>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13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1" dirty="0"/>
              <a:t>Guidelines</a:t>
            </a:r>
            <a:r>
              <a:rPr lang="de-DE" sz="1800" dirty="0"/>
              <a:t> werden anhand von </a:t>
            </a:r>
            <a:r>
              <a:rPr lang="de-DE" sz="1800" b="1" dirty="0"/>
              <a:t>Erfolgskriterien</a:t>
            </a:r>
            <a:r>
              <a:rPr lang="de-DE" sz="1800" dirty="0"/>
              <a:t> geprüft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Jedem </a:t>
            </a:r>
            <a:r>
              <a:rPr lang="de-DE" sz="1800" b="1" dirty="0"/>
              <a:t>Erfolgskriterium</a:t>
            </a:r>
            <a:r>
              <a:rPr lang="de-DE" sz="1800" dirty="0"/>
              <a:t> ist die </a:t>
            </a:r>
            <a:r>
              <a:rPr lang="de-DE" sz="1800" b="1" dirty="0"/>
              <a:t>Konformitätsstufe</a:t>
            </a:r>
            <a:r>
              <a:rPr lang="de-DE" sz="1800" dirty="0"/>
              <a:t> </a:t>
            </a:r>
            <a:r>
              <a:rPr lang="de-DE" sz="1800" b="1" dirty="0"/>
              <a:t>A </a:t>
            </a:r>
            <a:r>
              <a:rPr lang="de-DE" sz="1800" dirty="0"/>
              <a:t>(niedrigste), </a:t>
            </a:r>
            <a:r>
              <a:rPr lang="de-DE" sz="1800" b="1" dirty="0"/>
              <a:t>AA</a:t>
            </a:r>
            <a:r>
              <a:rPr lang="de-DE" sz="1800" dirty="0"/>
              <a:t> oder </a:t>
            </a:r>
            <a:r>
              <a:rPr lang="de-DE" sz="1800" b="1" dirty="0"/>
              <a:t>AAA </a:t>
            </a:r>
            <a:r>
              <a:rPr lang="de-DE" sz="1800" dirty="0"/>
              <a:t>(höchste) zugeordnet.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tatsächliche Zugangsprobleme für Menschen mit Behinderung darstellen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Erfolgskriterien müssen testbar sein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8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Barrierefreie-Informationstechnik-Verordnung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(BITV)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Verpflichtend für Träger öffentlicher Stellen/staatlicher Institutionen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leitet sich von den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2.1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ab</a:t>
            </a:r>
          </a:p>
          <a:p>
            <a:pPr marL="342900" marR="0" lvl="0" indent="-34290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harmonisierte 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DINWeb"/>
              </a:rPr>
              <a:t>Europäischen Norm 301 549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BITV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setzt die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WCAG Konformitätsstufen 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und </a:t>
            </a:r>
            <a:r>
              <a:rPr lang="de-DE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AA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Selenium</a:t>
            </a:r>
            <a:r>
              <a:rPr lang="de-DE" sz="2400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 </a:t>
            </a:r>
            <a:r>
              <a:rPr lang="de-DE" sz="2400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sym typeface="Helvetica Neue"/>
              </a:rPr>
              <a:t>WebDriver</a:t>
            </a:r>
            <a:endParaRPr lang="de-DE" sz="2400" b="0" i="0" dirty="0">
              <a:solidFill>
                <a:srgbClr val="333333"/>
              </a:solidFill>
              <a:effectLst/>
              <a:latin typeface="Trebuchet MS" panose="020B0603020202020204" pitchFamily="34" charset="0"/>
              <a:sym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8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r>
              <a:rPr lang="de-DE" dirty="0"/>
              <a:t> Webdriver</a:t>
            </a:r>
          </a:p>
        </p:txBody>
      </p:sp>
    </p:spTree>
    <p:extLst>
      <p:ext uri="{BB962C8B-B14F-4D97-AF65-F5344CB8AC3E}">
        <p14:creationId xmlns:p14="http://schemas.microsoft.com/office/powerpoint/2010/main" val="210216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ein </a:t>
            </a:r>
            <a:r>
              <a:rPr lang="de-DE" dirty="0" err="1"/>
              <a:t>Kontrolliinterface</a:t>
            </a:r>
            <a:r>
              <a:rPr lang="de-DE" dirty="0"/>
              <a:t> zur Fernsteuerung von Webbrowsern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wird durch das W3C </a:t>
            </a:r>
            <a:r>
              <a:rPr lang="de-DE" dirty="0" err="1"/>
              <a:t>empfholen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 wird über Driver durchgeführt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Driver werden i.d.R. durch Anbieter der Webbrowser implementiert und zur Verfügung 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r>
              <a:rPr lang="de-DE" dirty="0"/>
              <a:t> ist unabhängig von der Programmiersprache und dem Webbrowser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Einzige Aufgabe Kommunikation!! </a:t>
            </a:r>
            <a:r>
              <a:rPr lang="de-DE"/>
              <a:t>Kein Testframework!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Wird z.B. durch das JavaScript Testframework </a:t>
            </a:r>
            <a:r>
              <a:rPr lang="de-DE" dirty="0" err="1"/>
              <a:t>WebdriverIO</a:t>
            </a:r>
            <a:r>
              <a:rPr lang="de-DE" dirty="0"/>
              <a:t> implementiert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Abbildung 1</a:t>
            </a:r>
            <a:r>
              <a:rPr lang="de-DE" dirty="0"/>
              <a:t> zeigt eine schematische Darstellung einer möglichen Testumgebung, in der die Testsuite ausgeführt wir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 Beispiel WCAG Erfolgskriterium 3.1.1 Language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63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7311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5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ild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22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19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3" name="Logo_17pt.wmf" descr="Logo_17pt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00" y="8573622"/>
            <a:ext cx="1492393" cy="8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Titeltext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1285431" y="-1"/>
            <a:ext cx="11724801" cy="102401"/>
            <a:chOff x="0" y="0"/>
            <a:chExt cx="11724800" cy="102399"/>
          </a:xfrm>
        </p:grpSpPr>
        <p:sp>
          <p:nvSpPr>
            <p:cNvPr id="132" name="Rechteck"/>
            <p:cNvSpPr/>
            <p:nvPr/>
          </p:nvSpPr>
          <p:spPr>
            <a:xfrm>
              <a:off x="-1" y="-1"/>
              <a:ext cx="3891201" cy="102401"/>
            </a:xfrm>
            <a:prstGeom prst="rect">
              <a:avLst/>
            </a:prstGeom>
            <a:solidFill>
              <a:srgbClr val="AA0F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Rechteck"/>
            <p:cNvSpPr/>
            <p:nvPr/>
          </p:nvSpPr>
          <p:spPr>
            <a:xfrm>
              <a:off x="3891200" y="-1"/>
              <a:ext cx="3891201" cy="102401"/>
            </a:xfrm>
            <a:prstGeom prst="rect">
              <a:avLst/>
            </a:prstGeom>
            <a:solidFill>
              <a:srgbClr val="D7471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Rechteck"/>
            <p:cNvSpPr/>
            <p:nvPr/>
          </p:nvSpPr>
          <p:spPr>
            <a:xfrm>
              <a:off x="7782400" y="-1"/>
              <a:ext cx="3942401" cy="102401"/>
            </a:xfrm>
            <a:prstGeom prst="rect">
              <a:avLst/>
            </a:prstGeom>
            <a:solidFill>
              <a:srgbClr val="901B6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Rechteck"/>
          <p:cNvSpPr/>
          <p:nvPr/>
        </p:nvSpPr>
        <p:spPr>
          <a:xfrm>
            <a:off x="-87859" y="-876298"/>
            <a:ext cx="11651941" cy="107215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ild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ild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.org/WAI/WCAG21/Understanding/language-of-pag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erstenRon/wcagTestsuitePrototyp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etze-im-internet.de/bgg/BGG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behindertenbeauftragter.de/SharedDocs/Publikationen/DE/Broschuere_UNKonvention_KK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bitbucket.org/Kr0o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KerstenRon" TargetMode="External"/><Relationship Id="rId5" Type="http://schemas.openxmlformats.org/officeDocument/2006/relationships/hyperlink" Target="https://www.linkedin.com/in/ron-kersten-534b12207" TargetMode="External"/><Relationship Id="rId4" Type="http://schemas.openxmlformats.org/officeDocument/2006/relationships/hyperlink" Target="mailto:ron.kersten@gmx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disabi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infach-fuer-alle.de/artikel/barrier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629" name="Linie"/>
          <p:cNvSpPr/>
          <p:nvPr/>
        </p:nvSpPr>
        <p:spPr>
          <a:xfrm>
            <a:off x="762000" y="432435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766967" y="4603750"/>
            <a:ext cx="57354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Bewerbung als </a:t>
            </a:r>
            <a:r>
              <a:rPr lang="de-DE" b="1" dirty="0">
                <a:solidFill>
                  <a:schemeClr val="bg1"/>
                </a:solidFill>
              </a:rPr>
              <a:t>Junior Frontend Entwickler QA Barrierefreiheit</a:t>
            </a:r>
          </a:p>
          <a:p>
            <a:r>
              <a:rPr lang="de-DE" dirty="0">
                <a:solidFill>
                  <a:schemeClr val="bg1"/>
                </a:solidFill>
              </a:rPr>
              <a:t>bei </a:t>
            </a:r>
            <a:r>
              <a:rPr lang="de-DE" b="1" dirty="0">
                <a:solidFill>
                  <a:schemeClr val="bg1"/>
                </a:solidFill>
              </a:rPr>
              <a:t>T-Systems Multimedia Solutions GmbH</a:t>
            </a:r>
          </a:p>
        </p:txBody>
      </p:sp>
      <p:sp>
        <p:nvSpPr>
          <p:cNvPr id="631" name="Titel der Präsentation"/>
          <p:cNvSpPr txBox="1"/>
          <p:nvPr/>
        </p:nvSpPr>
        <p:spPr>
          <a:xfrm>
            <a:off x="768350" y="3664652"/>
            <a:ext cx="9512301" cy="3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Automatisierte Prüfung von WCAG Erfolgskriterien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084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741388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WCAG Erfolgskriterium: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5BE1BE-D24A-4A6D-B08D-C2FD0B0F0ECD}"/>
              </a:ext>
            </a:extLst>
          </p:cNvPr>
          <p:cNvGrpSpPr/>
          <p:nvPr/>
        </p:nvGrpSpPr>
        <p:grpSpPr>
          <a:xfrm>
            <a:off x="2422870" y="1735382"/>
            <a:ext cx="7931150" cy="6308780"/>
            <a:chOff x="2422870" y="1735382"/>
            <a:chExt cx="7931150" cy="63087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EAB91B2-B990-4CC6-ADCC-D53B69B4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870" y="1735382"/>
              <a:ext cx="7931150" cy="6020727"/>
            </a:xfrm>
            <a:prstGeom prst="rect">
              <a:avLst/>
            </a:prstGeom>
          </p:spPr>
        </p:pic>
        <p:sp>
          <p:nvSpPr>
            <p:cNvPr id="47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98AADFB2-62C7-4519-A758-1F12AA1782EC}"/>
                </a:ext>
              </a:extLst>
            </p:cNvPr>
            <p:cNvSpPr txBox="1"/>
            <p:nvPr/>
          </p:nvSpPr>
          <p:spPr>
            <a:xfrm>
              <a:off x="3525983" y="7828718"/>
              <a:ext cx="5952835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2:  Test Rules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r>
                <a:rPr lang="de-DE" sz="1400" b="0" baseline="3000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1</a:t>
              </a:r>
            </a:p>
          </p:txBody>
        </p:sp>
      </p:grpSp>
      <p:sp>
        <p:nvSpPr>
          <p:cNvPr id="51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C3FBE098-EA77-4E96-AA91-DB50D24675EA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https://www.w3.org/WAI/WCAG21/Understanding/language-of-page.html</a:t>
            </a:r>
            <a:r>
              <a:rPr lang="en-US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  <a:endParaRPr lang="de-DE" sz="1400" b="0" dirty="0">
              <a:solidFill>
                <a:schemeClr val="bg1">
                  <a:alpha val="40000"/>
                </a:schemeClr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762222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57872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Gherkin Szenario: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A433514-1776-430D-B45F-65E759F185A6}"/>
              </a:ext>
            </a:extLst>
          </p:cNvPr>
          <p:cNvGrpSpPr/>
          <p:nvPr/>
        </p:nvGrpSpPr>
        <p:grpSpPr>
          <a:xfrm>
            <a:off x="946168" y="2597149"/>
            <a:ext cx="11112464" cy="4888213"/>
            <a:chOff x="946168" y="2597149"/>
            <a:chExt cx="11112464" cy="4888213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DE951C8-5A8A-4F1F-BEF6-D32479B7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68" y="2597149"/>
              <a:ext cx="11112464" cy="4559302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70F6221F-E3F0-4730-A0D1-E34E150BA61D}"/>
                </a:ext>
              </a:extLst>
            </p:cNvPr>
            <p:cNvSpPr txBox="1"/>
            <p:nvPr/>
          </p:nvSpPr>
          <p:spPr>
            <a:xfrm>
              <a:off x="3274292" y="7269918"/>
              <a:ext cx="6456217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3:  Gherkin Szenario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B4C2501-2716-441E-97DD-8DF393AC228D}"/>
              </a:ext>
            </a:extLst>
          </p:cNvPr>
          <p:cNvSpPr txBox="1"/>
          <p:nvPr/>
        </p:nvSpPr>
        <p:spPr>
          <a:xfrm>
            <a:off x="765584" y="8820606"/>
            <a:ext cx="756203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Prototyp siehe GitHub: 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https://github.com/KerstenRon/wcagTestsuitePrototype</a:t>
            </a:r>
            <a:r>
              <a:rPr lang="de-DE" sz="1400" b="0" dirty="0">
                <a:solidFill>
                  <a:schemeClr val="bg1">
                    <a:alpha val="40000"/>
                  </a:schemeClr>
                </a:solidFill>
                <a:latin typeface="PT Sans"/>
              </a:rPr>
              <a:t> [06.04.2021].</a:t>
            </a:r>
          </a:p>
        </p:txBody>
      </p:sp>
    </p:spTree>
    <p:extLst>
      <p:ext uri="{BB962C8B-B14F-4D97-AF65-F5344CB8AC3E}">
        <p14:creationId xmlns:p14="http://schemas.microsoft.com/office/powerpoint/2010/main" val="1427706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824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Beispiel // JavaScript Schrittdefinitionen: 3.1.1 Language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Page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69EBD2B-558D-45CB-8DB9-F4DADBED613C}"/>
              </a:ext>
            </a:extLst>
          </p:cNvPr>
          <p:cNvGrpSpPr/>
          <p:nvPr/>
        </p:nvGrpSpPr>
        <p:grpSpPr>
          <a:xfrm>
            <a:off x="1358900" y="2057400"/>
            <a:ext cx="10287000" cy="6494762"/>
            <a:chOff x="1358900" y="2057400"/>
            <a:chExt cx="10287000" cy="6494762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82E688D-DA6D-4C85-9E07-CF9F501B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00" y="2057400"/>
              <a:ext cx="10287000" cy="6172200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F6CA7920-8759-44F7-96DE-DD6C5AB289FF}"/>
                </a:ext>
              </a:extLst>
            </p:cNvPr>
            <p:cNvSpPr txBox="1"/>
            <p:nvPr/>
          </p:nvSpPr>
          <p:spPr>
            <a:xfrm>
              <a:off x="3191741" y="8336718"/>
              <a:ext cx="6621318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Abbildung 4:  Schrittdefinition zu WCAG Erfolgskriterium 3.1.1 Language </a:t>
              </a:r>
              <a:r>
                <a:rPr lang="de-DE" sz="1400" b="0" dirty="0" err="1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of</a:t>
              </a:r>
              <a:r>
                <a:rPr lang="de-DE" sz="1400" b="0" dirty="0">
                  <a:solidFill>
                    <a:schemeClr val="bg1">
                      <a:alpha val="40000"/>
                    </a:schemeClr>
                  </a:solidFill>
                  <a:latin typeface="PT Sans"/>
                </a:rPr>
                <a:t> Page</a:t>
              </a:r>
              <a:endParaRPr lang="de-DE" sz="1400" b="0" baseline="30000" dirty="0">
                <a:solidFill>
                  <a:schemeClr val="bg1">
                    <a:alpha val="40000"/>
                  </a:schemeClr>
                </a:solidFill>
                <a:latin typeface="P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881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Roboto Slab Bold" pitchFamily="2" charset="0"/>
                <a:ea typeface="Roboto Slab Bold" pitchFamily="2" charset="0"/>
                <a:cs typeface="Roboto Slab Regular"/>
                <a:sym typeface="Roboto Slab Regular"/>
              </a:rPr>
              <a:t>Fazit</a:t>
            </a:r>
            <a:endParaRPr dirty="0">
              <a:latin typeface="Roboto Slab Bold" pitchFamily="2" charset="0"/>
              <a:ea typeface="Roboto Slab Bold" pitchFamily="2" charset="0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33003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64761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Fazit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Automatisierte Überprüfung von WCAG Erfolgskriterien ist mit </a:t>
            </a:r>
            <a:r>
              <a:rPr lang="de-DE" dirty="0" err="1">
                <a:solidFill>
                  <a:schemeClr val="bg1"/>
                </a:solidFill>
              </a:rPr>
              <a:t>WebDriver</a:t>
            </a:r>
            <a:r>
              <a:rPr lang="de-DE" dirty="0">
                <a:solidFill>
                  <a:schemeClr val="bg1"/>
                </a:solidFill>
              </a:rPr>
              <a:t> möglich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 nach Erfolgskriterium ist eine zusätzliche Konkretisierung oder manuelle Überprüfung notwendig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Automatisierung mindert zeitlichen Aufwand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871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98584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2" name="Tabelle 2">
            <a:extLst>
              <a:ext uri="{FF2B5EF4-FFF2-40B4-BE49-F238E27FC236}">
                <a16:creationId xmlns:a16="http://schemas.microsoft.com/office/drawing/2014/main" id="{C79A7962-BF79-4723-A46E-6773B8A8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3876"/>
              </p:ext>
            </p:extLst>
          </p:nvPr>
        </p:nvGraphicFramePr>
        <p:xfrm>
          <a:off x="2167466" y="1986844"/>
          <a:ext cx="8669868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034">
                  <a:extLst>
                    <a:ext uri="{9D8B030D-6E8A-4147-A177-3AD203B41FA5}">
                      <a16:colId xmlns:a16="http://schemas.microsoft.com/office/drawing/2014/main" val="2216355962"/>
                    </a:ext>
                  </a:extLst>
                </a:gridCol>
                <a:gridCol w="6836834">
                  <a:extLst>
                    <a:ext uri="{9D8B030D-6E8A-4147-A177-3AD203B41FA5}">
                      <a16:colId xmlns:a16="http://schemas.microsoft.com/office/drawing/2014/main" val="411858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[BGG]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Behindertengleichstellungsgesetz vom 27. April 2002 (BGBl. I S. 1467, 1468), das zuletzt durch Artikel 3 des Gesetzes vom 10. Juli 2018 (BGBl. I S. 1117) geändert worden ist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, 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https://www.gesetze-im-internet.de/bgg/BGG.pdf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- Letzter Zugriff 17.02.2021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95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[ITU2019]</a:t>
                      </a:r>
                      <a:r>
                        <a:rPr lang="de-DE" sz="20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sym typeface="PT Sans"/>
                        </a:rPr>
                        <a:t> </a:t>
                      </a:r>
                      <a:endParaRPr lang="de-DE" dirty="0">
                        <a:solidFill>
                          <a:schemeClr val="bg1"/>
                        </a:solidFill>
                        <a:latin typeface="Roboto Slab Bold" pitchFamily="2" charset="0"/>
                        <a:ea typeface="Roboto Slab Bold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 b="0">
                          <a:latin typeface="PT Sans"/>
                          <a:ea typeface="PT Sans"/>
                          <a:cs typeface="PT Sans"/>
                          <a:sym typeface="PT Sans"/>
                        </a:defRPr>
                      </a:pP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International </a:t>
                      </a:r>
                      <a:r>
                        <a:rPr lang="de-DE" sz="1600" kern="12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Telecommunication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 Union (ITU)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Measuring digital development Facts and figures, 2019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sym typeface="PT Sans"/>
                        </a:rPr>
                        <a:t>, ISBN 978-92-61-29511-0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3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</a:rPr>
                        <a:t>[UNBK2018]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Beauftragter der Bundesregierung für die Belange von Menschen mit Behinderungen, UN-Behindertenrechtskonvention, November 2018, 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https://www.behindertenbeauftragter.de/SharedDocs/Publikationen/DE/Broschuere_UNKonvention_KK.pdf</a:t>
                      </a:r>
                      <a:r>
                        <a:rPr lang="de-DE" sz="1600" kern="1200" dirty="0">
                          <a:solidFill>
                            <a:srgbClr val="DD1166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kern="12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- Letzter Zugriff 17.02.2021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48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75390" rtl="0" eaLnBrk="1" latinLnBrk="0" hangingPunct="1"/>
                      <a:r>
                        <a:rPr lang="de-DE" sz="1920" b="1" kern="1200" dirty="0">
                          <a:solidFill>
                            <a:schemeClr val="bg1"/>
                          </a:solidFill>
                          <a:latin typeface="Roboto Slab Bold" pitchFamily="2" charset="0"/>
                          <a:ea typeface="Roboto Slab Bold" pitchFamily="2" charset="0"/>
                          <a:cs typeface="+mn-cs"/>
                        </a:rPr>
                        <a:t>[Bucsics2015]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Bucsics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, Thomas u. a.: Basiswissen Testautomatisierung: Konzepte, Methoden und Techniken. 2., aktualisierte und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überarb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. Aufl. Heidelberg :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dpunkt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  <a:latin typeface="PT Sans" panose="020B0503020203020204" pitchFamily="34" charset="0"/>
                        </a:rPr>
                        <a:t>-Verl., 2015 – ISBN 978–3–86490–194–2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28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744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3781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Ron Kersten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Horst 13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" pitchFamily="2" charset="0"/>
              </a:rPr>
              <a:t>51429 Bergisch Gladbach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E-Mail: </a:t>
            </a:r>
            <a: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ron.kersten@gmx.de</a:t>
            </a:r>
            <a:br>
              <a:rPr lang="de-DE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endParaRPr lang="de-DE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Mobil: +49 178 7879219</a:t>
            </a: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endParaRPr lang="de-DE" dirty="0">
              <a:latin typeface="PT Sans" panose="020B0503020203020204" pitchFamily="34" charset="0"/>
              <a:ea typeface="Roboto Slab Regular"/>
              <a:cs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LinkedIn: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https://www.linkedin.com/in/ron-kersten-534b12207</a:t>
            </a:r>
            <a:endParaRPr lang="de-DE"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b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</a:b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GitHub: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https://github.com/KerstenRon</a:t>
            </a: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b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</a:rPr>
            </a:br>
            <a:r>
              <a:rPr lang="de-DE" dirty="0" err="1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Bitbucket</a:t>
            </a:r>
            <a:r>
              <a:rPr lang="de-DE" dirty="0">
                <a:latin typeface="PT Sans" panose="020B0503020203020204" pitchFamily="34" charset="0"/>
                <a:ea typeface="Roboto Slab Regular"/>
                <a:cs typeface="Roboto Slab Regular"/>
                <a:sym typeface="Roboto Slab Regular"/>
              </a:rPr>
              <a:t>: </a:t>
            </a:r>
            <a:r>
              <a:rPr lang="de-DE" sz="2100" b="0" dirty="0">
                <a:solidFill>
                  <a:srgbClr val="DD1166"/>
                </a:solidFill>
                <a:latin typeface="PT Sans" panose="020B0503020203020204" pitchFamily="34" charset="0"/>
                <a:ea typeface="Roboto Slab Regular"/>
                <a:sym typeface="Roboto Slab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https://bitbucket.org/Kr0oon/</a:t>
            </a:r>
            <a:endParaRPr sz="2100" b="0" dirty="0">
              <a:solidFill>
                <a:srgbClr val="DD1166"/>
              </a:solidFill>
              <a:latin typeface="PT Sans" panose="020B0503020203020204" pitchFamily="34" charset="0"/>
              <a:ea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758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12631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Überblick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8515350" cy="1393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WebDriver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Beispiel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578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Relevanz der Thematik Barrierefreiheit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1659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23380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7556500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Relevanz der Thematik Barrierefreiheit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B950A7B0-9DE6-454B-9F73-4E3D3A4729F4}"/>
              </a:ext>
            </a:extLst>
          </p:cNvPr>
          <p:cNvSpPr txBox="1"/>
          <p:nvPr/>
        </p:nvSpPr>
        <p:spPr>
          <a:xfrm>
            <a:off x="765584" y="8174276"/>
            <a:ext cx="75620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1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IUT(2019), Seite 1. </a:t>
            </a:r>
            <a:endParaRPr lang="de-DE" sz="1400" baseline="30000" dirty="0">
              <a:solidFill>
                <a:schemeClr val="bg1">
                  <a:alpha val="40000"/>
                </a:schemeClr>
              </a:solidFill>
            </a:endParaRP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</a:rPr>
              <a:t>2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https://www.who.int/health-topics/disability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3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https://www.einfach-fuer-alle.de/artikel/barrieren/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latin typeface="PT Sans"/>
                <a:sym typeface="PT Sans"/>
              </a:rPr>
              <a:t>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[06.04.2021].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baseline="300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4 </a:t>
            </a:r>
            <a:r>
              <a:rPr lang="de-DE" sz="1400" dirty="0">
                <a:solidFill>
                  <a:schemeClr val="bg1">
                    <a:alpha val="40000"/>
                  </a:schemeClr>
                </a:solidFill>
                <a:sym typeface="PT Sans"/>
              </a:rPr>
              <a:t>Vgl. UNBK(2018), Seite 8.</a:t>
            </a:r>
            <a:endParaRPr lang="de-DE" sz="1400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2E18C457-E414-483F-A7CF-F321D619CD96}"/>
              </a:ext>
            </a:extLst>
          </p:cNvPr>
          <p:cNvSpPr txBox="1"/>
          <p:nvPr/>
        </p:nvSpPr>
        <p:spPr>
          <a:xfrm>
            <a:off x="765584" y="3663950"/>
            <a:ext cx="7562032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2019</a:t>
            </a:r>
            <a:r>
              <a:rPr lang="de-DE" dirty="0">
                <a:solidFill>
                  <a:schemeClr val="bg1"/>
                </a:solidFill>
              </a:rPr>
              <a:t> nutzen </a:t>
            </a:r>
            <a:r>
              <a:rPr lang="de-DE" b="1" dirty="0">
                <a:solidFill>
                  <a:schemeClr val="bg1"/>
                </a:solidFill>
              </a:rPr>
              <a:t>4,1 Milliarden Menschen</a:t>
            </a:r>
            <a:r>
              <a:rPr lang="de-DE" dirty="0">
                <a:solidFill>
                  <a:schemeClr val="bg1"/>
                </a:solidFill>
              </a:rPr>
              <a:t> weltweit das </a:t>
            </a:r>
            <a:r>
              <a:rPr lang="de-DE" b="1" dirty="0">
                <a:solidFill>
                  <a:schemeClr val="bg1"/>
                </a:solidFill>
              </a:rPr>
              <a:t>Internet </a:t>
            </a:r>
            <a:r>
              <a:rPr lang="de-DE" baseline="30000" dirty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15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Weltbevölkerung</a:t>
            </a:r>
            <a:r>
              <a:rPr lang="de-DE" dirty="0">
                <a:solidFill>
                  <a:schemeClr val="bg1"/>
                </a:solidFill>
              </a:rPr>
              <a:t> lebt mit einer </a:t>
            </a:r>
            <a:r>
              <a:rPr lang="de-DE" b="1" dirty="0">
                <a:solidFill>
                  <a:schemeClr val="bg1"/>
                </a:solidFill>
              </a:rPr>
              <a:t>Form von Behinderung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700" b="1" dirty="0">
                <a:solidFill>
                  <a:schemeClr val="bg1"/>
                </a:solidFill>
                <a:latin typeface="PT Sans"/>
              </a:rPr>
              <a:t>80 Prozent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der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Menschen mit Behinderung </a:t>
            </a:r>
            <a:r>
              <a:rPr lang="de-DE" sz="1700" dirty="0">
                <a:solidFill>
                  <a:schemeClr val="bg1"/>
                </a:solidFill>
                <a:latin typeface="PT Sans"/>
              </a:rPr>
              <a:t>nutzen das</a:t>
            </a:r>
            <a:r>
              <a:rPr lang="de-DE" sz="1700" b="1" dirty="0">
                <a:solidFill>
                  <a:schemeClr val="bg1"/>
                </a:solidFill>
                <a:latin typeface="PT Sans"/>
              </a:rPr>
              <a:t> Internet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55 Prozent</a:t>
            </a:r>
            <a:r>
              <a:rPr lang="de-DE" dirty="0">
                <a:solidFill>
                  <a:schemeClr val="bg1"/>
                </a:solidFill>
              </a:rPr>
              <a:t> der </a:t>
            </a:r>
            <a:r>
              <a:rPr lang="de-DE" b="1" dirty="0">
                <a:solidFill>
                  <a:schemeClr val="bg1"/>
                </a:solidFill>
              </a:rPr>
              <a:t>Internetnutzer mit Behinderung</a:t>
            </a:r>
            <a:r>
              <a:rPr lang="de-DE" dirty="0">
                <a:solidFill>
                  <a:schemeClr val="bg1"/>
                </a:solidFill>
              </a:rPr>
              <a:t> erleben </a:t>
            </a:r>
            <a:r>
              <a:rPr lang="de-DE" b="1" dirty="0">
                <a:solidFill>
                  <a:schemeClr val="bg1"/>
                </a:solidFill>
              </a:rPr>
              <a:t>Barrieren im Internet </a:t>
            </a:r>
            <a:r>
              <a:rPr lang="de-DE" baseline="30000" dirty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Versagung angemessener Vorkehrungen</a:t>
            </a:r>
            <a:r>
              <a:rPr lang="de-DE" dirty="0">
                <a:solidFill>
                  <a:schemeClr val="bg1"/>
                </a:solidFill>
              </a:rPr>
              <a:t> ist nach </a:t>
            </a:r>
            <a:r>
              <a:rPr lang="de-DE" b="1" dirty="0">
                <a:solidFill>
                  <a:schemeClr val="bg1"/>
                </a:solidFill>
              </a:rPr>
              <a:t>UNBK </a:t>
            </a:r>
            <a:r>
              <a:rPr lang="de-DE" dirty="0">
                <a:solidFill>
                  <a:schemeClr val="bg1"/>
                </a:solidFill>
              </a:rPr>
              <a:t>eine </a:t>
            </a:r>
            <a:r>
              <a:rPr lang="de-DE" b="1" dirty="0">
                <a:solidFill>
                  <a:schemeClr val="bg1"/>
                </a:solidFill>
              </a:rPr>
              <a:t>Einschränkung der Menschenrechte </a:t>
            </a:r>
            <a:r>
              <a:rPr lang="de-DE" b="1" baseline="30000" dirty="0">
                <a:solidFill>
                  <a:schemeClr val="bg1"/>
                </a:solidFill>
              </a:rPr>
              <a:t>4</a:t>
            </a:r>
            <a:endParaRPr lang="de-DE" sz="1700" b="1" dirty="0">
              <a:solidFill>
                <a:schemeClr val="bg1"/>
              </a:solidFill>
              <a:latin typeface="PT Sans"/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8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2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Web Content </a:t>
            </a:r>
            <a:r>
              <a:rPr lang="de-DE" dirty="0" err="1"/>
              <a:t>Accessibility</a:t>
            </a:r>
            <a:r>
              <a:rPr lang="de-DE" dirty="0"/>
              <a:t> Guidelines (WCAG)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4620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58990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Web Content </a:t>
            </a:r>
            <a:r>
              <a:rPr lang="de-DE" dirty="0" err="1">
                <a:solidFill>
                  <a:schemeClr val="bg1"/>
                </a:solidFill>
              </a:rPr>
              <a:t>Accessibility</a:t>
            </a:r>
            <a:r>
              <a:rPr lang="de-DE" dirty="0">
                <a:solidFill>
                  <a:schemeClr val="bg1"/>
                </a:solidFill>
              </a:rPr>
              <a:t> Guidelines (WCAG)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768350" y="3115222"/>
            <a:ext cx="5735433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Content Accessibility Guidelines (WCAG)</a:t>
            </a:r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765584" y="3663950"/>
            <a:ext cx="7562032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Entwickelt von der </a:t>
            </a:r>
            <a:r>
              <a:rPr lang="de-DE" b="1" dirty="0">
                <a:solidFill>
                  <a:schemeClr val="bg1"/>
                </a:solidFill>
              </a:rPr>
              <a:t>Web </a:t>
            </a:r>
            <a:r>
              <a:rPr lang="de-DE" b="1" dirty="0" err="1">
                <a:solidFill>
                  <a:schemeClr val="bg1"/>
                </a:solidFill>
              </a:rPr>
              <a:t>Accessibility</a:t>
            </a:r>
            <a:r>
              <a:rPr lang="de-DE" b="1" dirty="0">
                <a:solidFill>
                  <a:schemeClr val="bg1"/>
                </a:solidFill>
              </a:rPr>
              <a:t> Initiativ (WAI) </a:t>
            </a:r>
            <a:r>
              <a:rPr lang="de-DE" dirty="0">
                <a:solidFill>
                  <a:schemeClr val="bg1"/>
                </a:solidFill>
              </a:rPr>
              <a:t>des </a:t>
            </a:r>
            <a:r>
              <a:rPr lang="de-DE" b="1" dirty="0">
                <a:solidFill>
                  <a:schemeClr val="bg1"/>
                </a:solidFill>
              </a:rPr>
              <a:t>World Wide Web </a:t>
            </a:r>
            <a:r>
              <a:rPr lang="de-DE" b="1" dirty="0" err="1">
                <a:solidFill>
                  <a:schemeClr val="bg1"/>
                </a:solidFill>
              </a:rPr>
              <a:t>Consortiums</a:t>
            </a:r>
            <a:r>
              <a:rPr lang="de-DE" b="1" dirty="0">
                <a:solidFill>
                  <a:schemeClr val="bg1"/>
                </a:solidFill>
              </a:rPr>
              <a:t> (W3C)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Basiert auf vier Prinzipien: </a:t>
            </a:r>
            <a:r>
              <a:rPr lang="de-DE" b="1" dirty="0" err="1">
                <a:solidFill>
                  <a:schemeClr val="bg1"/>
                </a:solidFill>
              </a:rPr>
              <a:t>Perceivable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Operable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Understandable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Robust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Insgesamt </a:t>
            </a:r>
            <a:r>
              <a:rPr lang="de-DE" b="1" dirty="0">
                <a:solidFill>
                  <a:schemeClr val="bg1"/>
                </a:solidFill>
              </a:rPr>
              <a:t>13 Guidelines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Guidelines</a:t>
            </a:r>
            <a:r>
              <a:rPr lang="de-DE" dirty="0">
                <a:solidFill>
                  <a:schemeClr val="bg1"/>
                </a:solidFill>
              </a:rPr>
              <a:t> werden anhand von </a:t>
            </a:r>
            <a:r>
              <a:rPr lang="de-DE" b="1" dirty="0">
                <a:solidFill>
                  <a:schemeClr val="bg1"/>
                </a:solidFill>
              </a:rPr>
              <a:t>Erfolgskriterien</a:t>
            </a:r>
            <a:r>
              <a:rPr lang="de-DE" dirty="0">
                <a:solidFill>
                  <a:schemeClr val="bg1"/>
                </a:solidFill>
              </a:rPr>
              <a:t> geprüft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Jedem </a:t>
            </a:r>
            <a:r>
              <a:rPr lang="de-DE" b="1" dirty="0">
                <a:solidFill>
                  <a:schemeClr val="bg1"/>
                </a:solidFill>
              </a:rPr>
              <a:t>Erfolgskriterium</a:t>
            </a:r>
            <a:r>
              <a:rPr lang="de-DE" dirty="0">
                <a:solidFill>
                  <a:schemeClr val="bg1"/>
                </a:solidFill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Konformitätsstufe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AA</a:t>
            </a:r>
            <a:r>
              <a:rPr lang="de-DE" dirty="0">
                <a:solidFill>
                  <a:schemeClr val="bg1"/>
                </a:solidFill>
              </a:rPr>
              <a:t> oder </a:t>
            </a:r>
            <a:r>
              <a:rPr lang="de-DE" b="1" dirty="0">
                <a:solidFill>
                  <a:schemeClr val="bg1"/>
                </a:solidFill>
              </a:rPr>
              <a:t>AAA</a:t>
            </a:r>
            <a:r>
              <a:rPr lang="de-DE" dirty="0">
                <a:solidFill>
                  <a:schemeClr val="bg1"/>
                </a:solidFill>
              </a:rPr>
              <a:t> zugeordnet.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Grundlage für Standards und Richtlinien, wie z.B. die </a:t>
            </a:r>
            <a:r>
              <a:rPr lang="de-DE" b="1" dirty="0">
                <a:solidFill>
                  <a:schemeClr val="bg1"/>
                </a:solidFill>
              </a:rPr>
              <a:t>BITV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29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 err="1"/>
              <a:t>Selenium</a:t>
            </a:r>
            <a:r>
              <a:rPr lang="de-DE" dirty="0"/>
              <a:t> </a:t>
            </a:r>
            <a:r>
              <a:rPr lang="de-DE" dirty="0" err="1"/>
              <a:t>WebDriver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8605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766967" y="778217"/>
            <a:ext cx="264655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34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grpSp>
        <p:nvGrpSpPr>
          <p:cNvPr id="380" name="Gruppieren"/>
          <p:cNvGrpSpPr/>
          <p:nvPr/>
        </p:nvGrpSpPr>
        <p:grpSpPr>
          <a:xfrm>
            <a:off x="0" y="9652000"/>
            <a:ext cx="13004800" cy="254000"/>
            <a:chOff x="0" y="0"/>
            <a:chExt cx="13004800" cy="254000"/>
          </a:xfrm>
        </p:grpSpPr>
        <p:sp>
          <p:nvSpPr>
            <p:cNvPr id="374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5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6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7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8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9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81" name="Linie"/>
          <p:cNvSpPr/>
          <p:nvPr/>
        </p:nvSpPr>
        <p:spPr>
          <a:xfrm>
            <a:off x="768350" y="1193800"/>
            <a:ext cx="11474450" cy="0"/>
          </a:xfrm>
          <a:prstGeom prst="line">
            <a:avLst/>
          </a:prstGeom>
          <a:ln w="25400">
            <a:solidFill>
              <a:srgbClr val="DD116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Wie lange sollten Texte laufen?">
            <a:extLst>
              <a:ext uri="{FF2B5EF4-FFF2-40B4-BE49-F238E27FC236}">
                <a16:creationId xmlns:a16="http://schemas.microsoft.com/office/drawing/2014/main" id="{EB8CBE89-751B-45CD-9D1C-F05E6045E357}"/>
              </a:ext>
            </a:extLst>
          </p:cNvPr>
          <p:cNvSpPr txBox="1"/>
          <p:nvPr/>
        </p:nvSpPr>
        <p:spPr>
          <a:xfrm>
            <a:off x="6669268" y="3115222"/>
            <a:ext cx="5567181" cy="26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r>
              <a:rPr lang="de-DE" dirty="0">
                <a:solidFill>
                  <a:schemeClr val="bg1"/>
                </a:solidFill>
              </a:rPr>
              <a:t> Webdriver</a:t>
            </a:r>
          </a:p>
        </p:txBody>
      </p:sp>
      <p:sp>
        <p:nvSpPr>
          <p:cNvPr id="43" name="Im Idealfall sollten die Headlines und Mengentexte in einer Zeile etwa 9 bis 13 Worte enthalten. Somit sollten die Textblöcke in der Regel nicht breiter als vier Spalten sein. Alles andere ist zumeist schlecht lesbar.">
            <a:extLst>
              <a:ext uri="{FF2B5EF4-FFF2-40B4-BE49-F238E27FC236}">
                <a16:creationId xmlns:a16="http://schemas.microsoft.com/office/drawing/2014/main" id="{1753FA88-4A40-42F1-B316-62E09ED1443D}"/>
              </a:ext>
            </a:extLst>
          </p:cNvPr>
          <p:cNvSpPr txBox="1"/>
          <p:nvPr/>
        </p:nvSpPr>
        <p:spPr>
          <a:xfrm>
            <a:off x="6665194" y="3663950"/>
            <a:ext cx="5571256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>
                <a:solidFill>
                  <a:schemeClr val="bg1"/>
                </a:solidFill>
              </a:rPr>
              <a:t>Kontrollinterface</a:t>
            </a:r>
            <a:r>
              <a:rPr lang="de-DE" dirty="0">
                <a:solidFill>
                  <a:schemeClr val="bg1"/>
                </a:solidFill>
              </a:rPr>
              <a:t> zur Fernsteuerung von Webbrowsern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Kommunikation mit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über sogenannte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Jeder </a:t>
            </a:r>
            <a:r>
              <a:rPr lang="de-DE" b="1" dirty="0">
                <a:solidFill>
                  <a:schemeClr val="bg1"/>
                </a:solidFill>
              </a:rPr>
              <a:t>Webbrowser</a:t>
            </a:r>
            <a:r>
              <a:rPr lang="de-DE" dirty="0">
                <a:solidFill>
                  <a:schemeClr val="bg1"/>
                </a:solidFill>
              </a:rPr>
              <a:t> besitzt seinen eigenen </a:t>
            </a:r>
            <a:r>
              <a:rPr lang="de-DE" b="1" dirty="0">
                <a:solidFill>
                  <a:schemeClr val="bg1"/>
                </a:solidFill>
              </a:rPr>
              <a:t>Driver</a:t>
            </a:r>
            <a:r>
              <a:rPr lang="de-DE" dirty="0">
                <a:solidFill>
                  <a:schemeClr val="bg1"/>
                </a:solidFill>
              </a:rPr>
              <a:t>, wie z.B.: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4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ChromeDriver</a:t>
            </a:r>
            <a:r>
              <a:rPr lang="de-DE" sz="1600" dirty="0">
                <a:solidFill>
                  <a:schemeClr val="bg1"/>
                </a:solidFill>
              </a:rPr>
              <a:t> (Chrome/Chromium)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600" dirty="0">
                <a:solidFill>
                  <a:schemeClr val="bg1"/>
                </a:solidFill>
              </a:rPr>
              <a:t>	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schemeClr val="bg1"/>
                </a:solidFill>
              </a:rPr>
              <a:t>GeckoDriver</a:t>
            </a:r>
            <a:r>
              <a:rPr lang="de-DE" sz="1600" dirty="0">
                <a:solidFill>
                  <a:schemeClr val="bg1"/>
                </a:solidFill>
              </a:rPr>
              <a:t> (Firefox)</a:t>
            </a:r>
          </a:p>
          <a:p>
            <a:pPr algn="l"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endParaRPr lang="de-DE" sz="16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dirty="0">
                <a:solidFill>
                  <a:schemeClr val="bg1"/>
                </a:solidFill>
              </a:rPr>
              <a:t>Wird durch Testframeworks, wie z.B. </a:t>
            </a:r>
            <a:r>
              <a:rPr lang="de-DE" b="1" dirty="0" err="1">
                <a:solidFill>
                  <a:schemeClr val="bg1"/>
                </a:solidFill>
              </a:rPr>
              <a:t>WebdriverIO</a:t>
            </a:r>
            <a:r>
              <a:rPr lang="de-DE" dirty="0">
                <a:solidFill>
                  <a:schemeClr val="bg1"/>
                </a:solidFill>
              </a:rPr>
              <a:t> implementiert</a:t>
            </a:r>
          </a:p>
          <a:p>
            <a:pPr marL="285750" indent="-285750" algn="l">
              <a:buFont typeface="Wingdings" panose="05000000000000000000" pitchFamily="2" charset="2"/>
              <a:buChar char="Ø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b="1" dirty="0" err="1">
                <a:solidFill>
                  <a:schemeClr val="bg1"/>
                </a:solidFill>
              </a:rPr>
              <a:t>Selenium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WebDriver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Open Sans"/>
              </a:rPr>
              <a:t> ist eine </a:t>
            </a:r>
            <a:r>
              <a:rPr lang="de-DE" b="1" dirty="0">
                <a:solidFill>
                  <a:schemeClr val="bg1"/>
                </a:solidFill>
              </a:rPr>
              <a:t>W3C </a:t>
            </a:r>
            <a:r>
              <a:rPr lang="de-DE" b="1" dirty="0" err="1">
                <a:solidFill>
                  <a:schemeClr val="bg1"/>
                </a:solidFill>
              </a:rPr>
              <a:t>Recommendation</a:t>
            </a:r>
            <a:endParaRPr lang="de-DE" b="0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42906BB-D691-4D8B-8697-4C4C86F71FD1}"/>
              </a:ext>
            </a:extLst>
          </p:cNvPr>
          <p:cNvGrpSpPr/>
          <p:nvPr/>
        </p:nvGrpSpPr>
        <p:grpSpPr>
          <a:xfrm>
            <a:off x="765584" y="3115222"/>
            <a:ext cx="4889956" cy="4335116"/>
            <a:chOff x="765584" y="3115222"/>
            <a:chExt cx="4889956" cy="4335116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2F9CB2-ED08-4EC2-9F89-2F6CEDA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84" y="3115222"/>
              <a:ext cx="4889956" cy="4072574"/>
            </a:xfrm>
            <a:prstGeom prst="rect">
              <a:avLst/>
            </a:prstGeom>
          </p:spPr>
        </p:pic>
        <p:sp>
          <p:nvSpPr>
            <p:cNvPr id="46" name="Im Idealfall sollten die Headlines und Mengentexte in einer Zeile etwa 9 bis 13 Worte enthalten. Somit sollten die Textblöcke in der Regel nicht breiter als vier Spalten sein. Alles andere ist zumeist schlecht lesbar.">
              <a:extLst>
                <a:ext uri="{FF2B5EF4-FFF2-40B4-BE49-F238E27FC236}">
                  <a16:creationId xmlns:a16="http://schemas.microsoft.com/office/drawing/2014/main" id="{B268B470-E708-4898-B833-02F667617EDE}"/>
                </a:ext>
              </a:extLst>
            </p:cNvPr>
            <p:cNvSpPr txBox="1"/>
            <p:nvPr/>
          </p:nvSpPr>
          <p:spPr>
            <a:xfrm>
              <a:off x="765584" y="7234894"/>
              <a:ext cx="4889956" cy="215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 sz="1700" b="0">
                  <a:latin typeface="PT Sans"/>
                  <a:ea typeface="PT Sans"/>
                  <a:cs typeface="PT Sans"/>
                  <a:sym typeface="PT Sans"/>
                </a:defRPr>
              </a:pPr>
              <a:r>
                <a:rPr lang="de-DE" sz="1400" dirty="0">
                  <a:solidFill>
                    <a:srgbClr val="B2B2B2">
                      <a:alpha val="40000"/>
                    </a:srgbClr>
                  </a:solidFill>
                </a:rPr>
                <a:t>Abbildung 1:  Setup einer Testumgebung mit WebDriver</a:t>
              </a:r>
              <a:r>
                <a:rPr lang="de-DE" sz="1400" baseline="30000" dirty="0">
                  <a:solidFill>
                    <a:srgbClr val="B2B2B2">
                      <a:alpha val="40000"/>
                    </a:srgb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357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25975-1360-49DB-B59A-00EFBA04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18288000" cy="9753600"/>
          </a:xfrm>
          <a:prstGeom prst="rect">
            <a:avLst/>
          </a:prstGeom>
        </p:spPr>
      </p:pic>
      <p:sp>
        <p:nvSpPr>
          <p:cNvPr id="885" name="133"/>
          <p:cNvSpPr/>
          <p:nvPr/>
        </p:nvSpPr>
        <p:spPr>
          <a:xfrm>
            <a:off x="768350" y="10079566"/>
            <a:ext cx="1689101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6" name="21"/>
          <p:cNvSpPr/>
          <p:nvPr/>
        </p:nvSpPr>
        <p:spPr>
          <a:xfrm>
            <a:off x="24574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7" name="133"/>
          <p:cNvSpPr/>
          <p:nvPr/>
        </p:nvSpPr>
        <p:spPr>
          <a:xfrm>
            <a:off x="27241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88" name="21"/>
          <p:cNvSpPr/>
          <p:nvPr/>
        </p:nvSpPr>
        <p:spPr>
          <a:xfrm>
            <a:off x="44132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89" name="133"/>
          <p:cNvSpPr/>
          <p:nvPr/>
        </p:nvSpPr>
        <p:spPr>
          <a:xfrm>
            <a:off x="46799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0" name="21"/>
          <p:cNvSpPr/>
          <p:nvPr/>
        </p:nvSpPr>
        <p:spPr>
          <a:xfrm>
            <a:off x="63690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1" name="133"/>
          <p:cNvSpPr/>
          <p:nvPr/>
        </p:nvSpPr>
        <p:spPr>
          <a:xfrm>
            <a:off x="66357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2" name="21"/>
          <p:cNvSpPr/>
          <p:nvPr/>
        </p:nvSpPr>
        <p:spPr>
          <a:xfrm>
            <a:off x="83248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3" name="133"/>
          <p:cNvSpPr/>
          <p:nvPr/>
        </p:nvSpPr>
        <p:spPr>
          <a:xfrm>
            <a:off x="85915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4" name="21"/>
          <p:cNvSpPr/>
          <p:nvPr/>
        </p:nvSpPr>
        <p:spPr>
          <a:xfrm>
            <a:off x="10280650" y="10079566"/>
            <a:ext cx="266700" cy="2667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5" name="133"/>
          <p:cNvSpPr/>
          <p:nvPr/>
        </p:nvSpPr>
        <p:spPr>
          <a:xfrm>
            <a:off x="10547350" y="10079566"/>
            <a:ext cx="1689100" cy="1689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133</a:t>
            </a:r>
          </a:p>
        </p:txBody>
      </p:sp>
      <p:sp>
        <p:nvSpPr>
          <p:cNvPr id="896" name="67"/>
          <p:cNvSpPr/>
          <p:nvPr/>
        </p:nvSpPr>
        <p:spPr>
          <a:xfrm>
            <a:off x="-1041400" y="-6351"/>
            <a:ext cx="850900" cy="8509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67</a:t>
            </a:r>
          </a:p>
        </p:txBody>
      </p:sp>
      <p:sp>
        <p:nvSpPr>
          <p:cNvPr id="897" name="53"/>
          <p:cNvSpPr/>
          <p:nvPr/>
        </p:nvSpPr>
        <p:spPr>
          <a:xfrm>
            <a:off x="-863600" y="844549"/>
            <a:ext cx="673100" cy="673101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898" name="21"/>
          <p:cNvSpPr/>
          <p:nvPr/>
        </p:nvSpPr>
        <p:spPr>
          <a:xfrm>
            <a:off x="-457200" y="1517650"/>
            <a:ext cx="266700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899" name="53"/>
          <p:cNvSpPr/>
          <p:nvPr/>
        </p:nvSpPr>
        <p:spPr>
          <a:xfrm>
            <a:off x="-863600" y="1784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0" name="21"/>
          <p:cNvSpPr/>
          <p:nvPr/>
        </p:nvSpPr>
        <p:spPr>
          <a:xfrm>
            <a:off x="-457201" y="2457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1" name="53"/>
          <p:cNvSpPr/>
          <p:nvPr/>
        </p:nvSpPr>
        <p:spPr>
          <a:xfrm>
            <a:off x="-863600" y="2724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2" name="21"/>
          <p:cNvSpPr/>
          <p:nvPr/>
        </p:nvSpPr>
        <p:spPr>
          <a:xfrm>
            <a:off x="-457201" y="3397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3" name="53"/>
          <p:cNvSpPr/>
          <p:nvPr/>
        </p:nvSpPr>
        <p:spPr>
          <a:xfrm>
            <a:off x="-863600" y="3663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4" name="21"/>
          <p:cNvSpPr/>
          <p:nvPr/>
        </p:nvSpPr>
        <p:spPr>
          <a:xfrm>
            <a:off x="-457201" y="43370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5" name="53"/>
          <p:cNvSpPr/>
          <p:nvPr/>
        </p:nvSpPr>
        <p:spPr>
          <a:xfrm>
            <a:off x="-863600" y="46037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6" name="21"/>
          <p:cNvSpPr/>
          <p:nvPr/>
        </p:nvSpPr>
        <p:spPr>
          <a:xfrm>
            <a:off x="-457201" y="52768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7" name="53"/>
          <p:cNvSpPr/>
          <p:nvPr/>
        </p:nvSpPr>
        <p:spPr>
          <a:xfrm>
            <a:off x="-863600" y="55435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08" name="21"/>
          <p:cNvSpPr/>
          <p:nvPr/>
        </p:nvSpPr>
        <p:spPr>
          <a:xfrm>
            <a:off x="-457201" y="62166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09" name="53"/>
          <p:cNvSpPr/>
          <p:nvPr/>
        </p:nvSpPr>
        <p:spPr>
          <a:xfrm>
            <a:off x="-863600" y="64833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0" name="21"/>
          <p:cNvSpPr/>
          <p:nvPr/>
        </p:nvSpPr>
        <p:spPr>
          <a:xfrm>
            <a:off x="-457201" y="71564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1" name="53"/>
          <p:cNvSpPr/>
          <p:nvPr/>
        </p:nvSpPr>
        <p:spPr>
          <a:xfrm>
            <a:off x="-863600" y="74231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2" name="21"/>
          <p:cNvSpPr/>
          <p:nvPr/>
        </p:nvSpPr>
        <p:spPr>
          <a:xfrm>
            <a:off x="-457201" y="8096250"/>
            <a:ext cx="266701" cy="2667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21</a:t>
            </a:r>
          </a:p>
        </p:txBody>
      </p:sp>
      <p:sp>
        <p:nvSpPr>
          <p:cNvPr id="913" name="53"/>
          <p:cNvSpPr/>
          <p:nvPr/>
        </p:nvSpPr>
        <p:spPr>
          <a:xfrm>
            <a:off x="-863600" y="8362950"/>
            <a:ext cx="673100" cy="67310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53</a:t>
            </a:r>
          </a:p>
        </p:txBody>
      </p:sp>
      <p:sp>
        <p:nvSpPr>
          <p:cNvPr id="915" name="Rechteck"/>
          <p:cNvSpPr/>
          <p:nvPr/>
        </p:nvSpPr>
        <p:spPr>
          <a:xfrm>
            <a:off x="6502400" y="-19711"/>
            <a:ext cx="3499777" cy="9836812"/>
          </a:xfrm>
          <a:prstGeom prst="rect">
            <a:avLst/>
          </a:prstGeom>
          <a:gradFill>
            <a:gsLst>
              <a:gs pos="16748">
                <a:srgbClr val="2B2B2B"/>
              </a:gs>
              <a:gs pos="100000">
                <a:srgbClr val="2B2B2B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CB306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16" name="Bilder auf Zwischenfolien…"/>
          <p:cNvSpPr txBox="1"/>
          <p:nvPr/>
        </p:nvSpPr>
        <p:spPr>
          <a:xfrm>
            <a:off x="768350" y="3892061"/>
            <a:ext cx="7556501" cy="52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90000"/>
              </a:lnSpc>
              <a:defRPr sz="2100" b="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de-DE" dirty="0"/>
              <a:t>Beispiel</a:t>
            </a:r>
            <a:endParaRPr dirty="0"/>
          </a:p>
          <a:p>
            <a:pPr algn="l">
              <a:lnSpc>
                <a:spcPct val="90000"/>
              </a:lnSpc>
              <a:defRPr sz="17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b="0" dirty="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0915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Benutzerdefiniert</PresentationFormat>
  <Paragraphs>624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32" baseType="lpstr">
      <vt:lpstr>Arial</vt:lpstr>
      <vt:lpstr>Consolas</vt:lpstr>
      <vt:lpstr>DINWeb</vt:lpstr>
      <vt:lpstr>Gill Sans</vt:lpstr>
      <vt:lpstr>Helvetica Light</vt:lpstr>
      <vt:lpstr>Helvetica Neue</vt:lpstr>
      <vt:lpstr>Helvetica Neue Light</vt:lpstr>
      <vt:lpstr>Helvetica Neue Medium</vt:lpstr>
      <vt:lpstr>Helvetica Neue Thin</vt:lpstr>
      <vt:lpstr>Open Sans</vt:lpstr>
      <vt:lpstr>PT Sans</vt:lpstr>
      <vt:lpstr>Roboto Slab Bold</vt:lpstr>
      <vt:lpstr>Roboto Slab Regular</vt:lpstr>
      <vt:lpstr>Trebuchet MS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Ron Kersten</cp:lastModifiedBy>
  <cp:revision>77</cp:revision>
  <dcterms:modified xsi:type="dcterms:W3CDTF">2021-04-07T06:46:19Z</dcterms:modified>
</cp:coreProperties>
</file>