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8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59067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D95-0A02-48E7-A5DE-34D2C50E5BA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2855-3317-45A1-A3C5-4794C38506F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0368-92B9-4F04-A61B-D45E705CE9A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876D-E100-414C-B8B3-BB06D52E8FE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ED81-32EC-4D49-98DD-A1C43D0DEF9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D6866-7720-49EE-992D-7B7B310DCD0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744-647F-4857-8B49-13DD9423C71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77A9-C486-412A-9560-C9B0A0AF8FE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597C-0933-4FA7-B96C-41FC03294F8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A00D-162C-419A-823D-1D14BC9727DB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D643-17AE-4C06-AE06-71DC9F22156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C8F5F62-4715-494A-871F-A48564363C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://msdn.microsoft.com/en-us/library/windows/desktop/bb509644(v=vs.85).aspx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msdn.microsoft.com/en-us/library/windows/desktop/bb206251(v=vs.85).asp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://msdn.microsoft.com/en-us/library/windows/desktop/ff476628(v=vs.85).aspx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s://msdn.microsoft.com/en-us/library/windows/desktop/ff476521(v=vs.85).aspx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msdn.microsoft.com/en-us/library/windows/desktop/ff476518(v=vs.85)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pengameart.org/content/dwarf-fixed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://msdn.microsoft.com/en-us/library/windows/desktop/ff476906(v=vs.85).aspx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/desktop/bb206245(v=vs.85).aspx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8.jpeg"/><Relationship Id="rId7" Type="http://schemas.openxmlformats.org/officeDocument/2006/relationships/hyperlink" Target="http://msdn.microsoft.com/en-us/library/windows/desktop/bb206256(v=vs.85).aspx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wmf"/><Relationship Id="rId4" Type="http://schemas.openxmlformats.org/officeDocument/2006/relationships/hyperlink" Target="http://msdn.microsoft.com/en-us/library/windows/desktop/bb324495(v=vs.85)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Textures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Graphics I Day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Texturing: </a:t>
            </a:r>
            <a:r>
              <a:rPr lang="en-US" sz="3600" dirty="0" smtClean="0">
                <a:solidFill>
                  <a:srgbClr val="7030A0"/>
                </a:solidFill>
              </a:rPr>
              <a:t>ID3D11SamplerState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Samplers are objects that allow us to exert a high degree of </a:t>
            </a:r>
            <a:r>
              <a:rPr lang="en-US" dirty="0" smtClean="0">
                <a:solidFill>
                  <a:srgbClr val="7030A0"/>
                </a:solidFill>
              </a:rPr>
              <a:t>control over how texture data is retrieved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control the active </a:t>
            </a:r>
            <a:r>
              <a:rPr lang="en-US" dirty="0" smtClean="0">
                <a:solidFill>
                  <a:srgbClr val="7030A0"/>
                </a:solidFill>
              </a:rPr>
              <a:t>addressing mode</a:t>
            </a:r>
            <a:r>
              <a:rPr lang="en-US" dirty="0" smtClean="0"/>
              <a:t> on each texture space axis: WRAP, CLAMP</a:t>
            </a:r>
            <a:r>
              <a:rPr lang="en-US" smtClean="0"/>
              <a:t>, MIRROR, </a:t>
            </a:r>
            <a:r>
              <a:rPr lang="en-US" dirty="0" smtClean="0"/>
              <a:t>etc..</a:t>
            </a:r>
          </a:p>
          <a:p>
            <a:r>
              <a:rPr lang="en-US" dirty="0" smtClean="0"/>
              <a:t>They also control </a:t>
            </a:r>
            <a:r>
              <a:rPr lang="en-US" dirty="0" smtClean="0">
                <a:solidFill>
                  <a:srgbClr val="7030A0"/>
                </a:solidFill>
              </a:rPr>
              <a:t>filtering behavior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Texels</a:t>
            </a:r>
            <a:r>
              <a:rPr lang="en-US" dirty="0" smtClean="0"/>
              <a:t>(texture pixels) do not map 1:1 to pixels that are shown on screen.</a:t>
            </a:r>
          </a:p>
          <a:p>
            <a:pPr lvl="1"/>
            <a:r>
              <a:rPr lang="en-US" dirty="0" smtClean="0"/>
              <a:t>In a 3D environment, if an object is far away or at an angle, you don’t need the maximum resolution of the texture.</a:t>
            </a:r>
          </a:p>
          <a:p>
            <a:pPr lvl="1"/>
            <a:r>
              <a:rPr lang="en-US" dirty="0" smtClean="0"/>
              <a:t>The hardware can choose a lower resolution of the texture instead. This in known as </a:t>
            </a:r>
            <a:r>
              <a:rPr lang="en-US" dirty="0" err="1" smtClean="0"/>
              <a:t>Mip</a:t>
            </a:r>
            <a:r>
              <a:rPr lang="en-US" dirty="0" smtClean="0"/>
              <a:t>-Mapping.</a:t>
            </a:r>
          </a:p>
          <a:p>
            <a:pPr lvl="1"/>
            <a:r>
              <a:rPr lang="en-US" dirty="0" smtClean="0"/>
              <a:t>As long as your texture has a </a:t>
            </a:r>
            <a:r>
              <a:rPr lang="en-US" dirty="0" err="1" smtClean="0"/>
              <a:t>Mip</a:t>
            </a:r>
            <a:r>
              <a:rPr lang="en-US" dirty="0" smtClean="0"/>
              <a:t>-Map pyramid this behavior is automatic.</a:t>
            </a:r>
          </a:p>
          <a:p>
            <a:pPr lvl="1"/>
            <a:r>
              <a:rPr lang="en-US" dirty="0" smtClean="0"/>
              <a:t>Samplers allow you to choose one of many filter modes that determine how the various levels are combined.</a:t>
            </a:r>
          </a:p>
          <a:p>
            <a:pPr lvl="1"/>
            <a:r>
              <a:rPr lang="en-US" dirty="0" smtClean="0"/>
              <a:t>The chosen behavior can have a </a:t>
            </a:r>
            <a:r>
              <a:rPr lang="en-US" dirty="0" smtClean="0">
                <a:solidFill>
                  <a:srgbClr val="7030A0"/>
                </a:solidFill>
              </a:rPr>
              <a:t>major impact on visual quality</a:t>
            </a:r>
            <a:r>
              <a:rPr lang="en-US" dirty="0" smtClean="0"/>
              <a:t>.  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  <p:pic>
        <p:nvPicPr>
          <p:cNvPr id="5" name="Picture 14" descr="C:\Users\lnorri\AppData\Local\Microsoft\Windows\Temporary Internet Files\Content.IE5\LCZF3MRJ\MC900293876[1].wmf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257800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ID3D11ShaderResourceView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Shader</a:t>
            </a:r>
            <a:r>
              <a:rPr lang="en-US" dirty="0" smtClean="0"/>
              <a:t> Resource View(</a:t>
            </a:r>
            <a:r>
              <a:rPr lang="en-US" dirty="0" smtClean="0">
                <a:solidFill>
                  <a:srgbClr val="7030A0"/>
                </a:solidFill>
              </a:rPr>
              <a:t>SRV</a:t>
            </a:r>
            <a:r>
              <a:rPr lang="en-US" dirty="0" smtClean="0"/>
              <a:t>) is required to </a:t>
            </a:r>
            <a:r>
              <a:rPr lang="en-US" dirty="0" smtClean="0">
                <a:solidFill>
                  <a:srgbClr val="7030A0"/>
                </a:solidFill>
              </a:rPr>
              <a:t>bind</a:t>
            </a:r>
            <a:r>
              <a:rPr lang="en-US" dirty="0" smtClean="0"/>
              <a:t> certain resources like </a:t>
            </a:r>
            <a:r>
              <a:rPr lang="en-US" dirty="0" smtClean="0">
                <a:solidFill>
                  <a:srgbClr val="7030A0"/>
                </a:solidFill>
              </a:rPr>
              <a:t>textures and particular types of buffers</a:t>
            </a:r>
            <a:r>
              <a:rPr lang="en-US" dirty="0" smtClean="0"/>
              <a:t> to the rendering </a:t>
            </a:r>
            <a:r>
              <a:rPr lang="en-US" dirty="0" smtClean="0">
                <a:solidFill>
                  <a:srgbClr val="7030A0"/>
                </a:solidFill>
              </a:rPr>
              <a:t>pipeline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SRV allows a </a:t>
            </a:r>
            <a:r>
              <a:rPr lang="en-US" dirty="0" smtClean="0">
                <a:solidFill>
                  <a:srgbClr val="7030A0"/>
                </a:solidFill>
              </a:rPr>
              <a:t>pipeline stage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7030A0"/>
                </a:solidFill>
              </a:rPr>
              <a:t>READ</a:t>
            </a:r>
            <a:r>
              <a:rPr lang="en-US" dirty="0" smtClean="0"/>
              <a:t> data from a resource but </a:t>
            </a:r>
            <a:r>
              <a:rPr lang="en-US" dirty="0" smtClean="0">
                <a:solidFill>
                  <a:srgbClr val="7030A0"/>
                </a:solidFill>
              </a:rPr>
              <a:t>not WRITE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example: </a:t>
            </a:r>
            <a:r>
              <a:rPr lang="en-US" dirty="0" smtClean="0">
                <a:solidFill>
                  <a:srgbClr val="7030A0"/>
                </a:solidFill>
              </a:rPr>
              <a:t>to sample a texture</a:t>
            </a:r>
            <a:r>
              <a:rPr lang="en-US" dirty="0" smtClean="0"/>
              <a:t> in the pixel </a:t>
            </a:r>
            <a:r>
              <a:rPr lang="en-US" dirty="0" err="1" smtClean="0"/>
              <a:t>shader</a:t>
            </a:r>
            <a:r>
              <a:rPr lang="en-US" dirty="0" smtClean="0"/>
              <a:t> stage, you must first </a:t>
            </a:r>
            <a:r>
              <a:rPr lang="en-US" dirty="0" smtClean="0">
                <a:solidFill>
                  <a:srgbClr val="7030A0"/>
                </a:solidFill>
              </a:rPr>
              <a:t>bind the corresponding SRV</a:t>
            </a:r>
            <a:r>
              <a:rPr lang="en-US" dirty="0" smtClean="0"/>
              <a:t> to the appropriate </a:t>
            </a:r>
            <a:r>
              <a:rPr lang="en-US" dirty="0" smtClean="0">
                <a:solidFill>
                  <a:srgbClr val="7030A0"/>
                </a:solidFill>
              </a:rPr>
              <a:t>texture slot</a:t>
            </a:r>
            <a:r>
              <a:rPr lang="en-US" dirty="0" smtClean="0"/>
              <a:t> in the stage.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Pixel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388" y="2298940"/>
            <a:ext cx="8991600" cy="32316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texture2D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baseTexture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register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t0 );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first texture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texture2D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detailTexture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register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t1 );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second texture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SamplerState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filters[2] 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register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s0 );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filter 0 using CLAMP, filter 1 using WRAP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Pixel </a:t>
            </a:r>
            <a:r>
              <a:rPr lang="en-US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shader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performing multi-texturing with a detail texture on a second UV channel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 simple optimization would be to pack both UV sets into a single register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float2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baseUV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TEXCOORD0,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float2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detailUV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TEXCOORD1,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modulate : COLOR) : SV_TARGET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float4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baseColor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baseTexture.Sample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filters[0],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baseUV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 * modulate;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get base color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float4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detailColor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detailTexture.Sample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filters[1],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detailUV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get detail effect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float4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finalColor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(lerp(baseColor.rgb, detailColor.rgb,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detailColor.a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baseColor.a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finalColor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return a transition based on the detail alpha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FPS Style Flythrough Camera: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Step 1: Do you have a </a:t>
            </a:r>
            <a:r>
              <a:rPr lang="en-US" dirty="0" smtClean="0">
                <a:solidFill>
                  <a:srgbClr val="7030A0"/>
                </a:solidFill>
              </a:rPr>
              <a:t>World Space Camera Matrix?.</a:t>
            </a:r>
          </a:p>
          <a:p>
            <a:r>
              <a:rPr lang="en-US" dirty="0" smtClean="0"/>
              <a:t>Step 2: </a:t>
            </a:r>
            <a:r>
              <a:rPr lang="en-US" dirty="0" smtClean="0">
                <a:solidFill>
                  <a:srgbClr val="7030A0"/>
                </a:solidFill>
              </a:rPr>
              <a:t>Motion</a:t>
            </a:r>
          </a:p>
          <a:p>
            <a:pPr lvl="1"/>
            <a:r>
              <a:rPr lang="en-US" dirty="0" smtClean="0"/>
              <a:t>Get Input via: GetCursorPos() &amp; GetAsyncKeystate()</a:t>
            </a:r>
          </a:p>
          <a:p>
            <a:pPr lvl="1"/>
            <a:r>
              <a:rPr lang="en-US" dirty="0" smtClean="0"/>
              <a:t>Forwards &amp; Backwards: Local Z Translation</a:t>
            </a:r>
          </a:p>
          <a:p>
            <a:pPr lvl="1"/>
            <a:r>
              <a:rPr lang="en-US" dirty="0" smtClean="0"/>
              <a:t>Strafe Right &amp; Left : Local X Translation</a:t>
            </a:r>
          </a:p>
          <a:p>
            <a:pPr lvl="1"/>
            <a:r>
              <a:rPr lang="en-US" dirty="0" smtClean="0"/>
              <a:t>Fly Up &amp; Down: Global Y Translation</a:t>
            </a:r>
          </a:p>
          <a:p>
            <a:pPr lvl="1"/>
            <a:r>
              <a:rPr lang="en-US" dirty="0" smtClean="0"/>
              <a:t>Look Up &amp; Down: Local X Rotation</a:t>
            </a:r>
          </a:p>
          <a:p>
            <a:pPr lvl="1"/>
            <a:r>
              <a:rPr lang="en-US" dirty="0" smtClean="0"/>
              <a:t>Look Right &amp; Left: Global Y Rotation</a:t>
            </a:r>
          </a:p>
          <a:p>
            <a:r>
              <a:rPr lang="en-US" dirty="0" smtClean="0"/>
              <a:t>Step 3: Convert modified </a:t>
            </a:r>
            <a:r>
              <a:rPr lang="en-US" dirty="0" smtClean="0">
                <a:solidFill>
                  <a:srgbClr val="7030A0"/>
                </a:solidFill>
              </a:rPr>
              <a:t>Camera Matrix to View Space by taking inverse.</a:t>
            </a:r>
          </a:p>
          <a:p>
            <a:pPr>
              <a:buNone/>
            </a:pPr>
            <a:r>
              <a:rPr lang="en-US" i="1" dirty="0" smtClean="0">
                <a:solidFill>
                  <a:srgbClr val="7030A0"/>
                </a:solidFill>
              </a:rPr>
              <a:t>Example Global Rotation:</a:t>
            </a:r>
          </a:p>
          <a:p>
            <a:pPr lvl="1"/>
            <a:r>
              <a:rPr lang="en-US" i="1" dirty="0" smtClean="0"/>
              <a:t>Save matrix position</a:t>
            </a:r>
          </a:p>
          <a:p>
            <a:pPr lvl="1"/>
            <a:r>
              <a:rPr lang="en-US" i="1" dirty="0" smtClean="0"/>
              <a:t>Place matrix at origin.(alter position only)</a:t>
            </a:r>
          </a:p>
          <a:p>
            <a:pPr lvl="1"/>
            <a:r>
              <a:rPr lang="en-US" i="1" dirty="0" smtClean="0"/>
              <a:t>Multiply matrices in reverse order.</a:t>
            </a:r>
          </a:p>
          <a:p>
            <a:pPr lvl="1"/>
            <a:r>
              <a:rPr lang="en-US" i="1" dirty="0" smtClean="0"/>
              <a:t>Finally restore original position.  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textures to look correct!</a:t>
            </a:r>
          </a:p>
          <a:p>
            <a:pPr lvl="1"/>
            <a:r>
              <a:rPr lang="en-US" dirty="0" smtClean="0"/>
              <a:t>You’ll want camera movement to be sure of this.</a:t>
            </a:r>
          </a:p>
          <a:p>
            <a:pPr lvl="2"/>
            <a:r>
              <a:rPr lang="en-US" dirty="0" smtClean="0"/>
              <a:t>Textures will look grainy </a:t>
            </a:r>
            <a:r>
              <a:rPr lang="en-US" smtClean="0"/>
              <a:t>when camera moves!</a:t>
            </a:r>
            <a:endParaRPr lang="en-US" dirty="0" smtClean="0"/>
          </a:p>
          <a:p>
            <a:pPr lvl="1"/>
            <a:r>
              <a:rPr lang="en-US" dirty="0" smtClean="0"/>
              <a:t>Proper texture memory including </a:t>
            </a:r>
            <a:r>
              <a:rPr lang="en-US" dirty="0" err="1" smtClean="0"/>
              <a:t>mip</a:t>
            </a:r>
            <a:r>
              <a:rPr lang="en-US" dirty="0" smtClean="0"/>
              <a:t> maps must be loaded.</a:t>
            </a:r>
          </a:p>
          <a:p>
            <a:pPr lvl="2"/>
            <a:r>
              <a:rPr lang="en-US" dirty="0" smtClean="0"/>
              <a:t>The initial data is in the form of an array.</a:t>
            </a:r>
          </a:p>
          <a:p>
            <a:pPr lvl="1"/>
            <a:r>
              <a:rPr lang="en-US" dirty="0" smtClean="0"/>
              <a:t>Your sampler correctly describing how to use this memory.</a:t>
            </a:r>
          </a:p>
          <a:p>
            <a:pPr lvl="1"/>
            <a:endParaRPr lang="en-US" dirty="0" smtClean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  <p:pic>
        <p:nvPicPr>
          <p:cNvPr id="5" name="Picture 14" descr="C:\Users\lnorri\AppData\Local\Microsoft\Windows\Temporary Internet Files\Content.IE5\LCZF3MRJ\MC900293876[1].wmf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Modern Texturing: Beyond Color</a:t>
            </a:r>
            <a:endParaRPr lang="en-US" sz="3600" dirty="0"/>
          </a:p>
        </p:txBody>
      </p:sp>
      <p:pic>
        <p:nvPicPr>
          <p:cNvPr id="7" name="Content Placeholder 6" descr="Dwarf1.png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 flipH="1">
            <a:off x="205066" y="2133600"/>
            <a:ext cx="4572000" cy="3573128"/>
          </a:xfrm>
        </p:spPr>
      </p:pic>
      <p:pic>
        <p:nvPicPr>
          <p:cNvPr id="9" name="Picture 8" descr="Dwarf2.png">
            <a:hlinkClick r:id="rId2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1000" y="2133600"/>
            <a:ext cx="4777066" cy="3581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Texturing: Applications.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Diffuse Maps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Color data</a:t>
            </a:r>
            <a:r>
              <a:rPr lang="en-US" dirty="0" smtClean="0"/>
              <a:t> mapped across polygons. What people commonly think of when we refer to textures.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Specular</a:t>
            </a:r>
            <a:r>
              <a:rPr lang="en-US" dirty="0" smtClean="0">
                <a:solidFill>
                  <a:srgbClr val="7030A0"/>
                </a:solidFill>
              </a:rPr>
              <a:t> Maps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Lighting control map, controls the </a:t>
            </a:r>
            <a:r>
              <a:rPr lang="en-US" dirty="0" smtClean="0">
                <a:solidFill>
                  <a:srgbClr val="7030A0"/>
                </a:solidFill>
              </a:rPr>
              <a:t>“shininess”</a:t>
            </a:r>
            <a:r>
              <a:rPr lang="en-US" dirty="0" smtClean="0"/>
              <a:t> of a surface.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Normal Maps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Lighting control map, adds </a:t>
            </a:r>
            <a:r>
              <a:rPr lang="en-US" dirty="0" smtClean="0">
                <a:solidFill>
                  <a:srgbClr val="7030A0"/>
                </a:solidFill>
              </a:rPr>
              <a:t>per-pixel </a:t>
            </a:r>
            <a:r>
              <a:rPr lang="en-US" dirty="0" err="1" smtClean="0">
                <a:solidFill>
                  <a:srgbClr val="7030A0"/>
                </a:solidFill>
              </a:rPr>
              <a:t>normals</a:t>
            </a:r>
            <a:r>
              <a:rPr lang="en-US" dirty="0" smtClean="0"/>
              <a:t> to create the illusion of more detailed geometry.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Reflection / Environment Maps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Used to help simulate highly </a:t>
            </a:r>
            <a:r>
              <a:rPr lang="en-US" dirty="0" smtClean="0">
                <a:solidFill>
                  <a:srgbClr val="7030A0"/>
                </a:solidFill>
              </a:rPr>
              <a:t>reflective surfaces</a:t>
            </a:r>
            <a:r>
              <a:rPr lang="en-US" dirty="0" smtClean="0"/>
              <a:t> such as smooth metal, glass and certain plastics.</a:t>
            </a:r>
          </a:p>
          <a:p>
            <a:pPr lvl="1"/>
            <a:r>
              <a:rPr lang="en-US" dirty="0" smtClean="0"/>
              <a:t>Also may be used to inexpensively represent distant scenery, typically called a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SkyBox</a:t>
            </a:r>
            <a:r>
              <a:rPr lang="en-US" dirty="0" smtClean="0">
                <a:solidFill>
                  <a:srgbClr val="7030A0"/>
                </a:solidFill>
              </a:rPr>
              <a:t>”.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Texturing: Kinds of Textures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1D </a:t>
            </a:r>
            <a:r>
              <a:rPr lang="en-US" dirty="0" smtClean="0"/>
              <a:t>(ID3DTexture1D)</a:t>
            </a:r>
          </a:p>
          <a:p>
            <a:pPr lvl="1"/>
            <a:r>
              <a:rPr lang="en-US" dirty="0" smtClean="0"/>
              <a:t>Gradient maps, Cell Shading, misc data storage.</a:t>
            </a:r>
          </a:p>
          <a:p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D Array </a:t>
            </a:r>
            <a:r>
              <a:rPr lang="en-US" dirty="0" smtClean="0"/>
              <a:t>(ID3DTexture1D)</a:t>
            </a:r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/>
              <a:t>An array of 1D textures that are all the same size and format.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2D </a:t>
            </a:r>
            <a:r>
              <a:rPr lang="en-US" dirty="0" smtClean="0"/>
              <a:t>(ID3DTexture2D)</a:t>
            </a:r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Most common</a:t>
            </a:r>
            <a:r>
              <a:rPr lang="en-US" dirty="0" smtClean="0"/>
              <a:t> type, Diffuse maps, </a:t>
            </a:r>
            <a:r>
              <a:rPr lang="en-US" dirty="0" err="1" smtClean="0"/>
              <a:t>Specular</a:t>
            </a:r>
            <a:r>
              <a:rPr lang="en-US" dirty="0" smtClean="0"/>
              <a:t> maps, Normal maps, Detail maps, Blend Maps, etc…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2D Array </a:t>
            </a:r>
            <a:r>
              <a:rPr lang="en-US" dirty="0" smtClean="0"/>
              <a:t>(ID3DTexture2D)</a:t>
            </a:r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/>
              <a:t>An array of 2D textures that are all the same size and format.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3D </a:t>
            </a:r>
            <a:r>
              <a:rPr lang="en-US" dirty="0" smtClean="0"/>
              <a:t>(ID3DTexture3D)</a:t>
            </a:r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/>
              <a:t>Least common type, can be used for volumetric type effects and many other effects where 2D surface data is not enough.</a:t>
            </a:r>
          </a:p>
          <a:p>
            <a:r>
              <a:rPr lang="en-US" dirty="0" smtClean="0"/>
              <a:t>CUBE</a:t>
            </a:r>
            <a:r>
              <a:rPr lang="en-US" dirty="0" smtClean="0">
                <a:solidFill>
                  <a:srgbClr val="7030A0"/>
                </a:solidFill>
              </a:rPr>
              <a:t>* </a:t>
            </a:r>
            <a:r>
              <a:rPr lang="en-US" dirty="0" smtClean="0"/>
              <a:t>(ID3DTexture2D)</a:t>
            </a:r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/>
              <a:t>Comprised of </a:t>
            </a:r>
            <a:r>
              <a:rPr lang="en-US" dirty="0" smtClean="0">
                <a:solidFill>
                  <a:srgbClr val="7030A0"/>
                </a:solidFill>
              </a:rPr>
              <a:t>6 2D textures forming an inward facing cube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7030A0"/>
                </a:solidFill>
              </a:rPr>
              <a:t>Common in most games</a:t>
            </a:r>
            <a:r>
              <a:rPr lang="en-US" dirty="0" smtClean="0"/>
              <a:t>, Reflection maps, Sky Boxes, Environment maps. Often sampled with a directional vector.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*</a:t>
            </a:r>
            <a:r>
              <a:rPr lang="en-US" dirty="0" smtClean="0"/>
              <a:t>Cube Maps are </a:t>
            </a:r>
            <a:r>
              <a:rPr lang="en-US" dirty="0" smtClean="0">
                <a:solidFill>
                  <a:srgbClr val="7030A0"/>
                </a:solidFill>
              </a:rPr>
              <a:t>a specialized form of the 2D Array</a:t>
            </a:r>
            <a:r>
              <a:rPr lang="en-US" dirty="0" smtClean="0"/>
              <a:t> type.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Texturing: UV 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Describes </a:t>
            </a:r>
            <a:r>
              <a:rPr lang="en-US" dirty="0" smtClean="0">
                <a:solidFill>
                  <a:srgbClr val="7030A0"/>
                </a:solidFill>
              </a:rPr>
              <a:t>where a vertex falls within a texture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describing the three UV’s across a triangles surface we instruct our hardware </a:t>
            </a:r>
            <a:r>
              <a:rPr lang="en-US" dirty="0" smtClean="0">
                <a:solidFill>
                  <a:srgbClr val="7030A0"/>
                </a:solidFill>
              </a:rPr>
              <a:t>how to display the image on the surface</a:t>
            </a:r>
            <a:r>
              <a:rPr lang="en-US" dirty="0" smtClean="0"/>
              <a:t> of the polygon.</a:t>
            </a:r>
          </a:p>
          <a:p>
            <a:r>
              <a:rPr lang="en-US" dirty="0" smtClean="0"/>
              <a:t>UV data(</a:t>
            </a:r>
            <a:r>
              <a:rPr lang="en-US" dirty="0" smtClean="0">
                <a:solidFill>
                  <a:srgbClr val="7030A0"/>
                </a:solidFill>
              </a:rPr>
              <a:t>Texture Space</a:t>
            </a:r>
            <a:r>
              <a:rPr lang="en-US" dirty="0" smtClean="0"/>
              <a:t>) is </a:t>
            </a:r>
            <a:r>
              <a:rPr lang="en-US" dirty="0" smtClean="0">
                <a:solidFill>
                  <a:srgbClr val="7030A0"/>
                </a:solidFill>
              </a:rPr>
              <a:t>independent of the 3D Space</a:t>
            </a:r>
            <a:r>
              <a:rPr lang="en-US" dirty="0" smtClean="0"/>
              <a:t>.</a:t>
            </a:r>
          </a:p>
        </p:txBody>
      </p:sp>
      <p:pic>
        <p:nvPicPr>
          <p:cNvPr id="4" name="Picture 3" descr="UVCoor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5052" y="3107761"/>
            <a:ext cx="6266296" cy="3597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Texturing: D3D UV Space</a:t>
            </a:r>
            <a:endParaRPr lang="en-US" dirty="0"/>
          </a:p>
        </p:txBody>
      </p:sp>
      <p:pic>
        <p:nvPicPr>
          <p:cNvPr id="4" name="Content Placeholder 3" descr="UV_mapp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1600200"/>
            <a:ext cx="5080000" cy="5080000"/>
          </a:xfrm>
        </p:spPr>
      </p:pic>
      <p:pic>
        <p:nvPicPr>
          <p:cNvPr id="5" name="Picture 14" descr="C:\Users\lnorri\AppData\Local\Microsoft\Windows\Temporary Internet Files\Content.IE5\LCZF3MRJ\MC900293876[1].wmf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Texturing: UV data beyond 0-1</a:t>
            </a:r>
            <a:endParaRPr lang="en-US" dirty="0"/>
          </a:p>
        </p:txBody>
      </p:sp>
      <p:pic>
        <p:nvPicPr>
          <p:cNvPr id="4" name="Picture 3" descr="dx_texturing_sing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81200"/>
            <a:ext cx="1295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 descr="dx_texturing_wra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600200"/>
            <a:ext cx="21336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 descr="dx_texturing_mirr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600200"/>
            <a:ext cx="21336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6" descr="dx_texturing_cla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4191000"/>
            <a:ext cx="21336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7" descr="dx_texturing_bord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0" y="4191000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30250" y="3276600"/>
            <a:ext cx="6094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100" dirty="0">
                <a:latin typeface="Courier New" pitchFamily="49" charset="0"/>
              </a:rPr>
              <a:t>(0,1)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30250" y="1752600"/>
            <a:ext cx="6094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100" dirty="0">
                <a:latin typeface="Courier New" pitchFamily="49" charset="0"/>
              </a:rPr>
              <a:t>(0,0)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38400" y="1752600"/>
            <a:ext cx="6094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100" dirty="0">
                <a:latin typeface="Courier New" pitchFamily="49" charset="0"/>
              </a:rPr>
              <a:t>(1,0)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438400" y="3276600"/>
            <a:ext cx="6094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100" dirty="0">
                <a:latin typeface="Courier New" pitchFamily="49" charset="0"/>
              </a:rPr>
              <a:t>(1,1)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1219200" y="19812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1219200" y="1981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177925" y="19399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476500" y="19399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177925" y="32385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476500" y="32385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2514600" y="2128838"/>
            <a:ext cx="1627188" cy="184150"/>
          </a:xfrm>
          <a:custGeom>
            <a:avLst/>
            <a:gdLst>
              <a:gd name="T0" fmla="*/ 0 w 1841"/>
              <a:gd name="T1" fmla="*/ 0 h 209"/>
              <a:gd name="T2" fmla="*/ 2147483647 w 1841"/>
              <a:gd name="T3" fmla="*/ 2147483647 h 209"/>
              <a:gd name="T4" fmla="*/ 0 60000 65536"/>
              <a:gd name="T5" fmla="*/ 0 60000 65536"/>
              <a:gd name="T6" fmla="*/ 0 w 1841"/>
              <a:gd name="T7" fmla="*/ 0 h 209"/>
              <a:gd name="T8" fmla="*/ 1841 w 1841"/>
              <a:gd name="T9" fmla="*/ 209 h 20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41" h="209">
                <a:moveTo>
                  <a:pt x="0" y="0"/>
                </a:moveTo>
                <a:lnTo>
                  <a:pt x="1841" y="209"/>
                </a:lnTo>
              </a:path>
            </a:pathLst>
          </a:cu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2514600" y="1981200"/>
            <a:ext cx="2324100" cy="338138"/>
          </a:xfrm>
          <a:custGeom>
            <a:avLst/>
            <a:gdLst>
              <a:gd name="T0" fmla="*/ 0 w 1464"/>
              <a:gd name="T1" fmla="*/ 0 h 213"/>
              <a:gd name="T2" fmla="*/ 2147483647 w 1464"/>
              <a:gd name="T3" fmla="*/ 2147483647 h 213"/>
              <a:gd name="T4" fmla="*/ 0 60000 65536"/>
              <a:gd name="T5" fmla="*/ 0 60000 65536"/>
              <a:gd name="T6" fmla="*/ 0 w 1464"/>
              <a:gd name="T7" fmla="*/ 0 h 213"/>
              <a:gd name="T8" fmla="*/ 1464 w 1464"/>
              <a:gd name="T9" fmla="*/ 213 h 2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64" h="213">
                <a:moveTo>
                  <a:pt x="0" y="0"/>
                </a:moveTo>
                <a:lnTo>
                  <a:pt x="1464" y="213"/>
                </a:lnTo>
              </a:path>
            </a:pathLst>
          </a:cu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2514600" y="3024188"/>
            <a:ext cx="2333625" cy="252412"/>
          </a:xfrm>
          <a:custGeom>
            <a:avLst/>
            <a:gdLst>
              <a:gd name="T0" fmla="*/ 0 w 1470"/>
              <a:gd name="T1" fmla="*/ 2147483647 h 159"/>
              <a:gd name="T2" fmla="*/ 2147483647 w 1470"/>
              <a:gd name="T3" fmla="*/ 0 h 159"/>
              <a:gd name="T4" fmla="*/ 0 60000 65536"/>
              <a:gd name="T5" fmla="*/ 0 60000 65536"/>
              <a:gd name="T6" fmla="*/ 0 w 1470"/>
              <a:gd name="T7" fmla="*/ 0 h 159"/>
              <a:gd name="T8" fmla="*/ 1470 w 1470"/>
              <a:gd name="T9" fmla="*/ 159 h 15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70" h="159">
                <a:moveTo>
                  <a:pt x="0" y="159"/>
                </a:moveTo>
                <a:lnTo>
                  <a:pt x="1470" y="0"/>
                </a:lnTo>
              </a:path>
            </a:pathLst>
          </a:cu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2514600" y="3019425"/>
            <a:ext cx="1628775" cy="142875"/>
          </a:xfrm>
          <a:custGeom>
            <a:avLst/>
            <a:gdLst>
              <a:gd name="T0" fmla="*/ 0 w 1842"/>
              <a:gd name="T1" fmla="*/ 2147483647 h 162"/>
              <a:gd name="T2" fmla="*/ 2147483647 w 1842"/>
              <a:gd name="T3" fmla="*/ 0 h 162"/>
              <a:gd name="T4" fmla="*/ 0 60000 65536"/>
              <a:gd name="T5" fmla="*/ 0 60000 65536"/>
              <a:gd name="T6" fmla="*/ 0 w 1842"/>
              <a:gd name="T7" fmla="*/ 0 h 162"/>
              <a:gd name="T8" fmla="*/ 1842 w 1842"/>
              <a:gd name="T9" fmla="*/ 162 h 1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42" h="162">
                <a:moveTo>
                  <a:pt x="0" y="162"/>
                </a:moveTo>
                <a:lnTo>
                  <a:pt x="1842" y="0"/>
                </a:lnTo>
              </a:path>
            </a:pathLst>
          </a:cu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140200" y="2314575"/>
            <a:ext cx="703263" cy="703263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4114800" y="3733800"/>
            <a:ext cx="8691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dirty="0"/>
              <a:t>WRAP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6629400" y="3733800"/>
            <a:ext cx="11384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dirty="0"/>
              <a:t>MIRROR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629400" y="6338888"/>
            <a:ext cx="11689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dirty="0"/>
              <a:t>BORDER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038600" y="6338888"/>
            <a:ext cx="9653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dirty="0"/>
              <a:t>CLAMP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096000" y="4191000"/>
            <a:ext cx="2133600" cy="213360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" name="Picture 14" descr="C:\Users\lnorri\AppData\Local\Microsoft\Windows\Temporary Internet Files\Content.IE5\LCZF3MRJ\MC900293876[1].wmf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Pixel </a:t>
            </a:r>
            <a:r>
              <a:rPr lang="en-US" dirty="0" err="1" smtClean="0"/>
              <a:t>Shader</a:t>
            </a:r>
            <a:r>
              <a:rPr lang="en-US" dirty="0" smtClean="0"/>
              <a:t>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This stage </a:t>
            </a:r>
            <a:r>
              <a:rPr lang="en-US" dirty="0" smtClean="0">
                <a:solidFill>
                  <a:srgbClr val="7030A0"/>
                </a:solidFill>
              </a:rPr>
              <a:t>receives the output from the </a:t>
            </a:r>
            <a:r>
              <a:rPr lang="en-US" dirty="0" err="1" smtClean="0">
                <a:solidFill>
                  <a:srgbClr val="7030A0"/>
                </a:solidFill>
              </a:rPr>
              <a:t>rasterizer</a:t>
            </a:r>
            <a:r>
              <a:rPr lang="en-US" dirty="0" smtClean="0">
                <a:solidFill>
                  <a:srgbClr val="7030A0"/>
                </a:solidFill>
              </a:rPr>
              <a:t> stage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 err="1" smtClean="0">
                <a:solidFill>
                  <a:srgbClr val="7030A0"/>
                </a:solidFill>
              </a:rPr>
              <a:t>rasterized</a:t>
            </a:r>
            <a:r>
              <a:rPr lang="en-US" dirty="0" smtClean="0">
                <a:solidFill>
                  <a:srgbClr val="7030A0"/>
                </a:solidFill>
              </a:rPr>
              <a:t> pixel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7030A0"/>
                </a:solidFill>
              </a:rPr>
              <a:t>operated on by </a:t>
            </a:r>
            <a:r>
              <a:rPr lang="en-US" dirty="0" smtClean="0"/>
              <a:t>the currently bound </a:t>
            </a:r>
            <a:r>
              <a:rPr lang="en-US" dirty="0" smtClean="0">
                <a:solidFill>
                  <a:srgbClr val="7030A0"/>
                </a:solidFill>
              </a:rPr>
              <a:t>pixel </a:t>
            </a:r>
            <a:r>
              <a:rPr lang="en-US" dirty="0" err="1" smtClean="0">
                <a:solidFill>
                  <a:srgbClr val="7030A0"/>
                </a:solidFill>
              </a:rPr>
              <a:t>shader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pixel </a:t>
            </a:r>
            <a:r>
              <a:rPr lang="en-US" dirty="0" err="1" smtClean="0"/>
              <a:t>shader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determines the color</a:t>
            </a:r>
            <a:r>
              <a:rPr lang="en-US" dirty="0" smtClean="0"/>
              <a:t> that is actually </a:t>
            </a:r>
            <a:r>
              <a:rPr lang="en-US" dirty="0" smtClean="0">
                <a:solidFill>
                  <a:srgbClr val="7030A0"/>
                </a:solidFill>
              </a:rPr>
              <a:t>sent to the Output Merger</a:t>
            </a:r>
            <a:r>
              <a:rPr lang="en-US" dirty="0" smtClean="0"/>
              <a:t> Stage.</a:t>
            </a:r>
          </a:p>
          <a:p>
            <a:r>
              <a:rPr lang="en-US" dirty="0" smtClean="0"/>
              <a:t>From there the OM Stage determines if we discard, blend, or display a resulting pixel as is.</a:t>
            </a:r>
          </a:p>
          <a:p>
            <a:r>
              <a:rPr lang="en-US" dirty="0" smtClean="0"/>
              <a:t>Because the pixel </a:t>
            </a:r>
            <a:r>
              <a:rPr lang="en-US" dirty="0" err="1" smtClean="0"/>
              <a:t>shader</a:t>
            </a:r>
            <a:r>
              <a:rPr lang="en-US" dirty="0" smtClean="0"/>
              <a:t> output is </a:t>
            </a:r>
            <a:r>
              <a:rPr lang="en-US" dirty="0" smtClean="0">
                <a:solidFill>
                  <a:srgbClr val="7030A0"/>
                </a:solidFill>
              </a:rPr>
              <a:t>generally color data</a:t>
            </a:r>
            <a:r>
              <a:rPr lang="en-US" dirty="0" smtClean="0"/>
              <a:t> on the surface of a triangle, it is the most </a:t>
            </a:r>
            <a:r>
              <a:rPr lang="en-US" dirty="0" smtClean="0">
                <a:solidFill>
                  <a:srgbClr val="7030A0"/>
                </a:solidFill>
              </a:rPr>
              <a:t>logical place to sample texture data</a:t>
            </a:r>
            <a:r>
              <a:rPr lang="en-US" dirty="0" smtClean="0"/>
              <a:t>. (At least as far as surface color is concerned)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Every </a:t>
            </a:r>
            <a:r>
              <a:rPr lang="en-US" dirty="0">
                <a:solidFill>
                  <a:srgbClr val="7030A0"/>
                </a:solidFill>
              </a:rPr>
              <a:t>p</a:t>
            </a:r>
            <a:r>
              <a:rPr lang="en-US" dirty="0" smtClean="0">
                <a:solidFill>
                  <a:srgbClr val="7030A0"/>
                </a:solidFill>
              </a:rPr>
              <a:t>rogrammable </a:t>
            </a:r>
            <a:r>
              <a:rPr lang="en-US" dirty="0">
                <a:solidFill>
                  <a:srgbClr val="7030A0"/>
                </a:solidFill>
              </a:rPr>
              <a:t>s</a:t>
            </a:r>
            <a:r>
              <a:rPr lang="en-US" dirty="0" smtClean="0">
                <a:solidFill>
                  <a:srgbClr val="7030A0"/>
                </a:solidFill>
              </a:rPr>
              <a:t>tage can access textures</a:t>
            </a:r>
            <a:r>
              <a:rPr lang="en-US" dirty="0" smtClean="0"/>
              <a:t>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 </a:t>
            </a:r>
            <a:r>
              <a:rPr lang="en-US" dirty="0" err="1" smtClean="0"/>
              <a:t>Shader</a:t>
            </a:r>
            <a:r>
              <a:rPr lang="en-US" dirty="0" smtClean="0"/>
              <a:t>: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You may have noticed </a:t>
            </a:r>
            <a:r>
              <a:rPr lang="en-US" dirty="0" smtClean="0">
                <a:solidFill>
                  <a:srgbClr val="7030A0"/>
                </a:solidFill>
              </a:rPr>
              <a:t>UV data is stored on a per-vertex</a:t>
            </a:r>
            <a:r>
              <a:rPr lang="en-US" dirty="0" smtClean="0"/>
              <a:t> basis. Three points on a texture do not seem like enough information to fill the interior of a triangle.</a:t>
            </a:r>
          </a:p>
          <a:p>
            <a:r>
              <a:rPr lang="en-US" dirty="0" smtClean="0"/>
              <a:t>One </a:t>
            </a:r>
            <a:r>
              <a:rPr lang="en-US" dirty="0" smtClean="0">
                <a:solidFill>
                  <a:srgbClr val="7030A0"/>
                </a:solidFill>
              </a:rPr>
              <a:t>key feature</a:t>
            </a:r>
            <a:r>
              <a:rPr lang="en-US" dirty="0" smtClean="0"/>
              <a:t> of the Pixel </a:t>
            </a:r>
            <a:r>
              <a:rPr lang="en-US" dirty="0" err="1" smtClean="0"/>
              <a:t>Shader</a:t>
            </a:r>
            <a:r>
              <a:rPr lang="en-US" dirty="0" smtClean="0"/>
              <a:t> Stage is the ability to </a:t>
            </a:r>
            <a:r>
              <a:rPr lang="en-US" dirty="0" smtClean="0">
                <a:solidFill>
                  <a:srgbClr val="7030A0"/>
                </a:solidFill>
              </a:rPr>
              <a:t>receive “interpolated” data </a:t>
            </a:r>
            <a:r>
              <a:rPr lang="en-US" dirty="0" smtClean="0"/>
              <a:t>from the </a:t>
            </a:r>
            <a:r>
              <a:rPr lang="en-US" dirty="0" err="1" smtClean="0"/>
              <a:t>Rasterizer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tage.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Interpolation</a:t>
            </a:r>
            <a:r>
              <a:rPr lang="en-US" dirty="0" smtClean="0"/>
              <a:t> (in the case of triangles) </a:t>
            </a:r>
            <a:r>
              <a:rPr lang="en-US" dirty="0" smtClean="0">
                <a:solidFill>
                  <a:srgbClr val="7030A0"/>
                </a:solidFill>
              </a:rPr>
              <a:t>is a weighted average</a:t>
            </a:r>
            <a:r>
              <a:rPr lang="en-US" dirty="0" smtClean="0"/>
              <a:t> of the data within the three vertices that make up the </a:t>
            </a:r>
            <a:r>
              <a:rPr lang="en-US" dirty="0" err="1" smtClean="0"/>
              <a:t>rasterized</a:t>
            </a:r>
            <a:r>
              <a:rPr lang="en-US" dirty="0" smtClean="0"/>
              <a:t> shape. This is how </a:t>
            </a:r>
            <a:r>
              <a:rPr lang="en-US" dirty="0" smtClean="0">
                <a:solidFill>
                  <a:srgbClr val="7030A0"/>
                </a:solidFill>
              </a:rPr>
              <a:t>each pixel</a:t>
            </a:r>
            <a:r>
              <a:rPr lang="en-US" dirty="0" smtClean="0"/>
              <a:t> can receive </a:t>
            </a:r>
            <a:r>
              <a:rPr lang="en-US" dirty="0" smtClean="0">
                <a:solidFill>
                  <a:srgbClr val="7030A0"/>
                </a:solidFill>
              </a:rPr>
              <a:t>data unique to itself</a:t>
            </a:r>
            <a:r>
              <a:rPr lang="en-US" dirty="0" smtClean="0"/>
              <a:t>.  </a:t>
            </a:r>
          </a:p>
          <a:p>
            <a:endParaRPr lang="en-US" dirty="0"/>
          </a:p>
        </p:txBody>
      </p:sp>
      <p:pic>
        <p:nvPicPr>
          <p:cNvPr id="4" name="Picture 3" descr="ColoredTriang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4267200"/>
            <a:ext cx="1901782" cy="1901782"/>
          </a:xfrm>
          <a:prstGeom prst="rect">
            <a:avLst/>
          </a:prstGeom>
        </p:spPr>
      </p:pic>
      <p:pic>
        <p:nvPicPr>
          <p:cNvPr id="5" name="Picture 4" descr="UVCoords.png"/>
          <p:cNvPicPr>
            <a:picLocks noChangeAspect="1"/>
          </p:cNvPicPr>
          <p:nvPr/>
        </p:nvPicPr>
        <p:blipFill>
          <a:blip r:embed="rId3" cstate="print"/>
          <a:srcRect r="60396"/>
          <a:stretch>
            <a:fillRect/>
          </a:stretch>
        </p:blipFill>
        <p:spPr>
          <a:xfrm>
            <a:off x="5105400" y="4191000"/>
            <a:ext cx="1981200" cy="199743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980355">
            <a:off x="1709012" y="4047932"/>
            <a:ext cx="1103720" cy="533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1,0,0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9897021">
            <a:off x="1083597" y="5850853"/>
            <a:ext cx="1103720" cy="533400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0,0,1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875268" flipH="1">
            <a:off x="3491493" y="5898604"/>
            <a:ext cx="1096015" cy="533400"/>
          </a:xfrm>
          <a:prstGeom prst="right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0,1,0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52400" y="4495800"/>
            <a:ext cx="1676400" cy="381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0.4,0.15,0.7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219200" y="4953000"/>
            <a:ext cx="1447800" cy="3048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667000" y="4502989"/>
            <a:ext cx="179717" cy="75481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2665562" y="5270740"/>
            <a:ext cx="854016" cy="58659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156604" y="5296619"/>
            <a:ext cx="491705" cy="58659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 rot="8076606" flipV="1">
            <a:off x="6473382" y="3905518"/>
            <a:ext cx="907903" cy="52226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 smtClean="0"/>
              <a:t>0.4,0.9</a:t>
            </a:r>
            <a:endParaRPr lang="en-US" sz="1200" dirty="0"/>
          </a:p>
        </p:txBody>
      </p:sp>
      <p:sp>
        <p:nvSpPr>
          <p:cNvPr id="46" name="Right Arrow 45"/>
          <p:cNvSpPr/>
          <p:nvPr/>
        </p:nvSpPr>
        <p:spPr>
          <a:xfrm>
            <a:off x="4191000" y="5293648"/>
            <a:ext cx="974067" cy="5334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0.1,0.3</a:t>
            </a:r>
            <a:endParaRPr lang="en-US" sz="1400" dirty="0"/>
          </a:p>
        </p:txBody>
      </p:sp>
      <p:sp>
        <p:nvSpPr>
          <p:cNvPr id="47" name="Right Arrow 46"/>
          <p:cNvSpPr/>
          <p:nvPr/>
        </p:nvSpPr>
        <p:spPr>
          <a:xfrm rot="13097720" flipV="1">
            <a:off x="6972713" y="6031925"/>
            <a:ext cx="967632" cy="4741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0.9,0.1</a:t>
            </a:r>
            <a:endParaRPr lang="en-US" sz="14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5791200" y="4953000"/>
            <a:ext cx="1905000" cy="381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7315200" y="4495800"/>
            <a:ext cx="1676400" cy="381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0.32,0.301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5796951" y="5348377"/>
            <a:ext cx="1239329" cy="58803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185914" y="5348377"/>
            <a:ext cx="585158" cy="2113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779698" y="4517366"/>
            <a:ext cx="808008" cy="81375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14" descr="C:\Users\lnorri\AppData\Local\Microsoft\Windows\Temporary Internet Files\Content.IE5\LCZF3MRJ\MC900293876[1].wmf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  <p:sp>
        <p:nvSpPr>
          <p:cNvPr id="61" name="TextBox 60"/>
          <p:cNvSpPr txBox="1"/>
          <p:nvPr/>
        </p:nvSpPr>
        <p:spPr>
          <a:xfrm>
            <a:off x="2286000" y="6172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334000" y="6172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TEXCOORDS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6463</TotalTime>
  <Words>1093</Words>
  <Application>Microsoft Office PowerPoint</Application>
  <PresentationFormat>On-screen Show (4:3)</PresentationFormat>
  <Paragraphs>115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1_Office Theme</vt:lpstr>
      <vt:lpstr>Textures</vt:lpstr>
      <vt:lpstr>Modern Texturing: Beyond Color</vt:lpstr>
      <vt:lpstr>Texturing: Applications.</vt:lpstr>
      <vt:lpstr>Texturing: Kinds of Textures</vt:lpstr>
      <vt:lpstr>Texturing: UV Coordinates</vt:lpstr>
      <vt:lpstr>Texturing: D3D UV Space</vt:lpstr>
      <vt:lpstr>Texturing: UV data beyond 0-1</vt:lpstr>
      <vt:lpstr>The Pixel Shader Stage</vt:lpstr>
      <vt:lpstr>Pixel Shader: Interpolation</vt:lpstr>
      <vt:lpstr>Texturing: ID3D11SamplerState</vt:lpstr>
      <vt:lpstr>ID3D11ShaderResourceView</vt:lpstr>
      <vt:lpstr>Sample Pixel Shader</vt:lpstr>
      <vt:lpstr>FPS Style Flythrough Camera:</vt:lpstr>
      <vt:lpstr>Tips for Lab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Textures &amp; Multithreading</dc:title>
  <dc:creator>lnorri</dc:creator>
  <cp:lastModifiedBy>Tim Turcich</cp:lastModifiedBy>
  <cp:revision>123</cp:revision>
  <dcterms:created xsi:type="dcterms:W3CDTF">2006-08-16T00:00:00Z</dcterms:created>
  <dcterms:modified xsi:type="dcterms:W3CDTF">2015-03-23T21:35:22Z</dcterms:modified>
</cp:coreProperties>
</file>