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95" r:id="rId12"/>
    <p:sldId id="281" r:id="rId13"/>
    <p:sldId id="282" r:id="rId14"/>
    <p:sldId id="289" r:id="rId15"/>
    <p:sldId id="290" r:id="rId16"/>
    <p:sldId id="283" r:id="rId17"/>
    <p:sldId id="291" r:id="rId18"/>
    <p:sldId id="292" r:id="rId19"/>
    <p:sldId id="284" r:id="rId20"/>
    <p:sldId id="293" r:id="rId21"/>
    <p:sldId id="286" r:id="rId22"/>
    <p:sldId id="288" r:id="rId23"/>
    <p:sldId id="29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FFFF"/>
    <a:srgbClr val="CF01A8"/>
    <a:srgbClr val="0000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4338" autoAdjust="0"/>
  </p:normalViewPr>
  <p:slideViewPr>
    <p:cSldViewPr snapToGrid="0">
      <p:cViewPr varScale="1">
        <p:scale>
          <a:sx n="85" d="100"/>
          <a:sy n="85" d="100"/>
        </p:scale>
        <p:origin x="15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E3E05-44D7-461A-9AE4-38441C06FC1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EF7D2-82A2-4FF5-A771-58557537B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60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EF7D2-82A2-4FF5-A771-58557537BB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60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</a:t>
            </a:r>
            <a:r>
              <a:rPr lang="en-US" baseline="0" dirty="0"/>
              <a:t> different terms,  Square,  Orthogonal,  Orthonormal,  Affine</a:t>
            </a:r>
          </a:p>
          <a:p>
            <a:endParaRPr lang="en-US" baseline="0" dirty="0"/>
          </a:p>
          <a:p>
            <a:r>
              <a:rPr lang="en-US" baseline="0" dirty="0"/>
              <a:t>Square : Equal number of rows and columns</a:t>
            </a:r>
          </a:p>
          <a:p>
            <a:r>
              <a:rPr lang="en-US" baseline="0" dirty="0"/>
              <a:t>Orthogonal:  Perpendicular vectors</a:t>
            </a:r>
          </a:p>
          <a:p>
            <a:r>
              <a:rPr lang="en-US" baseline="0" dirty="0"/>
              <a:t>Orthonormal: Perpendicular and Unit </a:t>
            </a:r>
            <a:r>
              <a:rPr lang="en-US" baseline="0"/>
              <a:t>Length vectors</a:t>
            </a:r>
            <a:endParaRPr lang="en-US" baseline="0" dirty="0"/>
          </a:p>
          <a:p>
            <a:r>
              <a:rPr lang="en-US" baseline="0" dirty="0"/>
              <a:t>Affine transformation preserves angles and lengths.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EF7D2-82A2-4FF5-A771-58557537BB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06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EF7D2-82A2-4FF5-A771-58557537BB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92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EF7D2-82A2-4FF5-A771-58557537BB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Graphics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III</a:t>
            </a:r>
          </a:p>
        </p:txBody>
      </p:sp>
    </p:spTree>
    <p:extLst>
      <p:ext uri="{BB962C8B-B14F-4D97-AF65-F5344CB8AC3E}">
        <p14:creationId xmlns:p14="http://schemas.microsoft.com/office/powerpoint/2010/main" val="1454659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urved Connector 38"/>
          <p:cNvCxnSpPr>
            <a:stCxn id="15" idx="0"/>
            <a:endCxn id="5" idx="3"/>
          </p:cNvCxnSpPr>
          <p:nvPr/>
        </p:nvCxnSpPr>
        <p:spPr>
          <a:xfrm rot="16200000" flipH="1" flipV="1">
            <a:off x="7382605" y="1919750"/>
            <a:ext cx="1431162" cy="4424580"/>
          </a:xfrm>
          <a:prstGeom prst="curvedConnector4">
            <a:avLst>
              <a:gd name="adj1" fmla="val -19015"/>
              <a:gd name="adj2" fmla="val 71443"/>
            </a:avLst>
          </a:prstGeom>
          <a:ln w="19050">
            <a:solidFill>
              <a:srgbClr val="00B0F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Shaders in Action!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4310" y="2328129"/>
            <a:ext cx="349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FunctionPointer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VertexShader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4309" y="2659399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FunctionPointer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PixelShader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69646" y="3416460"/>
            <a:ext cx="3481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DrawAPixel</a:t>
            </a:r>
            <a:r>
              <a:rPr lang="en-US" b="1" dirty="0">
                <a:solidFill>
                  <a:srgbClr val="00B0F0"/>
                </a:solidFill>
              </a:rPr>
              <a:t> ( X, Y,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COLOR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Q )</a:t>
            </a:r>
          </a:p>
          <a:p>
            <a:r>
              <a:rPr lang="en-US" b="1" dirty="0">
                <a:solidFill>
                  <a:srgbClr val="00B0F0"/>
                </a:solidFill>
              </a:rPr>
              <a:t>	Q = </a:t>
            </a:r>
            <a:r>
              <a:rPr lang="en-US" b="1" dirty="0" err="1">
                <a:solidFill>
                  <a:srgbClr val="FF0000"/>
                </a:solidFill>
              </a:rPr>
              <a:t>PixelShader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( Q )</a:t>
            </a:r>
          </a:p>
          <a:p>
            <a:r>
              <a:rPr lang="en-US" b="1" dirty="0">
                <a:solidFill>
                  <a:srgbClr val="00B0F0"/>
                </a:solidFill>
              </a:rPr>
              <a:t>	</a:t>
            </a:r>
            <a:r>
              <a:rPr lang="en-US" b="1" dirty="0" err="1">
                <a:solidFill>
                  <a:schemeClr val="accent2"/>
                </a:solidFill>
              </a:rPr>
              <a:t>FrameBuffer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[ Y ][ X ] = Q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1109" y="2336233"/>
            <a:ext cx="4223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VS_SpinMe</a:t>
            </a:r>
            <a:r>
              <a:rPr lang="en-US" b="1" dirty="0">
                <a:solidFill>
                  <a:srgbClr val="7030A0"/>
                </a:solidFill>
              </a:rPr>
              <a:t> (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VERTEX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V ) </a:t>
            </a:r>
          </a:p>
          <a:p>
            <a:r>
              <a:rPr lang="en-US" b="1" dirty="0">
                <a:solidFill>
                  <a:srgbClr val="7030A0"/>
                </a:solidFill>
              </a:rPr>
              <a:t>	V = </a:t>
            </a:r>
            <a:r>
              <a:rPr lang="en-US" b="1" dirty="0" err="1">
                <a:solidFill>
                  <a:schemeClr val="accent2"/>
                </a:solidFill>
              </a:rPr>
              <a:t>RotateVertex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( V,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MATRIX</a:t>
            </a:r>
            <a:r>
              <a:rPr lang="en-US" b="1" dirty="0">
                <a:solidFill>
                  <a:srgbClr val="7030A0"/>
                </a:solidFill>
              </a:rPr>
              <a:t> M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54331" y="2322361"/>
            <a:ext cx="259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PS_Red</a:t>
            </a:r>
            <a:r>
              <a:rPr lang="en-US" b="1" dirty="0">
                <a:solidFill>
                  <a:srgbClr val="7030A0"/>
                </a:solidFill>
              </a:rPr>
              <a:t> (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COLOR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C ) </a:t>
            </a:r>
          </a:p>
          <a:p>
            <a:r>
              <a:rPr lang="en-US" b="1" dirty="0">
                <a:solidFill>
                  <a:srgbClr val="7030A0"/>
                </a:solidFill>
              </a:rPr>
              <a:t>	C = 0xFFFF0000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39044" y="4847621"/>
            <a:ext cx="4604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MainLoop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VERTEX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/>
              <a:t>MyLine</a:t>
            </a:r>
            <a:r>
              <a:rPr lang="en-US" b="1" dirty="0"/>
              <a:t>[ 2 ]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FF0000"/>
                </a:solidFill>
              </a:rPr>
              <a:t>VertexShader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= </a:t>
            </a:r>
            <a:r>
              <a:rPr lang="en-US" b="1" dirty="0" err="1">
                <a:solidFill>
                  <a:srgbClr val="7030A0"/>
                </a:solidFill>
              </a:rPr>
              <a:t>VS_SpinMe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FF0000"/>
                </a:solidFill>
              </a:rPr>
              <a:t>PixelShader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= </a:t>
            </a:r>
            <a:r>
              <a:rPr lang="en-US" b="1" dirty="0" err="1">
                <a:solidFill>
                  <a:srgbClr val="7030A0"/>
                </a:solidFill>
              </a:rPr>
              <a:t>PS_Red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B050"/>
                </a:solidFill>
              </a:rPr>
              <a:t>DrawLine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( </a:t>
            </a:r>
            <a:r>
              <a:rPr lang="en-US" b="1" dirty="0" err="1"/>
              <a:t>MyLine</a:t>
            </a:r>
            <a:r>
              <a:rPr lang="en-US" b="1" dirty="0"/>
              <a:t> [ 0 ], </a:t>
            </a:r>
            <a:r>
              <a:rPr lang="en-US" b="1" dirty="0" err="1"/>
              <a:t>MyLine</a:t>
            </a:r>
            <a:r>
              <a:rPr lang="en-US" b="1" dirty="0"/>
              <a:t>[ 1 ] 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4309" y="2322361"/>
            <a:ext cx="3493330" cy="706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31109" y="2322361"/>
            <a:ext cx="6820196" cy="70637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9454331" y="2322361"/>
            <a:ext cx="0" cy="70637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881052" y="3416459"/>
            <a:ext cx="4004842" cy="29084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569646" y="3416459"/>
            <a:ext cx="3481659" cy="105103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39041" y="4853788"/>
            <a:ext cx="4604327" cy="147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urved Connector 19"/>
          <p:cNvCxnSpPr>
            <a:stCxn id="4" idx="2"/>
            <a:endCxn id="16" idx="0"/>
          </p:cNvCxnSpPr>
          <p:nvPr/>
        </p:nvCxnSpPr>
        <p:spPr>
          <a:xfrm rot="16200000" flipH="1">
            <a:off x="4985073" y="1197655"/>
            <a:ext cx="1825057" cy="5487208"/>
          </a:xfrm>
          <a:prstGeom prst="curvedConnector3">
            <a:avLst>
              <a:gd name="adj1" fmla="val 16598"/>
            </a:avLst>
          </a:prstGeom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4" idx="2"/>
            <a:endCxn id="6" idx="1"/>
          </p:cNvCxnSpPr>
          <p:nvPr/>
        </p:nvCxnSpPr>
        <p:spPr>
          <a:xfrm rot="16200000" flipH="1">
            <a:off x="5437124" y="745603"/>
            <a:ext cx="849394" cy="5415649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endCxn id="5" idx="1"/>
          </p:cNvCxnSpPr>
          <p:nvPr/>
        </p:nvCxnSpPr>
        <p:spPr>
          <a:xfrm rot="16200000" flipH="1">
            <a:off x="780169" y="3746738"/>
            <a:ext cx="1805018" cy="396748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1" idx="2"/>
            <a:endCxn id="9" idx="1"/>
          </p:cNvCxnSpPr>
          <p:nvPr/>
        </p:nvCxnSpPr>
        <p:spPr>
          <a:xfrm rot="5400000">
            <a:off x="6211349" y="3156427"/>
            <a:ext cx="2557554" cy="2302163"/>
          </a:xfrm>
          <a:prstGeom prst="curvedConnector4">
            <a:avLst>
              <a:gd name="adj1" fmla="val 21939"/>
              <a:gd name="adj2" fmla="val 112200"/>
            </a:avLst>
          </a:prstGeom>
          <a:ln w="19050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81052" y="3416460"/>
            <a:ext cx="40048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DrawLine</a:t>
            </a:r>
            <a:r>
              <a:rPr lang="en-US" b="1" dirty="0">
                <a:solidFill>
                  <a:srgbClr val="00B050"/>
                </a:solidFill>
              </a:rPr>
              <a:t> (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VERTEX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A,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VERTEX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B )</a:t>
            </a:r>
          </a:p>
          <a:p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err="1">
                <a:solidFill>
                  <a:srgbClr val="00B050"/>
                </a:solidFill>
              </a:rPr>
              <a:t>CopyA</a:t>
            </a:r>
            <a:r>
              <a:rPr lang="en-US" b="1" dirty="0">
                <a:solidFill>
                  <a:srgbClr val="00B050"/>
                </a:solidFill>
              </a:rPr>
              <a:t> = A</a:t>
            </a:r>
          </a:p>
          <a:p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err="1">
                <a:solidFill>
                  <a:srgbClr val="00B050"/>
                </a:solidFill>
              </a:rPr>
              <a:t>CopyB</a:t>
            </a:r>
            <a:r>
              <a:rPr lang="en-US" b="1" dirty="0">
                <a:solidFill>
                  <a:srgbClr val="00B050"/>
                </a:solidFill>
              </a:rPr>
              <a:t> = B</a:t>
            </a:r>
          </a:p>
          <a:p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err="1">
                <a:solidFill>
                  <a:srgbClr val="FF0000"/>
                </a:solidFill>
              </a:rPr>
              <a:t>VertexShader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 </a:t>
            </a:r>
            <a:r>
              <a:rPr lang="en-US" b="1" dirty="0" err="1">
                <a:solidFill>
                  <a:srgbClr val="00B050"/>
                </a:solidFill>
              </a:rPr>
              <a:t>CopyA</a:t>
            </a:r>
            <a:r>
              <a:rPr lang="en-US" b="1" dirty="0">
                <a:solidFill>
                  <a:srgbClr val="00B050"/>
                </a:solidFill>
              </a:rPr>
              <a:t> )</a:t>
            </a:r>
          </a:p>
          <a:p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err="1">
                <a:solidFill>
                  <a:srgbClr val="FF0000"/>
                </a:solidFill>
              </a:rPr>
              <a:t>VertexShader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 </a:t>
            </a:r>
            <a:r>
              <a:rPr lang="en-US" b="1" dirty="0" err="1">
                <a:solidFill>
                  <a:srgbClr val="00B050"/>
                </a:solidFill>
              </a:rPr>
              <a:t>CopyB</a:t>
            </a:r>
            <a:r>
              <a:rPr lang="en-US" b="1" dirty="0">
                <a:solidFill>
                  <a:srgbClr val="00B050"/>
                </a:solidFill>
              </a:rPr>
              <a:t> )</a:t>
            </a:r>
          </a:p>
          <a:p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err="1">
                <a:solidFill>
                  <a:schemeClr val="accent2"/>
                </a:solidFill>
              </a:rPr>
              <a:t>CartesianToPixel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 </a:t>
            </a:r>
            <a:r>
              <a:rPr lang="en-US" b="1" dirty="0" err="1">
                <a:solidFill>
                  <a:srgbClr val="00B050"/>
                </a:solidFill>
              </a:rPr>
              <a:t>CopyA</a:t>
            </a:r>
            <a:r>
              <a:rPr lang="en-US" b="1" dirty="0">
                <a:solidFill>
                  <a:srgbClr val="00B050"/>
                </a:solidFill>
              </a:rPr>
              <a:t> )</a:t>
            </a:r>
          </a:p>
          <a:p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err="1">
                <a:solidFill>
                  <a:schemeClr val="accent2"/>
                </a:solidFill>
              </a:rPr>
              <a:t>CartesianToPixel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 </a:t>
            </a:r>
            <a:r>
              <a:rPr lang="en-US" b="1" dirty="0" err="1">
                <a:solidFill>
                  <a:srgbClr val="00B050"/>
                </a:solidFill>
              </a:rPr>
              <a:t>CopyB</a:t>
            </a:r>
            <a:r>
              <a:rPr lang="en-US" b="1" dirty="0">
                <a:solidFill>
                  <a:srgbClr val="00B050"/>
                </a:solidFill>
              </a:rPr>
              <a:t> )</a:t>
            </a:r>
          </a:p>
          <a:p>
            <a:r>
              <a:rPr lang="en-US" b="1" dirty="0">
                <a:solidFill>
                  <a:srgbClr val="00B050"/>
                </a:solidFill>
              </a:rPr>
              <a:t>	…</a:t>
            </a:r>
          </a:p>
          <a:p>
            <a:r>
              <a:rPr lang="en-US" b="1" dirty="0">
                <a:solidFill>
                  <a:srgbClr val="00B050"/>
                </a:solidFill>
              </a:rPr>
              <a:t>	FOR </a:t>
            </a:r>
            <a:r>
              <a:rPr lang="en-US" b="1" dirty="0" err="1">
                <a:solidFill>
                  <a:srgbClr val="00B050"/>
                </a:solidFill>
              </a:rPr>
              <a:t>CopyA</a:t>
            </a:r>
            <a:r>
              <a:rPr lang="en-US" b="1" dirty="0">
                <a:solidFill>
                  <a:srgbClr val="00B050"/>
                </a:solidFill>
              </a:rPr>
              <a:t> TO </a:t>
            </a:r>
            <a:r>
              <a:rPr lang="en-US" b="1" dirty="0" err="1">
                <a:solidFill>
                  <a:srgbClr val="00B050"/>
                </a:solidFill>
              </a:rPr>
              <a:t>CopyB</a:t>
            </a:r>
            <a:r>
              <a:rPr lang="en-US" b="1" dirty="0">
                <a:solidFill>
                  <a:srgbClr val="00B050"/>
                </a:solidFill>
              </a:rPr>
              <a:t> </a:t>
            </a:r>
          </a:p>
          <a:p>
            <a:r>
              <a:rPr lang="en-US" b="1" dirty="0">
                <a:solidFill>
                  <a:srgbClr val="00B0F0"/>
                </a:solidFill>
              </a:rPr>
              <a:t>		</a:t>
            </a:r>
            <a:r>
              <a:rPr lang="en-US" b="1" dirty="0" err="1">
                <a:solidFill>
                  <a:srgbClr val="00B0F0"/>
                </a:solidFill>
              </a:rPr>
              <a:t>DrawAPixel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 X, Y, Q )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98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54629" y="602524"/>
            <a:ext cx="5012283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 active vertex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shader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Modifies an incoming vertex. Pre-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Rasterization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(*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VertexShader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MY_VERTEX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) = 0;</a:t>
            </a: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 active pixel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shader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Modifies an outgoing pixel. Post-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Rasterization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(*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PixelShader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A_PIXEL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) = 0;</a:t>
            </a:r>
          </a:p>
          <a:p>
            <a:endParaRPr lang="en-US" sz="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All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Shader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Variables (Always Pre-fixed by “SV_”)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MY_MATRIX_3X3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SV_WorldMatrix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Various custom vertex and pixel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shaders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(Pre-fixed by “VS_” &amp; “PS_”)</a:t>
            </a: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Can be swapped using above function pointers as needed for flexibility. 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Applys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the current world matrix to all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VS_World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MY_VERTEX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multiplyMe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MultiplyVertexByMatrix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multiplyMe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SV_WorldMatrix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Basic pixel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shader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returns the color white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PS_White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A_PIXEL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makeWhite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makeWhite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0xFFFFFFFF;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180717" y="233192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Rasterization_Functions.h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80717" y="602524"/>
            <a:ext cx="4711338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Draws a line using one of the line equations.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DrawLine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MY_VERTEX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MY_VERTEX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// Copy input data and send through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shaders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MY_VERTEX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copy_start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MY_VERTEX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copy_end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// Use vertex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shader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 modify incoming copies only.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VertexShader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VertexShader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copy_start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VertexShader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copy_end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// original plotting variables adapted to use new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cartesian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SCREEN_XY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screen_start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CartesianToScreen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copy_start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SCREEN_XY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screen_end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CartesianToScreen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copy_end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// Standard line drawing code follows using integer coordinates...</a:t>
            </a: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numPixels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A_PIXEL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copyColor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currColor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Just like a Vertex, copy original.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PixelShader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PixelShader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copyColor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Modify copy.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PlotPixel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currX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copyColor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Display the copy.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61468" y="3809154"/>
            <a:ext cx="6874918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Main program loop.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// Initialize constant drawing data. (BE SURE IT IS CONSTANT!!!)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MY_VERTEX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UnEditableOriginalLine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[ 2 ] = </a:t>
            </a:r>
            <a:endParaRPr lang="en-US" sz="800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-0.5, +0.5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{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+0.5, -0.5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Defines a fixed diagonal line crossing the origin.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 </a:t>
            </a:r>
            <a:endParaRPr lang="en-US" sz="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// Enter the main drawing loop...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while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Am_Drawing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Select appropriate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Shaders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you want to Use. REMEMBER! You can make as many as you want!</a:t>
            </a: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// Only ever having one type of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shader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defeats the purpose! (This exists for flexibility!)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VertexShader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VS_World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 choose a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shader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that will multiply by a single matrix that I control.  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PixelShader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PS_White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Regardless of the original color I want all pixels to be shown white.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 any custom variables used by the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shader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functions so you can control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shader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behaviors directly! 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SV_WorldMatrix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BuidRotationMatrixOnAxisZ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GetIncreasingRadiansOverTime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With appropriate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shaders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chosen we draw the fixed line. (A copy will be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modifed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shaders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DrawLine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UnEditableOriginalLine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[ 0 ],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UnEditableOriginalLine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[ 1 ] ); 		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Exit program...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54629" y="23319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Shaders.h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61468" y="343982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Main.cpp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666912" y="1693157"/>
            <a:ext cx="513805" cy="49638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/>
          <p:cNvSpPr/>
          <p:nvPr/>
        </p:nvSpPr>
        <p:spPr>
          <a:xfrm flipH="1" flipV="1">
            <a:off x="9536386" y="3526401"/>
            <a:ext cx="1985054" cy="2386719"/>
          </a:xfrm>
          <a:prstGeom prst="bentArrow">
            <a:avLst>
              <a:gd name="adj1" fmla="val 13594"/>
              <a:gd name="adj2" fmla="val 15129"/>
              <a:gd name="adj3" fmla="val 20174"/>
              <a:gd name="adj4" fmla="val 3278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344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 flipH="1" flipV="1">
            <a:off x="2838759" y="4833258"/>
            <a:ext cx="2664232" cy="670559"/>
          </a:xfrm>
          <a:prstGeom prst="line">
            <a:avLst/>
          </a:prstGeom>
          <a:ln w="38100">
            <a:gradFill>
              <a:gsLst>
                <a:gs pos="0">
                  <a:srgbClr val="FF0000"/>
                </a:gs>
                <a:gs pos="100000">
                  <a:srgbClr val="0000FF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38759" y="3352801"/>
            <a:ext cx="835175" cy="1480457"/>
          </a:xfrm>
          <a:prstGeom prst="line">
            <a:avLst/>
          </a:prstGeom>
          <a:ln w="38100">
            <a:gradFill>
              <a:gsLst>
                <a:gs pos="0">
                  <a:srgbClr val="00FF00"/>
                </a:gs>
                <a:gs pos="100000">
                  <a:srgbClr val="0000FF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Filled Triangles</a:t>
            </a:r>
          </a:p>
        </p:txBody>
      </p:sp>
      <p:cxnSp>
        <p:nvCxnSpPr>
          <p:cNvPr id="4" name="Straight Arrow Connector 3"/>
          <p:cNvCxnSpPr>
            <a:stCxn id="6" idx="0"/>
            <a:endCxn id="6" idx="2"/>
          </p:cNvCxnSpPr>
          <p:nvPr/>
        </p:nvCxnSpPr>
        <p:spPr>
          <a:xfrm>
            <a:off x="4096808" y="2670477"/>
            <a:ext cx="0" cy="372479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1"/>
            <a:endCxn id="6" idx="3"/>
          </p:cNvCxnSpPr>
          <p:nvPr/>
        </p:nvCxnSpPr>
        <p:spPr>
          <a:xfrm>
            <a:off x="2213806" y="4532875"/>
            <a:ext cx="3766004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13806" y="2670477"/>
            <a:ext cx="3766004" cy="37247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552459" y="3188341"/>
            <a:ext cx="3066473" cy="2680227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31054" y="2225962"/>
            <a:ext cx="73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+1Y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89527" y="6440939"/>
            <a:ext cx="73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-1Y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23350" y="4339468"/>
            <a:ext cx="73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-1X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90384" y="4345560"/>
            <a:ext cx="73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+1X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12601" y="5900041"/>
            <a:ext cx="73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-1Z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99707" y="2742564"/>
            <a:ext cx="73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+1Z</a:t>
            </a:r>
          </a:p>
        </p:txBody>
      </p:sp>
      <p:pic>
        <p:nvPicPr>
          <p:cNvPr id="14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19752" b="1539"/>
          <a:stretch/>
        </p:blipFill>
        <p:spPr>
          <a:xfrm>
            <a:off x="7385993" y="2670477"/>
            <a:ext cx="3749040" cy="37490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7" name="Straight Connector 26"/>
          <p:cNvCxnSpPr/>
          <p:nvPr/>
        </p:nvCxnSpPr>
        <p:spPr>
          <a:xfrm flipH="1" flipV="1">
            <a:off x="3673935" y="3352801"/>
            <a:ext cx="1829056" cy="2151016"/>
          </a:xfrm>
          <a:prstGeom prst="line">
            <a:avLst/>
          </a:prstGeom>
          <a:ln w="38100">
            <a:gradFill>
              <a:gsLst>
                <a:gs pos="0">
                  <a:srgbClr val="FF0000"/>
                </a:gs>
                <a:gs pos="100000">
                  <a:srgbClr val="00FF00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93360" y="3045024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XYZ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54053" y="556920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XYZ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52459" y="4861745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XYZ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644261" y="2983469"/>
            <a:ext cx="527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421690" y="5473040"/>
            <a:ext cx="527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32910" y="4901407"/>
            <a:ext cx="557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740004" y="3894712"/>
            <a:ext cx="81144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8021313" y="4833258"/>
            <a:ext cx="2664232" cy="670559"/>
          </a:xfrm>
          <a:prstGeom prst="line">
            <a:avLst/>
          </a:prstGeom>
          <a:ln w="38100">
            <a:gradFill>
              <a:gsLst>
                <a:gs pos="0">
                  <a:srgbClr val="FF0000"/>
                </a:gs>
                <a:gs pos="100000">
                  <a:srgbClr val="0000FF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8021313" y="3352801"/>
            <a:ext cx="835175" cy="1480457"/>
          </a:xfrm>
          <a:prstGeom prst="line">
            <a:avLst/>
          </a:prstGeom>
          <a:ln w="38100">
            <a:gradFill>
              <a:gsLst>
                <a:gs pos="0">
                  <a:srgbClr val="00FF00"/>
                </a:gs>
                <a:gs pos="100000">
                  <a:srgbClr val="0000FF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8856489" y="3352801"/>
            <a:ext cx="1829056" cy="2151016"/>
          </a:xfrm>
          <a:prstGeom prst="line">
            <a:avLst/>
          </a:prstGeom>
          <a:ln w="38100">
            <a:gradFill>
              <a:gsLst>
                <a:gs pos="0">
                  <a:srgbClr val="FF0000"/>
                </a:gs>
                <a:gs pos="100000">
                  <a:srgbClr val="00FF00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795736" y="3608386"/>
            <a:ext cx="110837" cy="11083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031262" y="3729101"/>
            <a:ext cx="110837" cy="11083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795736" y="3843269"/>
            <a:ext cx="110837" cy="11083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209227" y="4661973"/>
            <a:ext cx="110837" cy="1108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29185" y="4431178"/>
            <a:ext cx="110837" cy="1108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446803" y="4782046"/>
            <a:ext cx="110837" cy="1108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0199665" y="5248483"/>
            <a:ext cx="110837" cy="1108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0082925" y="5018216"/>
            <a:ext cx="110837" cy="1108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52659" y="5132386"/>
            <a:ext cx="110837" cy="1108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96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Rasterization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last type of </a:t>
            </a:r>
            <a:r>
              <a:rPr lang="en-US" dirty="0">
                <a:solidFill>
                  <a:srgbClr val="C00000"/>
                </a:solidFill>
              </a:rPr>
              <a:t>primitive</a:t>
            </a:r>
            <a:r>
              <a:rPr lang="en-US" dirty="0"/>
              <a:t> we will learn to draw on the 2D raster grid is going to be the triangle.</a:t>
            </a:r>
          </a:p>
          <a:p>
            <a:pPr lvl="1"/>
            <a:r>
              <a:rPr lang="en-US" dirty="0"/>
              <a:t>However, we will define them in our new 3D coordinate system.</a:t>
            </a:r>
          </a:p>
          <a:p>
            <a:r>
              <a:rPr lang="en-US" dirty="0"/>
              <a:t>Triangles can be connected together to form every other type of polygon, which makes them very versatile.</a:t>
            </a:r>
          </a:p>
          <a:p>
            <a:pPr lvl="1"/>
            <a:r>
              <a:rPr lang="en-US" dirty="0"/>
              <a:t>Nearly everything you see in a modern game or simulation is comprised of triangles.</a:t>
            </a:r>
          </a:p>
          <a:p>
            <a:r>
              <a:rPr lang="en-US" dirty="0"/>
              <a:t>Your current knowledge would allow you to draw the “outline” of a triangle, but not much else.</a:t>
            </a:r>
          </a:p>
          <a:p>
            <a:r>
              <a:rPr lang="en-US" dirty="0"/>
              <a:t>In order to “fill” a triangle with pixels, we will need to dig deeper into the math behind triangles, and how the space within a triangle is defined.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28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c 19"/>
          <p:cNvSpPr/>
          <p:nvPr/>
        </p:nvSpPr>
        <p:spPr>
          <a:xfrm>
            <a:off x="4321420" y="4456970"/>
            <a:ext cx="456321" cy="484366"/>
          </a:xfrm>
          <a:prstGeom prst="arc">
            <a:avLst>
              <a:gd name="adj1" fmla="val 17372361"/>
              <a:gd name="adj2" fmla="val 1521078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13737631">
            <a:off x="7342473" y="5116513"/>
            <a:ext cx="452714" cy="480538"/>
          </a:xfrm>
          <a:prstGeom prst="arc">
            <a:avLst>
              <a:gd name="adj1" fmla="val 17372361"/>
              <a:gd name="adj2" fmla="val 152107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891993">
            <a:off x="4902924" y="4680021"/>
            <a:ext cx="195163" cy="195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891993">
            <a:off x="5102494" y="4633374"/>
            <a:ext cx="305744" cy="305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068389" y="2833821"/>
            <a:ext cx="475197" cy="2046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Triangle Basics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468216" y="2833821"/>
            <a:ext cx="3430460" cy="2769644"/>
            <a:chOff x="4773016" y="2760618"/>
            <a:chExt cx="2664232" cy="2151016"/>
          </a:xfrm>
        </p:grpSpPr>
        <p:cxnSp>
          <p:nvCxnSpPr>
            <p:cNvPr id="4" name="Straight Connector 3"/>
            <p:cNvCxnSpPr/>
            <p:nvPr/>
          </p:nvCxnSpPr>
          <p:spPr>
            <a:xfrm flipH="1" flipV="1">
              <a:off x="4773016" y="4241075"/>
              <a:ext cx="2664232" cy="670559"/>
            </a:xfrm>
            <a:prstGeom prst="line">
              <a:avLst/>
            </a:prstGeom>
            <a:ln w="38100">
              <a:gradFill>
                <a:gsLst>
                  <a:gs pos="0">
                    <a:srgbClr val="FF0000"/>
                  </a:gs>
                  <a:gs pos="100000">
                    <a:srgbClr val="0000FF"/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4773016" y="2760618"/>
              <a:ext cx="835175" cy="1480457"/>
            </a:xfrm>
            <a:prstGeom prst="line">
              <a:avLst/>
            </a:prstGeom>
            <a:ln w="38100">
              <a:gradFill>
                <a:gsLst>
                  <a:gs pos="0">
                    <a:srgbClr val="00FF00"/>
                  </a:gs>
                  <a:gs pos="100000">
                    <a:srgbClr val="0000FF"/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5608192" y="2760618"/>
              <a:ext cx="1829056" cy="2151016"/>
            </a:xfrm>
            <a:prstGeom prst="line">
              <a:avLst/>
            </a:prstGeom>
            <a:ln w="38100">
              <a:gradFill>
                <a:gsLst>
                  <a:gs pos="0">
                    <a:srgbClr val="FF0000"/>
                  </a:gs>
                  <a:gs pos="100000">
                    <a:srgbClr val="00FF00"/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Arc 20"/>
          <p:cNvSpPr/>
          <p:nvPr/>
        </p:nvSpPr>
        <p:spPr>
          <a:xfrm rot="8089137">
            <a:off x="5122002" y="3376841"/>
            <a:ext cx="307764" cy="326679"/>
          </a:xfrm>
          <a:prstGeom prst="arc">
            <a:avLst>
              <a:gd name="adj1" fmla="val 17372361"/>
              <a:gd name="adj2" fmla="val 152107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5738164">
            <a:off x="5303738" y="2806661"/>
            <a:ext cx="604559" cy="645049"/>
          </a:xfrm>
          <a:prstGeom prst="arc">
            <a:avLst>
              <a:gd name="adj1" fmla="val 17372361"/>
              <a:gd name="adj2" fmla="val 152107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917009" y="552611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42082" y="458619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58280" y="242750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794363" y="2581240"/>
            <a:ext cx="1586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30000" dirty="0"/>
              <a:t>2</a:t>
            </a:r>
            <a:r>
              <a:rPr lang="en-US" sz="2000" dirty="0"/>
              <a:t> + b</a:t>
            </a:r>
            <a:r>
              <a:rPr lang="en-US" sz="2000" baseline="30000" dirty="0"/>
              <a:t>2</a:t>
            </a:r>
            <a:r>
              <a:rPr lang="en-US" sz="2000" dirty="0"/>
              <a:t> = c</a:t>
            </a:r>
            <a:r>
              <a:rPr lang="en-US" sz="2000" baseline="30000" dirty="0"/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34468" y="5126006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dirty="0"/>
              <a:t>α</a:t>
            </a:r>
            <a:endParaRPr lang="en-US" sz="2000" dirty="0"/>
          </a:p>
        </p:txBody>
      </p:sp>
      <p:sp>
        <p:nvSpPr>
          <p:cNvPr id="18" name="Arc 17"/>
          <p:cNvSpPr/>
          <p:nvPr/>
        </p:nvSpPr>
        <p:spPr>
          <a:xfrm rot="7208140">
            <a:off x="5200760" y="2503213"/>
            <a:ext cx="710440" cy="754103"/>
          </a:xfrm>
          <a:prstGeom prst="arc">
            <a:avLst>
              <a:gd name="adj1" fmla="val 17372361"/>
              <a:gd name="adj2" fmla="val 47050"/>
            </a:avLst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502573" y="4440586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dirty="0">
                <a:solidFill>
                  <a:srgbClr val="000000"/>
                </a:solidFill>
                <a:latin typeface="Arial" panose="020B0604020202020204" pitchFamily="34" charset="0"/>
              </a:rPr>
              <a:t>β</a:t>
            </a:r>
            <a:endParaRPr lang="el-GR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45750" y="2855361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dirty="0">
                <a:solidFill>
                  <a:srgbClr val="000000"/>
                </a:solidFill>
                <a:latin typeface="Arial" panose="020B0604020202020204" pitchFamily="34" charset="0"/>
              </a:rPr>
              <a:t>γ</a:t>
            </a:r>
            <a:endParaRPr lang="el-GR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626918" y="3183605"/>
            <a:ext cx="2001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/>
              <a:t>α</a:t>
            </a:r>
            <a:r>
              <a:rPr lang="en-US" sz="2000" dirty="0"/>
              <a:t> + </a:t>
            </a:r>
            <a:r>
              <a:rPr lang="el-GR" sz="2000" dirty="0">
                <a:solidFill>
                  <a:srgbClr val="000000"/>
                </a:solidFill>
                <a:latin typeface="Arial" panose="020B0604020202020204" pitchFamily="34" charset="0"/>
              </a:rPr>
              <a:t>β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+</a:t>
            </a:r>
            <a:r>
              <a:rPr lang="el-GR" sz="2000" dirty="0">
                <a:solidFill>
                  <a:srgbClr val="000000"/>
                </a:solidFill>
                <a:latin typeface="Arial" panose="020B0604020202020204" pitchFamily="34" charset="0"/>
              </a:rPr>
              <a:t> γ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= 180</a:t>
            </a:r>
            <a:r>
              <a:rPr lang="en-US" sz="2000" baseline="40000" dirty="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l-GR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7993018">
            <a:off x="4649721" y="353402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 rot="3023434">
            <a:off x="6713760" y="386956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 rot="11627519">
            <a:off x="5800217" y="510626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 rot="808758">
            <a:off x="5217237" y="392188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834522" y="4377492"/>
            <a:ext cx="1586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area = ½ </a:t>
            </a:r>
            <a:r>
              <a:rPr lang="en-US" sz="2000" dirty="0" err="1"/>
              <a:t>hc</a:t>
            </a:r>
            <a:endParaRPr lang="en-US" sz="2000" baseline="30000" dirty="0"/>
          </a:p>
        </p:txBody>
      </p:sp>
      <p:sp>
        <p:nvSpPr>
          <p:cNvPr id="39" name="TextBox 38"/>
          <p:cNvSpPr txBox="1"/>
          <p:nvPr/>
        </p:nvSpPr>
        <p:spPr>
          <a:xfrm>
            <a:off x="8359678" y="3798991"/>
            <a:ext cx="253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perimeter = a + b + c  </a:t>
            </a:r>
            <a:endParaRPr lang="en-US" sz="2000" baseline="30000" dirty="0"/>
          </a:p>
        </p:txBody>
      </p:sp>
      <p:sp>
        <p:nvSpPr>
          <p:cNvPr id="41" name="TextBox 40"/>
          <p:cNvSpPr txBox="1"/>
          <p:nvPr/>
        </p:nvSpPr>
        <p:spPr>
          <a:xfrm>
            <a:off x="1813033" y="2581240"/>
            <a:ext cx="1586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SOH</a:t>
            </a:r>
            <a:endParaRPr lang="en-US" sz="2000" baseline="30000" dirty="0"/>
          </a:p>
        </p:txBody>
      </p:sp>
      <p:sp>
        <p:nvSpPr>
          <p:cNvPr id="42" name="TextBox 41"/>
          <p:cNvSpPr txBox="1"/>
          <p:nvPr/>
        </p:nvSpPr>
        <p:spPr>
          <a:xfrm>
            <a:off x="1818735" y="3183605"/>
            <a:ext cx="1586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CAH</a:t>
            </a:r>
            <a:endParaRPr lang="en-US" sz="2000" baseline="30000" dirty="0"/>
          </a:p>
        </p:txBody>
      </p:sp>
      <p:sp>
        <p:nvSpPr>
          <p:cNvPr id="43" name="TextBox 42"/>
          <p:cNvSpPr txBox="1"/>
          <p:nvPr/>
        </p:nvSpPr>
        <p:spPr>
          <a:xfrm>
            <a:off x="1813033" y="3802880"/>
            <a:ext cx="1586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TOA</a:t>
            </a:r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1176302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86845" y="1193074"/>
            <a:ext cx="5721532" cy="4824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778136" y="2704011"/>
            <a:ext cx="5721532" cy="1530991"/>
          </a:xfrm>
          <a:prstGeom prst="line">
            <a:avLst/>
          </a:prstGeom>
          <a:ln w="1905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778136" y="1813359"/>
            <a:ext cx="5721532" cy="1530991"/>
          </a:xfrm>
          <a:prstGeom prst="line">
            <a:avLst/>
          </a:prstGeom>
          <a:ln w="1905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863477" y="1193074"/>
            <a:ext cx="4636191" cy="1240571"/>
          </a:xfrm>
          <a:prstGeom prst="line">
            <a:avLst/>
          </a:prstGeom>
          <a:ln w="1905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171611" y="1197641"/>
            <a:ext cx="1336766" cy="357697"/>
          </a:xfrm>
          <a:prstGeom prst="line">
            <a:avLst/>
          </a:prstGeom>
          <a:ln w="1905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78136" y="4454435"/>
            <a:ext cx="5730241" cy="1533321"/>
          </a:xfrm>
          <a:prstGeom prst="line">
            <a:avLst/>
          </a:prstGeom>
          <a:ln w="1905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82490" y="5338355"/>
            <a:ext cx="2538522" cy="679268"/>
          </a:xfrm>
          <a:prstGeom prst="line">
            <a:avLst/>
          </a:prstGeom>
          <a:ln w="1905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778136" y="3344350"/>
            <a:ext cx="5721532" cy="2407103"/>
          </a:xfrm>
          <a:prstGeom prst="line">
            <a:avLst/>
          </a:prstGeom>
          <a:ln w="1905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264117" y="4628764"/>
            <a:ext cx="3226842" cy="1357562"/>
          </a:xfrm>
          <a:prstGeom prst="line">
            <a:avLst/>
          </a:prstGeom>
          <a:ln w="1905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786845" y="1245874"/>
            <a:ext cx="4576354" cy="1925315"/>
          </a:xfrm>
          <a:prstGeom prst="line">
            <a:avLst/>
          </a:prstGeom>
          <a:ln w="1905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778136" y="1191644"/>
            <a:ext cx="1722473" cy="724660"/>
          </a:xfrm>
          <a:prstGeom prst="line">
            <a:avLst/>
          </a:prstGeom>
          <a:ln w="1905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86845" y="3572232"/>
            <a:ext cx="5721532" cy="1530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778136" y="2047332"/>
            <a:ext cx="5721532" cy="2407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191644"/>
            <a:ext cx="3549121" cy="1371600"/>
          </a:xfrm>
        </p:spPr>
        <p:txBody>
          <a:bodyPr/>
          <a:lstStyle/>
          <a:p>
            <a:r>
              <a:rPr lang="en-US" dirty="0"/>
              <a:t>Barycentric Coordinates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657808"/>
            <a:ext cx="3549121" cy="33285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Defines a Non-Orthogonal coordinate system describing the space of a triangle.</a:t>
            </a:r>
          </a:p>
          <a:p>
            <a:r>
              <a:rPr lang="en-US" dirty="0"/>
              <a:t>Any position on this plane can be described with the following equation:</a:t>
            </a:r>
          </a:p>
          <a:p>
            <a:r>
              <a:rPr lang="en-US" dirty="0">
                <a:solidFill>
                  <a:srgbClr val="CF01A8"/>
                </a:solidFill>
              </a:rPr>
              <a:t>P</a:t>
            </a:r>
            <a:r>
              <a:rPr lang="en-US" dirty="0"/>
              <a:t> = </a:t>
            </a:r>
            <a:r>
              <a:rPr lang="el-GR" dirty="0">
                <a:solidFill>
                  <a:srgbClr val="000000"/>
                </a:solidFill>
                <a:latin typeface="Arial" panose="020B0604020202020204" pitchFamily="34" charset="0"/>
              </a:rPr>
              <a:t>β</a:t>
            </a:r>
            <a:r>
              <a:rPr lang="en-US" dirty="0"/>
              <a:t>( </a:t>
            </a:r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) + </a:t>
            </a:r>
            <a:r>
              <a:rPr lang="el-GR" dirty="0">
                <a:solidFill>
                  <a:srgbClr val="000000"/>
                </a:solidFill>
                <a:latin typeface="Arial" panose="020B0604020202020204" pitchFamily="34" charset="0"/>
              </a:rPr>
              <a:t>γ</a:t>
            </a:r>
            <a:r>
              <a:rPr lang="en-US" dirty="0"/>
              <a:t>( </a:t>
            </a:r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) +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</a:t>
            </a:r>
          </a:p>
          <a:p>
            <a:r>
              <a:rPr lang="en-US" dirty="0"/>
              <a:t>Terms Reordered:</a:t>
            </a:r>
          </a:p>
          <a:p>
            <a:r>
              <a:rPr lang="en-US" dirty="0">
                <a:solidFill>
                  <a:srgbClr val="CF01A8"/>
                </a:solidFill>
              </a:rPr>
              <a:t>P</a:t>
            </a:r>
            <a:r>
              <a:rPr lang="en-US" dirty="0"/>
              <a:t> = ( 1 - </a:t>
            </a:r>
            <a:r>
              <a:rPr lang="el-GR" dirty="0">
                <a:solidFill>
                  <a:srgbClr val="000000"/>
                </a:solidFill>
                <a:latin typeface="Arial" panose="020B0604020202020204" pitchFamily="34" charset="0"/>
              </a:rPr>
              <a:t>β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- </a:t>
            </a:r>
            <a:r>
              <a:rPr lang="el-GR" dirty="0">
                <a:solidFill>
                  <a:srgbClr val="000000"/>
                </a:solidFill>
                <a:latin typeface="Arial" panose="020B0604020202020204" pitchFamily="34" charset="0"/>
              </a:rPr>
              <a:t>γ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/>
              <a:t>)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+ </a:t>
            </a:r>
            <a:r>
              <a:rPr lang="el-GR" dirty="0">
                <a:solidFill>
                  <a:srgbClr val="000000"/>
                </a:solidFill>
                <a:latin typeface="Arial" panose="020B0604020202020204" pitchFamily="34" charset="0"/>
              </a:rPr>
              <a:t>β</a:t>
            </a:r>
            <a:r>
              <a:rPr lang="en-US" dirty="0"/>
              <a:t>( </a:t>
            </a:r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dirty="0"/>
              <a:t> ) + </a:t>
            </a:r>
            <a:r>
              <a:rPr lang="el-GR" dirty="0">
                <a:solidFill>
                  <a:srgbClr val="000000"/>
                </a:solidFill>
                <a:latin typeface="Arial" panose="020B0604020202020204" pitchFamily="34" charset="0"/>
              </a:rPr>
              <a:t>γ</a:t>
            </a:r>
            <a:r>
              <a:rPr lang="en-US" dirty="0"/>
              <a:t>( </a:t>
            </a:r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/>
              <a:t> )</a:t>
            </a:r>
          </a:p>
          <a:p>
            <a:r>
              <a:rPr lang="el-GR" dirty="0"/>
              <a:t>α</a:t>
            </a:r>
            <a:r>
              <a:rPr lang="en-US" dirty="0"/>
              <a:t> = ( 1 - </a:t>
            </a:r>
            <a:r>
              <a:rPr lang="el-GR" dirty="0">
                <a:solidFill>
                  <a:srgbClr val="000000"/>
                </a:solidFill>
                <a:latin typeface="Arial" panose="020B0604020202020204" pitchFamily="34" charset="0"/>
              </a:rPr>
              <a:t>β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- </a:t>
            </a:r>
            <a:r>
              <a:rPr lang="el-GR" dirty="0">
                <a:solidFill>
                  <a:srgbClr val="000000"/>
                </a:solidFill>
                <a:latin typeface="Arial" panose="020B0604020202020204" pitchFamily="34" charset="0"/>
              </a:rPr>
              <a:t>γ</a:t>
            </a:r>
            <a:r>
              <a:rPr lang="en-US" dirty="0"/>
              <a:t> )</a:t>
            </a:r>
          </a:p>
          <a:p>
            <a:r>
              <a:rPr lang="en-US" dirty="0">
                <a:solidFill>
                  <a:srgbClr val="CF01A8"/>
                </a:solidFill>
              </a:rPr>
              <a:t>P</a:t>
            </a:r>
            <a:r>
              <a:rPr lang="en-US" dirty="0"/>
              <a:t> ( </a:t>
            </a:r>
            <a:r>
              <a:rPr lang="el-GR" dirty="0"/>
              <a:t>α</a:t>
            </a:r>
            <a:r>
              <a:rPr lang="en-US" dirty="0"/>
              <a:t>, </a:t>
            </a:r>
            <a:r>
              <a:rPr lang="el-GR" dirty="0">
                <a:solidFill>
                  <a:srgbClr val="000000"/>
                </a:solidFill>
                <a:latin typeface="Arial" panose="020B0604020202020204" pitchFamily="34" charset="0"/>
              </a:rPr>
              <a:t>β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l-GR" dirty="0">
                <a:solidFill>
                  <a:srgbClr val="000000"/>
                </a:solidFill>
                <a:latin typeface="Arial" panose="020B0604020202020204" pitchFamily="34" charset="0"/>
              </a:rPr>
              <a:t>γ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)</a:t>
            </a:r>
            <a:r>
              <a:rPr lang="en-US" dirty="0"/>
              <a:t> = </a:t>
            </a:r>
            <a:r>
              <a:rPr lang="el-GR" dirty="0"/>
              <a:t>α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+ </a:t>
            </a:r>
            <a:r>
              <a:rPr lang="el-GR" dirty="0">
                <a:solidFill>
                  <a:srgbClr val="000000"/>
                </a:solidFill>
                <a:latin typeface="Arial" panose="020B0604020202020204" pitchFamily="34" charset="0"/>
              </a:rPr>
              <a:t>β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+ </a:t>
            </a:r>
            <a:r>
              <a:rPr lang="el-GR" dirty="0">
                <a:solidFill>
                  <a:srgbClr val="000000"/>
                </a:solidFill>
                <a:latin typeface="Arial" panose="020B0604020202020204" pitchFamily="34" charset="0"/>
              </a:rPr>
              <a:t>γ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</a:rPr>
              <a:t>C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114902" y="3387634"/>
            <a:ext cx="1227909" cy="522516"/>
          </a:xfrm>
          <a:prstGeom prst="line">
            <a:avLst/>
          </a:prstGeom>
          <a:ln w="57150">
            <a:gradFill>
              <a:gsLst>
                <a:gs pos="0">
                  <a:srgbClr val="FF0000"/>
                </a:gs>
                <a:gs pos="100000">
                  <a:srgbClr val="00FF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125788" y="3914505"/>
            <a:ext cx="1817915" cy="477798"/>
          </a:xfrm>
          <a:prstGeom prst="line">
            <a:avLst/>
          </a:prstGeom>
          <a:ln w="57150">
            <a:gradFill>
              <a:gsLst>
                <a:gs pos="0">
                  <a:srgbClr val="FF0000"/>
                </a:gs>
                <a:gs pos="100000">
                  <a:srgbClr val="0000F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8351520" y="3383280"/>
            <a:ext cx="600892" cy="993503"/>
          </a:xfrm>
          <a:prstGeom prst="line">
            <a:avLst/>
          </a:prstGeom>
          <a:ln w="6350">
            <a:gradFill>
              <a:gsLst>
                <a:gs pos="0">
                  <a:srgbClr val="0000FF"/>
                </a:gs>
                <a:gs pos="100000">
                  <a:srgbClr val="00FF00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899906" y="38828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783135" y="43835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73534" y="300113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51" name="Rectangle 50"/>
          <p:cNvSpPr/>
          <p:nvPr/>
        </p:nvSpPr>
        <p:spPr>
          <a:xfrm rot="894926">
            <a:off x="9943251" y="4384024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r>
              <a:rPr lang="el-GR" dirty="0">
                <a:solidFill>
                  <a:srgbClr val="000000"/>
                </a:solidFill>
                <a:latin typeface="Arial" panose="020B0604020202020204" pitchFamily="34" charset="0"/>
              </a:rPr>
              <a:t>β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894926">
            <a:off x="5761632" y="3261423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el-GR" dirty="0">
                <a:solidFill>
                  <a:srgbClr val="000000"/>
                </a:solidFill>
                <a:latin typeface="Arial" panose="020B0604020202020204" pitchFamily="34" charset="0"/>
              </a:rPr>
              <a:t>β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 rot="20234509">
            <a:off x="8842819" y="268779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r>
              <a:rPr lang="el-GR" dirty="0">
                <a:solidFill>
                  <a:srgbClr val="000000"/>
                </a:solidFill>
                <a:latin typeface="Arial" panose="020B0604020202020204" pitchFamily="34" charset="0"/>
              </a:rPr>
              <a:t>γ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 rot="20234509">
            <a:off x="5736782" y="401539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el-GR" dirty="0">
                <a:solidFill>
                  <a:srgbClr val="000000"/>
                </a:solidFill>
                <a:latin typeface="Arial" panose="020B0604020202020204" pitchFamily="34" charset="0"/>
              </a:rPr>
              <a:t>γ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574885" y="3176513"/>
            <a:ext cx="214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F01A8"/>
                </a:solidFill>
              </a:rPr>
              <a:t>P</a:t>
            </a:r>
            <a:r>
              <a:rPr lang="en-US" dirty="0"/>
              <a:t> ( +0.4</a:t>
            </a:r>
            <a:r>
              <a:rPr lang="el-GR" dirty="0">
                <a:solidFill>
                  <a:srgbClr val="000000"/>
                </a:solidFill>
                <a:latin typeface="Arial" panose="020B0604020202020204" pitchFamily="34" charset="0"/>
              </a:rPr>
              <a:t>β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+1.3</a:t>
            </a:r>
            <a:r>
              <a:rPr lang="el-GR" dirty="0">
                <a:solidFill>
                  <a:srgbClr val="000000"/>
                </a:solidFill>
                <a:latin typeface="Arial" panose="020B0604020202020204" pitchFamily="34" charset="0"/>
              </a:rPr>
              <a:t>γ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)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8839200" y="3187337"/>
            <a:ext cx="635726" cy="174172"/>
          </a:xfrm>
          <a:prstGeom prst="line">
            <a:avLst/>
          </a:prstGeom>
          <a:ln w="28575">
            <a:solidFill>
              <a:srgbClr val="CF01A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785463" y="3361509"/>
            <a:ext cx="1689463" cy="748937"/>
          </a:xfrm>
          <a:prstGeom prst="line">
            <a:avLst/>
          </a:prstGeom>
          <a:ln w="28575">
            <a:solidFill>
              <a:srgbClr val="CF01A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-Point Star 56"/>
          <p:cNvSpPr/>
          <p:nvPr/>
        </p:nvSpPr>
        <p:spPr>
          <a:xfrm>
            <a:off x="9370134" y="3265850"/>
            <a:ext cx="198409" cy="17345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59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Barycentric Coordinates == 3 Gradient Ratios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164185" y="2438399"/>
            <a:ext cx="1066976" cy="1677490"/>
          </a:xfrm>
          <a:prstGeom prst="line">
            <a:avLst/>
          </a:prstGeom>
          <a:ln w="38100">
            <a:gradFill>
              <a:gsLst>
                <a:gs pos="0">
                  <a:srgbClr val="00FF00"/>
                </a:gs>
                <a:gs pos="100000">
                  <a:srgbClr val="0000FF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6231161" y="2438399"/>
            <a:ext cx="1049205" cy="1677491"/>
          </a:xfrm>
          <a:prstGeom prst="line">
            <a:avLst/>
          </a:prstGeom>
          <a:ln w="38100">
            <a:gradFill>
              <a:gsLst>
                <a:gs pos="0">
                  <a:srgbClr val="FF0000"/>
                </a:gs>
                <a:gs pos="100000">
                  <a:srgbClr val="00FF00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164185" y="4115889"/>
            <a:ext cx="2133952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0000"/>
                </a:gs>
                <a:gs pos="100000">
                  <a:srgbClr val="0000FF"/>
                </a:gs>
              </a:gsLst>
              <a:lin ang="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8687858" y="3200399"/>
            <a:ext cx="1066976" cy="1677490"/>
          </a:xfrm>
          <a:prstGeom prst="line">
            <a:avLst/>
          </a:prstGeom>
          <a:ln w="38100">
            <a:gradFill>
              <a:gsLst>
                <a:gs pos="0">
                  <a:srgbClr val="00FF00"/>
                </a:gs>
                <a:gs pos="100000">
                  <a:srgbClr val="0000FF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2725259" y="3200399"/>
            <a:ext cx="1049205" cy="1677491"/>
          </a:xfrm>
          <a:prstGeom prst="line">
            <a:avLst/>
          </a:prstGeom>
          <a:ln w="38100">
            <a:gradFill>
              <a:gsLst>
                <a:gs pos="0">
                  <a:srgbClr val="FF0000"/>
                </a:gs>
                <a:gs pos="100000">
                  <a:srgbClr val="00FF00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5164185" y="6555379"/>
            <a:ext cx="2133952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0000"/>
                </a:gs>
                <a:gs pos="100000">
                  <a:srgbClr val="0000FF"/>
                </a:gs>
              </a:gsLst>
              <a:lin ang="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176444" y="4813233"/>
            <a:ext cx="129310" cy="129310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6231161" y="4942543"/>
            <a:ext cx="0" cy="161283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0762299" y="4808615"/>
            <a:ext cx="129310" cy="12931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9221346" y="4039144"/>
            <a:ext cx="1527976" cy="80185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607490" y="4808615"/>
            <a:ext cx="129310" cy="12931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1730277" y="4006762"/>
            <a:ext cx="1528470" cy="83309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107363" y="4039144"/>
            <a:ext cx="129310" cy="12931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222200" y="4039144"/>
            <a:ext cx="129310" cy="12931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176444" y="2373743"/>
            <a:ext cx="129310" cy="129310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6233097" y="2503053"/>
            <a:ext cx="0" cy="161283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685347" y="3257217"/>
            <a:ext cx="1527976" cy="80185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5236673" y="3245904"/>
            <a:ext cx="1528470" cy="83309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 rot="7129280">
            <a:off x="9832351" y="407467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</a:t>
            </a:r>
            <a:endParaRPr lang="en-US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 rot="14438135">
            <a:off x="2273597" y="4062907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β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941017" y="55642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rgbClr val="CF01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γ</a:t>
            </a:r>
            <a:endParaRPr lang="en-US" dirty="0">
              <a:solidFill>
                <a:srgbClr val="CF01A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Oval 82"/>
          <p:cNvSpPr/>
          <p:nvPr/>
        </p:nvSpPr>
        <p:spPr>
          <a:xfrm>
            <a:off x="6170876" y="3464179"/>
            <a:ext cx="129310" cy="12931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33817" y="1972818"/>
            <a:ext cx="11946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( 0</a:t>
            </a:r>
            <a:r>
              <a:rPr lang="el-GR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β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, 1</a:t>
            </a:r>
            <a:r>
              <a:rPr lang="el-GR" sz="1400" dirty="0">
                <a:solidFill>
                  <a:srgbClr val="CF01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γ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, 0</a:t>
            </a:r>
            <a:r>
              <a:rPr lang="el-GR" sz="1400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6700793" y="4269419"/>
            <a:ext cx="11946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( 0</a:t>
            </a:r>
            <a:r>
              <a:rPr lang="el-GR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β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, 0</a:t>
            </a:r>
            <a:r>
              <a:rPr lang="el-GR" sz="1400" dirty="0">
                <a:solidFill>
                  <a:srgbClr val="CF01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γ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, 1</a:t>
            </a:r>
            <a:r>
              <a:rPr lang="el-GR" sz="1400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4563734" y="4286181"/>
            <a:ext cx="11946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( 1</a:t>
            </a:r>
            <a:r>
              <a:rPr lang="el-GR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β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, 0</a:t>
            </a:r>
            <a:r>
              <a:rPr lang="el-GR" sz="1400" dirty="0">
                <a:solidFill>
                  <a:srgbClr val="CF01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γ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, 0</a:t>
            </a:r>
            <a:r>
              <a:rPr lang="el-GR" sz="1400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280882" y="4719381"/>
            <a:ext cx="264221" cy="1835998"/>
            <a:chOff x="6280882" y="4719381"/>
            <a:chExt cx="264221" cy="1835998"/>
          </a:xfrm>
        </p:grpSpPr>
        <p:sp>
          <p:nvSpPr>
            <p:cNvPr id="28" name="Rectangle 27"/>
            <p:cNvSpPr/>
            <p:nvPr/>
          </p:nvSpPr>
          <p:spPr>
            <a:xfrm>
              <a:off x="6280882" y="6247602"/>
              <a:ext cx="26422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280882" y="4719381"/>
              <a:ext cx="26422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 rot="7064306">
            <a:off x="9872932" y="3631473"/>
            <a:ext cx="274395" cy="2021786"/>
            <a:chOff x="6270708" y="4719381"/>
            <a:chExt cx="274395" cy="1859139"/>
          </a:xfrm>
        </p:grpSpPr>
        <p:sp>
          <p:nvSpPr>
            <p:cNvPr id="34" name="Rectangle 33"/>
            <p:cNvSpPr/>
            <p:nvPr/>
          </p:nvSpPr>
          <p:spPr>
            <a:xfrm>
              <a:off x="6270708" y="6270743"/>
              <a:ext cx="26422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80882" y="4719381"/>
              <a:ext cx="26422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 rot="14531426">
            <a:off x="2329199" y="3597038"/>
            <a:ext cx="298538" cy="2031077"/>
            <a:chOff x="6280882" y="4719381"/>
            <a:chExt cx="298538" cy="1862923"/>
          </a:xfrm>
        </p:grpSpPr>
        <p:sp>
          <p:nvSpPr>
            <p:cNvPr id="37" name="Rectangle 36"/>
            <p:cNvSpPr/>
            <p:nvPr/>
          </p:nvSpPr>
          <p:spPr>
            <a:xfrm>
              <a:off x="6315199" y="6274527"/>
              <a:ext cx="26422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280882" y="4719381"/>
              <a:ext cx="26422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2922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81495"/>
            <a:ext cx="4061341" cy="1371600"/>
          </a:xfrm>
        </p:spPr>
        <p:txBody>
          <a:bodyPr/>
          <a:lstStyle/>
          <a:p>
            <a:r>
              <a:rPr lang="en-US" dirty="0"/>
              <a:t>Finding the Barycentric Coordinates of a point relative to a triangle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1953095"/>
            <a:ext cx="4061341" cy="3942410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β</a:t>
            </a:r>
            <a:r>
              <a:rPr lang="en-US" dirty="0"/>
              <a:t> = </a:t>
            </a:r>
            <a:r>
              <a:rPr lang="en-US" dirty="0" err="1"/>
              <a:t>ImplicitLineEquation</a:t>
            </a:r>
            <a:r>
              <a:rPr lang="en-US" dirty="0"/>
              <a:t> (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dirty="0"/>
              <a:t>, line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/>
              <a:t> )</a:t>
            </a:r>
          </a:p>
          <a:p>
            <a:r>
              <a:rPr lang="el-GR" dirty="0">
                <a:solidFill>
                  <a:srgbClr val="CF01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γ</a:t>
            </a:r>
            <a:r>
              <a:rPr lang="el-GR" dirty="0"/>
              <a:t> </a:t>
            </a:r>
            <a:r>
              <a:rPr lang="en-US" dirty="0"/>
              <a:t>= </a:t>
            </a:r>
            <a:r>
              <a:rPr lang="en-US" dirty="0" err="1"/>
              <a:t>ImplicitLineEquation</a:t>
            </a:r>
            <a:r>
              <a:rPr lang="en-US" dirty="0"/>
              <a:t> ( </a:t>
            </a:r>
            <a:r>
              <a:rPr 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/>
              <a:t>, line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dirty="0"/>
              <a:t> ) </a:t>
            </a:r>
          </a:p>
          <a:p>
            <a:r>
              <a:rPr lang="el-GR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</a:t>
            </a:r>
            <a:r>
              <a:rPr lang="en-US" dirty="0"/>
              <a:t> = </a:t>
            </a:r>
            <a:r>
              <a:rPr lang="en-US" dirty="0" err="1"/>
              <a:t>ImplicitLineEquation</a:t>
            </a:r>
            <a:r>
              <a:rPr lang="en-US" dirty="0"/>
              <a:t> (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dirty="0"/>
              <a:t>, line </a:t>
            </a:r>
            <a:r>
              <a:rPr 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dirty="0"/>
              <a:t> )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dirty="0" err="1"/>
              <a:t>ImplicitLineEquation</a:t>
            </a:r>
            <a:r>
              <a:rPr lang="en-US" dirty="0"/>
              <a:t> ( 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dirty="0"/>
              <a:t>, line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/>
              <a:t> )</a:t>
            </a:r>
          </a:p>
          <a:p>
            <a:r>
              <a:rPr 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dirty="0" err="1"/>
              <a:t>ImplicitLineEquation</a:t>
            </a:r>
            <a:r>
              <a:rPr lang="en-US" dirty="0"/>
              <a:t> ( 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dirty="0"/>
              <a:t>, line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dirty="0"/>
              <a:t> )</a:t>
            </a:r>
          </a:p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dirty="0" err="1"/>
              <a:t>ImplicitLineEquation</a:t>
            </a:r>
            <a:r>
              <a:rPr lang="en-US" dirty="0"/>
              <a:t> ( 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dirty="0"/>
              <a:t>, line </a:t>
            </a:r>
            <a:r>
              <a:rPr 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dirty="0"/>
              <a:t> )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l-GR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β</a:t>
            </a:r>
            <a:r>
              <a:rPr lang="el-GR" baseline="-25000" dirty="0">
                <a:solidFill>
                  <a:srgbClr val="CF01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γ</a:t>
            </a:r>
            <a:r>
              <a:rPr lang="el-GR" baseline="-25000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= (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/ </a:t>
            </a:r>
            <a:r>
              <a:rPr lang="el-G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β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, </a:t>
            </a:r>
            <a:r>
              <a:rPr 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/ </a:t>
            </a:r>
            <a:r>
              <a:rPr lang="el-GR" dirty="0">
                <a:solidFill>
                  <a:srgbClr val="CF01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γ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/ </a:t>
            </a:r>
            <a:r>
              <a:rPr lang="el-GR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)  </a:t>
            </a:r>
            <a:r>
              <a:rPr lang="en-US" dirty="0"/>
              <a:t> </a:t>
            </a:r>
          </a:p>
          <a:p>
            <a:r>
              <a:rPr lang="en-US" dirty="0"/>
              <a:t>Could we use the Barycentric coordinates to detect if we are inside or outside the triangle? If so… how?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5545653" y="581495"/>
            <a:ext cx="6450536" cy="6040978"/>
            <a:chOff x="5545653" y="581495"/>
            <a:chExt cx="5674282" cy="5314010"/>
          </a:xfrm>
        </p:grpSpPr>
        <p:pic>
          <p:nvPicPr>
            <p:cNvPr id="5" name="Picture 2" descr="C:\Users\lnorri\Downloads\PP Images\2D_Cartesian_Coordinate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45653" y="581495"/>
              <a:ext cx="5674282" cy="5314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cxnSp>
          <p:nvCxnSpPr>
            <p:cNvPr id="7" name="Straight Connector 6"/>
            <p:cNvCxnSpPr/>
            <p:nvPr/>
          </p:nvCxnSpPr>
          <p:spPr>
            <a:xfrm>
              <a:off x="7768046" y="1428206"/>
              <a:ext cx="2159725" cy="2516777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688183" y="3944983"/>
              <a:ext cx="3239588" cy="107986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688183" y="1428207"/>
              <a:ext cx="1079863" cy="3596639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589952" y="1071466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927771" y="3776397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67933" y="4947396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6702609" y="3190711"/>
              <a:ext cx="2539064" cy="1815468"/>
            </a:xfrm>
            <a:prstGeom prst="straightConnector1">
              <a:avLst/>
            </a:prstGeom>
            <a:ln w="28575">
              <a:solidFill>
                <a:srgbClr val="00FF00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 rot="13950874">
              <a:off x="9091622" y="3104329"/>
              <a:ext cx="121481" cy="121481"/>
            </a:xfrm>
            <a:prstGeom prst="rect">
              <a:avLst/>
            </a:prstGeom>
            <a:noFill/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30" idx="1"/>
            </p:cNvCxnSpPr>
            <p:nvPr/>
          </p:nvCxnSpPr>
          <p:spPr>
            <a:xfrm flipH="1" flipV="1">
              <a:off x="7775244" y="1471576"/>
              <a:ext cx="1127826" cy="275509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20243321">
              <a:off x="8897666" y="4129348"/>
              <a:ext cx="140596" cy="1405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7198459" y="3234100"/>
              <a:ext cx="2694934" cy="690200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 rot="6385476">
              <a:off x="7249716" y="3108277"/>
              <a:ext cx="154826" cy="154826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7469201" y="2849125"/>
              <a:ext cx="1453211" cy="1039067"/>
            </a:xfrm>
            <a:prstGeom prst="straightConnector1">
              <a:avLst/>
            </a:prstGeom>
            <a:ln w="28575">
              <a:solidFill>
                <a:srgbClr val="00FF00"/>
              </a:solidFill>
              <a:prstDash val="sysDot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7060296" y="3846548"/>
              <a:ext cx="264476" cy="67735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ot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7447476" y="4035104"/>
              <a:ext cx="255554" cy="62427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7475541" y="3855434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7324772" y="3846548"/>
              <a:ext cx="174171" cy="174171"/>
            </a:xfrm>
            <a:prstGeom prst="star5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rot="6310603">
              <a:off x="8984540" y="3642410"/>
              <a:ext cx="31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β</a:t>
              </a:r>
              <a:endPara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 rot="14196915">
              <a:off x="7085362" y="4315974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solidFill>
                    <a:srgbClr val="CF01A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γ</a:t>
              </a:r>
              <a:endParaRPr lang="en-US" dirty="0">
                <a:solidFill>
                  <a:srgbClr val="CF01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20283461">
              <a:off x="8215621" y="2447735"/>
              <a:ext cx="31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α</a:t>
              </a:r>
              <a:endParaRPr lang="en-US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6310603">
              <a:off x="7010858" y="3618331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b</a:t>
              </a:r>
              <a:endPara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4196915">
              <a:off x="7709128" y="3581075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endParaRPr 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 rot="20283461">
              <a:off x="7601564" y="4310971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786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H="1">
            <a:off x="1458186" y="2744233"/>
            <a:ext cx="2973460" cy="2672101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Drawing Algorithms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7" t="10224" r="8383" b="8998"/>
          <a:stretch/>
        </p:blipFill>
        <p:spPr>
          <a:xfrm>
            <a:off x="4464694" y="2468880"/>
            <a:ext cx="6766560" cy="411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4431646" y="2434044"/>
            <a:ext cx="306609" cy="310189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484312" y="2441838"/>
            <a:ext cx="2938546" cy="618828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796437" y="2429164"/>
            <a:ext cx="960290" cy="631502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770312" y="2747672"/>
            <a:ext cx="967943" cy="2633828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 t="46343" r="48110" b="48117"/>
          <a:stretch/>
        </p:blipFill>
        <p:spPr>
          <a:xfrm>
            <a:off x="1484311" y="3095500"/>
            <a:ext cx="22860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Right Arrow 20"/>
          <p:cNvSpPr/>
          <p:nvPr/>
        </p:nvSpPr>
        <p:spPr>
          <a:xfrm>
            <a:off x="4464694" y="2055223"/>
            <a:ext cx="6766560" cy="342997"/>
          </a:xfrm>
          <a:prstGeom prst="rightArrow">
            <a:avLst>
              <a:gd name="adj1" fmla="val 50000"/>
              <a:gd name="adj2" fmla="val 24721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Positive </a:t>
            </a:r>
            <a:r>
              <a:rPr lang="en-US" sz="1100" b="1" dirty="0">
                <a:solidFill>
                  <a:srgbClr val="FF0000"/>
                </a:solidFill>
              </a:rPr>
              <a:t>X</a:t>
            </a:r>
            <a:r>
              <a:rPr lang="en-US" sz="1100" b="1" dirty="0">
                <a:solidFill>
                  <a:schemeClr val="tx1"/>
                </a:solidFill>
              </a:rPr>
              <a:t> Axis</a:t>
            </a:r>
          </a:p>
        </p:txBody>
      </p:sp>
      <p:sp>
        <p:nvSpPr>
          <p:cNvPr id="22" name="Right Arrow 21"/>
          <p:cNvSpPr/>
          <p:nvPr/>
        </p:nvSpPr>
        <p:spPr>
          <a:xfrm rot="5400000">
            <a:off x="9416688" y="4319061"/>
            <a:ext cx="4145283" cy="383960"/>
          </a:xfrm>
          <a:prstGeom prst="rightArrow">
            <a:avLst>
              <a:gd name="adj1" fmla="val 50000"/>
              <a:gd name="adj2" fmla="val 15371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Positive </a:t>
            </a:r>
            <a:r>
              <a:rPr lang="en-US" sz="1100" b="1" dirty="0">
                <a:solidFill>
                  <a:srgbClr val="FF0000"/>
                </a:solidFill>
              </a:rPr>
              <a:t>Y</a:t>
            </a:r>
            <a:r>
              <a:rPr lang="en-US" sz="1100" b="1" dirty="0">
                <a:solidFill>
                  <a:schemeClr val="tx1"/>
                </a:solidFill>
              </a:rPr>
              <a:t> Axis</a:t>
            </a:r>
          </a:p>
        </p:txBody>
      </p:sp>
      <p:sp>
        <p:nvSpPr>
          <p:cNvPr id="23" name="5-Point Star 22"/>
          <p:cNvSpPr/>
          <p:nvPr/>
        </p:nvSpPr>
        <p:spPr>
          <a:xfrm>
            <a:off x="1741715" y="3374175"/>
            <a:ext cx="174171" cy="174171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566726" y="3429590"/>
            <a:ext cx="87086" cy="870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304653" y="3434341"/>
            <a:ext cx="87086" cy="870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04653" y="4194957"/>
            <a:ext cx="87086" cy="870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66726" y="4201091"/>
            <a:ext cx="87086" cy="870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785257" y="4194957"/>
            <a:ext cx="87086" cy="870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785257" y="4928654"/>
            <a:ext cx="87086" cy="870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66726" y="4928654"/>
            <a:ext cx="87086" cy="870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08757" y="4928654"/>
            <a:ext cx="87086" cy="870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7148945" y="2484582"/>
            <a:ext cx="3990110" cy="391621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80606" y="3552128"/>
            <a:ext cx="496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(0,0)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79117" y="3548346"/>
            <a:ext cx="496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(1,0)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00002" y="3547553"/>
            <a:ext cx="496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(2,0)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84959" y="4305200"/>
            <a:ext cx="496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(0,1)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62075" y="4299527"/>
            <a:ext cx="496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(1,1)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00002" y="4299527"/>
            <a:ext cx="496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(2,1)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80606" y="5019179"/>
            <a:ext cx="496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(0,2)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62075" y="5019179"/>
            <a:ext cx="496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(1,2)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00002" y="5019179"/>
            <a:ext cx="496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(2,2)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36297" y="4535857"/>
            <a:ext cx="6502758" cy="188064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640137" y="2484582"/>
            <a:ext cx="2508809" cy="204169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69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094" y="685800"/>
            <a:ext cx="5105400" cy="5105400"/>
          </a:xfrm>
        </p:spPr>
      </p:pic>
      <p:sp>
        <p:nvSpPr>
          <p:cNvPr id="74" name="Rectangle 73"/>
          <p:cNvSpPr/>
          <p:nvPr/>
        </p:nvSpPr>
        <p:spPr>
          <a:xfrm>
            <a:off x="7583171" y="4141000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729408" y="3298180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721154" y="4146369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4338908" cy="1371600"/>
          </a:xfrm>
        </p:spPr>
        <p:txBody>
          <a:bodyPr anchor="ctr"/>
          <a:lstStyle/>
          <a:p>
            <a:r>
              <a:rPr lang="en-US" dirty="0"/>
              <a:t>Brute Triangle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4338908" cy="2819400"/>
          </a:xfrm>
        </p:spPr>
        <p:txBody>
          <a:bodyPr/>
          <a:lstStyle/>
          <a:p>
            <a:pPr algn="l"/>
            <a:r>
              <a:rPr lang="en-US" dirty="0"/>
              <a:t>FOR ALL PIXELS</a:t>
            </a:r>
          </a:p>
          <a:p>
            <a:pPr algn="l"/>
            <a:r>
              <a:rPr lang="en-US" dirty="0"/>
              <a:t>	</a:t>
            </a:r>
            <a:r>
              <a:rPr lang="en-US" dirty="0" err="1"/>
              <a:t>bya</a:t>
            </a:r>
            <a:r>
              <a:rPr lang="en-US" dirty="0"/>
              <a:t> = </a:t>
            </a:r>
            <a:r>
              <a:rPr lang="en-US" dirty="0" err="1"/>
              <a:t>FindBarycentric</a:t>
            </a:r>
            <a:r>
              <a:rPr lang="en-US" dirty="0"/>
              <a:t> ( </a:t>
            </a:r>
            <a:r>
              <a:rPr lang="en-US" dirty="0" err="1"/>
              <a:t>CurrX</a:t>
            </a:r>
            <a:r>
              <a:rPr lang="en-US" dirty="0"/>
              <a:t>, </a:t>
            </a:r>
            <a:r>
              <a:rPr lang="en-US" dirty="0" err="1"/>
              <a:t>CurrY</a:t>
            </a:r>
            <a:r>
              <a:rPr lang="en-US" dirty="0"/>
              <a:t> )</a:t>
            </a:r>
          </a:p>
          <a:p>
            <a:pPr algn="l"/>
            <a:r>
              <a:rPr lang="en-US" dirty="0"/>
              <a:t>	IF 	b &gt;=0 &amp;&amp; b &lt;= 1 &amp;&amp; </a:t>
            </a:r>
          </a:p>
          <a:p>
            <a:pPr algn="l"/>
            <a:r>
              <a:rPr lang="en-US" dirty="0"/>
              <a:t>		y &gt;=0 &amp;&amp; y &lt;= 1 &amp;&amp;</a:t>
            </a:r>
          </a:p>
          <a:p>
            <a:pPr algn="l"/>
            <a:r>
              <a:rPr lang="en-US" dirty="0"/>
              <a:t>		a &gt;=0 &amp;&amp; a &lt;= 1</a:t>
            </a:r>
          </a:p>
          <a:p>
            <a:pPr algn="l"/>
            <a:r>
              <a:rPr lang="en-US" dirty="0"/>
              <a:t>	THEN</a:t>
            </a:r>
          </a:p>
          <a:p>
            <a:pPr algn="l"/>
            <a:r>
              <a:rPr lang="en-US" dirty="0"/>
              <a:t>		</a:t>
            </a:r>
            <a:r>
              <a:rPr lang="en-US" dirty="0" err="1"/>
              <a:t>PlotPixel</a:t>
            </a:r>
            <a:r>
              <a:rPr lang="en-US" dirty="0"/>
              <a:t> ( </a:t>
            </a:r>
            <a:r>
              <a:rPr lang="en-US" dirty="0" err="1"/>
              <a:t>CurrX</a:t>
            </a:r>
            <a:r>
              <a:rPr lang="en-US" dirty="0"/>
              <a:t>, </a:t>
            </a:r>
            <a:r>
              <a:rPr lang="en-US" dirty="0" err="1"/>
              <a:t>CurrY</a:t>
            </a:r>
            <a:r>
              <a:rPr lang="en-US" dirty="0"/>
              <a:t> )</a:t>
            </a:r>
          </a:p>
        </p:txBody>
      </p:sp>
      <p:sp>
        <p:nvSpPr>
          <p:cNvPr id="6" name="Rectangle 5"/>
          <p:cNvSpPr/>
          <p:nvPr/>
        </p:nvSpPr>
        <p:spPr>
          <a:xfrm>
            <a:off x="8423587" y="4152706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23017" y="2436223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23017" y="1607820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80811" y="3294017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69858" y="740740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23298" y="747271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76738" y="740740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423587" y="747271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429897" y="3294017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83337" y="4146369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283618" y="740740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109556" y="740740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869858" y="1594158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576738" y="1594158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423587" y="1600689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283618" y="1594158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109556" y="1594158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869858" y="2443141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423587" y="2449672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283618" y="2443141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0109556" y="2443141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869858" y="3295221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283618" y="3295221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0109556" y="3295221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869858" y="4136082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0109556" y="4136082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869858" y="4992793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723298" y="4999324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576738" y="4992793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423587" y="4999324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283618" y="4992793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109556" y="4992793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580811" y="2436223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7022403" y="1727200"/>
            <a:ext cx="2871592" cy="2991209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22403" y="1727200"/>
            <a:ext cx="0" cy="2991209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022403" y="4718409"/>
            <a:ext cx="2871593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9290" y="1587676"/>
            <a:ext cx="79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X1, Y1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710233" y="4154486"/>
            <a:ext cx="79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X3, Y3</a:t>
            </a:r>
          </a:p>
        </p:txBody>
      </p:sp>
      <p:sp>
        <p:nvSpPr>
          <p:cNvPr id="76" name="Oval 75"/>
          <p:cNvSpPr/>
          <p:nvPr/>
        </p:nvSpPr>
        <p:spPr>
          <a:xfrm>
            <a:off x="6210077" y="1074931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7069042" y="1074931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922805" y="1069430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763009" y="1076832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9622971" y="1068326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0449190" y="1068326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210077" y="1939044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069042" y="1939044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922805" y="1933543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8763009" y="1940945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9622971" y="1932439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0449190" y="1932439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210077" y="2777997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069042" y="2777997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922805" y="2772496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8763009" y="2779898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9622971" y="2771392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0449190" y="2771392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210077" y="3628029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069042" y="3628029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922805" y="3622528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8763009" y="3629930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622971" y="3621424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0449190" y="3621424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210077" y="4487491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7069042" y="4487491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922805" y="4481990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8763009" y="4489392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9622971" y="4480886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0449190" y="4480886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210077" y="5307245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7069042" y="5307245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7922805" y="5301744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8763009" y="5309146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9622971" y="5300640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0449190" y="5300640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252738" y="4184148"/>
            <a:ext cx="79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X2, Y2</a:t>
            </a:r>
          </a:p>
        </p:txBody>
      </p:sp>
    </p:spTree>
    <p:extLst>
      <p:ext uri="{BB962C8B-B14F-4D97-AF65-F5344CB8AC3E}">
        <p14:creationId xmlns:p14="http://schemas.microsoft.com/office/powerpoint/2010/main" val="233104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in Screen/Pixel Space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 unit = 1 pixel, distance is easy to understand.</a:t>
            </a:r>
          </a:p>
          <a:p>
            <a:r>
              <a:rPr lang="en-US" dirty="0"/>
              <a:t>Working with 2D sprites is straightforward.</a:t>
            </a:r>
          </a:p>
          <a:p>
            <a:r>
              <a:rPr lang="en-US" dirty="0"/>
              <a:t>You can operate completely in whole numbers if you want to.</a:t>
            </a:r>
          </a:p>
          <a:p>
            <a:r>
              <a:rPr lang="en-US" dirty="0"/>
              <a:t>A direct representation of what you see.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raster has no Z it is completely 2D.</a:t>
            </a:r>
          </a:p>
          <a:p>
            <a:r>
              <a:rPr lang="en-US" dirty="0"/>
              <a:t>Y is going “down” instead of “up” unlike most mathematical Cartesian representations.</a:t>
            </a:r>
          </a:p>
          <a:p>
            <a:r>
              <a:rPr lang="en-US" dirty="0"/>
              <a:t>Translating or rotating vector shapes using integers alone could cause significant errors and information loss.</a:t>
            </a:r>
          </a:p>
          <a:p>
            <a:r>
              <a:rPr lang="en-US" dirty="0"/>
              <a:t>Everything is resolution dependent!</a:t>
            </a:r>
          </a:p>
          <a:p>
            <a:r>
              <a:rPr lang="en-US" dirty="0"/>
              <a:t>Insufficient information available to represent a fully 3D environment.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01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094" y="685800"/>
            <a:ext cx="5105400" cy="5105400"/>
          </a:xfrm>
        </p:spPr>
      </p:pic>
      <p:sp>
        <p:nvSpPr>
          <p:cNvPr id="74" name="Rectangle 73"/>
          <p:cNvSpPr/>
          <p:nvPr/>
        </p:nvSpPr>
        <p:spPr>
          <a:xfrm>
            <a:off x="7583171" y="4141000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729408" y="3298180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721154" y="4146369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97225"/>
            <a:ext cx="4329456" cy="1371600"/>
          </a:xfrm>
        </p:spPr>
        <p:txBody>
          <a:bodyPr anchor="ctr"/>
          <a:lstStyle/>
          <a:p>
            <a:r>
              <a:rPr lang="en-US" dirty="0"/>
              <a:t>Better Brute Triangle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068825"/>
            <a:ext cx="4359293" cy="372237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err="1"/>
              <a:t>StartX</a:t>
            </a:r>
            <a:r>
              <a:rPr lang="en-US" dirty="0"/>
              <a:t> = MIN ( X1, X2, X3 )</a:t>
            </a:r>
          </a:p>
          <a:p>
            <a:pPr algn="l"/>
            <a:r>
              <a:rPr lang="en-US" dirty="0" err="1"/>
              <a:t>StartY</a:t>
            </a:r>
            <a:r>
              <a:rPr lang="en-US" dirty="0"/>
              <a:t> = MIN ( Y1, Y2, Y3 )</a:t>
            </a:r>
          </a:p>
          <a:p>
            <a:pPr algn="l"/>
            <a:r>
              <a:rPr lang="en-US" dirty="0" err="1"/>
              <a:t>EndX</a:t>
            </a:r>
            <a:r>
              <a:rPr lang="en-US" dirty="0"/>
              <a:t> = MAX ( X1, X2, X3 )</a:t>
            </a:r>
          </a:p>
          <a:p>
            <a:pPr algn="l"/>
            <a:r>
              <a:rPr lang="en-US" dirty="0" err="1"/>
              <a:t>EndY</a:t>
            </a:r>
            <a:r>
              <a:rPr lang="en-US" dirty="0"/>
              <a:t> = MAX ( Y1, Y2, Y3 )</a:t>
            </a:r>
          </a:p>
          <a:p>
            <a:pPr algn="l"/>
            <a:r>
              <a:rPr lang="en-US" dirty="0"/>
              <a:t>FOR </a:t>
            </a:r>
            <a:r>
              <a:rPr lang="en-US" dirty="0" err="1"/>
              <a:t>StartY</a:t>
            </a:r>
            <a:r>
              <a:rPr lang="en-US" dirty="0"/>
              <a:t> to </a:t>
            </a:r>
            <a:r>
              <a:rPr lang="en-US" dirty="0" err="1"/>
              <a:t>EndY</a:t>
            </a:r>
            <a:endParaRPr lang="en-US" dirty="0"/>
          </a:p>
          <a:p>
            <a:pPr algn="l"/>
            <a:r>
              <a:rPr lang="en-US" dirty="0"/>
              <a:t>	FOR </a:t>
            </a:r>
            <a:r>
              <a:rPr lang="en-US" dirty="0" err="1"/>
              <a:t>StartX</a:t>
            </a:r>
            <a:r>
              <a:rPr lang="en-US" dirty="0"/>
              <a:t> to </a:t>
            </a:r>
            <a:r>
              <a:rPr lang="en-US" dirty="0" err="1"/>
              <a:t>EndX</a:t>
            </a:r>
            <a:endParaRPr lang="en-US" dirty="0"/>
          </a:p>
          <a:p>
            <a:pPr algn="l"/>
            <a:r>
              <a:rPr lang="en-US" dirty="0"/>
              <a:t>		</a:t>
            </a:r>
            <a:r>
              <a:rPr lang="en-US" dirty="0" err="1"/>
              <a:t>bya</a:t>
            </a:r>
            <a:r>
              <a:rPr lang="en-US" dirty="0"/>
              <a:t> = </a:t>
            </a:r>
            <a:r>
              <a:rPr lang="en-US" dirty="0" err="1"/>
              <a:t>FindBarycentric</a:t>
            </a:r>
            <a:r>
              <a:rPr lang="en-US" dirty="0"/>
              <a:t> ( </a:t>
            </a:r>
            <a:r>
              <a:rPr lang="en-US" dirty="0" err="1"/>
              <a:t>CurrX</a:t>
            </a:r>
            <a:r>
              <a:rPr lang="en-US" dirty="0"/>
              <a:t>, </a:t>
            </a:r>
            <a:r>
              <a:rPr lang="en-US" dirty="0" err="1"/>
              <a:t>CurrY</a:t>
            </a:r>
            <a:r>
              <a:rPr lang="en-US" dirty="0"/>
              <a:t> )</a:t>
            </a:r>
          </a:p>
          <a:p>
            <a:pPr algn="l"/>
            <a:r>
              <a:rPr lang="en-US" dirty="0"/>
              <a:t>		IF 	b &gt;=0 &amp;&amp; b &lt;= 1 &amp;&amp; </a:t>
            </a:r>
          </a:p>
          <a:p>
            <a:pPr algn="l"/>
            <a:r>
              <a:rPr lang="en-US" dirty="0"/>
              <a:t>			y &gt;=0 &amp;&amp; y &lt;= 1 &amp;&amp;</a:t>
            </a:r>
          </a:p>
          <a:p>
            <a:pPr algn="l"/>
            <a:r>
              <a:rPr lang="en-US" dirty="0"/>
              <a:t>			a &gt;=0 &amp;&amp; a &lt;= 1</a:t>
            </a:r>
          </a:p>
          <a:p>
            <a:pPr algn="l"/>
            <a:r>
              <a:rPr lang="en-US" dirty="0"/>
              <a:t>		THEN</a:t>
            </a:r>
          </a:p>
          <a:p>
            <a:pPr algn="l"/>
            <a:r>
              <a:rPr lang="en-US" dirty="0"/>
              <a:t>			</a:t>
            </a:r>
            <a:r>
              <a:rPr lang="en-US" dirty="0" err="1"/>
              <a:t>PlotPixel</a:t>
            </a:r>
            <a:r>
              <a:rPr lang="en-US" dirty="0"/>
              <a:t> ( </a:t>
            </a:r>
            <a:r>
              <a:rPr lang="en-US" dirty="0" err="1"/>
              <a:t>CurrX</a:t>
            </a:r>
            <a:r>
              <a:rPr lang="en-US" dirty="0"/>
              <a:t>, </a:t>
            </a:r>
            <a:r>
              <a:rPr lang="en-US" dirty="0" err="1"/>
              <a:t>CurrY</a:t>
            </a:r>
            <a:r>
              <a:rPr lang="en-US" dirty="0"/>
              <a:t> 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23587" y="4152706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23017" y="2436223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23017" y="1607820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80811" y="3294017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429897" y="3294017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83337" y="4146369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576738" y="1594158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423587" y="1600689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283618" y="1594158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423587" y="2449672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283618" y="2443141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283618" y="3295221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580811" y="2436223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7022403" y="1727200"/>
            <a:ext cx="2871592" cy="2991209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22403" y="1727200"/>
            <a:ext cx="0" cy="2991209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022403" y="4718409"/>
            <a:ext cx="2871593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9290" y="1587676"/>
            <a:ext cx="79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X1, Y1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710233" y="4154486"/>
            <a:ext cx="79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X3, Y3</a:t>
            </a:r>
          </a:p>
        </p:txBody>
      </p:sp>
      <p:sp>
        <p:nvSpPr>
          <p:cNvPr id="84" name="Oval 83"/>
          <p:cNvSpPr/>
          <p:nvPr/>
        </p:nvSpPr>
        <p:spPr>
          <a:xfrm>
            <a:off x="7069042" y="1939044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922805" y="1933543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8763009" y="1940945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9622971" y="1932439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069042" y="2777997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922805" y="2772496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8763009" y="2779898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9622971" y="2771392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069042" y="3628029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922805" y="3622528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8763009" y="3629930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622971" y="3621424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7069042" y="4487491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922805" y="4481990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8763009" y="4489392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9622971" y="4480886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252738" y="4184148"/>
            <a:ext cx="79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X2, Y2</a:t>
            </a:r>
          </a:p>
        </p:txBody>
      </p:sp>
      <p:sp>
        <p:nvSpPr>
          <p:cNvPr id="3" name="Rectangle 2"/>
          <p:cNvSpPr/>
          <p:nvPr/>
        </p:nvSpPr>
        <p:spPr>
          <a:xfrm>
            <a:off x="6609806" y="1480457"/>
            <a:ext cx="3549744" cy="3500845"/>
          </a:xfrm>
          <a:prstGeom prst="rect">
            <a:avLst/>
          </a:prstGeom>
          <a:noFill/>
          <a:ln w="57150">
            <a:solidFill>
              <a:srgbClr val="00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21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094" y="685800"/>
            <a:ext cx="5105400" cy="5105400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9286893" y="3293048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626315" y="3633304"/>
            <a:ext cx="87086" cy="87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685799"/>
            <a:ext cx="3663421" cy="1371600"/>
          </a:xfrm>
        </p:spPr>
        <p:txBody>
          <a:bodyPr/>
          <a:lstStyle/>
          <a:p>
            <a:r>
              <a:rPr lang="en-US" dirty="0"/>
              <a:t>Lari’s Parametric Triangle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057399"/>
            <a:ext cx="3777721" cy="373380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0093" y="5791200"/>
            <a:ext cx="5105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personal take on rasterizing a triangle. From what I have seen this is similar to an “edge-walking” approach but with no special cases.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47314" y="2447243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91892" y="3292727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47314" y="761970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29897" y="3294017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283337" y="4146369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76738" y="1594158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31273" y="3291146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430078" y="4146369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576931" y="2441727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36440" y="1589561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7829007" y="3715115"/>
            <a:ext cx="1942010" cy="92655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423587" y="741826"/>
            <a:ext cx="79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X1, Y1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80971" y="3300844"/>
            <a:ext cx="79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X3, Y3</a:t>
            </a:r>
          </a:p>
        </p:txBody>
      </p:sp>
      <p:sp>
        <p:nvSpPr>
          <p:cNvPr id="29" name="Oval 28"/>
          <p:cNvSpPr/>
          <p:nvPr/>
        </p:nvSpPr>
        <p:spPr>
          <a:xfrm>
            <a:off x="7922805" y="1933543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070695" y="3631402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769431" y="4484650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916353" y="2771953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786948" y="2777092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790403" y="3611716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939780" y="3633849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291693" y="2776150"/>
            <a:ext cx="87086" cy="87086"/>
          </a:xfrm>
          <a:prstGeom prst="ellipse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52738" y="4184148"/>
            <a:ext cx="79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X2, Y2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280454" y="2441487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574766" y="745094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920833" y="1084479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775398" y="1933543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8" idx="0"/>
          </p:cNvCxnSpPr>
          <p:nvPr/>
        </p:nvCxnSpPr>
        <p:spPr>
          <a:xfrm>
            <a:off x="8819617" y="870904"/>
            <a:ext cx="951400" cy="3770765"/>
          </a:xfrm>
          <a:prstGeom prst="line">
            <a:avLst/>
          </a:prstGeom>
          <a:ln w="28575">
            <a:solidFill>
              <a:srgbClr val="0000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9620088" y="2776150"/>
            <a:ext cx="87086" cy="87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490189" y="3646886"/>
            <a:ext cx="87086" cy="87086"/>
          </a:xfrm>
          <a:prstGeom prst="ellipse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023965" y="1784826"/>
            <a:ext cx="87086" cy="87086"/>
          </a:xfrm>
          <a:prstGeom prst="ellipse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727384" y="4584670"/>
            <a:ext cx="87086" cy="87086"/>
          </a:xfrm>
          <a:prstGeom prst="ellipse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769360" y="1066924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8" idx="0"/>
          </p:cNvCxnSpPr>
          <p:nvPr/>
        </p:nvCxnSpPr>
        <p:spPr>
          <a:xfrm flipH="1">
            <a:off x="7822657" y="870904"/>
            <a:ext cx="996960" cy="2844211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776074" y="870904"/>
            <a:ext cx="87086" cy="87086"/>
          </a:xfrm>
          <a:prstGeom prst="ellipse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9275904" y="2776150"/>
            <a:ext cx="87086" cy="87086"/>
          </a:xfrm>
          <a:prstGeom prst="ellipse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626315" y="4482541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 Placeholder 3"/>
          <p:cNvSpPr txBox="1">
            <a:spLocks/>
          </p:cNvSpPr>
          <p:nvPr/>
        </p:nvSpPr>
        <p:spPr>
          <a:xfrm>
            <a:off x="1484312" y="2068825"/>
            <a:ext cx="4359293" cy="37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Step 1: Sort the VERTS in 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Ascending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Step 2: Determine the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“Direction of Fill” </a:t>
            </a:r>
            <a:r>
              <a:rPr lang="en-US" dirty="0"/>
              <a:t>by comparing the 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vertex to the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opposite line</a:t>
            </a:r>
            <a:r>
              <a:rPr lang="en-US" dirty="0"/>
              <a:t>. (Use the Implicit Line Equation)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Step 3: Use the </a:t>
            </a:r>
            <a:r>
              <a:rPr lang="en-US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Parametric Line Equation</a:t>
            </a:r>
            <a:r>
              <a:rPr lang="en-US" dirty="0"/>
              <a:t> to find the closest staring pixel for each row on the tallest line. (Top to Bottom)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Step 4: Determine if the </a:t>
            </a:r>
            <a:r>
              <a:rPr 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Pixel’s center </a:t>
            </a:r>
            <a:r>
              <a:rPr lang="en-US" dirty="0"/>
              <a:t>is within the Barycentric space of the triangle. If it is you should Draw that pixel.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Step 5: Continue drawing pixels on that row until you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leave</a:t>
            </a:r>
            <a:r>
              <a:rPr lang="en-US" dirty="0"/>
              <a:t> Barycentric space. (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Ignore</a:t>
            </a:r>
            <a:r>
              <a:rPr lang="en-US" dirty="0"/>
              <a:t> any pixels below the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parametric line</a:t>
            </a:r>
            <a:r>
              <a:rPr lang="en-US" dirty="0"/>
              <a:t>)</a:t>
            </a:r>
          </a:p>
        </p:txBody>
      </p:sp>
      <p:sp>
        <p:nvSpPr>
          <p:cNvPr id="106" name="Left Arrow 105"/>
          <p:cNvSpPr/>
          <p:nvPr/>
        </p:nvSpPr>
        <p:spPr>
          <a:xfrm>
            <a:off x="6446714" y="4947783"/>
            <a:ext cx="3823063" cy="820050"/>
          </a:xfrm>
          <a:prstGeom prst="leftArrow">
            <a:avLst>
              <a:gd name="adj1" fmla="val 50000"/>
              <a:gd name="adj2" fmla="val 73363"/>
            </a:avLst>
          </a:prstGeom>
          <a:solidFill>
            <a:srgbClr val="7030A0"/>
          </a:solidFill>
          <a:ln>
            <a:solidFill>
              <a:srgbClr val="CF01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Direction Of Fill</a:t>
            </a:r>
          </a:p>
        </p:txBody>
      </p:sp>
      <p:sp>
        <p:nvSpPr>
          <p:cNvPr id="107" name="Right Arrow 106"/>
          <p:cNvSpPr/>
          <p:nvPr/>
        </p:nvSpPr>
        <p:spPr>
          <a:xfrm rot="20145715" flipH="1">
            <a:off x="9125849" y="361452"/>
            <a:ext cx="797567" cy="53891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108" name="Right Arrow 107"/>
          <p:cNvSpPr/>
          <p:nvPr/>
        </p:nvSpPr>
        <p:spPr>
          <a:xfrm rot="20145715" flipH="1">
            <a:off x="10116614" y="3990631"/>
            <a:ext cx="1194509" cy="53891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</a:t>
            </a:r>
          </a:p>
        </p:txBody>
      </p:sp>
      <p:sp>
        <p:nvSpPr>
          <p:cNvPr id="109" name="Right Arrow 108"/>
          <p:cNvSpPr/>
          <p:nvPr/>
        </p:nvSpPr>
        <p:spPr>
          <a:xfrm rot="20116037">
            <a:off x="6523083" y="3764092"/>
            <a:ext cx="1203044" cy="53891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954491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Barycentric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Surprise! Barycentric coordinates are ALREADY ratios that add up to 1</a:t>
            </a:r>
          </a:p>
          <a:p>
            <a:r>
              <a:rPr lang="en-US" dirty="0"/>
              <a:t>Linear Interpolation: X = ( B – A ) * R + A</a:t>
            </a:r>
          </a:p>
          <a:p>
            <a:r>
              <a:rPr lang="en-US" dirty="0"/>
              <a:t>Linear written another way: X = ( B * R ) + A * ( 1 – R ) </a:t>
            </a:r>
          </a:p>
          <a:p>
            <a:r>
              <a:rPr lang="en-US" dirty="0"/>
              <a:t>1.0 = </a:t>
            </a:r>
            <a:r>
              <a:rPr lang="el-G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β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+ </a:t>
            </a:r>
            <a:r>
              <a:rPr lang="el-GR" dirty="0">
                <a:solidFill>
                  <a:srgbClr val="CF01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γ</a:t>
            </a:r>
            <a:r>
              <a:rPr lang="en-US" dirty="0">
                <a:solidFill>
                  <a:srgbClr val="CF01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+</a:t>
            </a:r>
            <a:r>
              <a:rPr lang="en-US" dirty="0">
                <a:solidFill>
                  <a:srgbClr val="CF01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l-GR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</a:t>
            </a:r>
            <a:r>
              <a:rPr lang="en-US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dirty="0"/>
              <a:t>So…</a:t>
            </a:r>
          </a:p>
          <a:p>
            <a:r>
              <a:rPr lang="en-US" dirty="0"/>
              <a:t>Barycentric Interpolation: X = A * </a:t>
            </a:r>
            <a:r>
              <a:rPr lang="el-GR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</a:t>
            </a:r>
            <a:r>
              <a:rPr lang="en-US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latin typeface="Arial" panose="020B0604020202020204" pitchFamily="34" charset="0"/>
              </a:rPr>
              <a:t>+ B * </a:t>
            </a:r>
            <a:r>
              <a:rPr lang="el-G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β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+ C * </a:t>
            </a:r>
            <a:r>
              <a:rPr lang="el-GR" dirty="0">
                <a:solidFill>
                  <a:srgbClr val="CF01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γ</a:t>
            </a:r>
            <a:r>
              <a:rPr lang="en-US" dirty="0">
                <a:solidFill>
                  <a:srgbClr val="CF01A8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</a:rPr>
              <a:t>Well that was easy! =)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56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Applicable Reading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next time read:</a:t>
            </a:r>
          </a:p>
          <a:p>
            <a:pPr lvl="1"/>
            <a:r>
              <a:rPr lang="en-US" dirty="0"/>
              <a:t>In Chapter 5 Linear Algebra:</a:t>
            </a:r>
          </a:p>
          <a:p>
            <a:pPr lvl="2"/>
            <a:r>
              <a:rPr lang="en-US" dirty="0"/>
              <a:t>Read sections 5.1, 5.3</a:t>
            </a:r>
          </a:p>
          <a:p>
            <a:pPr lvl="1"/>
            <a:r>
              <a:rPr lang="en-US" dirty="0"/>
              <a:t>In Chapter 6 Transformation Matrices</a:t>
            </a:r>
          </a:p>
          <a:p>
            <a:pPr lvl="2"/>
            <a:r>
              <a:rPr lang="en-US" dirty="0"/>
              <a:t>Read sections 6.3 – 6.5 </a:t>
            </a:r>
          </a:p>
          <a:p>
            <a:pPr lvl="1"/>
            <a:r>
              <a:rPr lang="en-US" dirty="0"/>
              <a:t>In Chapter 7 Viewing:</a:t>
            </a:r>
          </a:p>
          <a:p>
            <a:pPr lvl="2"/>
            <a:r>
              <a:rPr lang="en-US" dirty="0"/>
              <a:t>Read sections 7.1 – 7.5 </a:t>
            </a:r>
          </a:p>
        </p:txBody>
      </p:sp>
    </p:spTree>
    <p:extLst>
      <p:ext uri="{BB962C8B-B14F-4D97-AF65-F5344CB8AC3E}">
        <p14:creationId xmlns:p14="http://schemas.microsoft.com/office/powerpoint/2010/main" val="362527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in 3D Space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 virtual 3D representation of all the things you “could” see!</a:t>
            </a:r>
          </a:p>
          <a:p>
            <a:r>
              <a:rPr lang="en-US" dirty="0"/>
              <a:t>Full 3D Rotation, Translation and Scaling is possible without truncation errors!</a:t>
            </a:r>
          </a:p>
          <a:p>
            <a:r>
              <a:rPr lang="en-US" dirty="0"/>
              <a:t>1 unit = Whatever you want as long as you are consistent! (feet, meters, yards…)</a:t>
            </a:r>
          </a:p>
          <a:p>
            <a:r>
              <a:rPr lang="en-US" dirty="0"/>
              <a:t>Independent of 2D raster resolution!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Not as direct when working in 2D alone.</a:t>
            </a:r>
          </a:p>
          <a:p>
            <a:r>
              <a:rPr lang="en-US" dirty="0"/>
              <a:t>Requires Rasterization: The conversion of vector coordinates to raster coordinates so shapes can actually be drawn.</a:t>
            </a:r>
          </a:p>
          <a:p>
            <a:r>
              <a:rPr lang="en-US" dirty="0"/>
              <a:t>More complex to understand.</a:t>
            </a:r>
          </a:p>
        </p:txBody>
      </p:sp>
    </p:spTree>
    <p:extLst>
      <p:ext uri="{BB962C8B-B14F-4D97-AF65-F5344CB8AC3E}">
        <p14:creationId xmlns:p14="http://schemas.microsoft.com/office/powerpoint/2010/main" val="295171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7" r="6121"/>
          <a:stretch/>
        </p:blipFill>
        <p:spPr>
          <a:xfrm>
            <a:off x="7441040" y="2438398"/>
            <a:ext cx="4267201" cy="37247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484311" y="2438398"/>
            <a:ext cx="4331855" cy="37247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631724" y="3001982"/>
            <a:ext cx="3692434" cy="26909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667283" y="3877193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82129" y="3568039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00437" y="3419993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32255" y="2958439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194152" y="5109456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56598" y="4795947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14540" y="5335878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954769" y="5031078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95043" y="5788725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1627731" y="3154383"/>
            <a:ext cx="4027352" cy="1484809"/>
          </a:xfrm>
          <a:prstGeom prst="rt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965873" y="3825929"/>
            <a:ext cx="1320372" cy="86888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974704" y="2523999"/>
            <a:ext cx="1320372" cy="86888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965872" y="5143994"/>
            <a:ext cx="1320372" cy="86888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34704" y="2964969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2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718294"/>
          </a:xfrm>
        </p:spPr>
        <p:txBody>
          <a:bodyPr>
            <a:normAutofit fontScale="90000"/>
          </a:bodyPr>
          <a:lstStyle/>
          <a:p>
            <a:r>
              <a:rPr lang="en-US" dirty="0"/>
              <a:t>The Screen in 3D Normalized Device Coordinates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318494"/>
            <a:ext cx="3549121" cy="3008810"/>
          </a:xfrm>
        </p:spPr>
        <p:txBody>
          <a:bodyPr>
            <a:normAutofit/>
          </a:bodyPr>
          <a:lstStyle/>
          <a:p>
            <a:r>
              <a:rPr lang="en-US" dirty="0"/>
              <a:t>A.K.A The Canonical View Volume.</a:t>
            </a:r>
          </a:p>
          <a:p>
            <a:r>
              <a:rPr lang="en-US" dirty="0"/>
              <a:t>This coordinate system is always the same regardless of what you set your screen pixel width &amp; height.</a:t>
            </a:r>
          </a:p>
          <a:p>
            <a:r>
              <a:rPr lang="en-US" dirty="0"/>
              <a:t>Notice how the origin is now in the center and that we have a Z axis available.</a:t>
            </a:r>
          </a:p>
          <a:p>
            <a:r>
              <a:rPr lang="en-US" dirty="0"/>
              <a:t>As we start to work in 3D this system will be much easier to deal with.</a:t>
            </a:r>
          </a:p>
        </p:txBody>
      </p:sp>
      <p:sp>
        <p:nvSpPr>
          <p:cNvPr id="5" name="Rectangle 4"/>
          <p:cNvSpPr/>
          <p:nvPr/>
        </p:nvSpPr>
        <p:spPr>
          <a:xfrm>
            <a:off x="6545839" y="1602509"/>
            <a:ext cx="4331855" cy="37247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693252" y="2166093"/>
            <a:ext cx="3692434" cy="26909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728811" y="3041304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43657" y="2732150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87497" y="2148676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61965" y="2584104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493783" y="2122550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255680" y="4273567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318126" y="3960058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276068" y="4499989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016297" y="4195189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856571" y="4952836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 flipH="1">
            <a:off x="6689259" y="2318494"/>
            <a:ext cx="4027352" cy="1484809"/>
          </a:xfrm>
          <a:prstGeom prst="rt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5" idx="1"/>
            <a:endCxn id="5" idx="3"/>
          </p:cNvCxnSpPr>
          <p:nvPr/>
        </p:nvCxnSpPr>
        <p:spPr>
          <a:xfrm>
            <a:off x="6545839" y="3464907"/>
            <a:ext cx="4331855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0"/>
            <a:endCxn id="5" idx="2"/>
          </p:cNvCxnSpPr>
          <p:nvPr/>
        </p:nvCxnSpPr>
        <p:spPr>
          <a:xfrm>
            <a:off x="8711767" y="1602509"/>
            <a:ext cx="0" cy="372479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167418" y="2120373"/>
            <a:ext cx="3066473" cy="2680227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46013" y="1157994"/>
            <a:ext cx="73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+1Y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04486" y="5372971"/>
            <a:ext cx="73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-1Y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73737" y="3260431"/>
            <a:ext cx="73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-1X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912953" y="3260431"/>
            <a:ext cx="73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+1X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33058" y="4749973"/>
            <a:ext cx="73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-1Z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102012" y="1748566"/>
            <a:ext cx="73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+1Z</a:t>
            </a:r>
          </a:p>
        </p:txBody>
      </p:sp>
    </p:spTree>
    <p:extLst>
      <p:ext uri="{BB962C8B-B14F-4D97-AF65-F5344CB8AC3E}">
        <p14:creationId xmlns:p14="http://schemas.microsoft.com/office/powerpoint/2010/main" val="148919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stCxn id="11" idx="0"/>
            <a:endCxn id="11" idx="2"/>
          </p:cNvCxnSpPr>
          <p:nvPr/>
        </p:nvCxnSpPr>
        <p:spPr>
          <a:xfrm>
            <a:off x="4096808" y="2670477"/>
            <a:ext cx="0" cy="372479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1" idx="1"/>
            <a:endCxn id="11" idx="3"/>
          </p:cNvCxnSpPr>
          <p:nvPr/>
        </p:nvCxnSpPr>
        <p:spPr>
          <a:xfrm>
            <a:off x="2213806" y="4532875"/>
            <a:ext cx="3766004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Coordinate Conversion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13806" y="2670477"/>
            <a:ext cx="3766004" cy="37247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552459" y="3188341"/>
            <a:ext cx="3066473" cy="2680227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31054" y="2225962"/>
            <a:ext cx="73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+1Y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89527" y="6440939"/>
            <a:ext cx="73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-1Y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23350" y="4339468"/>
            <a:ext cx="73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-1X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90384" y="4345560"/>
            <a:ext cx="73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+1X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12601" y="5900041"/>
            <a:ext cx="73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-1Z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99707" y="2742564"/>
            <a:ext cx="73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+1Z</a:t>
            </a:r>
          </a:p>
        </p:txBody>
      </p:sp>
      <p:pic>
        <p:nvPicPr>
          <p:cNvPr id="21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391" y="2643022"/>
            <a:ext cx="3787156" cy="3787156"/>
          </a:xfrm>
          <a:prstGeom prst="rect">
            <a:avLst/>
          </a:prstGeom>
        </p:spPr>
      </p:pic>
      <p:sp>
        <p:nvSpPr>
          <p:cNvPr id="22" name="5-Point Star 21"/>
          <p:cNvSpPr/>
          <p:nvPr/>
        </p:nvSpPr>
        <p:spPr>
          <a:xfrm>
            <a:off x="7355618" y="2551368"/>
            <a:ext cx="174171" cy="174171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3975528" y="4393123"/>
            <a:ext cx="224085" cy="224085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247892" y="2647586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XYZ </a:t>
            </a:r>
          </a:p>
          <a:p>
            <a:pPr algn="ctr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-0.3,+0.7 +0.3 )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6418" y="5669725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XYZ </a:t>
            </a:r>
          </a:p>
          <a:p>
            <a:pPr algn="ctr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+0.4,-0.6  ,-0.3 )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8015" y="2238344"/>
            <a:ext cx="3787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Width 6 pixels</a:t>
            </a:r>
          </a:p>
        </p:txBody>
      </p:sp>
      <p:sp>
        <p:nvSpPr>
          <p:cNvPr id="29" name="TextBox 28"/>
          <p:cNvSpPr txBox="1"/>
          <p:nvPr/>
        </p:nvSpPr>
        <p:spPr>
          <a:xfrm rot="5400000">
            <a:off x="9548340" y="4325284"/>
            <a:ext cx="3773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Height 6 pixels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26049" y="2787633"/>
            <a:ext cx="198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 Y1 ( 2.1, 0.9 )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18243" y="5601503"/>
            <a:ext cx="21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 Y2 ( 4.2, 4.89 )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53521" y="5893197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8791020" y="3207190"/>
            <a:ext cx="1284797" cy="24882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556857" y="3207190"/>
            <a:ext cx="1284797" cy="24882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48015" y="6427893"/>
            <a:ext cx="378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  <a:r>
              <a:rPr lang="en-US" i="1" dirty="0"/>
              <a:t>Add +0.5 to round to pixel centers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440880" y="2381235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82102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3D to Our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will learn many ways to take advantage of this new system.</a:t>
            </a:r>
          </a:p>
          <a:p>
            <a:r>
              <a:rPr lang="en-US" dirty="0"/>
              <a:t>To start we will need a better way to represent a location in this space.</a:t>
            </a:r>
          </a:p>
          <a:p>
            <a:pPr lvl="1"/>
            <a:r>
              <a:rPr lang="en-US" dirty="0"/>
              <a:t>A “Vertex” representing where two edges meet will be very convenient.</a:t>
            </a:r>
          </a:p>
          <a:p>
            <a:pPr lvl="1"/>
            <a:r>
              <a:rPr lang="en-US" b="1" i="1" dirty="0"/>
              <a:t>Coding Tip: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VERTEX { float </a:t>
            </a:r>
            <a:r>
              <a:rPr lang="en-US" dirty="0" err="1"/>
              <a:t>xyzw</a:t>
            </a:r>
            <a:r>
              <a:rPr lang="en-US" dirty="0"/>
              <a:t>[4]; </a:t>
            </a:r>
            <a:r>
              <a:rPr lang="en-US" dirty="0" err="1"/>
              <a:t>uint</a:t>
            </a:r>
            <a:r>
              <a:rPr lang="en-US" dirty="0"/>
              <a:t> color; }</a:t>
            </a:r>
          </a:p>
          <a:p>
            <a:pPr lvl="2"/>
            <a:r>
              <a:rPr lang="en-US" dirty="0"/>
              <a:t>We won’t really capitalize on the Z or W today, but they will be useful later…</a:t>
            </a:r>
          </a:p>
          <a:p>
            <a:r>
              <a:rPr lang="en-US" dirty="0"/>
              <a:t>Once our shapes are stored in this 3D Space, it will be easier for us to rotate them around the screen center. (now the origin)</a:t>
            </a:r>
          </a:p>
        </p:txBody>
      </p:sp>
    </p:spTree>
    <p:extLst>
      <p:ext uri="{BB962C8B-B14F-4D97-AF65-F5344CB8AC3E}">
        <p14:creationId xmlns:p14="http://schemas.microsoft.com/office/powerpoint/2010/main" val="282699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3x3 Rotation Matrices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5215" y="2268390"/>
            <a:ext cx="2579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Rotation</a:t>
            </a:r>
          </a:p>
          <a:p>
            <a:r>
              <a:rPr lang="en-US" dirty="0"/>
              <a:t>[ 	</a:t>
            </a:r>
          </a:p>
          <a:p>
            <a:r>
              <a:rPr lang="en-US" dirty="0"/>
              <a:t>	1, 	0, 		0,</a:t>
            </a:r>
          </a:p>
          <a:p>
            <a:r>
              <a:rPr lang="en-US" dirty="0"/>
              <a:t>	0, 	cos</a:t>
            </a:r>
            <a:r>
              <a:rPr lang="el-GR" dirty="0"/>
              <a:t>θ</a:t>
            </a:r>
            <a:r>
              <a:rPr lang="en-US" dirty="0"/>
              <a:t>, 	-sin</a:t>
            </a:r>
            <a:r>
              <a:rPr lang="el-GR" dirty="0"/>
              <a:t>θ</a:t>
            </a:r>
            <a:r>
              <a:rPr lang="en-US" dirty="0"/>
              <a:t>,</a:t>
            </a:r>
          </a:p>
          <a:p>
            <a:r>
              <a:rPr lang="en-US" dirty="0"/>
              <a:t>	0, 	sin</a:t>
            </a:r>
            <a:r>
              <a:rPr lang="el-GR" dirty="0"/>
              <a:t>θ</a:t>
            </a:r>
            <a:r>
              <a:rPr lang="en-US" dirty="0"/>
              <a:t>, 	cos</a:t>
            </a:r>
            <a:r>
              <a:rPr lang="el-GR" dirty="0"/>
              <a:t>θ</a:t>
            </a:r>
            <a:r>
              <a:rPr lang="en-US" dirty="0"/>
              <a:t>, </a:t>
            </a:r>
          </a:p>
          <a:p>
            <a:r>
              <a:rPr lang="en-US" dirty="0"/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4311" y="2279504"/>
            <a:ext cx="13762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Identity 	</a:t>
            </a:r>
          </a:p>
          <a:p>
            <a:r>
              <a:rPr lang="en-US" dirty="0"/>
              <a:t>[ 	</a:t>
            </a:r>
          </a:p>
          <a:p>
            <a:r>
              <a:rPr lang="en-US" dirty="0"/>
              <a:t>	1, 0, 0,</a:t>
            </a:r>
          </a:p>
          <a:p>
            <a:r>
              <a:rPr lang="en-US" dirty="0"/>
              <a:t>	0, 1, 0,</a:t>
            </a:r>
          </a:p>
          <a:p>
            <a:r>
              <a:rPr lang="en-US" dirty="0"/>
              <a:t>	0, 0, 1, 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76931" y="2279504"/>
            <a:ext cx="2567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Rotation</a:t>
            </a:r>
          </a:p>
          <a:p>
            <a:r>
              <a:rPr lang="en-US" dirty="0"/>
              <a:t>[ 	</a:t>
            </a:r>
          </a:p>
          <a:p>
            <a:r>
              <a:rPr lang="en-US" dirty="0"/>
              <a:t>	cos</a:t>
            </a:r>
            <a:r>
              <a:rPr lang="el-GR" dirty="0"/>
              <a:t>θ</a:t>
            </a:r>
            <a:r>
              <a:rPr lang="en-US" dirty="0"/>
              <a:t>,	0,	sin</a:t>
            </a:r>
            <a:r>
              <a:rPr lang="el-GR" dirty="0"/>
              <a:t>θ</a:t>
            </a:r>
            <a:r>
              <a:rPr lang="en-US" dirty="0"/>
              <a:t>,</a:t>
            </a:r>
          </a:p>
          <a:p>
            <a:r>
              <a:rPr lang="en-US" dirty="0"/>
              <a:t>	0, 		1, 	0,</a:t>
            </a:r>
          </a:p>
          <a:p>
            <a:r>
              <a:rPr lang="en-US" dirty="0"/>
              <a:t>	-sin</a:t>
            </a:r>
            <a:r>
              <a:rPr lang="el-GR" dirty="0"/>
              <a:t>θ</a:t>
            </a:r>
            <a:r>
              <a:rPr lang="en-US" dirty="0"/>
              <a:t>, 	0, 	cos</a:t>
            </a:r>
            <a:r>
              <a:rPr lang="el-GR" dirty="0"/>
              <a:t>θ</a:t>
            </a:r>
            <a:r>
              <a:rPr lang="en-US" dirty="0"/>
              <a:t>, </a:t>
            </a:r>
          </a:p>
          <a:p>
            <a:r>
              <a:rPr lang="en-US" dirty="0"/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26669" y="2279504"/>
            <a:ext cx="26758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 Rotation</a:t>
            </a:r>
          </a:p>
          <a:p>
            <a:r>
              <a:rPr lang="en-US" dirty="0"/>
              <a:t>[ 	</a:t>
            </a:r>
          </a:p>
          <a:p>
            <a:r>
              <a:rPr lang="en-US" dirty="0"/>
              <a:t>	cos</a:t>
            </a:r>
            <a:r>
              <a:rPr lang="el-GR" dirty="0"/>
              <a:t>θ</a:t>
            </a:r>
            <a:r>
              <a:rPr lang="en-US" dirty="0"/>
              <a:t>, 	-sin</a:t>
            </a:r>
            <a:r>
              <a:rPr lang="el-GR" dirty="0"/>
              <a:t>θ</a:t>
            </a:r>
            <a:r>
              <a:rPr lang="en-US" dirty="0"/>
              <a:t>, 	0,</a:t>
            </a:r>
          </a:p>
          <a:p>
            <a:r>
              <a:rPr lang="en-US" dirty="0"/>
              <a:t>	sin</a:t>
            </a:r>
            <a:r>
              <a:rPr lang="el-GR" dirty="0"/>
              <a:t>θ</a:t>
            </a:r>
            <a:r>
              <a:rPr lang="en-US" dirty="0"/>
              <a:t>, 	cos</a:t>
            </a:r>
            <a:r>
              <a:rPr lang="el-GR" dirty="0"/>
              <a:t>θ</a:t>
            </a:r>
            <a:r>
              <a:rPr lang="en-US" dirty="0"/>
              <a:t>,	0,</a:t>
            </a:r>
          </a:p>
          <a:p>
            <a:r>
              <a:rPr lang="en-US" dirty="0"/>
              <a:t>	0,		0,		1,</a:t>
            </a:r>
          </a:p>
          <a:p>
            <a:r>
              <a:rPr lang="en-US" dirty="0"/>
              <a:t>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9545" y="4311339"/>
            <a:ext cx="1138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Vector3 	</a:t>
            </a:r>
          </a:p>
          <a:p>
            <a:r>
              <a:rPr lang="en-US" dirty="0"/>
              <a:t>[ 	</a:t>
            </a:r>
          </a:p>
          <a:p>
            <a:r>
              <a:rPr lang="en-US" dirty="0"/>
              <a:t>	X,</a:t>
            </a:r>
          </a:p>
          <a:p>
            <a:r>
              <a:rPr lang="en-US" dirty="0"/>
              <a:t>	Y,</a:t>
            </a:r>
          </a:p>
          <a:p>
            <a:r>
              <a:rPr lang="en-US" dirty="0"/>
              <a:t>	Z,</a:t>
            </a:r>
          </a:p>
          <a:p>
            <a:r>
              <a:rPr lang="en-US" dirty="0"/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46459" y="4297650"/>
            <a:ext cx="1496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Matrix3x3</a:t>
            </a:r>
          </a:p>
          <a:p>
            <a:r>
              <a:rPr lang="en-US" dirty="0"/>
              <a:t>[ 	</a:t>
            </a:r>
          </a:p>
          <a:p>
            <a:r>
              <a:rPr lang="en-US" dirty="0"/>
              <a:t>	A, B, C,</a:t>
            </a:r>
          </a:p>
          <a:p>
            <a:r>
              <a:rPr lang="en-US" dirty="0"/>
              <a:t>	D, E, F,</a:t>
            </a:r>
          </a:p>
          <a:p>
            <a:r>
              <a:rPr lang="en-US" dirty="0"/>
              <a:t>	G, H, I, </a:t>
            </a:r>
          </a:p>
          <a:p>
            <a:r>
              <a:rPr lang="en-US" dirty="0"/>
              <a:t>]</a:t>
            </a:r>
          </a:p>
        </p:txBody>
      </p:sp>
      <p:sp>
        <p:nvSpPr>
          <p:cNvPr id="11" name="Multiply 10"/>
          <p:cNvSpPr/>
          <p:nvPr/>
        </p:nvSpPr>
        <p:spPr>
          <a:xfrm>
            <a:off x="4268360" y="4999637"/>
            <a:ext cx="460241" cy="460241"/>
          </a:xfrm>
          <a:prstGeom prst="mathMultiply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 11"/>
          <p:cNvSpPr/>
          <p:nvPr/>
        </p:nvSpPr>
        <p:spPr>
          <a:xfrm>
            <a:off x="6692994" y="4964751"/>
            <a:ext cx="428185" cy="495127"/>
          </a:xfrm>
          <a:prstGeom prst="mathEqual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70828" y="4311339"/>
            <a:ext cx="2197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Vector3 	</a:t>
            </a:r>
          </a:p>
          <a:p>
            <a:r>
              <a:rPr lang="en-US" dirty="0"/>
              <a:t>[ 	</a:t>
            </a:r>
          </a:p>
          <a:p>
            <a:r>
              <a:rPr lang="en-US" dirty="0"/>
              <a:t>	XA + YD + ZG,</a:t>
            </a:r>
          </a:p>
          <a:p>
            <a:r>
              <a:rPr lang="en-US" dirty="0"/>
              <a:t>	XB + YE + ZH,</a:t>
            </a:r>
          </a:p>
          <a:p>
            <a:r>
              <a:rPr lang="en-US" dirty="0"/>
              <a:t>	XC + YF + ZI,</a:t>
            </a:r>
          </a:p>
          <a:p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6765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Flexibility: Shaders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Currently if you draw a line… you draw EXACTLY that line…</a:t>
            </a:r>
          </a:p>
          <a:p>
            <a:r>
              <a:rPr lang="en-US" dirty="0"/>
              <a:t>Wouldn't it be useful to draw the same line in a different spot without having to remake it? What if we wanted to do this every frame?</a:t>
            </a:r>
          </a:p>
          <a:p>
            <a:pPr lvl="1"/>
            <a:r>
              <a:rPr lang="en-US" dirty="0"/>
              <a:t>What if multiple lines needed to move or rotate together as a group?</a:t>
            </a:r>
          </a:p>
          <a:p>
            <a:r>
              <a:rPr lang="en-US" dirty="0"/>
              <a:t>What if we wanted to temporarily draw the line a different color?</a:t>
            </a:r>
          </a:p>
          <a:p>
            <a:pPr lvl="1"/>
            <a:r>
              <a:rPr lang="en-US" dirty="0"/>
              <a:t>Perhaps our vector “spaceship” takes some damage and should flash red!</a:t>
            </a:r>
          </a:p>
          <a:p>
            <a:r>
              <a:rPr lang="en-US" dirty="0"/>
              <a:t>Shaders are customizable and “interchangeable” functions that intercept &amp; modify data right before we draw it to the screen. </a:t>
            </a:r>
          </a:p>
        </p:txBody>
      </p:sp>
    </p:spTree>
    <p:extLst>
      <p:ext uri="{BB962C8B-B14F-4D97-AF65-F5344CB8AC3E}">
        <p14:creationId xmlns:p14="http://schemas.microsoft.com/office/powerpoint/2010/main" val="1867418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4052</TotalTime>
  <Words>1965</Words>
  <Application>Microsoft Office PowerPoint</Application>
  <PresentationFormat>Widescreen</PresentationFormat>
  <Paragraphs>372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Times New Roman</vt:lpstr>
      <vt:lpstr>Parallax</vt:lpstr>
      <vt:lpstr>Computer Graphics</vt:lpstr>
      <vt:lpstr>Working in Screen/Pixel Space</vt:lpstr>
      <vt:lpstr>Working in 3D Space</vt:lpstr>
      <vt:lpstr>Rasterization</vt:lpstr>
      <vt:lpstr>The Screen in 3D Normalized Device Coordinates</vt:lpstr>
      <vt:lpstr>Exercise: Coordinate Conversion</vt:lpstr>
      <vt:lpstr>Using 3D to Our Advantage</vt:lpstr>
      <vt:lpstr>Review: 3x3 Rotation Matrices</vt:lpstr>
      <vt:lpstr>Adding Flexibility: Shaders</vt:lpstr>
      <vt:lpstr>Shaders in Action!</vt:lpstr>
      <vt:lpstr>PowerPoint Presentation</vt:lpstr>
      <vt:lpstr>Drawing Filled Triangles</vt:lpstr>
      <vt:lpstr>Triangle Rasterization</vt:lpstr>
      <vt:lpstr>Review: Triangle Basics</vt:lpstr>
      <vt:lpstr>Barycentric Coordinates</vt:lpstr>
      <vt:lpstr>Barycentric Coordinates == 3 Gradient Ratios</vt:lpstr>
      <vt:lpstr>Finding the Barycentric Coordinates of a point relative to a triangle</vt:lpstr>
      <vt:lpstr>Triangle Drawing Algorithms</vt:lpstr>
      <vt:lpstr>Brute Triangle</vt:lpstr>
      <vt:lpstr>Better Brute Triangle</vt:lpstr>
      <vt:lpstr>Lari’s Parametric Triangle</vt:lpstr>
      <vt:lpstr>Barycentric Interpolation</vt:lpstr>
      <vt:lpstr>Applicable Reading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I</dc:title>
  <dc:creator>Microsoft account</dc:creator>
  <cp:lastModifiedBy>Lari Norri</cp:lastModifiedBy>
  <cp:revision>316</cp:revision>
  <dcterms:created xsi:type="dcterms:W3CDTF">2014-10-08T17:14:56Z</dcterms:created>
  <dcterms:modified xsi:type="dcterms:W3CDTF">2016-08-29T18:24:19Z</dcterms:modified>
</cp:coreProperties>
</file>