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66FFFF"/>
    <a:srgbClr val="CF01A8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707" autoAdjust="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E3E05-44D7-461A-9AE4-38441C06FC10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EF7D2-82A2-4FF5-A771-58557537B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60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Graphics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V</a:t>
            </a:r>
          </a:p>
        </p:txBody>
      </p:sp>
    </p:spTree>
    <p:extLst>
      <p:ext uri="{BB962C8B-B14F-4D97-AF65-F5344CB8AC3E}">
        <p14:creationId xmlns:p14="http://schemas.microsoft.com/office/powerpoint/2010/main" val="1454659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Depth Buffers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Z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6"/>
            <a:ext cx="4895056" cy="3522663"/>
          </a:xfrm>
        </p:spPr>
        <p:txBody>
          <a:bodyPr/>
          <a:lstStyle/>
          <a:p>
            <a:r>
              <a:rPr lang="en-US" dirty="0"/>
              <a:t>Goes from Zero to the Far Plane.</a:t>
            </a:r>
          </a:p>
          <a:p>
            <a:r>
              <a:rPr lang="en-US" dirty="0"/>
              <a:t>Linear depth precision.</a:t>
            </a:r>
          </a:p>
          <a:p>
            <a:r>
              <a:rPr lang="en-US" dirty="0"/>
              <a:t>Better than exponential for distant pixels.</a:t>
            </a:r>
          </a:p>
          <a:p>
            <a:r>
              <a:rPr lang="en-US" dirty="0"/>
              <a:t>Not as precise up close where you need it.</a:t>
            </a:r>
          </a:p>
          <a:p>
            <a:r>
              <a:rPr lang="en-US" dirty="0"/>
              <a:t>Not affected by tiny Near Plane distances.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Exponential Z (Z/W)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6"/>
            <a:ext cx="4895056" cy="3522663"/>
          </a:xfrm>
        </p:spPr>
        <p:txBody>
          <a:bodyPr>
            <a:normAutofit/>
          </a:bodyPr>
          <a:lstStyle/>
          <a:p>
            <a:r>
              <a:rPr lang="en-US" dirty="0"/>
              <a:t>Always Zero to One</a:t>
            </a:r>
          </a:p>
          <a:p>
            <a:r>
              <a:rPr lang="en-US" dirty="0"/>
              <a:t>Precision drops off exponentially.</a:t>
            </a:r>
          </a:p>
          <a:p>
            <a:r>
              <a:rPr lang="en-US" dirty="0"/>
              <a:t>Very accurate up close.</a:t>
            </a:r>
          </a:p>
          <a:p>
            <a:r>
              <a:rPr lang="en-US" dirty="0"/>
              <a:t>Loss of precision is usually acceptable for distant pixels.</a:t>
            </a:r>
          </a:p>
          <a:p>
            <a:r>
              <a:rPr lang="en-US" dirty="0"/>
              <a:t>Sensitive to tiny Near Plane distances, push it forward as far as you can tolerate.</a:t>
            </a:r>
          </a:p>
          <a:p>
            <a:r>
              <a:rPr lang="en-US" dirty="0"/>
              <a:t>The Standard! Used by most 3D Hardware. </a:t>
            </a:r>
          </a:p>
        </p:txBody>
      </p:sp>
    </p:spTree>
    <p:extLst>
      <p:ext uri="{BB962C8B-B14F-4D97-AF65-F5344CB8AC3E}">
        <p14:creationId xmlns:p14="http://schemas.microsoft.com/office/powerpoint/2010/main" val="2464659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613237" y="2438399"/>
            <a:ext cx="4137891" cy="393469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Mapping</a:t>
            </a:r>
          </a:p>
        </p:txBody>
      </p:sp>
      <p:sp>
        <p:nvSpPr>
          <p:cNvPr id="3" name="Isosceles Triangle 2"/>
          <p:cNvSpPr/>
          <p:nvPr/>
        </p:nvSpPr>
        <p:spPr>
          <a:xfrm rot="10800000">
            <a:off x="7119895" y="3380110"/>
            <a:ext cx="2541341" cy="2420324"/>
          </a:xfrm>
          <a:prstGeom prst="triangl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scene3d>
            <a:camera prst="orthographicFront">
              <a:rot lat="0" lon="0" rev="191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660" y="2576944"/>
            <a:ext cx="2359152" cy="3657600"/>
          </a:xfrm>
          <a:prstGeom prst="rect">
            <a:avLst/>
          </a:prstGeom>
          <a:ln w="38100">
            <a:noFill/>
          </a:ln>
        </p:spPr>
      </p:pic>
      <p:sp>
        <p:nvSpPr>
          <p:cNvPr id="5" name="Isosceles Triangle 4"/>
          <p:cNvSpPr/>
          <p:nvPr/>
        </p:nvSpPr>
        <p:spPr>
          <a:xfrm>
            <a:off x="2893660" y="2576945"/>
            <a:ext cx="2359152" cy="3657600"/>
          </a:xfrm>
          <a:prstGeom prst="triangle">
            <a:avLst/>
          </a:prstGeom>
          <a:noFill/>
          <a:ln w="38100">
            <a:solidFill>
              <a:srgbClr val="FFFF00"/>
            </a:solidFill>
            <a:prstDash val="sysDash"/>
          </a:ln>
          <a:scene3d>
            <a:camera prst="orthographicFront">
              <a:rot lat="0" lon="20999978" rev="0"/>
            </a:camera>
            <a:lightRig rig="threePt" dir="t">
              <a:rot lat="0" lon="0" rev="240000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92776" y="6174508"/>
            <a:ext cx="120072" cy="120072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134558" y="2803235"/>
            <a:ext cx="120072" cy="120072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33624" y="6174507"/>
            <a:ext cx="120072" cy="120072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13200" y="2516908"/>
            <a:ext cx="120072" cy="12007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536873" y="5458690"/>
            <a:ext cx="120072" cy="12007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047822" y="4396506"/>
            <a:ext cx="120072" cy="120072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0"/>
            <a:endCxn id="11" idx="1"/>
          </p:cNvCxnSpPr>
          <p:nvPr/>
        </p:nvCxnSpPr>
        <p:spPr>
          <a:xfrm>
            <a:off x="4073236" y="2576944"/>
            <a:ext cx="3481221" cy="289933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7"/>
            <a:endCxn id="8" idx="3"/>
          </p:cNvCxnSpPr>
          <p:nvPr/>
        </p:nvCxnSpPr>
        <p:spPr>
          <a:xfrm flipV="1">
            <a:off x="5295264" y="2905723"/>
            <a:ext cx="2856878" cy="3286369"/>
          </a:xfrm>
          <a:prstGeom prst="straightConnector1">
            <a:avLst/>
          </a:prstGeom>
          <a:ln w="19050">
            <a:solidFill>
              <a:srgbClr val="00FF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  <a:endCxn id="12" idx="2"/>
          </p:cNvCxnSpPr>
          <p:nvPr/>
        </p:nvCxnSpPr>
        <p:spPr>
          <a:xfrm flipV="1">
            <a:off x="2953696" y="4456542"/>
            <a:ext cx="7094126" cy="1778001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102884" y="5697055"/>
            <a:ext cx="120072" cy="120072"/>
          </a:xfrm>
          <a:prstGeom prst="ellipse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845915" y="3798254"/>
            <a:ext cx="120072" cy="120072"/>
          </a:xfrm>
          <a:prstGeom prst="ellipse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20" idx="2"/>
          </p:cNvCxnSpPr>
          <p:nvPr/>
        </p:nvCxnSpPr>
        <p:spPr>
          <a:xfrm flipV="1">
            <a:off x="4222956" y="3858290"/>
            <a:ext cx="4622959" cy="1879598"/>
          </a:xfrm>
          <a:prstGeom prst="straightConnector1">
            <a:avLst/>
          </a:prstGeom>
          <a:ln w="19050">
            <a:solidFill>
              <a:srgbClr val="66FFFF"/>
            </a:solidFill>
            <a:prstDash val="lgDash"/>
            <a:tailEnd type="triangle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863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5199326" cy="1371600"/>
          </a:xfrm>
        </p:spPr>
        <p:txBody>
          <a:bodyPr/>
          <a:lstStyle/>
          <a:p>
            <a:r>
              <a:rPr lang="en-US" dirty="0"/>
              <a:t>Review: Texture Coordinates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5199326" cy="2819400"/>
          </a:xfrm>
        </p:spPr>
        <p:txBody>
          <a:bodyPr>
            <a:normAutofit/>
          </a:bodyPr>
          <a:lstStyle/>
          <a:p>
            <a:r>
              <a:rPr lang="en-US" dirty="0"/>
              <a:t>Often referred to as UV Coordinates, U is a horizontal measure of Ratio across an image while V is the vertical Ratio.</a:t>
            </a:r>
          </a:p>
          <a:p>
            <a:r>
              <a:rPr lang="en-US" dirty="0"/>
              <a:t>Using a Ratio is preferable to pixel coordinates because it allows us more flexibility if we later decide to change the resolution of our image.</a:t>
            </a:r>
          </a:p>
          <a:p>
            <a:r>
              <a:rPr lang="en-US" dirty="0"/>
              <a:t>A pixel described in terms of UV is known as a “Texel”.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167" y="1969532"/>
            <a:ext cx="3627120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581409" y="16002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( 0, 0 )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81409" y="562713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( 0, 1 )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02609" y="361366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( 0.5, 0.5 )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08530" y="562713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( 1, 1 )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08529" y="16002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( 1, 0 )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007167" y="1080531"/>
            <a:ext cx="3627119" cy="5196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 Axis</a:t>
            </a:r>
          </a:p>
        </p:txBody>
      </p:sp>
      <p:sp>
        <p:nvSpPr>
          <p:cNvPr id="15" name="Right Arrow 14"/>
          <p:cNvSpPr/>
          <p:nvPr/>
        </p:nvSpPr>
        <p:spPr>
          <a:xfrm rot="5400000">
            <a:off x="9388851" y="3538497"/>
            <a:ext cx="3657600" cy="5196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Axis</a:t>
            </a:r>
          </a:p>
        </p:txBody>
      </p:sp>
    </p:spTree>
    <p:extLst>
      <p:ext uri="{BB962C8B-B14F-4D97-AF65-F5344CB8AC3E}">
        <p14:creationId xmlns:p14="http://schemas.microsoft.com/office/powerpoint/2010/main" val="3317347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977027"/>
          </a:xfrm>
        </p:spPr>
        <p:txBody>
          <a:bodyPr anchor="ctr"/>
          <a:lstStyle/>
          <a:p>
            <a:r>
              <a:rPr lang="en-US" dirty="0"/>
              <a:t>UV Data &amp; Triangles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433" y="1600200"/>
            <a:ext cx="6612172" cy="379642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577228"/>
            <a:ext cx="3549121" cy="2819400"/>
          </a:xfrm>
        </p:spPr>
        <p:txBody>
          <a:bodyPr>
            <a:normAutofit/>
          </a:bodyPr>
          <a:lstStyle/>
          <a:p>
            <a:r>
              <a:rPr lang="en-US" dirty="0"/>
              <a:t>By adding UV data to your vertex structure you can describe how a 2D image “falls” across the surface of a specific triangle.</a:t>
            </a:r>
          </a:p>
          <a:p>
            <a:r>
              <a:rPr lang="en-US" dirty="0"/>
              <a:t>By adding multiple triangles each showing a different part of the texture, the entire image is revealed (mapped) across a 3D shape.</a:t>
            </a:r>
          </a:p>
          <a:p>
            <a:r>
              <a:rPr lang="en-US" dirty="0"/>
              <a:t>Remember: A UV is a Texture Coordinate! A location of a color! </a:t>
            </a:r>
          </a:p>
        </p:txBody>
      </p:sp>
    </p:spTree>
    <p:extLst>
      <p:ext uri="{BB962C8B-B14F-4D97-AF65-F5344CB8AC3E}">
        <p14:creationId xmlns:p14="http://schemas.microsoft.com/office/powerpoint/2010/main" val="3311101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799"/>
            <a:ext cx="3549121" cy="1371600"/>
          </a:xfrm>
        </p:spPr>
        <p:txBody>
          <a:bodyPr/>
          <a:lstStyle/>
          <a:p>
            <a:r>
              <a:rPr lang="en-US" dirty="0"/>
              <a:t>Rasterization: Finding the “Texel” of a Pixel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057399"/>
            <a:ext cx="3549121" cy="3733801"/>
          </a:xfrm>
        </p:spPr>
        <p:txBody>
          <a:bodyPr>
            <a:normAutofit/>
          </a:bodyPr>
          <a:lstStyle/>
          <a:p>
            <a:r>
              <a:rPr lang="en-US" dirty="0"/>
              <a:t>Texture Mapping is a </a:t>
            </a:r>
            <a:r>
              <a:rPr lang="en-US" dirty="0">
                <a:solidFill>
                  <a:srgbClr val="C00000"/>
                </a:solidFill>
              </a:rPr>
              <a:t>per-pixel operation</a:t>
            </a:r>
            <a:r>
              <a:rPr lang="en-US" dirty="0"/>
              <a:t>. We need to color each pixel based on what part of the 2D image is supposed to be covering a specific pixel.</a:t>
            </a:r>
          </a:p>
          <a:p>
            <a:r>
              <a:rPr lang="en-US" dirty="0"/>
              <a:t>Unfortunately we only know the “</a:t>
            </a:r>
            <a:r>
              <a:rPr lang="en-US" dirty="0" err="1"/>
              <a:t>Texels</a:t>
            </a:r>
            <a:r>
              <a:rPr lang="en-US" dirty="0"/>
              <a:t>” of the three vertices, not any of the pixels themselves…</a:t>
            </a:r>
          </a:p>
          <a:p>
            <a:r>
              <a:rPr lang="en-US" dirty="0"/>
              <a:t>Good news! We have already solved this problem when dealing with color!</a:t>
            </a:r>
          </a:p>
          <a:p>
            <a:r>
              <a:rPr lang="en-US" b="1" dirty="0">
                <a:solidFill>
                  <a:srgbClr val="00B050"/>
                </a:solidFill>
              </a:rPr>
              <a:t>Solution: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Barycentric</a:t>
            </a:r>
            <a:r>
              <a:rPr lang="en-US" dirty="0"/>
              <a:t> </a:t>
            </a:r>
            <a:r>
              <a:rPr lang="en-US" dirty="0">
                <a:solidFill>
                  <a:srgbClr val="CF01A8"/>
                </a:solidFill>
              </a:rPr>
              <a:t>Interpolation!</a:t>
            </a:r>
          </a:p>
        </p:txBody>
      </p:sp>
      <p:pic>
        <p:nvPicPr>
          <p:cNvPr id="5" name="Picture 4" descr="UVCoords.png"/>
          <p:cNvPicPr>
            <a:picLocks noChangeAspect="1"/>
          </p:cNvPicPr>
          <p:nvPr/>
        </p:nvPicPr>
        <p:blipFill>
          <a:blip r:embed="rId2" cstate="print"/>
          <a:srcRect r="60396"/>
          <a:stretch>
            <a:fillRect/>
          </a:stretch>
        </p:blipFill>
        <p:spPr>
          <a:xfrm>
            <a:off x="6494993" y="1371599"/>
            <a:ext cx="4170680" cy="420485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8076606" flipV="1">
            <a:off x="9433622" y="1270498"/>
            <a:ext cx="1164431" cy="702886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/>
              <a:t>0.4u, 0.9v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430982" y="3962399"/>
            <a:ext cx="1174035" cy="683491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0.1u, 0.3v</a:t>
            </a:r>
          </a:p>
        </p:txBody>
      </p:sp>
      <p:sp>
        <p:nvSpPr>
          <p:cNvPr id="8" name="Right Arrow 7"/>
          <p:cNvSpPr/>
          <p:nvPr/>
        </p:nvSpPr>
        <p:spPr>
          <a:xfrm rot="10800000" flipV="1">
            <a:off x="10674906" y="4756728"/>
            <a:ext cx="1193820" cy="717390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0.9u, 0.1v</a:t>
            </a:r>
          </a:p>
        </p:txBody>
      </p:sp>
      <p:cxnSp>
        <p:nvCxnSpPr>
          <p:cNvPr id="9" name="Straight Arrow Connector 8"/>
          <p:cNvCxnSpPr>
            <a:endCxn id="10" idx="1"/>
          </p:cNvCxnSpPr>
          <p:nvPr/>
        </p:nvCxnSpPr>
        <p:spPr>
          <a:xfrm flipV="1">
            <a:off x="8338882" y="2944506"/>
            <a:ext cx="1978741" cy="652037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  <a:effectLst>
            <a:glow rad="228600">
              <a:schemeClr val="accent4">
                <a:satMod val="175000"/>
                <a:alpha val="40000"/>
              </a:schemeClr>
            </a:glow>
            <a:reflection blurRad="12700" stA="26000" endPos="32000" dist="12700" dir="5400000" sy="-100000" rotWithShape="0"/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0317623" y="2754006"/>
            <a:ext cx="1676400" cy="381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0.32u, 0.301v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8312727" y="3598395"/>
            <a:ext cx="2281383" cy="1481605"/>
          </a:xfrm>
          <a:prstGeom prst="straightConnector1">
            <a:avLst/>
          </a:prstGeom>
          <a:ln w="38100">
            <a:solidFill>
              <a:srgbClr val="CF01A8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613236" y="3598395"/>
            <a:ext cx="1699491" cy="687278"/>
          </a:xfrm>
          <a:prstGeom prst="straightConnector1">
            <a:avLst/>
          </a:prstGeom>
          <a:ln w="38100">
            <a:solidFill>
              <a:srgbClr val="CF01A8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312727" y="2048813"/>
            <a:ext cx="1274495" cy="1527403"/>
          </a:xfrm>
          <a:prstGeom prst="straightConnector1">
            <a:avLst/>
          </a:prstGeom>
          <a:ln w="38100">
            <a:solidFill>
              <a:srgbClr val="CF01A8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94993" y="5576454"/>
            <a:ext cx="417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FINDING PIXEL TEXELS</a:t>
            </a:r>
          </a:p>
        </p:txBody>
      </p:sp>
    </p:spTree>
    <p:extLst>
      <p:ext uri="{BB962C8B-B14F-4D97-AF65-F5344CB8AC3E}">
        <p14:creationId xmlns:p14="http://schemas.microsoft.com/office/powerpoint/2010/main" val="1746238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2D Texturing for Triangles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59446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Step 1: Add UV coordinates to your Vertex structure.</a:t>
            </a:r>
          </a:p>
          <a:p>
            <a:pPr lvl="1"/>
            <a:r>
              <a:rPr lang="en-US" dirty="0"/>
              <a:t>Use values between 0 – 1 when filling them out. (Ratios!)</a:t>
            </a:r>
          </a:p>
          <a:p>
            <a:r>
              <a:rPr lang="en-US" dirty="0"/>
              <a:t>Step 2: In the same way that you did your Z coordinate, interpolate your UVs across the surface of the triangle. (Interpolation is great isn’t it?)</a:t>
            </a:r>
          </a:p>
          <a:p>
            <a:r>
              <a:rPr lang="en-US" dirty="0"/>
              <a:t>Step 3: Pass the interpolated UV to a custom pixel </a:t>
            </a:r>
            <a:r>
              <a:rPr lang="en-US" dirty="0" err="1"/>
              <a:t>shader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Pixel Shaders should be called before plotting any pixel to determine color.</a:t>
            </a:r>
          </a:p>
          <a:p>
            <a:r>
              <a:rPr lang="en-US" dirty="0"/>
              <a:t>Step 4: In the Pixel </a:t>
            </a:r>
            <a:r>
              <a:rPr lang="en-US" dirty="0" err="1"/>
              <a:t>Shader</a:t>
            </a:r>
            <a:r>
              <a:rPr lang="en-US" dirty="0"/>
              <a:t> convert the UV or “Texel” to an actual pixel XY that resides on the 2D texture of your choice. This will be the final color of the new Pixel.</a:t>
            </a:r>
          </a:p>
          <a:p>
            <a:pPr lvl="1"/>
            <a:r>
              <a:rPr lang="en-US" dirty="0"/>
              <a:t>Remember that a UV is in the form of a Ratio, you will need to know the texture’s dimensions.</a:t>
            </a:r>
          </a:p>
        </p:txBody>
      </p:sp>
    </p:spTree>
    <p:extLst>
      <p:ext uri="{BB962C8B-B14F-4D97-AF65-F5344CB8AC3E}">
        <p14:creationId xmlns:p14="http://schemas.microsoft.com/office/powerpoint/2010/main" val="1215122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 Shaders: Texturing Pipeline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955" y="4349638"/>
            <a:ext cx="1403424" cy="2175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8870701" y="4022433"/>
            <a:ext cx="2632323" cy="2503056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10800000">
            <a:off x="9193012" y="4621503"/>
            <a:ext cx="1616676" cy="1539691"/>
          </a:xfrm>
          <a:prstGeom prst="triangl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scene3d>
            <a:camera prst="orthographicFront">
              <a:rot lat="0" lon="0" rev="191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10800000">
            <a:off x="1484311" y="4504115"/>
            <a:ext cx="1616676" cy="1539691"/>
          </a:xfrm>
          <a:prstGeom prst="triangle">
            <a:avLst/>
          </a:prstGeom>
          <a:noFill/>
          <a:ln>
            <a:solidFill>
              <a:srgbClr val="FF0000"/>
            </a:solidFill>
          </a:ln>
          <a:scene3d>
            <a:camera prst="orthographicFront">
              <a:rot lat="0" lon="0" rev="191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84310" y="3653101"/>
            <a:ext cx="1932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DrawTriangle</a:t>
            </a:r>
            <a:r>
              <a:rPr lang="en-US" dirty="0"/>
              <a:t>(…)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0526" y="2438399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PixelShaderBrick</a:t>
            </a:r>
            <a:r>
              <a:rPr lang="en-US" dirty="0"/>
              <a:t>(…)</a:t>
            </a:r>
          </a:p>
        </p:txBody>
      </p:sp>
      <p:cxnSp>
        <p:nvCxnSpPr>
          <p:cNvPr id="13" name="Curved Connector 12"/>
          <p:cNvCxnSpPr>
            <a:endCxn id="11" idx="1"/>
          </p:cNvCxnSpPr>
          <p:nvPr/>
        </p:nvCxnSpPr>
        <p:spPr>
          <a:xfrm flipV="1">
            <a:off x="2443232" y="2623065"/>
            <a:ext cx="2947294" cy="2370381"/>
          </a:xfrm>
          <a:prstGeom prst="curvedConnector3">
            <a:avLst/>
          </a:prstGeom>
          <a:ln w="57150">
            <a:solidFill>
              <a:srgbClr val="CF01A8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 Arrow 20"/>
          <p:cNvSpPr/>
          <p:nvPr/>
        </p:nvSpPr>
        <p:spPr>
          <a:xfrm>
            <a:off x="6571650" y="2805350"/>
            <a:ext cx="796734" cy="1455240"/>
          </a:xfrm>
          <a:prstGeom prst="up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PIXEL XY</a:t>
            </a:r>
          </a:p>
        </p:txBody>
      </p:sp>
      <p:sp>
        <p:nvSpPr>
          <p:cNvPr id="24" name="Up Arrow 23"/>
          <p:cNvSpPr/>
          <p:nvPr/>
        </p:nvSpPr>
        <p:spPr>
          <a:xfrm rot="10800000">
            <a:off x="5663935" y="2837677"/>
            <a:ext cx="796734" cy="1455240"/>
          </a:xfrm>
          <a:prstGeom prst="upArrow">
            <a:avLst/>
          </a:prstGeom>
          <a:solidFill>
            <a:srgbClr val="CF01A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TEXEL UV</a:t>
            </a:r>
          </a:p>
        </p:txBody>
      </p:sp>
      <p:sp>
        <p:nvSpPr>
          <p:cNvPr id="26" name="5-Point Star 25"/>
          <p:cNvSpPr/>
          <p:nvPr/>
        </p:nvSpPr>
        <p:spPr>
          <a:xfrm>
            <a:off x="6479142" y="5754255"/>
            <a:ext cx="244931" cy="244931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397084" y="4913745"/>
            <a:ext cx="166254" cy="16625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021455" y="4994293"/>
            <a:ext cx="166254" cy="1662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/>
          <p:cNvCxnSpPr>
            <a:stCxn id="11" idx="3"/>
            <a:endCxn id="28" idx="0"/>
          </p:cNvCxnSpPr>
          <p:nvPr/>
        </p:nvCxnSpPr>
        <p:spPr>
          <a:xfrm>
            <a:off x="7716804" y="2623065"/>
            <a:ext cx="2387778" cy="2371228"/>
          </a:xfrm>
          <a:prstGeom prst="curvedConnector2">
            <a:avLst/>
          </a:prstGeom>
          <a:ln w="57150">
            <a:solidFill>
              <a:srgbClr val="FFC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4"/>
            <a:endCxn id="28" idx="1"/>
          </p:cNvCxnSpPr>
          <p:nvPr/>
        </p:nvCxnSpPr>
        <p:spPr>
          <a:xfrm flipV="1">
            <a:off x="6724073" y="5077420"/>
            <a:ext cx="3297382" cy="77039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4508233" y="524829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TEXTURE PIXELS</a:t>
            </a:r>
          </a:p>
        </p:txBody>
      </p:sp>
    </p:spTree>
    <p:extLst>
      <p:ext uri="{BB962C8B-B14F-4D97-AF65-F5344CB8AC3E}">
        <p14:creationId xmlns:p14="http://schemas.microsoft.com/office/powerpoint/2010/main" val="17888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For Lab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473" y="1692728"/>
            <a:ext cx="5572387" cy="39563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87771" y="1930567"/>
            <a:ext cx="581178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INTERPOLATE!</a:t>
            </a:r>
          </a:p>
        </p:txBody>
      </p:sp>
      <p:sp>
        <p:nvSpPr>
          <p:cNvPr id="7" name="Rectangle 6"/>
          <p:cNvSpPr/>
          <p:nvPr/>
        </p:nvSpPr>
        <p:spPr>
          <a:xfrm>
            <a:off x="2840003" y="5469288"/>
            <a:ext cx="730732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ALL THE THINGS!!!</a:t>
            </a:r>
          </a:p>
        </p:txBody>
      </p:sp>
    </p:spTree>
    <p:extLst>
      <p:ext uri="{BB962C8B-B14F-4D97-AF65-F5344CB8AC3E}">
        <p14:creationId xmlns:p14="http://schemas.microsoft.com/office/powerpoint/2010/main" val="493220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Applicable </a:t>
            </a:r>
            <a:r>
              <a:rPr lang="en-US" dirty="0"/>
              <a:t>Reading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next time read:</a:t>
            </a:r>
          </a:p>
          <a:p>
            <a:pPr lvl="1"/>
            <a:r>
              <a:rPr lang="en-US" dirty="0"/>
              <a:t>In Chapter 8 The Graphics Pipeline:</a:t>
            </a:r>
          </a:p>
          <a:p>
            <a:pPr lvl="2"/>
            <a:r>
              <a:rPr lang="en-US" dirty="0"/>
              <a:t>Read section 8.3 – 8.4</a:t>
            </a:r>
          </a:p>
          <a:p>
            <a:pPr lvl="1"/>
            <a:r>
              <a:rPr lang="en-US" dirty="0"/>
              <a:t>In Chapter 11 Texture Mapping </a:t>
            </a:r>
          </a:p>
          <a:p>
            <a:pPr lvl="2"/>
            <a:r>
              <a:rPr lang="en-US" dirty="0"/>
              <a:t>Read sections 11.3 – 11.7 </a:t>
            </a:r>
          </a:p>
          <a:p>
            <a:pPr lvl="1"/>
            <a:r>
              <a:rPr lang="en-US" dirty="0"/>
              <a:t>In Chapter 12 Data Structures for Graphics:</a:t>
            </a:r>
          </a:p>
          <a:p>
            <a:pPr lvl="2"/>
            <a:r>
              <a:rPr lang="en-US" dirty="0"/>
              <a:t>Read section 12.2 </a:t>
            </a:r>
          </a:p>
        </p:txBody>
      </p:sp>
    </p:spTree>
    <p:extLst>
      <p:ext uri="{BB962C8B-B14F-4D97-AF65-F5344CB8AC3E}">
        <p14:creationId xmlns:p14="http://schemas.microsoft.com/office/powerpoint/2010/main" val="169659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Primitive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Now that we can draw shapes in 3D a problem arises... </a:t>
            </a:r>
          </a:p>
          <a:p>
            <a:r>
              <a:rPr lang="en-US" dirty="0"/>
              <a:t>If we continue to draw shapes in any order we please, our scene will look incorrect.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296" y="224871"/>
            <a:ext cx="3049333" cy="30554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296" y="3480543"/>
            <a:ext cx="3049333" cy="30493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66296" y="2910995"/>
            <a:ext cx="168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SORTED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66296" y="6160544"/>
            <a:ext cx="171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SORTED BY Z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228" y="442585"/>
            <a:ext cx="558801" cy="5588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349" y="3469239"/>
            <a:ext cx="950558" cy="95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3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257" y="2078322"/>
            <a:ext cx="5578341" cy="34373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637" y="4718063"/>
            <a:ext cx="1676095" cy="13560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862" y="4100679"/>
            <a:ext cx="1228954" cy="17263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041" y="4001675"/>
            <a:ext cx="1228954" cy="17263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61" y="2177512"/>
            <a:ext cx="5578341" cy="3437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Painter’s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61" y="4046405"/>
            <a:ext cx="1228954" cy="17263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258" y="4001489"/>
            <a:ext cx="1228954" cy="17263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437" y="3902485"/>
            <a:ext cx="1228954" cy="17263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257" y="3947215"/>
            <a:ext cx="1228954" cy="17263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033" y="4618873"/>
            <a:ext cx="1676095" cy="13560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257" y="1880543"/>
            <a:ext cx="1450624" cy="14506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750" y="2145322"/>
            <a:ext cx="921065" cy="92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4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your primitives by distance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Simple idea, easy to understand.</a:t>
            </a:r>
          </a:p>
          <a:p>
            <a:r>
              <a:rPr lang="en-US" dirty="0"/>
              <a:t>Easy to implement in a naïve way.</a:t>
            </a:r>
          </a:p>
          <a:p>
            <a:r>
              <a:rPr lang="en-US" dirty="0"/>
              <a:t>No extra memory required.</a:t>
            </a:r>
          </a:p>
          <a:p>
            <a:r>
              <a:rPr lang="en-US" dirty="0"/>
              <a:t>Once sorted you could use insertion sort for new items.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Naïve implementation processing cost scales exponentially.</a:t>
            </a:r>
          </a:p>
          <a:p>
            <a:r>
              <a:rPr lang="en-US" dirty="0"/>
              <a:t>Moving the camera requires a full re-sort. </a:t>
            </a:r>
          </a:p>
          <a:p>
            <a:r>
              <a:rPr lang="en-US" dirty="0"/>
              <a:t>Poor solution for highly dynamic scenes.</a:t>
            </a:r>
          </a:p>
          <a:p>
            <a:r>
              <a:rPr lang="en-US" dirty="0"/>
              <a:t>Not Robust. Fails certain edge cases.</a:t>
            </a:r>
          </a:p>
          <a:p>
            <a:r>
              <a:rPr lang="en-US" dirty="0"/>
              <a:t>Requires polygon splitting for edge cases.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0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Painter’s Algorithm: Edge Cases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22" y="2438650"/>
            <a:ext cx="4249782" cy="409567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04" y="2438399"/>
            <a:ext cx="4632796" cy="409617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81714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93667" y="3024908"/>
            <a:ext cx="5061024" cy="2452255"/>
          </a:xfrm>
          <a:prstGeom prst="rect">
            <a:avLst/>
          </a:prstGeom>
          <a:gradFill flip="none" rotWithShape="1">
            <a:gsLst>
              <a:gs pos="79000">
                <a:srgbClr val="808080"/>
              </a:gs>
              <a:gs pos="9000">
                <a:schemeClr val="bg1"/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93667" y="2438400"/>
            <a:ext cx="5061024" cy="37490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19752" b="1539"/>
          <a:stretch/>
        </p:blipFill>
        <p:spPr>
          <a:xfrm>
            <a:off x="2315230" y="2438399"/>
            <a:ext cx="3749040" cy="37490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Z Buffer Algorithm</a:t>
            </a:r>
          </a:p>
        </p:txBody>
      </p:sp>
      <p:sp>
        <p:nvSpPr>
          <p:cNvPr id="4" name="Right Triangle 3"/>
          <p:cNvSpPr/>
          <p:nvPr/>
        </p:nvSpPr>
        <p:spPr>
          <a:xfrm>
            <a:off x="3149599" y="3011054"/>
            <a:ext cx="2650837" cy="2466109"/>
          </a:xfrm>
          <a:prstGeom prst="rtTriangle">
            <a:avLst/>
          </a:prstGeom>
          <a:gradFill flip="none" rotWithShape="1">
            <a:gsLst>
              <a:gs pos="0">
                <a:schemeClr val="bg1">
                  <a:alpha val="37000"/>
                </a:schemeClr>
              </a:gs>
              <a:gs pos="100000">
                <a:schemeClr val="tx1">
                  <a:alpha val="96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93667" y="3906980"/>
            <a:ext cx="5009357" cy="0"/>
          </a:xfrm>
          <a:prstGeom prst="straightConnector1">
            <a:avLst/>
          </a:prstGeom>
          <a:ln w="57150">
            <a:solidFill>
              <a:srgbClr val="66FFFF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493667" y="3666835"/>
            <a:ext cx="479788" cy="0"/>
          </a:xfrm>
          <a:prstGeom prst="straightConnector1">
            <a:avLst/>
          </a:prstGeom>
          <a:ln w="57150">
            <a:solidFill>
              <a:srgbClr val="FF0000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93667" y="4839853"/>
            <a:ext cx="1283351" cy="0"/>
          </a:xfrm>
          <a:prstGeom prst="straightConnector1">
            <a:avLst/>
          </a:prstGeom>
          <a:ln w="57150">
            <a:solidFill>
              <a:srgbClr val="FFFF00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93667" y="5306289"/>
            <a:ext cx="4396006" cy="0"/>
          </a:xfrm>
          <a:prstGeom prst="straightConnector1">
            <a:avLst/>
          </a:prstGeom>
          <a:ln w="57150">
            <a:solidFill>
              <a:srgbClr val="00FF00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374951" y="3614953"/>
            <a:ext cx="114300" cy="1143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558584" y="4429700"/>
            <a:ext cx="114300" cy="114300"/>
          </a:xfrm>
          <a:prstGeom prst="rect">
            <a:avLst/>
          </a:prstGeom>
          <a:solidFill>
            <a:srgbClr val="CF01A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958793" y="4780034"/>
            <a:ext cx="114300" cy="1143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009355" y="3844563"/>
            <a:ext cx="114300" cy="114300"/>
          </a:xfrm>
          <a:prstGeom prst="rect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242068" y="5249139"/>
            <a:ext cx="114300" cy="1143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6493667" y="2558473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493667" y="2673927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493667" y="2794001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493667" y="2909455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493667" y="3024910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493667" y="3140364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493667" y="3260438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493667" y="3375892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493667" y="3486728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493667" y="3602182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493667" y="3722256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493667" y="3837710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493667" y="3953165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493667" y="4068619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493667" y="4188693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493667" y="4304147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493667" y="4428836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493667" y="4664364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493667" y="4779818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493667" y="4895273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493667" y="5010727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493667" y="5130801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493667" y="5246255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493667" y="5352473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493667" y="5467927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493667" y="5588001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493667" y="5703455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93667" y="5818910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493667" y="5934364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493667" y="6054438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493667" y="6169892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315230" y="6233042"/>
            <a:ext cx="374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FRONT VIEW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493667" y="6229468"/>
            <a:ext cx="506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 SECTION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425011" y="4780033"/>
            <a:ext cx="114300" cy="1143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6493667" y="4839853"/>
            <a:ext cx="2593183" cy="0"/>
          </a:xfrm>
          <a:prstGeom prst="straightConnector1">
            <a:avLst/>
          </a:prstGeom>
          <a:ln w="57150" cmpd="thickThin">
            <a:solidFill>
              <a:srgbClr val="0000FF"/>
            </a:solidFill>
            <a:prstDash val="soli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ight Arrow 79"/>
          <p:cNvSpPr/>
          <p:nvPr/>
        </p:nvSpPr>
        <p:spPr>
          <a:xfrm>
            <a:off x="2752547" y="1944830"/>
            <a:ext cx="3047889" cy="470767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Screen X</a:t>
            </a:r>
          </a:p>
        </p:txBody>
      </p:sp>
      <p:sp>
        <p:nvSpPr>
          <p:cNvPr id="81" name="Right Arrow 80"/>
          <p:cNvSpPr/>
          <p:nvPr/>
        </p:nvSpPr>
        <p:spPr>
          <a:xfrm rot="5400000">
            <a:off x="762921" y="4030267"/>
            <a:ext cx="2576949" cy="470767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Screen Y</a:t>
            </a:r>
          </a:p>
        </p:txBody>
      </p:sp>
      <p:sp>
        <p:nvSpPr>
          <p:cNvPr id="82" name="Right Arrow 81"/>
          <p:cNvSpPr/>
          <p:nvPr/>
        </p:nvSpPr>
        <p:spPr>
          <a:xfrm>
            <a:off x="7068672" y="1944830"/>
            <a:ext cx="3821001" cy="470767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Cartesian Z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6493667" y="4544290"/>
            <a:ext cx="506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93667" y="4479635"/>
            <a:ext cx="5009357" cy="0"/>
          </a:xfrm>
          <a:prstGeom prst="straightConnector1">
            <a:avLst/>
          </a:prstGeom>
          <a:ln w="57150">
            <a:solidFill>
              <a:srgbClr val="CF01A8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40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your pixels by depth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Per-Pixel Accuracy!</a:t>
            </a:r>
          </a:p>
          <a:p>
            <a:r>
              <a:rPr lang="en-US" dirty="0"/>
              <a:t>Great for highly dynamic environments!</a:t>
            </a:r>
          </a:p>
          <a:p>
            <a:r>
              <a:rPr lang="en-US" dirty="0"/>
              <a:t>Handles all pervious edges cases!</a:t>
            </a:r>
          </a:p>
          <a:p>
            <a:r>
              <a:rPr lang="en-US" dirty="0"/>
              <a:t>Straightforward addition to a rasterizer.</a:t>
            </a:r>
          </a:p>
          <a:p>
            <a:r>
              <a:rPr lang="en-US" dirty="0"/>
              <a:t>Speed! Fast to accept or reject new pixels!</a:t>
            </a:r>
          </a:p>
          <a:p>
            <a:r>
              <a:rPr lang="en-US" dirty="0"/>
              <a:t>Did I mention </a:t>
            </a:r>
            <a:r>
              <a:rPr lang="en-US" b="1" dirty="0">
                <a:solidFill>
                  <a:srgbClr val="FF0000"/>
                </a:solidFill>
              </a:rPr>
              <a:t>not sorting </a:t>
            </a:r>
            <a:r>
              <a:rPr lang="en-US" dirty="0"/>
              <a:t>your primitives!?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More memory. (One depth per pixel)</a:t>
            </a:r>
          </a:p>
          <a:p>
            <a:r>
              <a:rPr lang="en-US" dirty="0"/>
              <a:t>Depth Buffer must be cleared every frame.</a:t>
            </a:r>
          </a:p>
          <a:p>
            <a:r>
              <a:rPr lang="en-US" dirty="0"/>
              <a:t>Only works on opaque geometry.</a:t>
            </a:r>
          </a:p>
          <a:p>
            <a:r>
              <a:rPr lang="en-US" dirty="0"/>
              <a:t>Transparent objects must still be Z sorted.</a:t>
            </a:r>
          </a:p>
        </p:txBody>
      </p:sp>
    </p:spTree>
    <p:extLst>
      <p:ext uri="{BB962C8B-B14F-4D97-AF65-F5344CB8AC3E}">
        <p14:creationId xmlns:p14="http://schemas.microsoft.com/office/powerpoint/2010/main" val="367673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 Buffer Visualized</a:t>
            </a: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740687" y="2438399"/>
            <a:ext cx="5199091" cy="3011056"/>
          </a:xfrm>
          <a:prstGeom prst="rect">
            <a:avLst/>
          </a:prstGeom>
          <a:ln w="12700" cap="sq">
            <a:headEnd type="none" w="sm" len="sm"/>
            <a:tailEnd type="none" w="sm" len="sm"/>
          </a:ln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4311" y="2438399"/>
            <a:ext cx="5199091" cy="301105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5" name="TextBox 4"/>
          <p:cNvSpPr txBox="1"/>
          <p:nvPr/>
        </p:nvSpPr>
        <p:spPr>
          <a:xfrm>
            <a:off x="1484311" y="5449455"/>
            <a:ext cx="519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 Buffer X8R8G8B8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40686" y="5477042"/>
            <a:ext cx="519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Depth Buffer Float32</a:t>
            </a:r>
          </a:p>
        </p:txBody>
      </p:sp>
    </p:spTree>
    <p:extLst>
      <p:ext uri="{BB962C8B-B14F-4D97-AF65-F5344CB8AC3E}">
        <p14:creationId xmlns:p14="http://schemas.microsoft.com/office/powerpoint/2010/main" val="1558725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Z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67284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Step 1: Allocate a buffer of floating point information the same size as your frame buffer. This will be your “Z Buffer” </a:t>
            </a:r>
            <a:r>
              <a:rPr lang="en-US" dirty="0" err="1"/>
              <a:t>a.k.a</a:t>
            </a:r>
            <a:r>
              <a:rPr lang="en-US" dirty="0"/>
              <a:t> “Depth Buffer”.</a:t>
            </a:r>
          </a:p>
          <a:p>
            <a:pPr lvl="1"/>
            <a:r>
              <a:rPr lang="en-US" dirty="0"/>
              <a:t>Each float represents the current Z of the matching pixel on the screen.</a:t>
            </a:r>
          </a:p>
          <a:p>
            <a:r>
              <a:rPr lang="en-US" dirty="0"/>
              <a:t>Step 2: During </a:t>
            </a:r>
            <a:r>
              <a:rPr lang="en-US" dirty="0" err="1"/>
              <a:t>rasterization</a:t>
            </a:r>
            <a:r>
              <a:rPr lang="en-US" dirty="0"/>
              <a:t> compute the interpolated Z for any new pixel you wish to draw to the screen. (Linear for Lines, Barycentric for Triangles)</a:t>
            </a:r>
          </a:p>
          <a:p>
            <a:pPr lvl="1"/>
            <a:r>
              <a:rPr lang="en-US" dirty="0"/>
              <a:t>Now we actually have a use for those Z coordinates!</a:t>
            </a:r>
          </a:p>
          <a:p>
            <a:r>
              <a:rPr lang="en-US" dirty="0"/>
              <a:t>Step 3: Compare the “new depth” to the “existing depth” of the overlapping pixel that is currently stored in the “Z Buffer”.</a:t>
            </a:r>
          </a:p>
          <a:p>
            <a:pPr lvl="1"/>
            <a:r>
              <a:rPr lang="en-US" dirty="0"/>
              <a:t>You can modify your “Plot Pixel” pixel function to accept a depth value.</a:t>
            </a:r>
          </a:p>
          <a:p>
            <a:r>
              <a:rPr lang="en-US" dirty="0"/>
              <a:t>Step 4: If the new pixel is closer than the old one then keep it. Otherwise reject it!</a:t>
            </a:r>
          </a:p>
          <a:p>
            <a:pPr lvl="1"/>
            <a:r>
              <a:rPr lang="en-US" dirty="0"/>
              <a:t>Don’t forget to Clear the Z buffer before every new frame! (Hmm… clear it to what?)    </a:t>
            </a:r>
          </a:p>
        </p:txBody>
      </p:sp>
    </p:spTree>
    <p:extLst>
      <p:ext uri="{BB962C8B-B14F-4D97-AF65-F5344CB8AC3E}">
        <p14:creationId xmlns:p14="http://schemas.microsoft.com/office/powerpoint/2010/main" val="2021865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5750</TotalTime>
  <Words>978</Words>
  <Application>Microsoft Office PowerPoint</Application>
  <PresentationFormat>Widescreen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Parallax</vt:lpstr>
      <vt:lpstr>Computer Graphics</vt:lpstr>
      <vt:lpstr>Sorting Primitive Data</vt:lpstr>
      <vt:lpstr>The Painter’s Algorithm</vt:lpstr>
      <vt:lpstr>Sorting your primitives by distance</vt:lpstr>
      <vt:lpstr>The Painter’s Algorithm: Edge Cases</vt:lpstr>
      <vt:lpstr>The Z Buffer Algorithm</vt:lpstr>
      <vt:lpstr>Sorting your pixels by depth</vt:lpstr>
      <vt:lpstr>Z Buffer Visualized</vt:lpstr>
      <vt:lpstr>Implementing a Z Buffer</vt:lpstr>
      <vt:lpstr>Types of Depth Buffers</vt:lpstr>
      <vt:lpstr>Texture Mapping</vt:lpstr>
      <vt:lpstr>Review: Texture Coordinates</vt:lpstr>
      <vt:lpstr>UV Data &amp; Triangles</vt:lpstr>
      <vt:lpstr>Rasterization: Finding the “Texel” of a Pixel</vt:lpstr>
      <vt:lpstr>Implementing 2D Texturing for Triangles</vt:lpstr>
      <vt:lpstr>Pixel Shaders: Texturing Pipeline</vt:lpstr>
      <vt:lpstr>Recap: For Lab</vt:lpstr>
      <vt:lpstr>Applicable Reading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 I</dc:title>
  <dc:creator>Microsoft account</dc:creator>
  <cp:lastModifiedBy>Lari Norri</cp:lastModifiedBy>
  <cp:revision>432</cp:revision>
  <dcterms:created xsi:type="dcterms:W3CDTF">2014-10-08T17:14:56Z</dcterms:created>
  <dcterms:modified xsi:type="dcterms:W3CDTF">2016-08-29T18:25:47Z</dcterms:modified>
</cp:coreProperties>
</file>