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23"/>
  </p:notesMasterIdLst>
  <p:handoutMasterIdLst>
    <p:handoutMasterId r:id="rId24"/>
  </p:handoutMasterIdLst>
  <p:sldIdLst>
    <p:sldId id="256" r:id="rId4"/>
    <p:sldId id="276" r:id="rId5"/>
    <p:sldId id="272" r:id="rId6"/>
    <p:sldId id="264" r:id="rId7"/>
    <p:sldId id="257" r:id="rId8"/>
    <p:sldId id="259" r:id="rId9"/>
    <p:sldId id="289" r:id="rId10"/>
    <p:sldId id="277" r:id="rId11"/>
    <p:sldId id="279" r:id="rId12"/>
    <p:sldId id="280" r:id="rId13"/>
    <p:sldId id="288" r:id="rId14"/>
    <p:sldId id="281" r:id="rId15"/>
    <p:sldId id="282" r:id="rId16"/>
    <p:sldId id="290" r:id="rId17"/>
    <p:sldId id="283" r:id="rId18"/>
    <p:sldId id="284" r:id="rId19"/>
    <p:sldId id="285" r:id="rId20"/>
    <p:sldId id="286" r:id="rId21"/>
    <p:sldId id="287"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82726" autoAdjust="0"/>
  </p:normalViewPr>
  <p:slideViewPr>
    <p:cSldViewPr snapToGrid="0">
      <p:cViewPr varScale="1">
        <p:scale>
          <a:sx n="124" d="100"/>
          <a:sy n="124" d="100"/>
        </p:scale>
        <p:origin x="1086" y="1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2334099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some advanced options for scheduling. I will introduce the interface Task Scheduler. Which allow us better control over task scheduling.</a:t>
            </a: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314205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what we can use in a real-life scenario? For example for async tasks because in this case, we have control over thread pool size. For example, we want to track the status of just the submitted report. Another real-life scenario is „Cancel Task”: Thanks to return value </a:t>
            </a:r>
            <a:r>
              <a:rPr lang="en-US" dirty="0" err="1"/>
              <a:t>ScheduledFuture</a:t>
            </a:r>
            <a:r>
              <a:rPr lang="en-US" dirty="0"/>
              <a:t> we are able to cancel tasks or even check if they are done. Backing to the already mentioned example if our report is finished we don’t want anymore to track it so we can cancel that scheduled task. As the last example, I would say we have better control over params like fixed rate, fixed delay or </a:t>
            </a:r>
            <a:r>
              <a:rPr lang="en-US" dirty="0" err="1"/>
              <a:t>cron</a:t>
            </a:r>
            <a:r>
              <a:rPr lang="en-US" dirty="0"/>
              <a:t>. We can get these parameters from the database or some external services if we can’t pass them via annotation or application parameters.</a:t>
            </a: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393308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manually configure the implementation of the </a:t>
            </a:r>
            <a:r>
              <a:rPr lang="en-US" dirty="0" err="1"/>
              <a:t>TaskScheduler</a:t>
            </a:r>
            <a:r>
              <a:rPr lang="en-US" dirty="0"/>
              <a:t> interface we can create a configuration method like on screen. We can pass some specific values like pool size or remove the task from the queue when it is cancelled.</a:t>
            </a: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72348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annotation example we are able to schedule tasks in „fixed rate” and „fixed delay” ways.</a:t>
            </a: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3892755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annotation example we are able to schedule tasks in „fixed rate” and „fixed delay” ways.</a:t>
            </a: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502449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Also in this implementation, we can still use the „Cron” expression. This time „</a:t>
            </a:r>
            <a:r>
              <a:rPr lang="en-US" dirty="0" err="1"/>
              <a:t>cron</a:t>
            </a:r>
            <a:r>
              <a:rPr lang="en-US" dirty="0"/>
              <a:t>” is represented as „</a:t>
            </a:r>
            <a:r>
              <a:rPr lang="en-US" dirty="0" err="1"/>
              <a:t>CronTrigger</a:t>
            </a:r>
            <a:r>
              <a:rPr lang="en-US" dirty="0"/>
              <a:t>” class which implement the Trigger interface. We can easily pass to constructor string expression and use the „schedule” method from our interface.</a:t>
            </a: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93897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useful features of „</a:t>
            </a:r>
            <a:r>
              <a:rPr lang="en-US" dirty="0" err="1"/>
              <a:t>TaskScheduler</a:t>
            </a:r>
            <a:r>
              <a:rPr lang="en-US" dirty="0"/>
              <a:t>” interface is the possibility to cancel already scheduled tasks. Every „scheduled” method return a „</a:t>
            </a:r>
            <a:r>
              <a:rPr lang="en-US" dirty="0" err="1"/>
              <a:t>ScheduleFuture</a:t>
            </a:r>
            <a:r>
              <a:rPr lang="en-US" dirty="0"/>
              <a:t>” class with methods like „</a:t>
            </a:r>
            <a:r>
              <a:rPr lang="en-US" dirty="0" err="1"/>
              <a:t>isCanceled</a:t>
            </a:r>
            <a:r>
              <a:rPr lang="en-US" dirty="0"/>
              <a:t>”, „</a:t>
            </a:r>
            <a:r>
              <a:rPr lang="en-US" dirty="0" err="1"/>
              <a:t>isDone</a:t>
            </a:r>
            <a:r>
              <a:rPr lang="en-US" dirty="0"/>
              <a:t>” and „cancel”. If we use the „cancel” method we are able to stop scheduling a task or even interrupt the already running process under this task if we pass „true” as an argument to this method. Why do we need that method? For example when do not need to track/read/check some process any more and we want to free some resources to not constantly execute some unused task.</a:t>
            </a:r>
            <a:endParaRPr lang="pl-PL" dirty="0"/>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3447347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Ok, it is time for the last live coding session. I will walk through already mentioned examples of use the „</a:t>
            </a:r>
            <a:r>
              <a:rPr lang="en-US" dirty="0" err="1"/>
              <a:t>TaskScheduler</a:t>
            </a:r>
            <a:r>
              <a:rPr lang="en-US" dirty="0"/>
              <a:t>” interface.</a:t>
            </a:r>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1862680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links. First, two will extend a bit of already mentioned topics. The other two are documentation links. </a:t>
            </a:r>
            <a:r>
              <a:rPr lang="pl-PL" dirty="0"/>
              <a:t>The last one is for play with „cron” patterns.</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3297566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19919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The Spring Framework provides abstractions for asynchronous execution and scheduling of tasks. In a variety of ways, we can run some task at some point in the future. There are some simple solutions for that like Java annotation or more complex like </a:t>
            </a:r>
            <a:r>
              <a:rPr lang="en-US" b="0" i="0" dirty="0" err="1">
                <a:solidFill>
                  <a:srgbClr val="000000"/>
                </a:solidFill>
                <a:effectLst/>
                <a:latin typeface="Arial" panose="020B0604020202020204" pitchFamily="34" charset="0"/>
              </a:rPr>
              <a:t>TaskScheduler</a:t>
            </a:r>
            <a:r>
              <a:rPr lang="en-US" b="0" i="0" dirty="0">
                <a:solidFill>
                  <a:srgbClr val="000000"/>
                </a:solidFill>
                <a:effectLst/>
                <a:latin typeface="Arial" panose="020B0604020202020204" pitchFamily="34" charset="0"/>
              </a:rPr>
              <a:t> interface.</a:t>
            </a:r>
          </a:p>
        </p:txBody>
      </p:sp>
      <p:sp>
        <p:nvSpPr>
          <p:cNvPr id="4" name="Slide Number Placeholder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365673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annotation, we can annotate void methods without arguments. This method will be executed with some time parameters.</a:t>
            </a:r>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251421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what we can use in a real-life scenario? For example for timeout check if some time-consuming action already finished</a:t>
            </a:r>
            <a:r>
              <a:rPr lang="pl-PL" dirty="0"/>
              <a:t> like generating report from 200 tables</a:t>
            </a:r>
            <a:r>
              <a:rPr lang="en-US" dirty="0"/>
              <a:t>. If not we can mark it as failed or run some retry process. A good scenario will be also some notification like we need to grab some data in the one-hour interval </a:t>
            </a:r>
            <a:r>
              <a:rPr lang="pl-PL" dirty="0"/>
              <a:t>for example user metrics </a:t>
            </a:r>
            <a:r>
              <a:rPr lang="en-US" dirty="0"/>
              <a:t>and send some email about that.</a:t>
            </a:r>
          </a:p>
          <a:p>
            <a:r>
              <a:rPr lang="en-US" dirty="0"/>
              <a:t>One of the scenarios which come to my mind is the retention process for example if we need to remove some data or mark </a:t>
            </a:r>
            <a:r>
              <a:rPr lang="pl-PL" dirty="0"/>
              <a:t>it</a:t>
            </a:r>
            <a:r>
              <a:rPr lang="en-US" dirty="0"/>
              <a:t> as archived once a day. </a:t>
            </a:r>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116673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To use @Scheduled annotation we need to add @EnableScheduling to the configuration file. In a more detailed word, this annotation ensures that a background task executor is created. Without it, nothing gets scheduled.</a:t>
            </a:r>
            <a:endParaRPr lang="pl-PL" dirty="0"/>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257629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of fixed delay and fixed rate we set up a time interval in milliseconds. The difference between these two is that the fixed delay will not start the next execution until the previous one will be ended.</a:t>
            </a:r>
            <a:r>
              <a:rPr lang="pl-PL" dirty="0"/>
              <a:t> The fixed rate scenario is executed </a:t>
            </a:r>
            <a:r>
              <a:rPr lang="pl-PL" b="0" i="0" dirty="0">
                <a:solidFill>
                  <a:srgbClr val="000000"/>
                </a:solidFill>
                <a:effectLst/>
                <a:latin typeface="raleway"/>
              </a:rPr>
              <a:t>independent. </a:t>
            </a:r>
            <a:r>
              <a:rPr lang="en-US" b="0" i="0" dirty="0">
                <a:solidFill>
                  <a:srgbClr val="000000"/>
                </a:solidFill>
                <a:effectLst/>
                <a:latin typeface="raleway"/>
              </a:rPr>
              <a:t>The initial delay is a property that drives after how many seconds the first execution should be done.</a:t>
            </a:r>
          </a:p>
          <a:p>
            <a:endParaRPr lang="pl-PL" dirty="0"/>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239865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Example</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206543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„fixed rate” and „fixed del</a:t>
            </a:r>
            <a:r>
              <a:rPr lang="pl-PL" dirty="0"/>
              <a:t>a</a:t>
            </a:r>
            <a:r>
              <a:rPr lang="en-US" dirty="0"/>
              <a:t>y” is not enough to configure the scheduling task. With help comes to us the "</a:t>
            </a:r>
            <a:r>
              <a:rPr lang="en-US" dirty="0" err="1"/>
              <a:t>cron</a:t>
            </a:r>
            <a:r>
              <a:rPr lang="en-US" dirty="0"/>
              <a:t>". Cron is a flexible string expression that allows us to set simple pattern like on the first screen or even very precisely like on the second screen where we can set up to execute a task every Monday and Wednesday at 4 am and 11 pm. On the last slide, there will be a link to some online tool to play with </a:t>
            </a:r>
            <a:r>
              <a:rPr lang="en-US" dirty="0" err="1"/>
              <a:t>cron</a:t>
            </a:r>
            <a:r>
              <a:rPr lang="en-US" dirty="0"/>
              <a:t>.</a:t>
            </a: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932137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Ok time for some live coding. I will quickly show on live already mentioned examples of use „Scheduled” annotation.</a:t>
            </a: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1530027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endParaRPr lang="en-US" dirty="0"/>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endParaRPr lang="en-US" dirty="0"/>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8EE12364-1E27-A547-AEBD-24B950240B57}"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4904571B-903D-6741-88C6-E4A76A07C191}"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410390A6-CD46-CA4C-A887-B8E618C4C14B}"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6BD4558A-67CF-DF4C-ACA6-93D878EA1C18}"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hyperlink" Target="https://crontab.guru/" TargetMode="External"/><Relationship Id="rId3" Type="http://schemas.openxmlformats.org/officeDocument/2006/relationships/hyperlink" Target="https://www.baeldung.com/spring-scheduled-tasks" TargetMode="External"/><Relationship Id="rId7" Type="http://schemas.openxmlformats.org/officeDocument/2006/relationships/hyperlink" Target="https://www.freeformatter.com/cron-expression-generator-quartz.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docs.spring.io/spring-framework/docs/current/javadoc-api/org/springframework/scheduling/TaskScheduler.html" TargetMode="External"/><Relationship Id="rId5" Type="http://schemas.openxmlformats.org/officeDocument/2006/relationships/hyperlink" Target="https://docs.spring.io/spring-framework/docs/current/javadoc-api/org/springframework/scheduling/annotation/Scheduled.html" TargetMode="External"/><Relationship Id="rId4" Type="http://schemas.openxmlformats.org/officeDocument/2006/relationships/hyperlink" Target="https://www.baeldung.com/spring-task-schedule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Spring Scheduled</a:t>
            </a:r>
            <a:endParaRPr lang="en-US" dirty="0"/>
          </a:p>
        </p:txBody>
      </p:sp>
      <p:sp>
        <p:nvSpPr>
          <p:cNvPr id="5" name="Text Placeholder 4"/>
          <p:cNvSpPr>
            <a:spLocks noGrp="1"/>
          </p:cNvSpPr>
          <p:nvPr>
            <p:ph type="body" sz="quarter" idx="11"/>
          </p:nvPr>
        </p:nvSpPr>
        <p:spPr>
          <a:xfrm>
            <a:off x="531466" y="3049747"/>
            <a:ext cx="4315968" cy="313932"/>
          </a:xfrm>
        </p:spPr>
        <p:txBody>
          <a:bodyPr/>
          <a:lstStyle/>
          <a:p>
            <a:r>
              <a:rPr lang="pl-PL" dirty="0"/>
              <a:t>Krzysztof Serkowski</a:t>
            </a:r>
            <a:endParaRPr lang="en-US" dirty="0"/>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C2C2A205-363F-3A4F-9468-14B73647696B}"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Task Scheduler</a:t>
            </a:r>
            <a:endParaRPr lang="en-US"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10</a:t>
            </a:fld>
            <a:endParaRPr lang="en-US" dirty="0"/>
          </a:p>
        </p:txBody>
      </p:sp>
    </p:spTree>
    <p:extLst>
      <p:ext uri="{BB962C8B-B14F-4D97-AF65-F5344CB8AC3E}">
        <p14:creationId xmlns:p14="http://schemas.microsoft.com/office/powerpoint/2010/main" val="285010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Real life scenarios</a:t>
            </a:r>
            <a:endParaRPr lang="en-US" dirty="0"/>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endParaRPr lang="en-US" dirty="0"/>
          </a:p>
        </p:txBody>
      </p:sp>
      <p:sp>
        <p:nvSpPr>
          <p:cNvPr id="21" name="Text Placeholder 20"/>
          <p:cNvSpPr>
            <a:spLocks noGrp="1"/>
          </p:cNvSpPr>
          <p:nvPr>
            <p:ph type="body" sz="quarter" idx="13"/>
          </p:nvPr>
        </p:nvSpPr>
        <p:spPr/>
        <p:txBody>
          <a:bodyPr/>
          <a:lstStyle/>
          <a:p>
            <a:r>
              <a:rPr lang="pl-PL" dirty="0"/>
              <a:t>Async tasks</a:t>
            </a:r>
            <a:endParaRPr lang="en-US" dirty="0"/>
          </a:p>
        </p:txBody>
      </p:sp>
      <p:sp>
        <p:nvSpPr>
          <p:cNvPr id="23" name="Text Placeholder 22"/>
          <p:cNvSpPr>
            <a:spLocks noGrp="1"/>
          </p:cNvSpPr>
          <p:nvPr>
            <p:ph type="body" sz="quarter" idx="15"/>
          </p:nvPr>
        </p:nvSpPr>
        <p:spPr/>
        <p:txBody>
          <a:bodyPr/>
          <a:lstStyle/>
          <a:p>
            <a:endParaRPr lang="en-US"/>
          </a:p>
        </p:txBody>
      </p:sp>
      <p:sp>
        <p:nvSpPr>
          <p:cNvPr id="24" name="Text Placeholder 23"/>
          <p:cNvSpPr>
            <a:spLocks noGrp="1"/>
          </p:cNvSpPr>
          <p:nvPr>
            <p:ph type="body" sz="quarter" idx="16"/>
          </p:nvPr>
        </p:nvSpPr>
        <p:spPr/>
        <p:txBody>
          <a:bodyPr/>
          <a:lstStyle/>
          <a:p>
            <a:endParaRPr lang="en-US"/>
          </a:p>
        </p:txBody>
      </p:sp>
      <p:sp>
        <p:nvSpPr>
          <p:cNvPr id="27" name="Text Placeholder 26"/>
          <p:cNvSpPr>
            <a:spLocks noGrp="1"/>
          </p:cNvSpPr>
          <p:nvPr>
            <p:ph type="body" sz="quarter" idx="19"/>
          </p:nvPr>
        </p:nvSpPr>
        <p:spPr/>
        <p:txBody>
          <a:bodyPr/>
          <a:lstStyle/>
          <a:p>
            <a:r>
              <a:rPr lang="pl-PL" dirty="0"/>
              <a:t>Cancel task</a:t>
            </a:r>
            <a:endParaRPr lang="en-US" dirty="0"/>
          </a:p>
        </p:txBody>
      </p:sp>
      <p:sp>
        <p:nvSpPr>
          <p:cNvPr id="28" name="Text Placeholder 27"/>
          <p:cNvSpPr>
            <a:spLocks noGrp="1"/>
          </p:cNvSpPr>
          <p:nvPr>
            <p:ph type="body" sz="quarter" idx="20"/>
          </p:nvPr>
        </p:nvSpPr>
        <p:spPr/>
        <p:txBody>
          <a:bodyPr/>
          <a:lstStyle/>
          <a:p>
            <a:r>
              <a:rPr lang="pl-PL" dirty="0"/>
              <a:t>Better controL</a:t>
            </a:r>
            <a:endParaRPr lang="en-US" dirty="0"/>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Tree>
    <p:extLst>
      <p:ext uri="{BB962C8B-B14F-4D97-AF65-F5344CB8AC3E}">
        <p14:creationId xmlns:p14="http://schemas.microsoft.com/office/powerpoint/2010/main" val="153798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dirty="0"/>
              <a:t>Configuration</a:t>
            </a:r>
            <a:endParaRPr lang="en-US" dirty="0"/>
          </a:p>
        </p:txBody>
      </p:sp>
      <p:pic>
        <p:nvPicPr>
          <p:cNvPr id="7" name="Content Placeholder 6">
            <a:extLst>
              <a:ext uri="{FF2B5EF4-FFF2-40B4-BE49-F238E27FC236}">
                <a16:creationId xmlns:a16="http://schemas.microsoft.com/office/drawing/2014/main" id="{1819F04B-BF1A-4D9C-9AA8-A59FF1A87B47}"/>
              </a:ext>
            </a:extLst>
          </p:cNvPr>
          <p:cNvPicPr>
            <a:picLocks noGrp="1" noChangeAspect="1"/>
          </p:cNvPicPr>
          <p:nvPr>
            <p:ph sz="quarter" idx="10"/>
          </p:nvPr>
        </p:nvPicPr>
        <p:blipFill>
          <a:blip r:embed="rId3"/>
          <a:stretch>
            <a:fillRect/>
          </a:stretch>
        </p:blipFill>
        <p:spPr>
          <a:xfrm>
            <a:off x="890588" y="1635125"/>
            <a:ext cx="7362825" cy="2286000"/>
          </a:xfrm>
        </p:spPr>
      </p:pic>
    </p:spTree>
    <p:extLst>
      <p:ext uri="{BB962C8B-B14F-4D97-AF65-F5344CB8AC3E}">
        <p14:creationId xmlns:p14="http://schemas.microsoft.com/office/powerpoint/2010/main" val="219333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Fixed </a:t>
            </a:r>
            <a:r>
              <a:rPr lang="pl-PL" dirty="0"/>
              <a:t>Rate</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dirty="0"/>
          </a:p>
        </p:txBody>
      </p:sp>
      <p:pic>
        <p:nvPicPr>
          <p:cNvPr id="11" name="Content Placeholder 10">
            <a:extLst>
              <a:ext uri="{FF2B5EF4-FFF2-40B4-BE49-F238E27FC236}">
                <a16:creationId xmlns:a16="http://schemas.microsoft.com/office/drawing/2014/main" id="{3E370D66-F288-4D8C-B47F-33EF3D7F1713}"/>
              </a:ext>
            </a:extLst>
          </p:cNvPr>
          <p:cNvPicPr>
            <a:picLocks noGrp="1" noChangeAspect="1"/>
          </p:cNvPicPr>
          <p:nvPr>
            <p:ph sz="quarter" idx="10"/>
          </p:nvPr>
        </p:nvPicPr>
        <p:blipFill>
          <a:blip r:embed="rId3"/>
          <a:stretch>
            <a:fillRect/>
          </a:stretch>
        </p:blipFill>
        <p:spPr>
          <a:xfrm>
            <a:off x="1116198" y="1398502"/>
            <a:ext cx="7211623" cy="2346495"/>
          </a:xfrm>
        </p:spPr>
      </p:pic>
    </p:spTree>
    <p:extLst>
      <p:ext uri="{BB962C8B-B14F-4D97-AF65-F5344CB8AC3E}">
        <p14:creationId xmlns:p14="http://schemas.microsoft.com/office/powerpoint/2010/main" val="201627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pl-PL"/>
              <a:t>Fixed Delay</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14</a:t>
            </a:fld>
            <a:endParaRPr lang="en-US" dirty="0"/>
          </a:p>
        </p:txBody>
      </p:sp>
      <p:pic>
        <p:nvPicPr>
          <p:cNvPr id="17" name="Content Placeholder 16">
            <a:extLst>
              <a:ext uri="{FF2B5EF4-FFF2-40B4-BE49-F238E27FC236}">
                <a16:creationId xmlns:a16="http://schemas.microsoft.com/office/drawing/2014/main" id="{454A6E3F-85F3-46F8-B070-8A4FD149791E}"/>
              </a:ext>
            </a:extLst>
          </p:cNvPr>
          <p:cNvPicPr>
            <a:picLocks noGrp="1" noChangeAspect="1"/>
          </p:cNvPicPr>
          <p:nvPr>
            <p:ph sz="quarter" idx="11"/>
          </p:nvPr>
        </p:nvPicPr>
        <p:blipFill>
          <a:blip r:embed="rId3"/>
          <a:stretch>
            <a:fillRect/>
          </a:stretch>
        </p:blipFill>
        <p:spPr>
          <a:xfrm>
            <a:off x="722300" y="924819"/>
            <a:ext cx="7503580" cy="3293861"/>
          </a:xfrm>
        </p:spPr>
      </p:pic>
    </p:spTree>
    <p:extLst>
      <p:ext uri="{BB962C8B-B14F-4D97-AF65-F5344CB8AC3E}">
        <p14:creationId xmlns:p14="http://schemas.microsoft.com/office/powerpoint/2010/main" val="378619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dirty="0"/>
              <a:t>Cron Trigger</a:t>
            </a:r>
            <a:endParaRPr lang="en-US" dirty="0"/>
          </a:p>
        </p:txBody>
      </p:sp>
      <p:pic>
        <p:nvPicPr>
          <p:cNvPr id="11" name="Content Placeholder 10">
            <a:extLst>
              <a:ext uri="{FF2B5EF4-FFF2-40B4-BE49-F238E27FC236}">
                <a16:creationId xmlns:a16="http://schemas.microsoft.com/office/drawing/2014/main" id="{6879E3D9-6DCE-4B77-9296-B2917E6ADF07}"/>
              </a:ext>
            </a:extLst>
          </p:cNvPr>
          <p:cNvPicPr>
            <a:picLocks noGrp="1" noChangeAspect="1"/>
          </p:cNvPicPr>
          <p:nvPr>
            <p:ph sz="quarter" idx="10"/>
          </p:nvPr>
        </p:nvPicPr>
        <p:blipFill>
          <a:blip r:embed="rId3"/>
          <a:stretch>
            <a:fillRect/>
          </a:stretch>
        </p:blipFill>
        <p:spPr>
          <a:xfrm>
            <a:off x="357188" y="1575882"/>
            <a:ext cx="8429625" cy="2404485"/>
          </a:xfrm>
        </p:spPr>
      </p:pic>
    </p:spTree>
    <p:extLst>
      <p:ext uri="{BB962C8B-B14F-4D97-AF65-F5344CB8AC3E}">
        <p14:creationId xmlns:p14="http://schemas.microsoft.com/office/powerpoint/2010/main" val="195338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dirty="0"/>
              <a:t>Shutdown task</a:t>
            </a:r>
            <a:endParaRPr lang="en-US" dirty="0"/>
          </a:p>
        </p:txBody>
      </p:sp>
      <p:pic>
        <p:nvPicPr>
          <p:cNvPr id="9" name="Content Placeholder 8">
            <a:extLst>
              <a:ext uri="{FF2B5EF4-FFF2-40B4-BE49-F238E27FC236}">
                <a16:creationId xmlns:a16="http://schemas.microsoft.com/office/drawing/2014/main" id="{DF07C2D9-2938-4D8D-BE83-317469376ABB}"/>
              </a:ext>
            </a:extLst>
          </p:cNvPr>
          <p:cNvPicPr>
            <a:picLocks noGrp="1" noChangeAspect="1"/>
          </p:cNvPicPr>
          <p:nvPr>
            <p:ph sz="quarter" idx="10"/>
          </p:nvPr>
        </p:nvPicPr>
        <p:blipFill>
          <a:blip r:embed="rId3"/>
          <a:stretch>
            <a:fillRect/>
          </a:stretch>
        </p:blipFill>
        <p:spPr>
          <a:xfrm>
            <a:off x="808167" y="1079500"/>
            <a:ext cx="7527667" cy="3397250"/>
          </a:xfrm>
        </p:spPr>
      </p:pic>
    </p:spTree>
    <p:extLst>
      <p:ext uri="{BB962C8B-B14F-4D97-AF65-F5344CB8AC3E}">
        <p14:creationId xmlns:p14="http://schemas.microsoft.com/office/powerpoint/2010/main" val="80930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Live Coding</a:t>
            </a:r>
            <a:endParaRPr lang="en-US"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17</a:t>
            </a:fld>
            <a:endParaRPr lang="en-US" dirty="0"/>
          </a:p>
        </p:txBody>
      </p:sp>
    </p:spTree>
    <p:extLst>
      <p:ext uri="{BB962C8B-B14F-4D97-AF65-F5344CB8AC3E}">
        <p14:creationId xmlns:p14="http://schemas.microsoft.com/office/powerpoint/2010/main" val="369628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dirty="0"/>
              <a:t>Links</a:t>
            </a:r>
            <a:endParaRPr lang="en-US" dirty="0"/>
          </a:p>
        </p:txBody>
      </p:sp>
      <p:sp>
        <p:nvSpPr>
          <p:cNvPr id="3" name="Content Placeholder 2"/>
          <p:cNvSpPr>
            <a:spLocks noGrp="1"/>
          </p:cNvSpPr>
          <p:nvPr>
            <p:ph sz="quarter" idx="10"/>
          </p:nvPr>
        </p:nvSpPr>
        <p:spPr/>
        <p:txBody>
          <a:bodyPr/>
          <a:lstStyle/>
          <a:p>
            <a:r>
              <a:rPr lang="en-US" dirty="0">
                <a:hlinkClick r:id="rId3"/>
              </a:rPr>
              <a:t>https://www.baeldung.com/spring-scheduled-tasks</a:t>
            </a:r>
            <a:endParaRPr lang="pl-PL" dirty="0"/>
          </a:p>
          <a:p>
            <a:r>
              <a:rPr lang="en-US" dirty="0">
                <a:hlinkClick r:id="rId4"/>
              </a:rPr>
              <a:t>https://www.baeldung.com/spring-task-scheduler</a:t>
            </a:r>
            <a:endParaRPr lang="pl-PL" dirty="0"/>
          </a:p>
          <a:p>
            <a:r>
              <a:rPr lang="en-US" dirty="0">
                <a:hlinkClick r:id="rId5"/>
              </a:rPr>
              <a:t>https://docs.spring.io/spring-framework/docs/current/javadoc-api/org/springframework/scheduling/annotation/Scheduled.html</a:t>
            </a:r>
            <a:endParaRPr lang="pl-PL" dirty="0"/>
          </a:p>
          <a:p>
            <a:r>
              <a:rPr lang="en-US" dirty="0">
                <a:hlinkClick r:id="rId6"/>
              </a:rPr>
              <a:t>https://docs.spring.io/spring-framework/docs/current/javadoc-api/org/springframework/scheduling/TaskScheduler.html</a:t>
            </a:r>
            <a:endParaRPr lang="pl-PL" dirty="0"/>
          </a:p>
          <a:p>
            <a:r>
              <a:rPr lang="pl-PL" dirty="0">
                <a:hlinkClick r:id="rId7"/>
              </a:rPr>
              <a:t>https://www.freeformatter.com/cron-expression-generator-quartz.html</a:t>
            </a:r>
            <a:endParaRPr lang="pl-PL" dirty="0"/>
          </a:p>
          <a:p>
            <a:r>
              <a:rPr lang="en-US" dirty="0">
                <a:hlinkClick r:id="rId8"/>
              </a:rPr>
              <a:t>https://crontab.guru/</a:t>
            </a:r>
            <a:endParaRPr lang="pl-PL" dirty="0"/>
          </a:p>
          <a:p>
            <a:endParaRPr lang="en-US" dirty="0"/>
          </a:p>
        </p:txBody>
      </p:sp>
    </p:spTree>
    <p:extLst>
      <p:ext uri="{BB962C8B-B14F-4D97-AF65-F5344CB8AC3E}">
        <p14:creationId xmlns:p14="http://schemas.microsoft.com/office/powerpoint/2010/main" val="42699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a:t>THANKS!</a:t>
            </a:r>
            <a:endParaRPr lang="en-US"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19</a:t>
            </a:fld>
            <a:endParaRPr lang="en-US" dirty="0"/>
          </a:p>
        </p:txBody>
      </p:sp>
    </p:spTree>
    <p:extLst>
      <p:ext uri="{BB962C8B-B14F-4D97-AF65-F5344CB8AC3E}">
        <p14:creationId xmlns:p14="http://schemas.microsoft.com/office/powerpoint/2010/main" val="157621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Task Execution and Scheduling</a:t>
            </a:r>
          </a:p>
        </p:txBody>
      </p:sp>
      <p:sp>
        <p:nvSpPr>
          <p:cNvPr id="7" name="Text Placeholder 6"/>
          <p:cNvSpPr>
            <a:spLocks noGrp="1"/>
          </p:cNvSpPr>
          <p:nvPr>
            <p:ph type="body" sz="quarter" idx="11"/>
          </p:nvPr>
        </p:nvSpPr>
        <p:spPr>
          <a:xfrm>
            <a:off x="531466" y="3049747"/>
            <a:ext cx="4315968" cy="313932"/>
          </a:xfrm>
        </p:spPr>
        <p:txBody>
          <a:bodyPr/>
          <a:lstStyle/>
          <a:p>
            <a:pPr algn="ctr"/>
            <a:r>
              <a:rPr lang="pl-PL" dirty="0"/>
              <a:t>What it is?</a:t>
            </a:r>
            <a:endParaRPr lang="en-US" dirty="0"/>
          </a:p>
        </p:txBody>
      </p:sp>
      <p:sp>
        <p:nvSpPr>
          <p:cNvPr id="8" name="Picture Placeholder 7"/>
          <p:cNvSpPr>
            <a:spLocks noGrp="1"/>
          </p:cNvSpPr>
          <p:nvPr>
            <p:ph type="pic" sz="quarter" idx="12"/>
          </p:nvPr>
        </p:nvSpPr>
        <p:spPr/>
      </p:sp>
      <p:sp>
        <p:nvSpPr>
          <p:cNvPr id="9" name="Text Placeholder 8"/>
          <p:cNvSpPr>
            <a:spLocks noGrp="1"/>
          </p:cNvSpPr>
          <p:nvPr>
            <p:ph type="body" sz="quarter" idx="13"/>
          </p:nvPr>
        </p:nvSpPr>
        <p:spPr/>
        <p:txBody>
          <a:bodyPr/>
          <a:lstStyle/>
          <a:p>
            <a:endParaRPr lang="en-US"/>
          </a:p>
        </p:txBody>
      </p:sp>
      <p:pic>
        <p:nvPicPr>
          <p:cNvPr id="3" name="Picture 2">
            <a:extLst>
              <a:ext uri="{FF2B5EF4-FFF2-40B4-BE49-F238E27FC236}">
                <a16:creationId xmlns:a16="http://schemas.microsoft.com/office/drawing/2014/main" id="{A93C6CE0-D0BD-433E-9781-620609026A9E}"/>
              </a:ext>
            </a:extLst>
          </p:cNvPr>
          <p:cNvPicPr>
            <a:picLocks noChangeAspect="1"/>
          </p:cNvPicPr>
          <p:nvPr/>
        </p:nvPicPr>
        <p:blipFill>
          <a:blip r:embed="rId3"/>
          <a:stretch>
            <a:fillRect/>
          </a:stretch>
        </p:blipFill>
        <p:spPr>
          <a:xfrm>
            <a:off x="5864352" y="1244600"/>
            <a:ext cx="2954677" cy="2293762"/>
          </a:xfrm>
          <a:prstGeom prst="rect">
            <a:avLst/>
          </a:prstGeom>
        </p:spPr>
      </p:pic>
    </p:spTree>
    <p:extLst>
      <p:ext uri="{BB962C8B-B14F-4D97-AF65-F5344CB8AC3E}">
        <p14:creationId xmlns:p14="http://schemas.microsoft.com/office/powerpoint/2010/main" val="26259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@Schedule annotation</a:t>
            </a:r>
            <a:endParaRPr lang="en-US"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3</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Real life scenarios</a:t>
            </a:r>
            <a:endParaRPr lang="en-US" dirty="0"/>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endParaRPr lang="en-US" dirty="0"/>
          </a:p>
        </p:txBody>
      </p:sp>
      <p:sp>
        <p:nvSpPr>
          <p:cNvPr id="21" name="Text Placeholder 20"/>
          <p:cNvSpPr>
            <a:spLocks noGrp="1"/>
          </p:cNvSpPr>
          <p:nvPr>
            <p:ph type="body" sz="quarter" idx="13"/>
          </p:nvPr>
        </p:nvSpPr>
        <p:spPr/>
        <p:txBody>
          <a:bodyPr/>
          <a:lstStyle/>
          <a:p>
            <a:r>
              <a:rPr lang="pl-PL" dirty="0"/>
              <a:t>Timeout check</a:t>
            </a:r>
            <a:endParaRPr lang="en-US" dirty="0"/>
          </a:p>
        </p:txBody>
      </p:sp>
      <p:sp>
        <p:nvSpPr>
          <p:cNvPr id="23" name="Text Placeholder 22"/>
          <p:cNvSpPr>
            <a:spLocks noGrp="1"/>
          </p:cNvSpPr>
          <p:nvPr>
            <p:ph type="body" sz="quarter" idx="15"/>
          </p:nvPr>
        </p:nvSpPr>
        <p:spPr/>
        <p:txBody>
          <a:bodyPr/>
          <a:lstStyle/>
          <a:p>
            <a:endParaRPr lang="en-US"/>
          </a:p>
        </p:txBody>
      </p:sp>
      <p:sp>
        <p:nvSpPr>
          <p:cNvPr id="24" name="Text Placeholder 23"/>
          <p:cNvSpPr>
            <a:spLocks noGrp="1"/>
          </p:cNvSpPr>
          <p:nvPr>
            <p:ph type="body" sz="quarter" idx="16"/>
          </p:nvPr>
        </p:nvSpPr>
        <p:spPr/>
        <p:txBody>
          <a:bodyPr/>
          <a:lstStyle/>
          <a:p>
            <a:endParaRPr lang="en-US"/>
          </a:p>
        </p:txBody>
      </p:sp>
      <p:sp>
        <p:nvSpPr>
          <p:cNvPr id="27" name="Text Placeholder 26"/>
          <p:cNvSpPr>
            <a:spLocks noGrp="1"/>
          </p:cNvSpPr>
          <p:nvPr>
            <p:ph type="body" sz="quarter" idx="19"/>
          </p:nvPr>
        </p:nvSpPr>
        <p:spPr/>
        <p:txBody>
          <a:bodyPr/>
          <a:lstStyle/>
          <a:p>
            <a:r>
              <a:rPr lang="pl-PL" dirty="0"/>
              <a:t>notification</a:t>
            </a:r>
            <a:endParaRPr lang="en-US" dirty="0"/>
          </a:p>
        </p:txBody>
      </p:sp>
      <p:sp>
        <p:nvSpPr>
          <p:cNvPr id="28" name="Text Placeholder 27"/>
          <p:cNvSpPr>
            <a:spLocks noGrp="1"/>
          </p:cNvSpPr>
          <p:nvPr>
            <p:ph type="body" sz="quarter" idx="20"/>
          </p:nvPr>
        </p:nvSpPr>
        <p:spPr/>
        <p:txBody>
          <a:bodyPr/>
          <a:lstStyle/>
          <a:p>
            <a:r>
              <a:rPr lang="pl-PL" dirty="0"/>
              <a:t>Retention</a:t>
            </a:r>
            <a:endParaRPr lang="en-US" dirty="0"/>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4</a:t>
            </a:fld>
            <a:endParaRPr lang="en-US" dirty="0"/>
          </a:p>
        </p:txBody>
      </p:sp>
    </p:spTree>
    <p:extLst>
      <p:ext uri="{BB962C8B-B14F-4D97-AF65-F5344CB8AC3E}">
        <p14:creationId xmlns:p14="http://schemas.microsoft.com/office/powerpoint/2010/main" val="356821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@EnableScheduling</a:t>
            </a:r>
          </a:p>
        </p:txBody>
      </p:sp>
      <p:pic>
        <p:nvPicPr>
          <p:cNvPr id="8" name="Content Placeholder 7">
            <a:extLst>
              <a:ext uri="{FF2B5EF4-FFF2-40B4-BE49-F238E27FC236}">
                <a16:creationId xmlns:a16="http://schemas.microsoft.com/office/drawing/2014/main" id="{A0FA4A33-D936-4795-B1F5-63B5FE4D1346}"/>
              </a:ext>
            </a:extLst>
          </p:cNvPr>
          <p:cNvPicPr>
            <a:picLocks noGrp="1" noChangeAspect="1"/>
          </p:cNvPicPr>
          <p:nvPr>
            <p:ph sz="quarter" idx="10"/>
          </p:nvPr>
        </p:nvPicPr>
        <p:blipFill>
          <a:blip r:embed="rId3"/>
          <a:stretch>
            <a:fillRect/>
          </a:stretch>
        </p:blipFill>
        <p:spPr>
          <a:xfrm>
            <a:off x="357188" y="1398015"/>
            <a:ext cx="8429625" cy="2760220"/>
          </a:xfrm>
        </p:spPr>
      </p:pic>
    </p:spTree>
    <p:extLst>
      <p:ext uri="{BB962C8B-B14F-4D97-AF65-F5344CB8AC3E}">
        <p14:creationId xmlns:p14="http://schemas.microsoft.com/office/powerpoint/2010/main" val="371149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Fixed Delay</a:t>
            </a:r>
            <a:r>
              <a:rPr lang="pl-PL" dirty="0"/>
              <a:t>, Fixed Rate, Initial Delay</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3" name="Content Placeholder 2">
            <a:extLst>
              <a:ext uri="{FF2B5EF4-FFF2-40B4-BE49-F238E27FC236}">
                <a16:creationId xmlns:a16="http://schemas.microsoft.com/office/drawing/2014/main" id="{E33C4855-A109-4CDE-B6E5-DE50A642034D}"/>
              </a:ext>
            </a:extLst>
          </p:cNvPr>
          <p:cNvSpPr>
            <a:spLocks noGrp="1"/>
          </p:cNvSpPr>
          <p:nvPr>
            <p:ph sz="quarter" idx="10"/>
          </p:nvPr>
        </p:nvSpPr>
        <p:spPr/>
        <p:txBody>
          <a:bodyPr/>
          <a:lstStyle/>
          <a:p>
            <a:r>
              <a:rPr lang="pl-PL" dirty="0"/>
              <a:t>Fixed Delay:</a:t>
            </a:r>
          </a:p>
          <a:p>
            <a:pPr lvl="1"/>
            <a:r>
              <a:rPr lang="pl-PL" dirty="0"/>
              <a:t>Will not start the next execution until the orevious one will be ended</a:t>
            </a:r>
          </a:p>
          <a:p>
            <a:r>
              <a:rPr lang="pl-PL" dirty="0"/>
              <a:t>Fixed Rate: </a:t>
            </a:r>
          </a:p>
          <a:p>
            <a:pPr lvl="1"/>
            <a:r>
              <a:rPr lang="pl-PL" dirty="0"/>
              <a:t>Executed independent</a:t>
            </a:r>
          </a:p>
          <a:p>
            <a:r>
              <a:rPr lang="pl-PL" dirty="0"/>
              <a:t>Initial delay</a:t>
            </a:r>
          </a:p>
          <a:p>
            <a:pPr lvl="1"/>
            <a:r>
              <a:rPr lang="pl-PL" dirty="0"/>
              <a:t>Task will be executed first time after this value</a:t>
            </a:r>
          </a:p>
          <a:p>
            <a:pPr lvl="1"/>
            <a:r>
              <a:rPr lang="pl-PL" dirty="0"/>
              <a:t>Can be used with Fixed Delay and Fixed Rate</a:t>
            </a:r>
          </a:p>
          <a:p>
            <a:pPr marL="0" indent="0">
              <a:buNone/>
            </a:pPr>
            <a:r>
              <a:rPr lang="pl-PL" dirty="0"/>
              <a:t>	</a:t>
            </a:r>
          </a:p>
        </p:txBody>
      </p:sp>
      <p:sp>
        <p:nvSpPr>
          <p:cNvPr id="13" name="Content Placeholder 12">
            <a:extLst>
              <a:ext uri="{FF2B5EF4-FFF2-40B4-BE49-F238E27FC236}">
                <a16:creationId xmlns:a16="http://schemas.microsoft.com/office/drawing/2014/main" id="{0D9C2A86-F066-4BDD-A0D7-B08B2D4389DF}"/>
              </a:ext>
            </a:extLst>
          </p:cNvPr>
          <p:cNvSpPr>
            <a:spLocks noGrp="1"/>
          </p:cNvSpPr>
          <p:nvPr>
            <p:ph sz="quarter" idx="11"/>
          </p:nvPr>
        </p:nvSpPr>
        <p:spPr/>
        <p:txBody>
          <a:bodyPr/>
          <a:lstStyle/>
          <a:p>
            <a:endParaRPr lang="pl-PL"/>
          </a:p>
        </p:txBody>
      </p:sp>
    </p:spTree>
    <p:extLst>
      <p:ext uri="{BB962C8B-B14F-4D97-AF65-F5344CB8AC3E}">
        <p14:creationId xmlns:p14="http://schemas.microsoft.com/office/powerpoint/2010/main" val="174100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Fixed Delay</a:t>
            </a:r>
            <a:r>
              <a:rPr lang="pl-PL" dirty="0"/>
              <a:t>, Fixed Rate, Initial Delay</a:t>
            </a:r>
            <a:endParaRPr lang="en-US" dirty="0"/>
          </a:p>
        </p:txBody>
      </p:sp>
      <p:pic>
        <p:nvPicPr>
          <p:cNvPr id="7" name="Content Placeholder 6">
            <a:extLst>
              <a:ext uri="{FF2B5EF4-FFF2-40B4-BE49-F238E27FC236}">
                <a16:creationId xmlns:a16="http://schemas.microsoft.com/office/drawing/2014/main" id="{ABEA075F-576B-417B-8FBA-32E2B77C5ADF}"/>
              </a:ext>
            </a:extLst>
          </p:cNvPr>
          <p:cNvPicPr>
            <a:picLocks noGrp="1" noChangeAspect="1"/>
          </p:cNvPicPr>
          <p:nvPr>
            <p:ph sz="quarter" idx="10"/>
          </p:nvPr>
        </p:nvPicPr>
        <p:blipFill>
          <a:blip r:embed="rId3"/>
          <a:stretch>
            <a:fillRect/>
          </a:stretch>
        </p:blipFill>
        <p:spPr>
          <a:xfrm>
            <a:off x="385763" y="1535112"/>
            <a:ext cx="8372475" cy="2486025"/>
          </a:xfrm>
        </p:spPr>
      </p:pic>
    </p:spTree>
    <p:extLst>
      <p:ext uri="{BB962C8B-B14F-4D97-AF65-F5344CB8AC3E}">
        <p14:creationId xmlns:p14="http://schemas.microsoft.com/office/powerpoint/2010/main" val="109788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l-PL" dirty="0"/>
              <a:t>Cron</a:t>
            </a:r>
            <a:endParaRPr lang="en-US" dirty="0"/>
          </a:p>
        </p:txBody>
      </p:sp>
      <p:pic>
        <p:nvPicPr>
          <p:cNvPr id="9" name="Picture 8">
            <a:extLst>
              <a:ext uri="{FF2B5EF4-FFF2-40B4-BE49-F238E27FC236}">
                <a16:creationId xmlns:a16="http://schemas.microsoft.com/office/drawing/2014/main" id="{7A4A3144-B9B1-49E0-B7D3-1B73218DF436}"/>
              </a:ext>
            </a:extLst>
          </p:cNvPr>
          <p:cNvPicPr>
            <a:picLocks noChangeAspect="1"/>
          </p:cNvPicPr>
          <p:nvPr/>
        </p:nvPicPr>
        <p:blipFill>
          <a:blip r:embed="rId3"/>
          <a:stretch>
            <a:fillRect/>
          </a:stretch>
        </p:blipFill>
        <p:spPr>
          <a:xfrm>
            <a:off x="0" y="2704116"/>
            <a:ext cx="8953500" cy="866775"/>
          </a:xfrm>
          <a:prstGeom prst="rect">
            <a:avLst/>
          </a:prstGeom>
          <a:ln>
            <a:noFill/>
          </a:ln>
          <a:effectLst>
            <a:outerShdw blurRad="190500" algn="tl" rotWithShape="0">
              <a:srgbClr val="000000">
                <a:alpha val="70000"/>
              </a:srgbClr>
            </a:outerShdw>
          </a:effectLst>
        </p:spPr>
      </p:pic>
      <p:pic>
        <p:nvPicPr>
          <p:cNvPr id="6" name="Content Placeholder 5">
            <a:extLst>
              <a:ext uri="{FF2B5EF4-FFF2-40B4-BE49-F238E27FC236}">
                <a16:creationId xmlns:a16="http://schemas.microsoft.com/office/drawing/2014/main" id="{35D66B34-B12E-4109-96DA-0E056F909041}"/>
              </a:ext>
            </a:extLst>
          </p:cNvPr>
          <p:cNvPicPr>
            <a:picLocks noGrp="1" noChangeAspect="1"/>
          </p:cNvPicPr>
          <p:nvPr>
            <p:ph sz="quarter" idx="10"/>
          </p:nvPr>
        </p:nvPicPr>
        <p:blipFill>
          <a:blip r:embed="rId4"/>
          <a:stretch>
            <a:fillRect/>
          </a:stretch>
        </p:blipFill>
        <p:spPr>
          <a:xfrm>
            <a:off x="476250" y="1221673"/>
            <a:ext cx="8191500" cy="1057275"/>
          </a:xfrm>
          <a:prstGeom prst="rect">
            <a:avLst/>
          </a:prstGeom>
        </p:spPr>
      </p:pic>
    </p:spTree>
    <p:extLst>
      <p:ext uri="{BB962C8B-B14F-4D97-AF65-F5344CB8AC3E}">
        <p14:creationId xmlns:p14="http://schemas.microsoft.com/office/powerpoint/2010/main" val="80894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Live Coding</a:t>
            </a:r>
            <a:endParaRPr lang="en-US"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9</a:t>
            </a:fld>
            <a:endParaRPr lang="en-US" dirty="0"/>
          </a:p>
        </p:txBody>
      </p:sp>
    </p:spTree>
    <p:extLst>
      <p:ext uri="{BB962C8B-B14F-4D97-AF65-F5344CB8AC3E}">
        <p14:creationId xmlns:p14="http://schemas.microsoft.com/office/powerpoint/2010/main" val="2741291130"/>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2413</TotalTime>
  <Words>1126</Words>
  <Application>Microsoft Office PowerPoint</Application>
  <PresentationFormat>On-screen Show (16:9)</PresentationFormat>
  <Paragraphs>89</Paragraphs>
  <Slides>19</Slides>
  <Notes>19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Calibri Light</vt:lpstr>
      <vt:lpstr>raleway</vt:lpstr>
      <vt:lpstr>Covers</vt:lpstr>
      <vt:lpstr>General</vt:lpstr>
      <vt:lpstr>Breakers</vt:lpstr>
      <vt:lpstr>Spring Scheduled</vt:lpstr>
      <vt:lpstr>Task Execution and Scheduling</vt:lpstr>
      <vt:lpstr>@Schedule annotation</vt:lpstr>
      <vt:lpstr>Real life scenarios</vt:lpstr>
      <vt:lpstr>@EnableScheduling</vt:lpstr>
      <vt:lpstr>Fixed Delay, Fixed Rate, Initial Delay</vt:lpstr>
      <vt:lpstr>Fixed Delay, Fixed Rate, Initial Delay</vt:lpstr>
      <vt:lpstr>Cron</vt:lpstr>
      <vt:lpstr>Live Coding</vt:lpstr>
      <vt:lpstr>Task Scheduler</vt:lpstr>
      <vt:lpstr>Real life scenarios</vt:lpstr>
      <vt:lpstr>Configuration</vt:lpstr>
      <vt:lpstr>Fixed Rate</vt:lpstr>
      <vt:lpstr>Fixed Delay</vt:lpstr>
      <vt:lpstr>Cron Trigger</vt:lpstr>
      <vt:lpstr>Shutdown task</vt:lpstr>
      <vt:lpstr>Live Coding</vt:lpstr>
      <vt:lpstr>Links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Krzysztof Serkowski</cp:lastModifiedBy>
  <cp:revision>75</cp:revision>
  <dcterms:created xsi:type="dcterms:W3CDTF">2018-01-26T19:23:30Z</dcterms:created>
  <dcterms:modified xsi:type="dcterms:W3CDTF">2021-04-16T09:51:26Z</dcterms:modified>
</cp:coreProperties>
</file>