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a98f00bff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a98f00bff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a98f00bff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98f00bff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Next, I fingerprinted 10 rock songs to create a mini dataset, and query with both my clip and recording. They both gave me the correct results. However, although the matching score for the recording is much less than which for the clip, the query with the recording has higher level of confidence, as the score of its top result dominate the others. By contrast, for the clip, the second and the third results have relatively high scores. Therefore, the algorithm is turned out to be noise-tolerable.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a98f00bff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98f00bff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Also, we found the algorithm can work with time stretched samples. If I slow down the recording sample and query with it, the result is still positive, even though the graphs are ugly. In addition, Shazam’s algorithm can not be used for query by humming, or query with a version of a song which is not in the database, because in that ways the sample has different frequencies.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a98f00bff_3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98f00bff_3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At this point, we have only implement the basics of Shazam’s algorithm, and it is super slow: it took roughly 20 seconds to fingerprint the mini database, and 20 seconds for </a:t>
            </a:r>
            <a:r>
              <a:rPr lang="zh-CN"/>
              <a:t>querying</a:t>
            </a:r>
            <a:r>
              <a:rPr lang="zh-CN"/>
              <a:t> a 10-second sample. Our priority now is trying to hash the fingerprints, which should significantly improve the time and space efficiency. Then, we will evaluate the effects of parameters like frame size, fan-out factor, length and noise level of the sample.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a98f00bf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98f00bf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That’s pretty much everything we have for today, thank you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98f00bff_2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98f00bff_2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98f00bf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98f00bf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300">
                <a:solidFill>
                  <a:schemeClr val="dk1"/>
                </a:solidFill>
                <a:latin typeface="Times New Roman"/>
                <a:ea typeface="Times New Roman"/>
                <a:cs typeface="Times New Roman"/>
                <a:sym typeface="Times New Roman"/>
              </a:rPr>
              <a:t>Part 1</a:t>
            </a:r>
            <a:r>
              <a:rPr lang="zh-CN" sz="1300">
                <a:solidFill>
                  <a:schemeClr val="dk1"/>
                </a:solidFill>
                <a:latin typeface="Times New Roman"/>
                <a:ea typeface="Times New Roman"/>
                <a:cs typeface="Times New Roman"/>
                <a:sym typeface="Times New Roman"/>
              </a:rPr>
              <a:t>Imagining a scenario that you are attracted by the melody played around, however your phone can’t find the entire piece of the song without a given name, therefore, the need of query by vocal or humming is growing. Also, with the gradually growing size of music database,  both computer system and music consumers need efficient music retrieval algorithm to scan through huge database.</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Clr>
                <a:schemeClr val="dk1"/>
              </a:buClr>
              <a:buSzPts val="1100"/>
              <a:buFont typeface="Arial"/>
              <a:buNone/>
            </a:pPr>
            <a:r>
              <a:rPr lang="zh-CN" sz="1300">
                <a:solidFill>
                  <a:schemeClr val="dk1"/>
                </a:solidFill>
                <a:latin typeface="Times New Roman"/>
                <a:ea typeface="Times New Roman"/>
                <a:cs typeface="Times New Roman"/>
                <a:sym typeface="Times New Roman"/>
              </a:rPr>
              <a:t>Part 2:  So, here comes the most significant concept of the process. How to extract the most appropriate information from the audio and the sample and then looking for the perfect matching with each other.Thanks to Shazam for introducing this algorithm by finding the key values in both original audios and samples by applying fingerprinting algorithm then find the fingerprints pairs and choose the time location, the frequency for both anchor point and point in target zones as parameters and pack the pairs into a reference database. Finally, if the fingerprints in sample audio’s reference database hold the maximum similarity as the fingerprints in original audio’s database, then bingo, we got it!</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a98f00bf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a98f00bf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As we mentioned before, the basic process is shown as the figure here, in order to keep the information on time domain, we need to apply short time fourier transform by utilizing Hanning window, then we are able to process the audio frame by frame.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a98f00bf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98f00bf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left diagram shows the </a:t>
            </a:r>
            <a:r>
              <a:rPr lang="zh-CN"/>
              <a:t>spectrogram</a:t>
            </a:r>
            <a:r>
              <a:rPr lang="zh-CN"/>
              <a:t> after applying short time fourier transform of the audio, as you can see that there are dots with darker and more intensive shades, those are the peak energy of the spectrum which represents the frequencies with the highest amplitude， the reason to choose this group of points to generate the constellation map over there is that they are said to hold the most probability to survive the noise distortions.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a98f00bff_3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98f00bff_3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a98f00bff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98f00bff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a98f00bff_3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98f00bff_3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For testing the algorithm, I firstly clipped a 10-second sample from a 30-second song, and match their fingerprints. as you see, there is clearly a straight line with a slope of 1 shown on the map, which indicates a match. Again, we can numerically indicate its </a:t>
            </a:r>
            <a:r>
              <a:rPr lang="zh-CN"/>
              <a:t>existence</a:t>
            </a:r>
            <a:r>
              <a:rPr lang="zh-CN"/>
              <a:t> by plotting a histogram of the time offsets of every matched fingerprints. In this case, the offsets are concentrated on the same value, and it has a count of about 12 hundreds. We regard this count a score of matching, which will be used to compare the matching against other songs.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a98f00bff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98f00bff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Then, I created another 10-second sample by recording the song with the microphone on my laptop. At this time, the line still exists , but it is much more faded, and the score is only about a hundred and 20.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coding-geek.com/author/mawata/" TargetMode="External"/><Relationship Id="rId4" Type="http://schemas.openxmlformats.org/officeDocument/2006/relationships/hyperlink" Target="http://coding-geek.com/how-shazam-works/" TargetMode="External"/><Relationship Id="rId5" Type="http://schemas.openxmlformats.org/officeDocument/2006/relationships/hyperlink" Target="http://www.ee.columbia.edu/~dpwe/papers/Wang03-shazam.pdf" TargetMode="External"/><Relationship Id="rId6" Type="http://schemas.openxmlformats.org/officeDocument/2006/relationships/hyperlink" Target="http://marsyas.info/downloads/datasets.html" TargetMode="External"/><Relationship Id="rId7" Type="http://schemas.openxmlformats.org/officeDocument/2006/relationships/hyperlink" Target="https://www.youtube.com/audiolibrary/mus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png"/><Relationship Id="rId7" Type="http://schemas.openxmlformats.org/officeDocument/2006/relationships/image" Target="../media/image17.png"/><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984075"/>
            <a:ext cx="8520600" cy="83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B45F06"/>
                </a:solidFill>
              </a:rPr>
              <a:t>Implement Music Retrieval System</a:t>
            </a:r>
            <a:endParaRPr>
              <a:solidFill>
                <a:srgbClr val="B45F06"/>
              </a:solidFill>
            </a:endParaRPr>
          </a:p>
          <a:p>
            <a:pPr indent="0" lvl="0" marL="0" rtl="0" algn="ctr">
              <a:spcBef>
                <a:spcPts val="0"/>
              </a:spcBef>
              <a:spcAft>
                <a:spcPts val="0"/>
              </a:spcAft>
              <a:buNone/>
            </a:pPr>
            <a:r>
              <a:rPr lang="zh-CN" sz="1800">
                <a:solidFill>
                  <a:srgbClr val="B45F06"/>
                </a:solidFill>
              </a:rPr>
              <a:t>by Shazam’s Fingerprinting Algorithm</a:t>
            </a:r>
            <a:endParaRPr sz="1800">
              <a:solidFill>
                <a:srgbClr val="B45F06"/>
              </a:solidFill>
            </a:endParaRPr>
          </a:p>
        </p:txBody>
      </p:sp>
      <p:sp>
        <p:nvSpPr>
          <p:cNvPr id="60" name="Google Shape;60;p13"/>
          <p:cNvSpPr txBox="1"/>
          <p:nvPr>
            <p:ph idx="1" type="body"/>
          </p:nvPr>
        </p:nvSpPr>
        <p:spPr>
          <a:xfrm>
            <a:off x="2013900" y="2515875"/>
            <a:ext cx="5116200" cy="1311600"/>
          </a:xfrm>
          <a:prstGeom prst="rect">
            <a:avLst/>
          </a:prstGeom>
          <a:effectLst>
            <a:outerShdw blurRad="57150" rotWithShape="0" algn="bl" dir="5400000" dist="19050">
              <a:srgbClr val="0C343D">
                <a:alpha val="3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274E13"/>
                </a:solidFill>
              </a:rPr>
              <a:t>Presented </a:t>
            </a:r>
            <a:r>
              <a:rPr lang="zh-CN">
                <a:solidFill>
                  <a:srgbClr val="274E13"/>
                </a:solidFill>
              </a:rPr>
              <a:t>by:</a:t>
            </a:r>
            <a:endParaRPr>
              <a:solidFill>
                <a:srgbClr val="274E13"/>
              </a:solidFill>
            </a:endParaRPr>
          </a:p>
          <a:p>
            <a:pPr indent="0" lvl="0" marL="0" rtl="0" algn="ctr">
              <a:spcBef>
                <a:spcPts val="1600"/>
              </a:spcBef>
              <a:spcAft>
                <a:spcPts val="1600"/>
              </a:spcAft>
              <a:buNone/>
            </a:pPr>
            <a:r>
              <a:rPr lang="zh-CN">
                <a:solidFill>
                  <a:srgbClr val="274E13"/>
                </a:solidFill>
              </a:rPr>
              <a:t>Kerui Hu, Yiming Sun, Yajun Wan</a:t>
            </a:r>
            <a:endParaRPr>
              <a:solidFill>
                <a:srgbClr val="274E13"/>
              </a:solidFill>
            </a:endParaRPr>
          </a:p>
        </p:txBody>
      </p:sp>
      <p:pic>
        <p:nvPicPr>
          <p:cNvPr id="61" name="Google Shape;61;p13"/>
          <p:cNvPicPr preferRelativeResize="0"/>
          <p:nvPr/>
        </p:nvPicPr>
        <p:blipFill>
          <a:blip r:embed="rId3">
            <a:alphaModFix amt="80000"/>
          </a:blip>
          <a:stretch>
            <a:fillRect/>
          </a:stretch>
        </p:blipFill>
        <p:spPr>
          <a:xfrm rot="-924968">
            <a:off x="449882" y="1992966"/>
            <a:ext cx="1882815" cy="12944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Result Analyze: 1 to 10 scoring </a:t>
            </a:r>
            <a:endParaRPr sz="3600">
              <a:solidFill>
                <a:srgbClr val="B45F06"/>
              </a:solidFill>
            </a:endParaRPr>
          </a:p>
        </p:txBody>
      </p:sp>
      <p:sp>
        <p:nvSpPr>
          <p:cNvPr id="141" name="Google Shape;141;p22"/>
          <p:cNvSpPr txBox="1"/>
          <p:nvPr>
            <p:ph idx="1" type="body"/>
          </p:nvPr>
        </p:nvSpPr>
        <p:spPr>
          <a:xfrm>
            <a:off x="311700" y="1171600"/>
            <a:ext cx="8520600" cy="3397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a:t>Query with the clip:</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rPr lang="zh-CN" sz="1400"/>
              <a:t>Other songs are </a:t>
            </a:r>
            <a:r>
              <a:rPr lang="zh-CN" sz="1400"/>
              <a:t>retrieved</a:t>
            </a:r>
            <a:r>
              <a:rPr lang="zh-CN" sz="1400"/>
              <a:t> from Youtube’s Audio Library (rock genre, 0:30 - 1:00) [4]</a:t>
            </a:r>
            <a:endParaRPr sz="1400"/>
          </a:p>
        </p:txBody>
      </p:sp>
      <p:pic>
        <p:nvPicPr>
          <p:cNvPr id="142" name="Google Shape;142;p22"/>
          <p:cNvPicPr preferRelativeResize="0"/>
          <p:nvPr/>
        </p:nvPicPr>
        <p:blipFill rotWithShape="1">
          <a:blip r:embed="rId3">
            <a:alphaModFix/>
          </a:blip>
          <a:srcRect b="49675" l="0" r="0" t="0"/>
          <a:stretch/>
        </p:blipFill>
        <p:spPr>
          <a:xfrm>
            <a:off x="366400" y="3127000"/>
            <a:ext cx="7812901" cy="1136573"/>
          </a:xfrm>
          <a:prstGeom prst="rect">
            <a:avLst/>
          </a:prstGeom>
          <a:noFill/>
          <a:ln>
            <a:noFill/>
          </a:ln>
        </p:spPr>
      </p:pic>
      <p:pic>
        <p:nvPicPr>
          <p:cNvPr id="143" name="Google Shape;143;p22"/>
          <p:cNvPicPr preferRelativeResize="0"/>
          <p:nvPr/>
        </p:nvPicPr>
        <p:blipFill rotWithShape="1">
          <a:blip r:embed="rId4">
            <a:alphaModFix/>
          </a:blip>
          <a:srcRect b="50124" l="0" r="0" t="0"/>
          <a:stretch/>
        </p:blipFill>
        <p:spPr>
          <a:xfrm>
            <a:off x="311700" y="1586825"/>
            <a:ext cx="7812910" cy="1102763"/>
          </a:xfrm>
          <a:prstGeom prst="rect">
            <a:avLst/>
          </a:prstGeom>
          <a:noFill/>
          <a:ln>
            <a:noFill/>
          </a:ln>
        </p:spPr>
      </p:pic>
      <p:sp>
        <p:nvSpPr>
          <p:cNvPr id="144" name="Google Shape;144;p22"/>
          <p:cNvSpPr txBox="1"/>
          <p:nvPr>
            <p:ph idx="1" type="body"/>
          </p:nvPr>
        </p:nvSpPr>
        <p:spPr>
          <a:xfrm>
            <a:off x="311700" y="2689600"/>
            <a:ext cx="8520600" cy="517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a:t>Query with the recording: </a:t>
            </a:r>
            <a:endParaRPr/>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Result Analyze: time stretching </a:t>
            </a:r>
            <a:endParaRPr sz="3600">
              <a:solidFill>
                <a:srgbClr val="B45F06"/>
              </a:solidFill>
            </a:endParaRPr>
          </a:p>
        </p:txBody>
      </p:sp>
      <p:sp>
        <p:nvSpPr>
          <p:cNvPr id="150" name="Google Shape;150;p23"/>
          <p:cNvSpPr txBox="1"/>
          <p:nvPr>
            <p:ph idx="1" type="body"/>
          </p:nvPr>
        </p:nvSpPr>
        <p:spPr>
          <a:xfrm>
            <a:off x="311700" y="1171600"/>
            <a:ext cx="8520600" cy="3397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zh-CN"/>
              <a:t>Matching and query results by</a:t>
            </a:r>
            <a:r>
              <a:rPr lang="zh-CN"/>
              <a:t> the 10-second recording at 0.75 speed:</a:t>
            </a:r>
            <a:endParaRPr/>
          </a:p>
        </p:txBody>
      </p:sp>
      <p:pic>
        <p:nvPicPr>
          <p:cNvPr id="151" name="Google Shape;151;p23"/>
          <p:cNvPicPr preferRelativeResize="0"/>
          <p:nvPr/>
        </p:nvPicPr>
        <p:blipFill rotWithShape="1">
          <a:blip r:embed="rId3">
            <a:alphaModFix/>
          </a:blip>
          <a:srcRect b="45907" l="0" r="0" t="0"/>
          <a:stretch/>
        </p:blipFill>
        <p:spPr>
          <a:xfrm>
            <a:off x="1090263" y="3537375"/>
            <a:ext cx="6963474" cy="1078425"/>
          </a:xfrm>
          <a:prstGeom prst="rect">
            <a:avLst/>
          </a:prstGeom>
          <a:noFill/>
          <a:ln>
            <a:noFill/>
          </a:ln>
        </p:spPr>
      </p:pic>
      <p:pic>
        <p:nvPicPr>
          <p:cNvPr id="152" name="Google Shape;152;p23"/>
          <p:cNvPicPr preferRelativeResize="0"/>
          <p:nvPr/>
        </p:nvPicPr>
        <p:blipFill>
          <a:blip r:embed="rId4">
            <a:alphaModFix/>
          </a:blip>
          <a:stretch>
            <a:fillRect/>
          </a:stretch>
        </p:blipFill>
        <p:spPr>
          <a:xfrm>
            <a:off x="2054625" y="1606137"/>
            <a:ext cx="5034749" cy="1931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Future Work</a:t>
            </a:r>
            <a:endParaRPr sz="3600">
              <a:solidFill>
                <a:srgbClr val="B45F06"/>
              </a:solidFill>
            </a:endParaRPr>
          </a:p>
        </p:txBody>
      </p:sp>
      <p:pic>
        <p:nvPicPr>
          <p:cNvPr id="158" name="Google Shape;158;p24"/>
          <p:cNvPicPr preferRelativeResize="0"/>
          <p:nvPr/>
        </p:nvPicPr>
        <p:blipFill rotWithShape="1">
          <a:blip r:embed="rId3">
            <a:alphaModFix/>
          </a:blip>
          <a:srcRect b="19852" l="0" r="0" t="0"/>
          <a:stretch/>
        </p:blipFill>
        <p:spPr>
          <a:xfrm>
            <a:off x="5131675" y="1502288"/>
            <a:ext cx="3700625" cy="3019665"/>
          </a:xfrm>
          <a:prstGeom prst="rect">
            <a:avLst/>
          </a:prstGeom>
          <a:noFill/>
          <a:ln>
            <a:noFill/>
          </a:ln>
        </p:spPr>
      </p:pic>
      <p:sp>
        <p:nvSpPr>
          <p:cNvPr id="159" name="Google Shape;159;p24"/>
          <p:cNvSpPr txBox="1"/>
          <p:nvPr/>
        </p:nvSpPr>
        <p:spPr>
          <a:xfrm>
            <a:off x="122100" y="1189025"/>
            <a:ext cx="5621400" cy="364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274E13"/>
              </a:buClr>
              <a:buSzPts val="1800"/>
              <a:buFont typeface="Old Standard TT"/>
              <a:buChar char="➔"/>
            </a:pPr>
            <a:r>
              <a:rPr lang="zh-CN" sz="1800">
                <a:solidFill>
                  <a:srgbClr val="274E13"/>
                </a:solidFill>
                <a:latin typeface="Old Standard TT"/>
                <a:ea typeface="Old Standard TT"/>
                <a:cs typeface="Old Standard TT"/>
                <a:sym typeface="Old Standard TT"/>
              </a:rPr>
              <a:t>Improve time and space efficiency by Hashing</a:t>
            </a:r>
            <a:endParaRPr sz="1800">
              <a:solidFill>
                <a:srgbClr val="274E13"/>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274E13"/>
              </a:solidFill>
              <a:latin typeface="Old Standard TT"/>
              <a:ea typeface="Old Standard TT"/>
              <a:cs typeface="Old Standard TT"/>
              <a:sym typeface="Old Standard TT"/>
            </a:endParaRPr>
          </a:p>
          <a:p>
            <a:pPr indent="-342900" lvl="0" marL="457200" rtl="0" algn="l">
              <a:spcBef>
                <a:spcPts val="0"/>
              </a:spcBef>
              <a:spcAft>
                <a:spcPts val="0"/>
              </a:spcAft>
              <a:buClr>
                <a:srgbClr val="274E13"/>
              </a:buClr>
              <a:buSzPts val="1800"/>
              <a:buFont typeface="Old Standard TT"/>
              <a:buChar char="➔"/>
            </a:pPr>
            <a:r>
              <a:rPr lang="zh-CN" sz="1800">
                <a:solidFill>
                  <a:srgbClr val="274E13"/>
                </a:solidFill>
                <a:latin typeface="Old Standard TT"/>
                <a:ea typeface="Old Standard TT"/>
                <a:cs typeface="Old Standard TT"/>
                <a:sym typeface="Old Standard TT"/>
              </a:rPr>
              <a:t>Adjustments and evaluation</a:t>
            </a:r>
            <a:endParaRPr sz="1800">
              <a:solidFill>
                <a:srgbClr val="274E13"/>
              </a:solidFill>
              <a:latin typeface="Old Standard TT"/>
              <a:ea typeface="Old Standard TT"/>
              <a:cs typeface="Old Standard TT"/>
              <a:sym typeface="Old Standard TT"/>
            </a:endParaRPr>
          </a:p>
          <a:p>
            <a:pPr indent="-342900" lvl="1" marL="1371600" rtl="0" algn="l">
              <a:spcBef>
                <a:spcPts val="0"/>
              </a:spcBef>
              <a:spcAft>
                <a:spcPts val="0"/>
              </a:spcAft>
              <a:buClr>
                <a:srgbClr val="274E13"/>
              </a:buClr>
              <a:buSzPts val="1800"/>
              <a:buFont typeface="Old Standard TT"/>
              <a:buChar char="◆"/>
            </a:pPr>
            <a:r>
              <a:rPr lang="zh-CN" sz="1800">
                <a:solidFill>
                  <a:srgbClr val="274E13"/>
                </a:solidFill>
                <a:latin typeface="Old Standard TT"/>
                <a:ea typeface="Old Standard TT"/>
                <a:cs typeface="Old Standard TT"/>
                <a:sym typeface="Old Standard TT"/>
              </a:rPr>
              <a:t>Parameters and input quality:</a:t>
            </a:r>
            <a:endParaRPr sz="1800">
              <a:solidFill>
                <a:srgbClr val="274E13"/>
              </a:solidFill>
              <a:latin typeface="Old Standard TT"/>
              <a:ea typeface="Old Standard TT"/>
              <a:cs typeface="Old Standard TT"/>
              <a:sym typeface="Old Standard TT"/>
            </a:endParaRPr>
          </a:p>
          <a:p>
            <a:pPr indent="0" lvl="0" marL="1371600" rtl="0" algn="l">
              <a:spcBef>
                <a:spcPts val="0"/>
              </a:spcBef>
              <a:spcAft>
                <a:spcPts val="0"/>
              </a:spcAft>
              <a:buNone/>
            </a:pPr>
            <a:r>
              <a:rPr lang="zh-CN" sz="1800">
                <a:solidFill>
                  <a:srgbClr val="274E13"/>
                </a:solidFill>
                <a:latin typeface="Old Standard TT"/>
                <a:ea typeface="Old Standard TT"/>
                <a:cs typeface="Old Standard TT"/>
                <a:sym typeface="Old Standard TT"/>
              </a:rPr>
              <a:t>	fequency bin and frame size,</a:t>
            </a:r>
            <a:endParaRPr sz="1800">
              <a:solidFill>
                <a:srgbClr val="274E13"/>
              </a:solidFill>
              <a:latin typeface="Old Standard TT"/>
              <a:ea typeface="Old Standard TT"/>
              <a:cs typeface="Old Standard TT"/>
              <a:sym typeface="Old Standard TT"/>
            </a:endParaRPr>
          </a:p>
          <a:p>
            <a:pPr indent="0" lvl="0" marL="1371600" rtl="0" algn="l">
              <a:spcBef>
                <a:spcPts val="0"/>
              </a:spcBef>
              <a:spcAft>
                <a:spcPts val="0"/>
              </a:spcAft>
              <a:buNone/>
            </a:pPr>
            <a:r>
              <a:rPr lang="zh-CN" sz="1800">
                <a:solidFill>
                  <a:srgbClr val="274E13"/>
                </a:solidFill>
                <a:latin typeface="Old Standard TT"/>
                <a:ea typeface="Old Standard TT"/>
                <a:cs typeface="Old Standard TT"/>
                <a:sym typeface="Old Standard TT"/>
              </a:rPr>
              <a:t>	anchor distance and fan-out factor,</a:t>
            </a:r>
            <a:endParaRPr sz="1800">
              <a:solidFill>
                <a:srgbClr val="274E13"/>
              </a:solidFill>
              <a:latin typeface="Old Standard TT"/>
              <a:ea typeface="Old Standard TT"/>
              <a:cs typeface="Old Standard TT"/>
              <a:sym typeface="Old Standard TT"/>
            </a:endParaRPr>
          </a:p>
          <a:p>
            <a:pPr indent="457200" lvl="0" marL="1371600" rtl="0" algn="l">
              <a:spcBef>
                <a:spcPts val="0"/>
              </a:spcBef>
              <a:spcAft>
                <a:spcPts val="0"/>
              </a:spcAft>
              <a:buNone/>
            </a:pPr>
            <a:r>
              <a:rPr lang="zh-CN" sz="1800">
                <a:solidFill>
                  <a:srgbClr val="274E13"/>
                </a:solidFill>
                <a:latin typeface="Old Standard TT"/>
                <a:ea typeface="Old Standard TT"/>
                <a:cs typeface="Old Standard TT"/>
                <a:sym typeface="Old Standard TT"/>
              </a:rPr>
              <a:t>sample length and noise level,</a:t>
            </a:r>
            <a:endParaRPr sz="1800">
              <a:solidFill>
                <a:srgbClr val="274E13"/>
              </a:solidFill>
              <a:latin typeface="Old Standard TT"/>
              <a:ea typeface="Old Standard TT"/>
              <a:cs typeface="Old Standard TT"/>
              <a:sym typeface="Old Standard TT"/>
            </a:endParaRPr>
          </a:p>
          <a:p>
            <a:pPr indent="457200" lvl="0" marL="1371600" rtl="0" algn="l">
              <a:spcBef>
                <a:spcPts val="0"/>
              </a:spcBef>
              <a:spcAft>
                <a:spcPts val="0"/>
              </a:spcAft>
              <a:buNone/>
            </a:pPr>
            <a:r>
              <a:rPr lang="zh-CN" sz="1800">
                <a:solidFill>
                  <a:srgbClr val="274E13"/>
                </a:solidFill>
                <a:latin typeface="Old Standard TT"/>
                <a:ea typeface="Old Standard TT"/>
                <a:cs typeface="Old Standard TT"/>
                <a:sym typeface="Old Standard TT"/>
              </a:rPr>
              <a:t>etc.</a:t>
            </a:r>
            <a:endParaRPr sz="1800">
              <a:solidFill>
                <a:srgbClr val="274E13"/>
              </a:solidFill>
              <a:latin typeface="Old Standard TT"/>
              <a:ea typeface="Old Standard TT"/>
              <a:cs typeface="Old Standard TT"/>
              <a:sym typeface="Old Standard TT"/>
            </a:endParaRPr>
          </a:p>
          <a:p>
            <a:pPr indent="-342900" lvl="1" marL="1371600" rtl="0" algn="l">
              <a:spcBef>
                <a:spcPts val="0"/>
              </a:spcBef>
              <a:spcAft>
                <a:spcPts val="0"/>
              </a:spcAft>
              <a:buClr>
                <a:srgbClr val="274E13"/>
              </a:buClr>
              <a:buSzPts val="1800"/>
              <a:buFont typeface="Old Standard TT"/>
              <a:buChar char="◆"/>
            </a:pPr>
            <a:r>
              <a:rPr lang="zh-CN" sz="1800">
                <a:solidFill>
                  <a:srgbClr val="274E13"/>
                </a:solidFill>
                <a:latin typeface="Old Standard TT"/>
                <a:ea typeface="Old Standard TT"/>
                <a:cs typeface="Old Standard TT"/>
                <a:sym typeface="Old Standard TT"/>
              </a:rPr>
              <a:t>Performance measures:</a:t>
            </a:r>
            <a:endParaRPr sz="1800">
              <a:solidFill>
                <a:srgbClr val="274E13"/>
              </a:solidFill>
              <a:latin typeface="Old Standard TT"/>
              <a:ea typeface="Old Standard TT"/>
              <a:cs typeface="Old Standard TT"/>
              <a:sym typeface="Old Standard TT"/>
            </a:endParaRPr>
          </a:p>
          <a:p>
            <a:pPr indent="457200" lvl="0" marL="1371600" rtl="0" algn="l">
              <a:spcBef>
                <a:spcPts val="0"/>
              </a:spcBef>
              <a:spcAft>
                <a:spcPts val="0"/>
              </a:spcAft>
              <a:buNone/>
            </a:pPr>
            <a:r>
              <a:rPr lang="zh-CN" sz="1800">
                <a:solidFill>
                  <a:srgbClr val="274E13"/>
                </a:solidFill>
                <a:latin typeface="Old Standard TT"/>
                <a:ea typeface="Old Standard TT"/>
                <a:cs typeface="Old Standard TT"/>
                <a:sym typeface="Old Standard TT"/>
              </a:rPr>
              <a:t>t</a:t>
            </a:r>
            <a:r>
              <a:rPr lang="zh-CN" sz="1800">
                <a:solidFill>
                  <a:srgbClr val="274E13"/>
                </a:solidFill>
                <a:latin typeface="Old Standard TT"/>
                <a:ea typeface="Old Standard TT"/>
                <a:cs typeface="Old Standard TT"/>
                <a:sym typeface="Old Standard TT"/>
              </a:rPr>
              <a:t>ime and space usage,</a:t>
            </a:r>
            <a:endParaRPr sz="1800">
              <a:solidFill>
                <a:srgbClr val="274E13"/>
              </a:solidFill>
              <a:latin typeface="Old Standard TT"/>
              <a:ea typeface="Old Standard TT"/>
              <a:cs typeface="Old Standard TT"/>
              <a:sym typeface="Old Standard TT"/>
            </a:endParaRPr>
          </a:p>
          <a:p>
            <a:pPr indent="457200" lvl="0" marL="1371600" rtl="0" algn="l">
              <a:spcBef>
                <a:spcPts val="0"/>
              </a:spcBef>
              <a:spcAft>
                <a:spcPts val="0"/>
              </a:spcAft>
              <a:buNone/>
            </a:pPr>
            <a:r>
              <a:rPr lang="zh-CN" sz="1800">
                <a:solidFill>
                  <a:srgbClr val="274E13"/>
                </a:solidFill>
                <a:latin typeface="Old Standard TT"/>
                <a:ea typeface="Old Standard TT"/>
                <a:cs typeface="Old Standard TT"/>
                <a:sym typeface="Old Standard TT"/>
              </a:rPr>
              <a:t>confidence level,</a:t>
            </a:r>
            <a:endParaRPr sz="1800">
              <a:solidFill>
                <a:srgbClr val="274E13"/>
              </a:solidFill>
              <a:latin typeface="Old Standard TT"/>
              <a:ea typeface="Old Standard TT"/>
              <a:cs typeface="Old Standard TT"/>
              <a:sym typeface="Old Standard TT"/>
            </a:endParaRPr>
          </a:p>
          <a:p>
            <a:pPr indent="457200" lvl="0" marL="1371600" rtl="0" algn="l">
              <a:spcBef>
                <a:spcPts val="0"/>
              </a:spcBef>
              <a:spcAft>
                <a:spcPts val="0"/>
              </a:spcAft>
              <a:buNone/>
            </a:pPr>
            <a:r>
              <a:rPr lang="zh-CN" sz="1800">
                <a:solidFill>
                  <a:srgbClr val="274E13"/>
                </a:solidFill>
                <a:latin typeface="Old Standard TT"/>
                <a:ea typeface="Old Standard TT"/>
                <a:cs typeface="Old Standard TT"/>
                <a:sym typeface="Old Standard TT"/>
              </a:rPr>
              <a:t>etc.</a:t>
            </a:r>
            <a:endParaRPr sz="1800">
              <a:solidFill>
                <a:srgbClr val="274E13"/>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274E13"/>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311700" y="1171600"/>
            <a:ext cx="8520600" cy="2862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a:t>References:</a:t>
            </a:r>
            <a:endParaRPr/>
          </a:p>
          <a:p>
            <a:pPr indent="0" lvl="0" marL="0" rtl="0" algn="l">
              <a:lnSpc>
                <a:spcPct val="100000"/>
              </a:lnSpc>
              <a:spcBef>
                <a:spcPts val="1600"/>
              </a:spcBef>
              <a:spcAft>
                <a:spcPts val="0"/>
              </a:spcAft>
              <a:buNone/>
            </a:pPr>
            <a:r>
              <a:rPr lang="zh-CN" sz="1200">
                <a:solidFill>
                  <a:schemeClr val="hlink"/>
                </a:solidFill>
              </a:rPr>
              <a:t>[1] : </a:t>
            </a:r>
            <a:r>
              <a:rPr lang="zh-CN" sz="1200">
                <a:solidFill>
                  <a:srgbClr val="000000"/>
                </a:solidFill>
                <a:uFill>
                  <a:noFill/>
                </a:uFill>
                <a:hlinkClick r:id="rId3">
                  <a:extLst>
                    <a:ext uri="{A12FA001-AC4F-418D-AE19-62706E023703}">
                      <ahyp:hlinkClr val="tx"/>
                    </a:ext>
                  </a:extLst>
                </a:hlinkClick>
              </a:rPr>
              <a:t>Christophe</a:t>
            </a:r>
            <a:r>
              <a:rPr lang="zh-CN" sz="1200">
                <a:solidFill>
                  <a:srgbClr val="000000"/>
                </a:solidFill>
              </a:rPr>
              <a:t>, “How does Shazam work”. Aug. 5,2015. [online]. Available</a:t>
            </a:r>
            <a:r>
              <a:rPr lang="zh-CN" sz="1200">
                <a:solidFill>
                  <a:srgbClr val="333333"/>
                </a:solidFill>
              </a:rPr>
              <a:t>:</a:t>
            </a:r>
            <a:r>
              <a:rPr lang="zh-CN" sz="1100" u="sng">
                <a:solidFill>
                  <a:schemeClr val="accent5"/>
                </a:solidFill>
                <a:hlinkClick r:id="rId4">
                  <a:extLst>
                    <a:ext uri="{A12FA001-AC4F-418D-AE19-62706E023703}">
                      <ahyp:hlinkClr val="tx"/>
                    </a:ext>
                  </a:extLst>
                </a:hlinkClick>
              </a:rPr>
              <a:t>http://coding-geek.com/how-shazam-works/</a:t>
            </a:r>
            <a:r>
              <a:rPr lang="zh-CN"/>
              <a:t> . </a:t>
            </a:r>
            <a:r>
              <a:rPr lang="zh-CN" sz="1200"/>
              <a:t>[Accessed Dec.2, 2019]</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Clr>
                <a:schemeClr val="dk1"/>
              </a:buClr>
              <a:buSzPts val="1100"/>
              <a:buFont typeface="Arial"/>
              <a:buNone/>
            </a:pPr>
            <a:r>
              <a:rPr lang="zh-CN" sz="1200">
                <a:solidFill>
                  <a:schemeClr val="accent5"/>
                </a:solidFill>
              </a:rPr>
              <a:t>[2] : </a:t>
            </a:r>
            <a:r>
              <a:rPr lang="zh-CN" sz="1200">
                <a:solidFill>
                  <a:srgbClr val="000000"/>
                </a:solidFill>
              </a:rPr>
              <a:t>Avery Li-Chun Wang, “An Industrial-Strength Audio Search Algorithm”. [online].</a:t>
            </a:r>
            <a:r>
              <a:rPr lang="zh-CN" sz="1000">
                <a:highlight>
                  <a:srgbClr val="FFFFFF"/>
                </a:highlight>
                <a:latin typeface="Arial"/>
                <a:ea typeface="Arial"/>
                <a:cs typeface="Arial"/>
                <a:sym typeface="Arial"/>
              </a:rPr>
              <a:t> </a:t>
            </a:r>
            <a:r>
              <a:rPr lang="zh-CN" sz="1200"/>
              <a:t>Available</a:t>
            </a:r>
            <a:endParaRPr sz="1200">
              <a:solidFill>
                <a:srgbClr val="000000"/>
              </a:solidFill>
            </a:endParaRPr>
          </a:p>
          <a:p>
            <a:pPr indent="0" lvl="0" marL="0" rtl="0" algn="l">
              <a:spcBef>
                <a:spcPts val="0"/>
              </a:spcBef>
              <a:spcAft>
                <a:spcPts val="0"/>
              </a:spcAft>
              <a:buNone/>
            </a:pPr>
            <a:r>
              <a:rPr lang="zh-CN" sz="1200" u="sng">
                <a:solidFill>
                  <a:schemeClr val="accent5"/>
                </a:solidFill>
                <a:hlinkClick r:id="rId5">
                  <a:extLst>
                    <a:ext uri="{A12FA001-AC4F-418D-AE19-62706E023703}">
                      <ahyp:hlinkClr val="tx"/>
                    </a:ext>
                  </a:extLst>
                </a:hlinkClick>
              </a:rPr>
              <a:t>http://www.ee.columbia.edu/~dpwe/papers/Wang03-shazam.pdf</a:t>
            </a:r>
            <a:r>
              <a:rPr lang="zh-CN">
                <a:solidFill>
                  <a:schemeClr val="accent5"/>
                </a:solidFill>
                <a:latin typeface="Arial"/>
                <a:ea typeface="Arial"/>
                <a:cs typeface="Arial"/>
                <a:sym typeface="Arial"/>
              </a:rPr>
              <a:t>. </a:t>
            </a:r>
            <a:r>
              <a:rPr lang="zh-CN" sz="1200">
                <a:solidFill>
                  <a:srgbClr val="000000"/>
                </a:solidFill>
              </a:rPr>
              <a:t>[Accessed Dec.2, 2019]</a:t>
            </a:r>
            <a:endParaRPr sz="1200">
              <a:solidFill>
                <a:srgbClr val="000000"/>
              </a:solidFill>
            </a:endParaRPr>
          </a:p>
          <a:p>
            <a:pPr indent="0" lvl="0" marL="0" rtl="0" algn="l">
              <a:lnSpc>
                <a:spcPct val="100000"/>
              </a:lnSpc>
              <a:spcBef>
                <a:spcPts val="1600"/>
              </a:spcBef>
              <a:spcAft>
                <a:spcPts val="0"/>
              </a:spcAft>
              <a:buNone/>
            </a:pPr>
            <a:r>
              <a:rPr lang="zh-CN" sz="1200">
                <a:solidFill>
                  <a:schemeClr val="accent5"/>
                </a:solidFill>
              </a:rPr>
              <a:t>[3] : </a:t>
            </a:r>
            <a:r>
              <a:rPr lang="zh-CN" sz="1200"/>
              <a:t>G. Tzanetakis and P. Cook, “Musical genre classification of audio signals</a:t>
            </a:r>
            <a:r>
              <a:rPr lang="zh-CN" sz="1200">
                <a:latin typeface="Arial"/>
                <a:ea typeface="Arial"/>
                <a:cs typeface="Arial"/>
                <a:sym typeface="Arial"/>
              </a:rPr>
              <a:t>,” </a:t>
            </a:r>
            <a:r>
              <a:rPr lang="zh-CN" sz="1200"/>
              <a:t>in IEEE Transactions on Audio and Speech Processing 2002. 2002. [online]. Available: </a:t>
            </a:r>
            <a:r>
              <a:rPr lang="zh-CN" sz="1200" u="sng">
                <a:solidFill>
                  <a:schemeClr val="accent5"/>
                </a:solidFill>
                <a:hlinkClick r:id="rId6">
                  <a:extLst>
                    <a:ext uri="{A12FA001-AC4F-418D-AE19-62706E023703}">
                      <ahyp:hlinkClr val="tx"/>
                    </a:ext>
                  </a:extLst>
                </a:hlinkClick>
              </a:rPr>
              <a:t>http://marsyas.info/downloads/datasets.html</a:t>
            </a:r>
            <a:r>
              <a:rPr lang="zh-CN" sz="1200">
                <a:solidFill>
                  <a:srgbClr val="000000"/>
                </a:solidFill>
              </a:rPr>
              <a:t> .[Accessed Dec.2,2019]</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zh-CN" sz="1200">
                <a:solidFill>
                  <a:schemeClr val="accent5"/>
                </a:solidFill>
              </a:rPr>
              <a:t>[4] :</a:t>
            </a:r>
            <a:r>
              <a:rPr lang="zh-CN" sz="1200">
                <a:solidFill>
                  <a:srgbClr val="000000"/>
                </a:solidFill>
              </a:rPr>
              <a:t>Youtube Audiolibrary.[online]. Available</a:t>
            </a:r>
            <a:r>
              <a:rPr lang="zh-CN" sz="1200">
                <a:solidFill>
                  <a:schemeClr val="accent5"/>
                </a:solidFill>
              </a:rPr>
              <a:t>: </a:t>
            </a:r>
            <a:r>
              <a:rPr lang="zh-CN" sz="1100" u="sng">
                <a:solidFill>
                  <a:schemeClr val="hlink"/>
                </a:solidFill>
                <a:latin typeface="Arial"/>
                <a:ea typeface="Arial"/>
                <a:cs typeface="Arial"/>
                <a:sym typeface="Arial"/>
                <a:hlinkClick r:id="rId7"/>
              </a:rPr>
              <a:t>https://www.youtube.com/audiolibrary/music</a:t>
            </a:r>
            <a:r>
              <a:rPr lang="zh-CN" sz="1200">
                <a:solidFill>
                  <a:srgbClr val="000000"/>
                </a:solidFill>
              </a:rPr>
              <a:t>. [Accessed Dec.2,2019]</a:t>
            </a:r>
            <a:endParaRPr sz="1200">
              <a:solidFill>
                <a:srgbClr val="000000"/>
              </a:solidFill>
            </a:endParaRPr>
          </a:p>
          <a:p>
            <a:pPr indent="0" lvl="0" marL="0" rtl="0" algn="l">
              <a:spcBef>
                <a:spcPts val="0"/>
              </a:spcBef>
              <a:spcAft>
                <a:spcPts val="1600"/>
              </a:spcAft>
              <a:buClr>
                <a:schemeClr val="dk1"/>
              </a:buClr>
              <a:buSzPts val="1100"/>
              <a:buFont typeface="Arial"/>
              <a:buNone/>
            </a:pPr>
            <a:r>
              <a:t/>
            </a:r>
            <a:endParaRPr>
              <a:solidFill>
                <a:srgbClr val="595959"/>
              </a:solidFill>
              <a:latin typeface="Arial"/>
              <a:ea typeface="Arial"/>
              <a:cs typeface="Arial"/>
              <a:sym typeface="Arial"/>
            </a:endParaRPr>
          </a:p>
        </p:txBody>
      </p:sp>
      <p:sp>
        <p:nvSpPr>
          <p:cNvPr id="165" name="Google Shape;165;p25"/>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Thanks for Listening! Questions?</a:t>
            </a:r>
            <a:endParaRPr sz="3600">
              <a:solidFill>
                <a:srgbClr val="B45F0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Concepts Overview</a:t>
            </a:r>
            <a:endParaRPr sz="3600">
              <a:solidFill>
                <a:srgbClr val="B45F06"/>
              </a:solidFill>
            </a:endParaRPr>
          </a:p>
        </p:txBody>
      </p:sp>
      <p:sp>
        <p:nvSpPr>
          <p:cNvPr id="67" name="Google Shape;67;p14"/>
          <p:cNvSpPr txBox="1"/>
          <p:nvPr>
            <p:ph idx="1" type="body"/>
          </p:nvPr>
        </p:nvSpPr>
        <p:spPr>
          <a:xfrm>
            <a:off x="311700" y="1258300"/>
            <a:ext cx="8520600" cy="2974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rgbClr val="274E13"/>
              </a:buClr>
              <a:buSzPts val="2000"/>
              <a:buChar char="★"/>
            </a:pPr>
            <a:r>
              <a:rPr lang="zh-CN" sz="2000">
                <a:solidFill>
                  <a:srgbClr val="274E13"/>
                </a:solidFill>
              </a:rPr>
              <a:t>Project Introduction</a:t>
            </a:r>
            <a:endParaRPr sz="2000">
              <a:solidFill>
                <a:srgbClr val="274E13"/>
              </a:solidFill>
            </a:endParaRPr>
          </a:p>
          <a:p>
            <a:pPr indent="-355600" lvl="0" marL="457200" rtl="0" algn="l">
              <a:lnSpc>
                <a:spcPct val="200000"/>
              </a:lnSpc>
              <a:spcBef>
                <a:spcPts val="0"/>
              </a:spcBef>
              <a:spcAft>
                <a:spcPts val="0"/>
              </a:spcAft>
              <a:buClr>
                <a:srgbClr val="274E13"/>
              </a:buClr>
              <a:buSzPts val="2000"/>
              <a:buChar char="★"/>
            </a:pPr>
            <a:r>
              <a:rPr lang="zh-CN" sz="2000">
                <a:solidFill>
                  <a:srgbClr val="274E13"/>
                </a:solidFill>
              </a:rPr>
              <a:t>Algorithm Explanation</a:t>
            </a:r>
            <a:endParaRPr sz="2000">
              <a:solidFill>
                <a:srgbClr val="274E13"/>
              </a:solidFill>
            </a:endParaRPr>
          </a:p>
          <a:p>
            <a:pPr indent="-355600" lvl="0" marL="457200" rtl="0" algn="l">
              <a:lnSpc>
                <a:spcPct val="200000"/>
              </a:lnSpc>
              <a:spcBef>
                <a:spcPts val="0"/>
              </a:spcBef>
              <a:spcAft>
                <a:spcPts val="0"/>
              </a:spcAft>
              <a:buClr>
                <a:srgbClr val="274E13"/>
              </a:buClr>
              <a:buSzPts val="2000"/>
              <a:buChar char="★"/>
            </a:pPr>
            <a:r>
              <a:rPr lang="zh-CN" sz="2000">
                <a:solidFill>
                  <a:srgbClr val="274E13"/>
                </a:solidFill>
              </a:rPr>
              <a:t>Result Analyze (progress so far)</a:t>
            </a:r>
            <a:endParaRPr sz="2000">
              <a:solidFill>
                <a:srgbClr val="274E13"/>
              </a:solidFill>
            </a:endParaRPr>
          </a:p>
          <a:p>
            <a:pPr indent="-355600" lvl="0" marL="457200" rtl="0" algn="l">
              <a:lnSpc>
                <a:spcPct val="200000"/>
              </a:lnSpc>
              <a:spcBef>
                <a:spcPts val="0"/>
              </a:spcBef>
              <a:spcAft>
                <a:spcPts val="0"/>
              </a:spcAft>
              <a:buClr>
                <a:srgbClr val="274E13"/>
              </a:buClr>
              <a:buSzPts val="2000"/>
              <a:buChar char="★"/>
            </a:pPr>
            <a:r>
              <a:rPr lang="zh-CN" sz="2000">
                <a:solidFill>
                  <a:srgbClr val="274E13"/>
                </a:solidFill>
              </a:rPr>
              <a:t>Future Work</a:t>
            </a:r>
            <a:endParaRPr sz="2000">
              <a:solidFill>
                <a:srgbClr val="274E1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Project Introduction</a:t>
            </a:r>
            <a:endParaRPr sz="3600">
              <a:solidFill>
                <a:srgbClr val="B45F06"/>
              </a:solidFill>
            </a:endParaRPr>
          </a:p>
        </p:txBody>
      </p:sp>
      <p:pic>
        <p:nvPicPr>
          <p:cNvPr id="73" name="Google Shape;73;p15"/>
          <p:cNvPicPr preferRelativeResize="0"/>
          <p:nvPr/>
        </p:nvPicPr>
        <p:blipFill rotWithShape="1">
          <a:blip r:embed="rId3">
            <a:alphaModFix/>
          </a:blip>
          <a:srcRect b="24979" l="136440" r="-136440" t="-24980"/>
          <a:stretch/>
        </p:blipFill>
        <p:spPr>
          <a:xfrm>
            <a:off x="2628350" y="1210625"/>
            <a:ext cx="1196700" cy="1196700"/>
          </a:xfrm>
          <a:prstGeom prst="rect">
            <a:avLst/>
          </a:prstGeom>
          <a:noFill/>
          <a:ln>
            <a:noFill/>
          </a:ln>
        </p:spPr>
      </p:pic>
      <p:pic>
        <p:nvPicPr>
          <p:cNvPr id="74" name="Google Shape;74;p15"/>
          <p:cNvPicPr preferRelativeResize="0"/>
          <p:nvPr/>
        </p:nvPicPr>
        <p:blipFill>
          <a:blip r:embed="rId4">
            <a:alphaModFix/>
          </a:blip>
          <a:stretch>
            <a:fillRect/>
          </a:stretch>
        </p:blipFill>
        <p:spPr>
          <a:xfrm rot="-811890">
            <a:off x="328700" y="1762525"/>
            <a:ext cx="1740950" cy="1740950"/>
          </a:xfrm>
          <a:prstGeom prst="rect">
            <a:avLst/>
          </a:prstGeom>
          <a:noFill/>
          <a:ln>
            <a:noFill/>
          </a:ln>
        </p:spPr>
      </p:pic>
      <p:sp>
        <p:nvSpPr>
          <p:cNvPr id="75" name="Google Shape;75;p15"/>
          <p:cNvSpPr txBox="1"/>
          <p:nvPr/>
        </p:nvSpPr>
        <p:spPr>
          <a:xfrm>
            <a:off x="3633400" y="1717050"/>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76" name="Google Shape;76;p15"/>
          <p:cNvSpPr txBox="1"/>
          <p:nvPr/>
        </p:nvSpPr>
        <p:spPr>
          <a:xfrm>
            <a:off x="636225" y="3840375"/>
            <a:ext cx="1778400" cy="61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274E13"/>
                </a:solidFill>
                <a:latin typeface="Old Standard TT"/>
                <a:ea typeface="Old Standard TT"/>
                <a:cs typeface="Old Standard TT"/>
                <a:sym typeface="Old Standard TT"/>
              </a:rPr>
              <a:t>Why we need </a:t>
            </a:r>
            <a:endParaRPr>
              <a:solidFill>
                <a:srgbClr val="274E13"/>
              </a:solidFill>
              <a:latin typeface="Old Standard TT"/>
              <a:ea typeface="Old Standard TT"/>
              <a:cs typeface="Old Standard TT"/>
              <a:sym typeface="Old Standard TT"/>
            </a:endParaRPr>
          </a:p>
          <a:p>
            <a:pPr indent="0" lvl="0" marL="0" rtl="0" algn="l">
              <a:spcBef>
                <a:spcPts val="0"/>
              </a:spcBef>
              <a:spcAft>
                <a:spcPts val="0"/>
              </a:spcAft>
              <a:buNone/>
            </a:pPr>
            <a:r>
              <a:rPr lang="zh-CN">
                <a:solidFill>
                  <a:srgbClr val="274E13"/>
                </a:solidFill>
                <a:latin typeface="Old Standard TT"/>
                <a:ea typeface="Old Standard TT"/>
                <a:cs typeface="Old Standard TT"/>
                <a:sym typeface="Old Standard TT"/>
              </a:rPr>
              <a:t>music retrieval tools</a:t>
            </a:r>
            <a:endParaRPr>
              <a:solidFill>
                <a:srgbClr val="274E13"/>
              </a:solidFill>
              <a:latin typeface="Old Standard TT"/>
              <a:ea typeface="Old Standard TT"/>
              <a:cs typeface="Old Standard TT"/>
              <a:sym typeface="Old Standard TT"/>
            </a:endParaRPr>
          </a:p>
        </p:txBody>
      </p:sp>
      <p:pic>
        <p:nvPicPr>
          <p:cNvPr id="77" name="Google Shape;77;p15"/>
          <p:cNvPicPr preferRelativeResize="0"/>
          <p:nvPr/>
        </p:nvPicPr>
        <p:blipFill rotWithShape="1">
          <a:blip r:embed="rId5">
            <a:alphaModFix/>
          </a:blip>
          <a:srcRect b="3938" l="2114" r="0" t="0"/>
          <a:stretch/>
        </p:blipFill>
        <p:spPr>
          <a:xfrm rot="22">
            <a:off x="1808350" y="1304380"/>
            <a:ext cx="1487098" cy="1548164"/>
          </a:xfrm>
          <a:prstGeom prst="rect">
            <a:avLst/>
          </a:prstGeom>
          <a:noFill/>
          <a:ln>
            <a:noFill/>
          </a:ln>
        </p:spPr>
      </p:pic>
      <p:pic>
        <p:nvPicPr>
          <p:cNvPr id="78" name="Google Shape;78;p15"/>
          <p:cNvPicPr preferRelativeResize="0"/>
          <p:nvPr/>
        </p:nvPicPr>
        <p:blipFill>
          <a:blip r:embed="rId6">
            <a:alphaModFix/>
          </a:blip>
          <a:stretch>
            <a:fillRect/>
          </a:stretch>
        </p:blipFill>
        <p:spPr>
          <a:xfrm>
            <a:off x="3356025" y="1376650"/>
            <a:ext cx="1898912" cy="2053350"/>
          </a:xfrm>
          <a:prstGeom prst="rect">
            <a:avLst/>
          </a:prstGeom>
          <a:noFill/>
          <a:ln>
            <a:noFill/>
          </a:ln>
        </p:spPr>
      </p:pic>
      <p:pic>
        <p:nvPicPr>
          <p:cNvPr id="79" name="Google Shape;79;p15"/>
          <p:cNvPicPr preferRelativeResize="0"/>
          <p:nvPr/>
        </p:nvPicPr>
        <p:blipFill rotWithShape="1">
          <a:blip r:embed="rId7">
            <a:alphaModFix/>
          </a:blip>
          <a:srcRect b="-5708" l="0" r="0" t="0"/>
          <a:stretch/>
        </p:blipFill>
        <p:spPr>
          <a:xfrm>
            <a:off x="5183475" y="1454275"/>
            <a:ext cx="1389173" cy="1498851"/>
          </a:xfrm>
          <a:prstGeom prst="rect">
            <a:avLst/>
          </a:prstGeom>
          <a:noFill/>
          <a:ln>
            <a:noFill/>
          </a:ln>
        </p:spPr>
      </p:pic>
      <p:pic>
        <p:nvPicPr>
          <p:cNvPr id="80" name="Google Shape;80;p15"/>
          <p:cNvPicPr preferRelativeResize="0"/>
          <p:nvPr/>
        </p:nvPicPr>
        <p:blipFill>
          <a:blip r:embed="rId8">
            <a:alphaModFix/>
          </a:blip>
          <a:stretch>
            <a:fillRect/>
          </a:stretch>
        </p:blipFill>
        <p:spPr>
          <a:xfrm>
            <a:off x="6624825" y="1454275"/>
            <a:ext cx="1778399" cy="1734640"/>
          </a:xfrm>
          <a:prstGeom prst="rect">
            <a:avLst/>
          </a:prstGeom>
          <a:noFill/>
          <a:ln>
            <a:noFill/>
          </a:ln>
        </p:spPr>
      </p:pic>
      <p:sp>
        <p:nvSpPr>
          <p:cNvPr id="81" name="Google Shape;81;p15"/>
          <p:cNvSpPr txBox="1"/>
          <p:nvPr/>
        </p:nvSpPr>
        <p:spPr>
          <a:xfrm>
            <a:off x="3516700" y="3840375"/>
            <a:ext cx="1899000" cy="515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274E13"/>
                </a:solidFill>
                <a:latin typeface="Old Standard TT"/>
                <a:ea typeface="Old Standard TT"/>
                <a:cs typeface="Old Standard TT"/>
                <a:sym typeface="Old Standard TT"/>
              </a:rPr>
              <a:t>Implementing &amp; Testing algorithms</a:t>
            </a:r>
            <a:endParaRPr>
              <a:solidFill>
                <a:srgbClr val="274E13"/>
              </a:solidFill>
              <a:latin typeface="Old Standard TT"/>
              <a:ea typeface="Old Standard TT"/>
              <a:cs typeface="Old Standard TT"/>
              <a:sym typeface="Old Standard TT"/>
            </a:endParaRPr>
          </a:p>
        </p:txBody>
      </p:sp>
      <p:sp>
        <p:nvSpPr>
          <p:cNvPr id="82" name="Google Shape;82;p15"/>
          <p:cNvSpPr txBox="1"/>
          <p:nvPr/>
        </p:nvSpPr>
        <p:spPr>
          <a:xfrm>
            <a:off x="6770475" y="3859575"/>
            <a:ext cx="1487100" cy="574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274E13"/>
                </a:solidFill>
                <a:latin typeface="Old Standard TT"/>
                <a:ea typeface="Old Standard TT"/>
                <a:cs typeface="Old Standard TT"/>
                <a:sym typeface="Old Standard TT"/>
              </a:rPr>
              <a:t>Bingo :) </a:t>
            </a:r>
            <a:endParaRPr>
              <a:solidFill>
                <a:srgbClr val="274E13"/>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Algorithm Explanation</a:t>
            </a:r>
            <a:endParaRPr sz="3600">
              <a:solidFill>
                <a:srgbClr val="B45F06"/>
              </a:solidFill>
            </a:endParaRPr>
          </a:p>
        </p:txBody>
      </p:sp>
      <p:sp>
        <p:nvSpPr>
          <p:cNvPr id="88" name="Google Shape;88;p16"/>
          <p:cNvSpPr txBox="1"/>
          <p:nvPr>
            <p:ph idx="1" type="body"/>
          </p:nvPr>
        </p:nvSpPr>
        <p:spPr>
          <a:xfrm>
            <a:off x="311700" y="4392400"/>
            <a:ext cx="8520600" cy="2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0" rtl="0" algn="ctr">
              <a:spcBef>
                <a:spcPts val="1600"/>
              </a:spcBef>
              <a:spcAft>
                <a:spcPts val="1600"/>
              </a:spcAft>
              <a:buNone/>
            </a:pPr>
            <a:r>
              <a:rPr i="1" lang="zh-CN" sz="1100">
                <a:latin typeface="Arial"/>
                <a:ea typeface="Arial"/>
                <a:cs typeface="Arial"/>
                <a:sym typeface="Arial"/>
              </a:rPr>
              <a:t>Figure 1. Processing Pipeline</a:t>
            </a:r>
            <a:endParaRPr i="1"/>
          </a:p>
        </p:txBody>
      </p:sp>
      <p:pic>
        <p:nvPicPr>
          <p:cNvPr id="89" name="Google Shape;89;p16"/>
          <p:cNvPicPr preferRelativeResize="0"/>
          <p:nvPr/>
        </p:nvPicPr>
        <p:blipFill>
          <a:blip r:embed="rId3">
            <a:alphaModFix/>
          </a:blip>
          <a:stretch>
            <a:fillRect/>
          </a:stretch>
        </p:blipFill>
        <p:spPr>
          <a:xfrm>
            <a:off x="2781175" y="1288475"/>
            <a:ext cx="3365326" cy="3168476"/>
          </a:xfrm>
          <a:prstGeom prst="rect">
            <a:avLst/>
          </a:prstGeom>
          <a:noFill/>
          <a:ln>
            <a:noFill/>
          </a:ln>
        </p:spPr>
      </p:pic>
      <p:sp>
        <p:nvSpPr>
          <p:cNvPr id="90" name="Google Shape;90;p16"/>
          <p:cNvSpPr txBox="1"/>
          <p:nvPr/>
        </p:nvSpPr>
        <p:spPr>
          <a:xfrm>
            <a:off x="2327200" y="4614575"/>
            <a:ext cx="4561200" cy="376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38761D"/>
                </a:solidFill>
                <a:latin typeface="Old Standard TT"/>
                <a:ea typeface="Old Standard TT"/>
                <a:cs typeface="Old Standard TT"/>
                <a:sym typeface="Old Standard TT"/>
              </a:rPr>
              <a:t>Figure 1. Processing Pipeline [1]</a:t>
            </a:r>
            <a:endParaRPr>
              <a:solidFill>
                <a:srgbClr val="38761D"/>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Algorithm Explanation: </a:t>
            </a:r>
            <a:r>
              <a:rPr lang="zh-CN" sz="3600">
                <a:solidFill>
                  <a:srgbClr val="B45F06"/>
                </a:solidFill>
              </a:rPr>
              <a:t>peak frequencies</a:t>
            </a:r>
            <a:endParaRPr sz="3600">
              <a:solidFill>
                <a:srgbClr val="B45F06"/>
              </a:solidFill>
            </a:endParaRPr>
          </a:p>
        </p:txBody>
      </p:sp>
      <p:pic>
        <p:nvPicPr>
          <p:cNvPr id="96" name="Google Shape;96;p17"/>
          <p:cNvPicPr preferRelativeResize="0"/>
          <p:nvPr/>
        </p:nvPicPr>
        <p:blipFill>
          <a:blip r:embed="rId3">
            <a:alphaModFix/>
          </a:blip>
          <a:stretch>
            <a:fillRect/>
          </a:stretch>
        </p:blipFill>
        <p:spPr>
          <a:xfrm>
            <a:off x="152400" y="1210625"/>
            <a:ext cx="3109325" cy="2794175"/>
          </a:xfrm>
          <a:prstGeom prst="rect">
            <a:avLst/>
          </a:prstGeom>
          <a:noFill/>
          <a:ln>
            <a:noFill/>
          </a:ln>
        </p:spPr>
      </p:pic>
      <p:pic>
        <p:nvPicPr>
          <p:cNvPr id="97" name="Google Shape;97;p17"/>
          <p:cNvPicPr preferRelativeResize="0"/>
          <p:nvPr/>
        </p:nvPicPr>
        <p:blipFill>
          <a:blip r:embed="rId4">
            <a:alphaModFix/>
          </a:blip>
          <a:stretch>
            <a:fillRect/>
          </a:stretch>
        </p:blipFill>
        <p:spPr>
          <a:xfrm>
            <a:off x="3392800" y="1258875"/>
            <a:ext cx="3482250" cy="2697675"/>
          </a:xfrm>
          <a:prstGeom prst="rect">
            <a:avLst/>
          </a:prstGeom>
          <a:noFill/>
          <a:ln>
            <a:noFill/>
          </a:ln>
        </p:spPr>
      </p:pic>
      <p:sp>
        <p:nvSpPr>
          <p:cNvPr id="98" name="Google Shape;98;p17"/>
          <p:cNvSpPr txBox="1"/>
          <p:nvPr/>
        </p:nvSpPr>
        <p:spPr>
          <a:xfrm>
            <a:off x="453550" y="4323250"/>
            <a:ext cx="27405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99" name="Google Shape;99;p17"/>
          <p:cNvSpPr/>
          <p:nvPr/>
        </p:nvSpPr>
        <p:spPr>
          <a:xfrm>
            <a:off x="1225550" y="2972225"/>
            <a:ext cx="77100" cy="579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1910725" y="3338925"/>
            <a:ext cx="77100" cy="1062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7"/>
          <p:cNvCxnSpPr>
            <a:stCxn id="100" idx="5"/>
          </p:cNvCxnSpPr>
          <p:nvPr/>
        </p:nvCxnSpPr>
        <p:spPr>
          <a:xfrm flipH="1" rot="10800000">
            <a:off x="1976534" y="3297272"/>
            <a:ext cx="3364800" cy="132300"/>
          </a:xfrm>
          <a:prstGeom prst="straightConnector1">
            <a:avLst/>
          </a:prstGeom>
          <a:noFill/>
          <a:ln cap="flat" cmpd="sng" w="9525">
            <a:solidFill>
              <a:srgbClr val="FF0000"/>
            </a:solidFill>
            <a:prstDash val="solid"/>
            <a:round/>
            <a:headEnd len="med" w="med" type="none"/>
            <a:tailEnd len="med" w="med" type="triangle"/>
          </a:ln>
        </p:spPr>
      </p:cxnSp>
      <p:cxnSp>
        <p:nvCxnSpPr>
          <p:cNvPr id="102" name="Google Shape;102;p17"/>
          <p:cNvCxnSpPr/>
          <p:nvPr/>
        </p:nvCxnSpPr>
        <p:spPr>
          <a:xfrm>
            <a:off x="1225550" y="2990675"/>
            <a:ext cx="3349800" cy="21000"/>
          </a:xfrm>
          <a:prstGeom prst="straightConnector1">
            <a:avLst/>
          </a:prstGeom>
          <a:noFill/>
          <a:ln cap="flat" cmpd="sng" w="9525">
            <a:solidFill>
              <a:srgbClr val="FF0000"/>
            </a:solidFill>
            <a:prstDash val="solid"/>
            <a:round/>
            <a:headEnd len="med" w="med" type="none"/>
            <a:tailEnd len="med" w="med" type="triangle"/>
          </a:ln>
        </p:spPr>
      </p:cxnSp>
      <p:sp>
        <p:nvSpPr>
          <p:cNvPr id="103" name="Google Shape;103;p17"/>
          <p:cNvSpPr txBox="1"/>
          <p:nvPr/>
        </p:nvSpPr>
        <p:spPr>
          <a:xfrm>
            <a:off x="482500" y="4159200"/>
            <a:ext cx="2740500" cy="424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274E13"/>
                </a:solidFill>
                <a:latin typeface="Old Standard TT"/>
                <a:ea typeface="Old Standard TT"/>
                <a:cs typeface="Old Standard TT"/>
                <a:sym typeface="Old Standard TT"/>
              </a:rPr>
              <a:t>Figure 2. Spectrogram [2] </a:t>
            </a:r>
            <a:endParaRPr>
              <a:solidFill>
                <a:srgbClr val="274E13"/>
              </a:solidFill>
              <a:latin typeface="Old Standard TT"/>
              <a:ea typeface="Old Standard TT"/>
              <a:cs typeface="Old Standard TT"/>
              <a:sym typeface="Old Standard TT"/>
            </a:endParaRPr>
          </a:p>
        </p:txBody>
      </p:sp>
      <p:sp>
        <p:nvSpPr>
          <p:cNvPr id="104" name="Google Shape;104;p17"/>
          <p:cNvSpPr txBox="1"/>
          <p:nvPr/>
        </p:nvSpPr>
        <p:spPr>
          <a:xfrm>
            <a:off x="5326850" y="4106875"/>
            <a:ext cx="3441600" cy="530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274E13"/>
                </a:solidFill>
                <a:latin typeface="Old Standard TT"/>
                <a:ea typeface="Old Standard TT"/>
                <a:cs typeface="Old Standard TT"/>
                <a:sym typeface="Old Standard TT"/>
              </a:rPr>
              <a:t>Figure 3. Constellation Map [2]</a:t>
            </a:r>
            <a:endParaRPr>
              <a:solidFill>
                <a:srgbClr val="274E13"/>
              </a:solidFill>
              <a:latin typeface="Old Standard TT"/>
              <a:ea typeface="Old Standard TT"/>
              <a:cs typeface="Old Standard TT"/>
              <a:sym typeface="Old Standard TT"/>
            </a:endParaRPr>
          </a:p>
        </p:txBody>
      </p:sp>
      <p:sp>
        <p:nvSpPr>
          <p:cNvPr id="105" name="Google Shape;105;p17"/>
          <p:cNvSpPr/>
          <p:nvPr/>
        </p:nvSpPr>
        <p:spPr>
          <a:xfrm>
            <a:off x="4559450" y="2929725"/>
            <a:ext cx="77100" cy="10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5350750" y="3221750"/>
            <a:ext cx="77100" cy="10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3600">
                <a:solidFill>
                  <a:srgbClr val="B45F06"/>
                </a:solidFill>
              </a:rPr>
              <a:t>Algorithm Explanation: fingerprinting</a:t>
            </a:r>
            <a:endParaRPr sz="3600">
              <a:solidFill>
                <a:srgbClr val="B45F06"/>
              </a:solidFill>
            </a:endParaRPr>
          </a:p>
          <a:p>
            <a:pPr indent="0" lvl="0" marL="0" rtl="0" algn="l">
              <a:spcBef>
                <a:spcPts val="0"/>
              </a:spcBef>
              <a:spcAft>
                <a:spcPts val="0"/>
              </a:spcAft>
              <a:buNone/>
            </a:pPr>
            <a:r>
              <a:t/>
            </a:r>
            <a:endParaRPr/>
          </a:p>
        </p:txBody>
      </p:sp>
      <p:sp>
        <p:nvSpPr>
          <p:cNvPr id="112" name="Google Shape;112;p18"/>
          <p:cNvSpPr txBox="1"/>
          <p:nvPr>
            <p:ph idx="1" type="body"/>
          </p:nvPr>
        </p:nvSpPr>
        <p:spPr>
          <a:xfrm>
            <a:off x="5680350" y="1171600"/>
            <a:ext cx="3151800" cy="3397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a:t>e.g.:</a:t>
            </a:r>
            <a:endParaRPr/>
          </a:p>
          <a:p>
            <a:pPr indent="0" lvl="0" marL="0" rtl="0" algn="l">
              <a:spcBef>
                <a:spcPts val="1600"/>
              </a:spcBef>
              <a:spcAft>
                <a:spcPts val="0"/>
              </a:spcAft>
              <a:buNone/>
            </a:pPr>
            <a:r>
              <a:rPr lang="zh-CN"/>
              <a:t>Anchor distance = 3</a:t>
            </a:r>
            <a:endParaRPr/>
          </a:p>
          <a:p>
            <a:pPr indent="0" lvl="0" marL="0" rtl="0" algn="l">
              <a:spcBef>
                <a:spcPts val="1600"/>
              </a:spcBef>
              <a:spcAft>
                <a:spcPts val="0"/>
              </a:spcAft>
              <a:buNone/>
            </a:pPr>
            <a:r>
              <a:rPr lang="zh-CN"/>
              <a:t>Fan-out factor = 5</a:t>
            </a:r>
            <a:endParaRPr/>
          </a:p>
          <a:p>
            <a:pPr indent="0" lvl="0" marL="0" rtl="0" algn="l">
              <a:spcBef>
                <a:spcPts val="1600"/>
              </a:spcBef>
              <a:spcAft>
                <a:spcPts val="0"/>
              </a:spcAft>
              <a:buNone/>
            </a:pPr>
            <a:r>
              <a:rPr lang="zh-CN"/>
              <a:t>Fingerprint = </a:t>
            </a:r>
            <a:endParaRPr/>
          </a:p>
          <a:p>
            <a:pPr indent="0" lvl="0" marL="0" rtl="0" algn="l">
              <a:spcBef>
                <a:spcPts val="1600"/>
              </a:spcBef>
              <a:spcAft>
                <a:spcPts val="0"/>
              </a:spcAft>
              <a:buNone/>
            </a:pPr>
            <a:r>
              <a:rPr lang="zh-CN"/>
              <a:t>    [</a:t>
            </a:r>
            <a:r>
              <a:rPr lang="zh-CN">
                <a:solidFill>
                  <a:srgbClr val="CC0000"/>
                </a:solidFill>
              </a:rPr>
              <a:t>(f0, f3, 3), (f0, f4, 4), …</a:t>
            </a:r>
            <a:r>
              <a:rPr lang="zh-CN">
                <a:solidFill>
                  <a:srgbClr val="CC0000"/>
                </a:solidFill>
              </a:rPr>
              <a:t>,</a:t>
            </a:r>
            <a:endParaRPr>
              <a:solidFill>
                <a:srgbClr val="CC0000"/>
              </a:solidFill>
            </a:endParaRPr>
          </a:p>
          <a:p>
            <a:pPr indent="0" lvl="0" marL="0" rtl="0" algn="l">
              <a:spcBef>
                <a:spcPts val="1600"/>
              </a:spcBef>
              <a:spcAft>
                <a:spcPts val="0"/>
              </a:spcAft>
              <a:buNone/>
            </a:pPr>
            <a:r>
              <a:rPr lang="zh-CN"/>
              <a:t>     </a:t>
            </a:r>
            <a:r>
              <a:rPr lang="zh-CN">
                <a:solidFill>
                  <a:srgbClr val="1155CC"/>
                </a:solidFill>
              </a:rPr>
              <a:t>(f1, f4, 3), (f1, f5, 4), …,</a:t>
            </a:r>
            <a:endParaRPr>
              <a:solidFill>
                <a:srgbClr val="1155CC"/>
              </a:solidFill>
            </a:endParaRPr>
          </a:p>
          <a:p>
            <a:pPr indent="0" lvl="0" marL="0" rtl="0" algn="l">
              <a:spcBef>
                <a:spcPts val="1600"/>
              </a:spcBef>
              <a:spcAft>
                <a:spcPts val="1600"/>
              </a:spcAft>
              <a:buNone/>
            </a:pPr>
            <a:r>
              <a:rPr lang="zh-CN"/>
              <a:t>     …]</a:t>
            </a:r>
            <a:endParaRPr/>
          </a:p>
        </p:txBody>
      </p:sp>
      <p:pic>
        <p:nvPicPr>
          <p:cNvPr id="113" name="Google Shape;113;p18"/>
          <p:cNvPicPr preferRelativeResize="0"/>
          <p:nvPr/>
        </p:nvPicPr>
        <p:blipFill>
          <a:blip r:embed="rId3">
            <a:alphaModFix/>
          </a:blip>
          <a:stretch>
            <a:fillRect/>
          </a:stretch>
        </p:blipFill>
        <p:spPr>
          <a:xfrm>
            <a:off x="311700" y="1171600"/>
            <a:ext cx="5368647" cy="3397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3600">
                <a:solidFill>
                  <a:srgbClr val="B45F06"/>
                </a:solidFill>
              </a:rPr>
              <a:t>Algorithm Explanation</a:t>
            </a:r>
            <a:endParaRPr sz="3600">
              <a:solidFill>
                <a:srgbClr val="B45F06"/>
              </a:solidFill>
            </a:endParaRPr>
          </a:p>
          <a:p>
            <a:pPr indent="0" lvl="0" marL="0" rtl="0" algn="l">
              <a:spcBef>
                <a:spcPts val="0"/>
              </a:spcBef>
              <a:spcAft>
                <a:spcPts val="0"/>
              </a:spcAft>
              <a:buClr>
                <a:schemeClr val="dk1"/>
              </a:buClr>
              <a:buSzPts val="1100"/>
              <a:buFont typeface="Arial"/>
              <a:buNone/>
            </a:pPr>
            <a:r>
              <a:t/>
            </a:r>
            <a:endParaRPr sz="3600">
              <a:solidFill>
                <a:srgbClr val="B45F06"/>
              </a:solidFill>
            </a:endParaRPr>
          </a:p>
          <a:p>
            <a:pPr indent="0" lvl="0" marL="0" rtl="0" algn="l">
              <a:spcBef>
                <a:spcPts val="0"/>
              </a:spcBef>
              <a:spcAft>
                <a:spcPts val="0"/>
              </a:spcAft>
              <a:buNone/>
            </a:pPr>
            <a:r>
              <a:t/>
            </a:r>
            <a:endParaRPr/>
          </a:p>
        </p:txBody>
      </p:sp>
      <p:pic>
        <p:nvPicPr>
          <p:cNvPr id="119" name="Google Shape;119;p19"/>
          <p:cNvPicPr preferRelativeResize="0"/>
          <p:nvPr/>
        </p:nvPicPr>
        <p:blipFill>
          <a:blip r:embed="rId3">
            <a:alphaModFix/>
          </a:blip>
          <a:stretch>
            <a:fillRect/>
          </a:stretch>
        </p:blipFill>
        <p:spPr>
          <a:xfrm>
            <a:off x="2344563" y="1141513"/>
            <a:ext cx="4454875" cy="3215450"/>
          </a:xfrm>
          <a:prstGeom prst="rect">
            <a:avLst/>
          </a:prstGeom>
          <a:noFill/>
          <a:ln>
            <a:noFill/>
          </a:ln>
        </p:spPr>
      </p:pic>
      <p:sp>
        <p:nvSpPr>
          <p:cNvPr id="120" name="Google Shape;120;p19"/>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3600">
                <a:solidFill>
                  <a:srgbClr val="B45F06"/>
                </a:solidFill>
              </a:rPr>
              <a:t>Algorithm Explanation: matching</a:t>
            </a:r>
            <a:endParaRPr sz="3600">
              <a:solidFill>
                <a:srgbClr val="B45F06"/>
              </a:solidFill>
            </a:endParaRPr>
          </a:p>
          <a:p>
            <a:pPr indent="0" lvl="0" marL="0" rtl="0" algn="l">
              <a:spcBef>
                <a:spcPts val="0"/>
              </a:spcBef>
              <a:spcAft>
                <a:spcPts val="0"/>
              </a:spcAft>
              <a:buNone/>
            </a:pPr>
            <a:r>
              <a:t/>
            </a:r>
            <a:endParaRPr/>
          </a:p>
        </p:txBody>
      </p:sp>
      <p:sp>
        <p:nvSpPr>
          <p:cNvPr id="121" name="Google Shape;121;p19"/>
          <p:cNvSpPr txBox="1"/>
          <p:nvPr/>
        </p:nvSpPr>
        <p:spPr>
          <a:xfrm>
            <a:off x="3076025" y="4440275"/>
            <a:ext cx="2740500" cy="424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274E13"/>
                </a:solidFill>
                <a:latin typeface="Old Standard TT"/>
                <a:ea typeface="Old Standard TT"/>
                <a:cs typeface="Old Standard TT"/>
                <a:sym typeface="Old Standard TT"/>
              </a:rPr>
              <a:t>Figure 4. Matching [2] </a:t>
            </a:r>
            <a:endParaRPr>
              <a:solidFill>
                <a:srgbClr val="274E13"/>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Result Analyze: 1 to 1 matching </a:t>
            </a:r>
            <a:endParaRPr sz="3600">
              <a:solidFill>
                <a:srgbClr val="B45F06"/>
              </a:solidFill>
            </a:endParaRPr>
          </a:p>
        </p:txBody>
      </p:sp>
      <p:sp>
        <p:nvSpPr>
          <p:cNvPr id="127" name="Google Shape;127;p20"/>
          <p:cNvSpPr txBox="1"/>
          <p:nvPr>
            <p:ph idx="1" type="body"/>
          </p:nvPr>
        </p:nvSpPr>
        <p:spPr>
          <a:xfrm>
            <a:off x="311700" y="1171600"/>
            <a:ext cx="8520600" cy="3397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600"/>
              </a:spcAft>
              <a:buNone/>
            </a:pPr>
            <a:r>
              <a:rPr lang="zh-CN"/>
              <a:t>Matching a 10-second clip to a 30-second song (rock.wav from GTZAN [3])</a:t>
            </a:r>
            <a:endParaRPr/>
          </a:p>
        </p:txBody>
      </p:sp>
      <p:pic>
        <p:nvPicPr>
          <p:cNvPr id="128" name="Google Shape;128;p20"/>
          <p:cNvPicPr preferRelativeResize="0"/>
          <p:nvPr/>
        </p:nvPicPr>
        <p:blipFill>
          <a:blip r:embed="rId3">
            <a:alphaModFix/>
          </a:blip>
          <a:stretch>
            <a:fillRect/>
          </a:stretch>
        </p:blipFill>
        <p:spPr>
          <a:xfrm>
            <a:off x="764488" y="1559675"/>
            <a:ext cx="7615026" cy="30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zh-CN" sz="3600">
                <a:solidFill>
                  <a:srgbClr val="B45F06"/>
                </a:solidFill>
              </a:rPr>
              <a:t>Result Analyze: 1 to 1 matching</a:t>
            </a:r>
            <a:endParaRPr sz="3600">
              <a:solidFill>
                <a:srgbClr val="B45F06"/>
              </a:solidFill>
            </a:endParaRPr>
          </a:p>
        </p:txBody>
      </p:sp>
      <p:sp>
        <p:nvSpPr>
          <p:cNvPr id="134" name="Google Shape;134;p21"/>
          <p:cNvSpPr txBox="1"/>
          <p:nvPr>
            <p:ph idx="1" type="body"/>
          </p:nvPr>
        </p:nvSpPr>
        <p:spPr>
          <a:xfrm>
            <a:off x="311700" y="1171600"/>
            <a:ext cx="8520600" cy="3397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1600"/>
              </a:spcAft>
              <a:buNone/>
            </a:pPr>
            <a:r>
              <a:rPr lang="zh-CN"/>
              <a:t>Matching a 10-second recording to a 30-second song </a:t>
            </a:r>
            <a:r>
              <a:rPr lang="zh-CN"/>
              <a:t>(rock.wav from GTZAN [3])</a:t>
            </a:r>
            <a:endParaRPr/>
          </a:p>
        </p:txBody>
      </p:sp>
      <p:pic>
        <p:nvPicPr>
          <p:cNvPr id="135" name="Google Shape;135;p21"/>
          <p:cNvPicPr preferRelativeResize="0"/>
          <p:nvPr/>
        </p:nvPicPr>
        <p:blipFill>
          <a:blip r:embed="rId3">
            <a:alphaModFix/>
          </a:blip>
          <a:stretch>
            <a:fillRect/>
          </a:stretch>
        </p:blipFill>
        <p:spPr>
          <a:xfrm>
            <a:off x="758900" y="1582373"/>
            <a:ext cx="7626200" cy="298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