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56"/>
  </p:notesMasterIdLst>
  <p:sldIdLst>
    <p:sldId id="468" r:id="rId4"/>
    <p:sldId id="371" r:id="rId5"/>
    <p:sldId id="372" r:id="rId6"/>
    <p:sldId id="373" r:id="rId7"/>
    <p:sldId id="378" r:id="rId8"/>
    <p:sldId id="267" r:id="rId9"/>
    <p:sldId id="346" r:id="rId10"/>
    <p:sldId id="370" r:id="rId11"/>
    <p:sldId id="347" r:id="rId12"/>
    <p:sldId id="351" r:id="rId13"/>
    <p:sldId id="374" r:id="rId14"/>
    <p:sldId id="341" r:id="rId15"/>
    <p:sldId id="270" r:id="rId16"/>
    <p:sldId id="340" r:id="rId17"/>
    <p:sldId id="375" r:id="rId18"/>
    <p:sldId id="350" r:id="rId19"/>
    <p:sldId id="355" r:id="rId20"/>
    <p:sldId id="369" r:id="rId21"/>
    <p:sldId id="376" r:id="rId22"/>
    <p:sldId id="360" r:id="rId23"/>
    <p:sldId id="345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38" r:id="rId33"/>
    <p:sldId id="444" r:id="rId34"/>
    <p:sldId id="443" r:id="rId35"/>
    <p:sldId id="445" r:id="rId36"/>
    <p:sldId id="446" r:id="rId37"/>
    <p:sldId id="447" r:id="rId38"/>
    <p:sldId id="448" r:id="rId39"/>
    <p:sldId id="449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1" r:id="rId50"/>
    <p:sldId id="460" r:id="rId51"/>
    <p:sldId id="462" r:id="rId52"/>
    <p:sldId id="467" r:id="rId53"/>
    <p:sldId id="465" r:id="rId54"/>
    <p:sldId id="4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4459F3-0313-97FB-3A84-A74ADE096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49" y="0"/>
            <a:ext cx="58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6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1" y="1540814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664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325"/>
            <a:ext cx="3791910" cy="25127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67082" y="5317654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 </a:t>
            </a:r>
            <a:r>
              <a:rPr lang="en-US" altLang="zh-CN" sz="2400" dirty="0" err="1">
                <a:latin typeface="+mn-ea"/>
              </a:rPr>
              <a:t>Ctrl+Z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</a:p>
        </p:txBody>
      </p:sp>
      <p:pic>
        <p:nvPicPr>
          <p:cNvPr id="19" name="Picture 2" descr="http://www.nowamagic.net/librarys/images/201210/2012_10_08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062316" y="3719563"/>
            <a:ext cx="6473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</a:p>
          <a:p>
            <a:pPr eaLnBrk="1" hangingPunct="1"/>
            <a:r>
              <a:rPr lang="en-US" altLang="zh-CN" sz="2400" dirty="0"/>
              <a:t>       int			size;     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0028" y="507267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1164" y="187293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</a:p>
        </p:txBody>
      </p:sp>
      <p:sp>
        <p:nvSpPr>
          <p:cNvPr id="15" name="矩形 14"/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一个链栈需要些什么参数？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451918" y="1613751"/>
            <a:ext cx="65865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2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5"/>
            </p:custDataLst>
          </p:nvPr>
        </p:nvSpPr>
        <p:spPr>
          <a:xfrm>
            <a:off x="5203519" y="3115748"/>
            <a:ext cx="1784985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 “栈”  </a:t>
            </a:r>
            <a:endParaRPr lang="en-US" altLang="zh-CN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6"/>
            </p:custDataLst>
          </p:nvPr>
        </p:nvSpPr>
        <p:spPr>
          <a:xfrm>
            <a:off x="5140960" y="1842028"/>
            <a:ext cx="191008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7"/>
            </p:custDataLst>
          </p:nvPr>
        </p:nvSpPr>
        <p:spPr>
          <a:xfrm>
            <a:off x="5235508" y="596345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主讲人：吴宇佳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四则运算表达式的求值（四则运算计算器的实现）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1544472"/>
            <a:ext cx="908234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1+2       = 3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0908" y="421158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7300" y="1082807"/>
            <a:ext cx="9082343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 2 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运算符在两个数字之后的表达式为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             = 15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           = 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？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+ 3 ==15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 3   +==15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456" y="5863218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3" y="2018739"/>
            <a:ext cx="9079734" cy="3448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pic>
        <p:nvPicPr>
          <p:cNvPr id="45" name="图片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/>
          <p:cNvSpPr/>
          <p:nvPr/>
        </p:nvSpPr>
        <p:spPr>
          <a:xfrm>
            <a:off x="1692276" y="2420938"/>
            <a:ext cx="83820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2266566" y="3772081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48" name="矩形 47"/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/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59157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4744653" y="1402564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/>
          <p:cNvSpPr txBox="1">
            <a:spLocks noChangeArrowheads="1"/>
          </p:cNvSpPr>
          <p:nvPr/>
        </p:nvSpPr>
        <p:spPr bwMode="auto">
          <a:xfrm>
            <a:off x="5043103" y="3385352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53" name="文本框 27"/>
          <p:cNvSpPr txBox="1">
            <a:spLocks noChangeArrowheads="1"/>
          </p:cNvSpPr>
          <p:nvPr/>
        </p:nvSpPr>
        <p:spPr bwMode="auto">
          <a:xfrm>
            <a:off x="4312853" y="3779052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54" name="右箭头 47"/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/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/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/>
          <p:cNvSpPr/>
          <p:nvPr/>
        </p:nvSpPr>
        <p:spPr>
          <a:xfrm>
            <a:off x="3717864" y="2420938"/>
            <a:ext cx="97232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/>
          <p:cNvSpPr/>
          <p:nvPr/>
        </p:nvSpPr>
        <p:spPr>
          <a:xfrm>
            <a:off x="5921290" y="2440026"/>
            <a:ext cx="903288" cy="2994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/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25" y="1410790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/>
          <p:cNvSpPr txBox="1">
            <a:spLocks noChangeArrowheads="1"/>
          </p:cNvSpPr>
          <p:nvPr/>
        </p:nvSpPr>
        <p:spPr bwMode="auto">
          <a:xfrm>
            <a:off x="6651925" y="371584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/>
          <p:cNvSpPr txBox="1">
            <a:spLocks noChangeArrowheads="1"/>
          </p:cNvSpPr>
          <p:nvPr/>
        </p:nvSpPr>
        <p:spPr bwMode="auto">
          <a:xfrm>
            <a:off x="7228188" y="3355477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7228188" y="2995115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pic>
        <p:nvPicPr>
          <p:cNvPr id="64" name="图片 57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/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66" name="文本框 59"/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7" name="文本框 60"/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/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/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1" name="文本框 64"/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2" name="文本框 65"/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3" name="图片 66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/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/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6" name="文本框 69"/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7" name="文本框 70"/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8" name="图片 7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/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0" name="文本框 73"/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/>
          <p:cNvSpPr txBox="1">
            <a:spLocks noChangeArrowheads="1"/>
          </p:cNvSpPr>
          <p:nvPr/>
        </p:nvSpPr>
        <p:spPr bwMode="auto">
          <a:xfrm>
            <a:off x="250825" y="3716338"/>
            <a:ext cx="16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后缀表达式：</a:t>
            </a:r>
            <a:endParaRPr lang="en-US" altLang="zh-CN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8140251" y="66179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sp>
        <p:nvSpPr>
          <p:cNvPr id="110" name="右箭头 52"/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/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/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4" name="文本框 19"/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15" name="右箭头 20"/>
          <p:cNvSpPr/>
          <p:nvPr/>
        </p:nvSpPr>
        <p:spPr>
          <a:xfrm>
            <a:off x="1835150" y="2492375"/>
            <a:ext cx="9207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6297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/>
          <p:cNvSpPr txBox="1">
            <a:spLocks noChangeArrowheads="1"/>
          </p:cNvSpPr>
          <p:nvPr/>
        </p:nvSpPr>
        <p:spPr bwMode="auto">
          <a:xfrm>
            <a:off x="2642370" y="3789084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</a:p>
        </p:txBody>
      </p:sp>
      <p:sp>
        <p:nvSpPr>
          <p:cNvPr id="118" name="文本框 23"/>
          <p:cNvSpPr txBox="1">
            <a:spLocks noChangeArrowheads="1"/>
          </p:cNvSpPr>
          <p:nvPr/>
        </p:nvSpPr>
        <p:spPr bwMode="auto">
          <a:xfrm>
            <a:off x="3164657" y="3357674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+</a:t>
            </a:r>
          </a:p>
        </p:txBody>
      </p:sp>
      <p:sp>
        <p:nvSpPr>
          <p:cNvPr id="119" name="文本框 24"/>
          <p:cNvSpPr txBox="1">
            <a:spLocks noChangeArrowheads="1"/>
          </p:cNvSpPr>
          <p:nvPr/>
        </p:nvSpPr>
        <p:spPr bwMode="auto">
          <a:xfrm>
            <a:off x="3108325" y="3046160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20" name="右箭头 25"/>
          <p:cNvSpPr/>
          <p:nvPr/>
        </p:nvSpPr>
        <p:spPr>
          <a:xfrm>
            <a:off x="3860957" y="2501343"/>
            <a:ext cx="909638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/>
          <p:cNvSpPr txBox="1">
            <a:spLocks noChangeArrowheads="1"/>
          </p:cNvSpPr>
          <p:nvPr/>
        </p:nvSpPr>
        <p:spPr bwMode="auto">
          <a:xfrm>
            <a:off x="4576737" y="3779938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/>
          <p:cNvSpPr txBox="1">
            <a:spLocks noChangeArrowheads="1"/>
          </p:cNvSpPr>
          <p:nvPr/>
        </p:nvSpPr>
        <p:spPr bwMode="auto">
          <a:xfrm>
            <a:off x="5133975" y="3347244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4" name="右箭头 29"/>
          <p:cNvSpPr/>
          <p:nvPr/>
        </p:nvSpPr>
        <p:spPr>
          <a:xfrm>
            <a:off x="5927088" y="2492375"/>
            <a:ext cx="85090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/>
          <p:cNvSpPr txBox="1">
            <a:spLocks noChangeArrowheads="1"/>
          </p:cNvSpPr>
          <p:nvPr/>
        </p:nvSpPr>
        <p:spPr bwMode="auto">
          <a:xfrm>
            <a:off x="6529388" y="3816705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/>
          <p:cNvSpPr txBox="1">
            <a:spLocks noChangeArrowheads="1"/>
          </p:cNvSpPr>
          <p:nvPr/>
        </p:nvSpPr>
        <p:spPr bwMode="auto">
          <a:xfrm>
            <a:off x="7172758" y="3347243"/>
            <a:ext cx="32416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+</a:t>
            </a:r>
          </a:p>
        </p:txBody>
      </p:sp>
      <p:sp>
        <p:nvSpPr>
          <p:cNvPr id="128" name="右箭头 33"/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/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1" name="文本框 37"/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/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/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135" name="文本框 42"/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6" name="文本框 43"/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/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/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/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328204" y="123386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309" y="1721668"/>
            <a:ext cx="908234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从左到右遍历后缀表达式的每一个数字和符号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0" name="图片 6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/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</a:p>
        </p:txBody>
      </p:sp>
      <p:sp>
        <p:nvSpPr>
          <p:cNvPr id="122" name="右箭头 52"/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5" name="右箭头 10"/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/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</a:p>
        </p:txBody>
      </p:sp>
      <p:pic>
        <p:nvPicPr>
          <p:cNvPr id="127" name="图片 12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/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</a:p>
        </p:txBody>
      </p:sp>
      <p:sp>
        <p:nvSpPr>
          <p:cNvPr id="129" name="文本框 14"/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0" name="文本框 15"/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pic>
        <p:nvPicPr>
          <p:cNvPr id="131" name="图片 16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/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/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4" name="文本框 19"/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35" name="文本框 20"/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36" name="文本框 21"/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</a:p>
        </p:txBody>
      </p:sp>
      <p:sp>
        <p:nvSpPr>
          <p:cNvPr id="137" name="右箭头 22"/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/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sp>
        <p:nvSpPr>
          <p:cNvPr id="140" name="文本框 25"/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1" name="文本框 26"/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2" name="文本框 27"/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</a:p>
        </p:txBody>
      </p:sp>
      <p:cxnSp>
        <p:nvCxnSpPr>
          <p:cNvPr id="143" name="直接箭头连接符 142"/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/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/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7" name="文本框 32"/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48" name="文本框 33"/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49" name="文本框 34"/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</a:p>
        </p:txBody>
      </p:sp>
      <p:sp>
        <p:nvSpPr>
          <p:cNvPr id="150" name="右箭头 35"/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/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</a:p>
        </p:txBody>
      </p:sp>
      <p:cxnSp>
        <p:nvCxnSpPr>
          <p:cNvPr id="153" name="直接箭头连接符 152"/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/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5" name="文本框 41"/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56" name="文本框 42"/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</a:p>
        </p:txBody>
      </p:sp>
      <p:sp>
        <p:nvSpPr>
          <p:cNvPr id="157" name="右箭头 43"/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/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</a:p>
        </p:txBody>
      </p:sp>
      <p:sp>
        <p:nvSpPr>
          <p:cNvPr id="160" name="文本框 46"/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</a:p>
        </p:txBody>
      </p:sp>
      <p:cxnSp>
        <p:nvCxnSpPr>
          <p:cNvPr id="161" name="直接箭头连接符 160"/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/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7" name="图片 8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</a:p>
        </p:txBody>
      </p:sp>
      <p:sp>
        <p:nvSpPr>
          <p:cNvPr id="129" name="文本框 10"/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</a:p>
        </p:txBody>
      </p:sp>
      <p:sp>
        <p:nvSpPr>
          <p:cNvPr id="130" name="文本框 11"/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pic>
        <p:nvPicPr>
          <p:cNvPr id="131" name="图片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/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/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/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35" name="文本框 15"/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6" name="文本框 16"/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37" name="文本框 17"/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</a:p>
        </p:txBody>
      </p:sp>
      <p:sp>
        <p:nvSpPr>
          <p:cNvPr id="138" name="右箭头 18"/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/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41" name="文本框 21"/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</a:p>
        </p:txBody>
      </p:sp>
      <p:cxnSp>
        <p:nvCxnSpPr>
          <p:cNvPr id="142" name="直接箭头连接符 141"/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/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4" name="右箭头 25"/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/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</a:p>
        </p:txBody>
      </p:sp>
      <p:cxnSp>
        <p:nvCxnSpPr>
          <p:cNvPr id="147" name="直接箭头连接符 146"/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/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149" name="图片 30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/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</a:p>
        </p:txBody>
      </p:sp>
      <p:sp>
        <p:nvSpPr>
          <p:cNvPr id="151" name="文本框 150"/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</a:p>
        </p:txBody>
      </p:sp>
      <p:sp>
        <p:nvSpPr>
          <p:cNvPr id="152" name="文本框 151"/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187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栈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36794" y="2840627"/>
            <a:ext cx="797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必做：</a:t>
            </a:r>
            <a:r>
              <a:rPr lang="zh-CN" altLang="en-US" b="1" dirty="0"/>
              <a:t>实现链栈、</a:t>
            </a:r>
            <a:r>
              <a:rPr lang="zh-CN" altLang="en-US" b="1" dirty="0">
                <a:sym typeface="+mn-ea"/>
              </a:rPr>
              <a:t>实现四则运算表达式（考虑带括号的优先级）求值的计算器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号（本周一）晚上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000319" y="3115748"/>
            <a:ext cx="2191385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 “队列”  </a:t>
            </a:r>
            <a:endParaRPr lang="en-US" altLang="zh-CN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40960" y="1842028"/>
            <a:ext cx="191008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44215" y="596345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主讲人：赵铭湖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什么是队列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顺序队列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链式队列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队列的应用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1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什么是队列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69F98"/>
                </a:solidFill>
                <a:latin typeface="+mn-ea"/>
              </a:rPr>
              <a:t>Queue</a:t>
            </a: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/>
          <p:cNvSpPr/>
          <p:nvPr/>
        </p:nvSpPr>
        <p:spPr>
          <a:xfrm>
            <a:off x="819150" y="2641600"/>
            <a:ext cx="9276080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>
                <a:sym typeface="+mn-ea"/>
              </a:rPr>
              <a:t>队列是限定仅在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表尾进行插入、表头进行删除</a:t>
            </a:r>
            <a:r>
              <a:rPr lang="zh-CN" altLang="en-US" sz="2400" b="1">
                <a:sym typeface="+mn-ea"/>
              </a:rPr>
              <a:t>操作的线性表。</a:t>
            </a:r>
            <a:endParaRPr lang="zh-CN" altLang="en-US" sz="2800" b="1" noProof="1"/>
          </a:p>
        </p:txBody>
      </p:sp>
      <p:sp>
        <p:nvSpPr>
          <p:cNvPr id="18" name="圆角矩形 17"/>
          <p:cNvSpPr/>
          <p:nvPr/>
        </p:nvSpPr>
        <p:spPr>
          <a:xfrm>
            <a:off x="3562077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051934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541791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031648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21505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11362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01219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991076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3823333" y="4884964"/>
            <a:ext cx="0" cy="3755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227840" y="4884964"/>
            <a:ext cx="0" cy="3755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121146" y="4523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84891" y="452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4190" y="33604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4009" y="1071989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简单的理解为“</a:t>
            </a:r>
            <a:r>
              <a:rPr lang="zh-CN" altLang="en-US" sz="3600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管道</a:t>
            </a:r>
            <a:r>
              <a:rPr lang="en-US" altLang="zh-CN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(pipe)”</a:t>
            </a:r>
            <a:endParaRPr lang="en-US" altLang="zh-CN" sz="2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罐形 2"/>
          <p:cNvSpPr/>
          <p:nvPr/>
        </p:nvSpPr>
        <p:spPr>
          <a:xfrm rot="5400000">
            <a:off x="6927815" y="1710417"/>
            <a:ext cx="889907" cy="5380265"/>
          </a:xfrm>
          <a:prstGeom prst="can">
            <a:avLst>
              <a:gd name="adj" fmla="val 5108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71799" y="2714494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361749" y="5163911"/>
            <a:ext cx="6022038" cy="0"/>
          </a:xfrm>
          <a:prstGeom prst="straightConnector1">
            <a:avLst/>
          </a:prstGeom>
          <a:ln w="60325">
            <a:solidFill>
              <a:srgbClr val="DC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881085" y="518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79934" y="518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68443" y="2726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87938" y="25259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进队</a:t>
            </a:r>
          </a:p>
        </p:txBody>
      </p:sp>
      <p:sp>
        <p:nvSpPr>
          <p:cNvPr id="7" name="椭圆 6"/>
          <p:cNvSpPr/>
          <p:nvPr/>
        </p:nvSpPr>
        <p:spPr>
          <a:xfrm>
            <a:off x="2055921" y="2728810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40043" y="2728810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.19236 L 0.48281 0.1923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0.19028 L 0.47044 0.190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13 0.19028 L 0.46172 0.190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7" grpId="0" bldLvl="0" animBg="1"/>
      <p:bldP spid="7" grpId="1" bldLvl="0" animBg="1"/>
      <p:bldP spid="13" grpId="0" bldLvl="0" animBg="1"/>
      <p:bldP spid="13" grpId="1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罐形 1"/>
          <p:cNvSpPr/>
          <p:nvPr/>
        </p:nvSpPr>
        <p:spPr>
          <a:xfrm rot="5400000">
            <a:off x="3057944" y="1873703"/>
            <a:ext cx="889907" cy="5380265"/>
          </a:xfrm>
          <a:prstGeom prst="can">
            <a:avLst>
              <a:gd name="adj" fmla="val 5108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2"/>
          <p:cNvCxnSpPr/>
          <p:nvPr/>
        </p:nvCxnSpPr>
        <p:spPr>
          <a:xfrm>
            <a:off x="491878" y="5327197"/>
            <a:ext cx="6022038" cy="0"/>
          </a:xfrm>
          <a:prstGeom prst="straightConnector1">
            <a:avLst/>
          </a:prstGeom>
          <a:ln w="60325">
            <a:solidFill>
              <a:srgbClr val="DC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11214" y="53532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572" y="2890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26384" y="141560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出队</a:t>
            </a:r>
          </a:p>
        </p:txBody>
      </p:sp>
      <p:sp>
        <p:nvSpPr>
          <p:cNvPr id="19" name="椭圆 18"/>
          <p:cNvSpPr/>
          <p:nvPr/>
        </p:nvSpPr>
        <p:spPr>
          <a:xfrm>
            <a:off x="5083303" y="4205723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7425" y="4220039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251547" y="4220039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3105" y="53532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28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46472 0 " pathEditMode="relative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42591 0.00255 " pathEditMode="relative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顺序队列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Queue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515" y="5303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定容队列</a:t>
            </a:r>
          </a:p>
        </p:txBody>
      </p:sp>
      <p:grpSp>
        <p:nvGrpSpPr>
          <p:cNvPr id="3" name="组合 19"/>
          <p:cNvGrpSpPr/>
          <p:nvPr/>
        </p:nvGrpSpPr>
        <p:grpSpPr>
          <a:xfrm>
            <a:off x="1850081" y="4733115"/>
            <a:ext cx="1491502" cy="797863"/>
            <a:chOff x="834221" y="4678622"/>
            <a:chExt cx="1070525" cy="756483"/>
          </a:xfrm>
        </p:grpSpPr>
        <p:sp>
          <p:nvSpPr>
            <p:cNvPr id="4" name="文本框 3"/>
            <p:cNvSpPr txBox="1"/>
            <p:nvPr/>
          </p:nvSpPr>
          <p:spPr>
            <a:xfrm>
              <a:off x="834221" y="4973440"/>
              <a:ext cx="1070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Q.head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7" name="直接箭头连接符 29"/>
            <p:cNvCxnSpPr/>
            <p:nvPr/>
          </p:nvCxnSpPr>
          <p:spPr>
            <a:xfrm flipH="1" flipV="1">
              <a:off x="1658810" y="4678622"/>
              <a:ext cx="4266" cy="6938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组合 30"/>
          <p:cNvGrpSpPr/>
          <p:nvPr/>
        </p:nvGrpSpPr>
        <p:grpSpPr>
          <a:xfrm>
            <a:off x="6533934" y="4780599"/>
            <a:ext cx="1279726" cy="1158333"/>
            <a:chOff x="6568815" y="4282441"/>
            <a:chExt cx="1279726" cy="1158333"/>
          </a:xfrm>
        </p:grpSpPr>
        <p:sp>
          <p:nvSpPr>
            <p:cNvPr id="9" name="文本框 8"/>
            <p:cNvSpPr txBox="1"/>
            <p:nvPr/>
          </p:nvSpPr>
          <p:spPr>
            <a:xfrm>
              <a:off x="6568815" y="4979109"/>
              <a:ext cx="1279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Q.tail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10" name="直接箭头连接符 32"/>
            <p:cNvCxnSpPr/>
            <p:nvPr/>
          </p:nvCxnSpPr>
          <p:spPr>
            <a:xfrm flipH="1" flipV="1">
              <a:off x="6964922" y="4282441"/>
              <a:ext cx="4266" cy="65532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616229" y="3785140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99770" y="3785140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83311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66852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50393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33934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01016" y="3785140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18652" y="3784041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06975" y="3771837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00959" y="3788376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16229" y="3236923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定容队列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Q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1389" y="3607552"/>
            <a:ext cx="2077851" cy="105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76499" y="441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0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71841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28574" y="4421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2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06376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3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04635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4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2437" y="440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5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45088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6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22890" y="440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7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06254" y="976378"/>
            <a:ext cx="5636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typedef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struct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Queue       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{</a:t>
            </a: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QElemType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data[MAXSIZE]; 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int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head; //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用于标识队列首元素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int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tail; //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用于标识元素要插入的位置</a:t>
            </a: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SqQueue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;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17004" y="3788376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21655" y="3781947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694377" y="5938932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假溢出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612 0.005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00578 L 0.12787 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05521 -1.48148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2943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8" grpId="0" bldLvl="0" animBg="1"/>
      <p:bldP spid="39" grpId="0" bldLvl="0" animBg="1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85509" y="6328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循环队列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32356" y="1803829"/>
            <a:ext cx="4217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存储上：队头节点出队后的存储空间可以为队尾插入操作所用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逻辑上：与普通队列无异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95" name="组合 42"/>
          <p:cNvGrpSpPr/>
          <p:nvPr/>
        </p:nvGrpSpPr>
        <p:grpSpPr>
          <a:xfrm>
            <a:off x="6591909" y="1987452"/>
            <a:ext cx="4218038" cy="4218038"/>
            <a:chOff x="4689988" y="804099"/>
            <a:chExt cx="4218038" cy="4218038"/>
          </a:xfrm>
        </p:grpSpPr>
        <p:sp>
          <p:nvSpPr>
            <p:cNvPr id="96" name="椭圆 95"/>
            <p:cNvSpPr/>
            <p:nvPr/>
          </p:nvSpPr>
          <p:spPr>
            <a:xfrm>
              <a:off x="4689988" y="804099"/>
              <a:ext cx="4218038" cy="4218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187901" y="1302012"/>
              <a:ext cx="3222211" cy="32222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"/>
            <p:cNvCxnSpPr/>
            <p:nvPr/>
          </p:nvCxnSpPr>
          <p:spPr>
            <a:xfrm flipV="1">
              <a:off x="4689988" y="2913118"/>
              <a:ext cx="4218038" cy="14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11"/>
            <p:cNvCxnSpPr/>
            <p:nvPr/>
          </p:nvCxnSpPr>
          <p:spPr>
            <a:xfrm flipV="1">
              <a:off x="6799007" y="804099"/>
              <a:ext cx="0" cy="42180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14"/>
            <p:cNvCxnSpPr/>
            <p:nvPr/>
          </p:nvCxnSpPr>
          <p:spPr>
            <a:xfrm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7"/>
            <p:cNvCxnSpPr/>
            <p:nvPr/>
          </p:nvCxnSpPr>
          <p:spPr>
            <a:xfrm flipH="1"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5950182" y="146715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0  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312951" y="2142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1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312951" y="3241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2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034112" y="40281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3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146077" y="4030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4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983378" y="3307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5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049669" y="2190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6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178952" y="144349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7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870444" y="44497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445423" y="43715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988733" y="347324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393231" y="10703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372171" y="2045096"/>
              <a:ext cx="29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357935" y="3488615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5913815" y="127770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dk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7365715" y="1462373"/>
            <a:ext cx="406650" cy="5250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6606409" y="940806"/>
            <a:ext cx="849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Q.tail</a:t>
            </a:r>
            <a:endParaRPr kumimoji="1"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871759" y="220383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dk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35 0.15139 " pathEditMode="relative" ptsTypes="AA">
                                      <p:cBhvr>
                                        <p:cTn id="1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35 0.15139 " pathEditMode="relative" ptsTypes="AA">
                                      <p:cBhvr>
                                        <p:cTn id="2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allAtOnce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215" y="593431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试试看！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Have a try ! 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609788" y="1836461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约瑟夫（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Josephus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）问题</a:t>
            </a:r>
          </a:p>
        </p:txBody>
      </p:sp>
      <p:sp>
        <p:nvSpPr>
          <p:cNvPr id="7" name="椭圆 6"/>
          <p:cNvSpPr/>
          <p:nvPr/>
        </p:nvSpPr>
        <p:spPr>
          <a:xfrm>
            <a:off x="1741715" y="430601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25447" y="326566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9019" y="3020714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97857" y="301657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56138" y="42466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95082" y="486081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37028" y="539844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09695" y="561594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92290" y="54786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30374" y="499954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22298" y="365511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00510" y="370136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19019" y="567214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376069" y="1362872"/>
            <a:ext cx="5166574" cy="3594437"/>
          </a:xfrm>
          <a:prstGeom prst="wedgeRoundRectCallout">
            <a:avLst>
              <a:gd name="adj1" fmla="val -61066"/>
              <a:gd name="adj2" fmla="val 340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设有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个人围成一个圆圈，并依次编号为１ ，２ ，⋯ ，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．要求从编号为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的那个人开始从１ 报数，顺序报数到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的人出列，然后从出列的下一个人重新开始从１ 报数，顺序报数到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的人又出列，此过程重复直到所有的人都出列为止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,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求最后一人的编号</a:t>
            </a:r>
          </a:p>
        </p:txBody>
      </p:sp>
      <p:sp>
        <p:nvSpPr>
          <p:cNvPr id="21" name="椭圆 20"/>
          <p:cNvSpPr/>
          <p:nvPr/>
        </p:nvSpPr>
        <p:spPr>
          <a:xfrm>
            <a:off x="4173083" y="319622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5341" y="1766894"/>
            <a:ext cx="92367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Menlo-Regular" charset="0"/>
              </a:rPr>
              <a:t>for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3200" dirty="0">
                <a:solidFill>
                  <a:srgbClr val="0000FF"/>
                </a:solidFill>
                <a:latin typeface="Menlo-Regular" charset="0"/>
              </a:rPr>
              <a:t>int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 i=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1%m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;</a:t>
            </a:r>
            <a:r>
              <a:rPr lang="zh-CN" altLang="en-US" sz="32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size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()!=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1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;</a:t>
            </a:r>
            <a:r>
              <a:rPr lang="zh-CN" altLang="en-US" sz="32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i=(i+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1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)%m)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{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   </a:t>
            </a:r>
            <a:r>
              <a:rPr lang="en-US" altLang="zh-CN" sz="3200" dirty="0">
                <a:solidFill>
                  <a:srgbClr val="0000FF"/>
                </a:solidFill>
                <a:latin typeface="Menlo-Regular" charset="0"/>
              </a:rPr>
              <a:t>if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i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!=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0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)</a:t>
            </a:r>
            <a:r>
              <a:rPr lang="zh-CN" altLang="en-US" sz="32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push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());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       else q.</a:t>
            </a:r>
            <a:r>
              <a:rPr lang="en-US" altLang="zh-CN" sz="3200" dirty="0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();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}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prinft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(“%d”, 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());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01154" y="299508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4886" y="195473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78458" y="1709784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57296" y="170564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415577" y="29357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54521" y="354988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96467" y="408751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9134" y="430501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1729" y="41677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9813" y="368861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1737" y="234418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59949" y="239043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78458" y="436121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32522" y="188529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链式队列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4305" y="640499"/>
            <a:ext cx="56733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DC5B74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链式队列</a:t>
            </a:r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结构体类型定义</a:t>
            </a:r>
            <a:endParaRPr lang="zh-CN" altLang="en-US" sz="40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0428" y="405155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800" dirty="0"/>
              <a:t>//链式队列定义</a:t>
            </a:r>
            <a:br>
              <a:rPr lang="zh-CN" altLang="zh-CN" sz="2800" dirty="0"/>
            </a:br>
            <a:r>
              <a:rPr lang="zh-CN" altLang="zh-CN" sz="2800" dirty="0"/>
              <a:t>typedef struct{</a:t>
            </a:r>
            <a:br>
              <a:rPr lang="zh-CN" altLang="zh-CN" sz="2800" dirty="0"/>
            </a:br>
            <a:r>
              <a:rPr lang="zh-CN" altLang="zh-CN" sz="2800" dirty="0"/>
              <a:t>    QueuePtr   head;</a:t>
            </a:r>
            <a:br>
              <a:rPr lang="zh-CN" altLang="zh-CN" sz="2800" dirty="0"/>
            </a:br>
            <a:r>
              <a:rPr lang="zh-CN" altLang="zh-CN" sz="2800" dirty="0"/>
              <a:t>    QueuePtr   tail;</a:t>
            </a:r>
            <a:br>
              <a:rPr lang="zh-CN" altLang="zh-CN" sz="2800" dirty="0"/>
            </a:br>
            <a:r>
              <a:rPr lang="zh-CN" altLang="zh-CN" sz="2800" dirty="0"/>
              <a:t>}LinkQueue;</a:t>
            </a:r>
            <a:endParaRPr lang="en-US" altLang="zh-CN" sz="2800" dirty="0"/>
          </a:p>
        </p:txBody>
      </p:sp>
      <p:sp>
        <p:nvSpPr>
          <p:cNvPr id="23" name="矩形 22"/>
          <p:cNvSpPr/>
          <p:nvPr/>
        </p:nvSpPr>
        <p:spPr>
          <a:xfrm>
            <a:off x="1109152" y="3953351"/>
            <a:ext cx="47442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dirty="0"/>
              <a:t>//节点定义</a:t>
            </a:r>
            <a:br>
              <a:rPr lang="zh-CN" altLang="zh-CN" sz="2800" dirty="0"/>
            </a:br>
            <a:r>
              <a:rPr lang="zh-CN" altLang="zh-CN" sz="2800" dirty="0"/>
              <a:t>typedef struct QNode{</a:t>
            </a:r>
            <a:br>
              <a:rPr lang="zh-CN" altLang="zh-CN" sz="2800" dirty="0"/>
            </a:br>
            <a:r>
              <a:rPr lang="zh-CN" altLang="zh-CN" sz="2800" dirty="0"/>
              <a:t>    QElemType      data</a:t>
            </a:r>
            <a:r>
              <a:rPr lang="en-US" altLang="zh-CN" sz="2800" dirty="0"/>
              <a:t>;</a:t>
            </a:r>
            <a:br>
              <a:rPr lang="zh-CN" altLang="zh-CN" sz="2800" dirty="0"/>
            </a:br>
            <a:r>
              <a:rPr lang="zh-CN" altLang="zh-CN" sz="2800" dirty="0"/>
              <a:t>    struct QNode  *next;</a:t>
            </a:r>
            <a:br>
              <a:rPr lang="zh-CN" altLang="zh-CN" sz="2800" dirty="0"/>
            </a:br>
            <a:r>
              <a:rPr lang="zh-CN" altLang="zh-CN" sz="2800" dirty="0"/>
              <a:t>}QNode, *QueuePtr;</a:t>
            </a:r>
            <a:endParaRPr lang="zh-CN" altLang="en-US" sz="2800" dirty="0"/>
          </a:p>
        </p:txBody>
      </p:sp>
      <p:grpSp>
        <p:nvGrpSpPr>
          <p:cNvPr id="24" name="组合 3"/>
          <p:cNvGrpSpPr/>
          <p:nvPr/>
        </p:nvGrpSpPr>
        <p:grpSpPr>
          <a:xfrm>
            <a:off x="7014998" y="2353832"/>
            <a:ext cx="1567827" cy="962108"/>
            <a:chOff x="1137037" y="3252083"/>
            <a:chExt cx="1567827" cy="962108"/>
          </a:xfrm>
        </p:grpSpPr>
        <p:sp>
          <p:nvSpPr>
            <p:cNvPr id="25" name="矩形 24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561167" y="2464046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693761" y="2457206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696077" y="2457408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2753" y="3218056"/>
            <a:ext cx="1567827" cy="962108"/>
            <a:chOff x="1137037" y="3252083"/>
            <a:chExt cx="1567827" cy="962108"/>
          </a:xfrm>
        </p:grpSpPr>
        <p:sp>
          <p:nvSpPr>
            <p:cNvPr id="5" name="矩形 4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96851" y="3338471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/>
          <p:nvPr/>
        </p:nvCxnSpPr>
        <p:spPr>
          <a:xfrm rot="16200000" flipV="1">
            <a:off x="1746014" y="2776480"/>
            <a:ext cx="950905" cy="501415"/>
          </a:xfrm>
          <a:prstGeom prst="curvedConnector3">
            <a:avLst>
              <a:gd name="adj1" fmla="val 46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38444" y="2106963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曲线连接符 16"/>
          <p:cNvCxnSpPr/>
          <p:nvPr/>
        </p:nvCxnSpPr>
        <p:spPr>
          <a:xfrm flipV="1">
            <a:off x="2450580" y="2623882"/>
            <a:ext cx="2248136" cy="1289252"/>
          </a:xfrm>
          <a:prstGeom prst="curvedConnector3">
            <a:avLst>
              <a:gd name="adj1" fmla="val 1001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277394" y="2123998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3"/>
          <p:cNvCxnSpPr>
            <a:endCxn id="22" idx="1"/>
          </p:cNvCxnSpPr>
          <p:nvPr/>
        </p:nvCxnSpPr>
        <p:spPr>
          <a:xfrm>
            <a:off x="3284337" y="2322862"/>
            <a:ext cx="993057" cy="17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538444" y="2092029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305781" y="169086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第一个节点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83734" y="1691919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第二个节点</a:t>
            </a:r>
          </a:p>
        </p:txBody>
      </p:sp>
      <p:cxnSp>
        <p:nvCxnSpPr>
          <p:cNvPr id="23" name="曲线连接符 22"/>
          <p:cNvCxnSpPr/>
          <p:nvPr/>
        </p:nvCxnSpPr>
        <p:spPr>
          <a:xfrm flipH="1" flipV="1">
            <a:off x="2203782" y="2523828"/>
            <a:ext cx="246798" cy="1185483"/>
          </a:xfrm>
          <a:prstGeom prst="curvedConnector4">
            <a:avLst>
              <a:gd name="adj1" fmla="val -348892"/>
              <a:gd name="adj2" fmla="val 631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96725" y="331797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96725" y="3709311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90" y="3501758"/>
            <a:ext cx="5427477" cy="26197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2479375" y="3914190"/>
            <a:ext cx="1567827" cy="962108"/>
            <a:chOff x="1137037" y="3252083"/>
            <a:chExt cx="1567827" cy="962108"/>
          </a:xfrm>
        </p:grpSpPr>
        <p:sp>
          <p:nvSpPr>
            <p:cNvPr id="3" name="矩形 2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93473" y="4034605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60390" y="2042619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Unknow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/>
          <p:nvPr/>
        </p:nvCxnSpPr>
        <p:spPr>
          <a:xfrm rot="16200000" flipV="1">
            <a:off x="2569189" y="3206202"/>
            <a:ext cx="1832098" cy="1090966"/>
          </a:xfrm>
          <a:prstGeom prst="curvedConnector3">
            <a:avLst>
              <a:gd name="adj1" fmla="val 72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3" idx="0"/>
          </p:cNvCxnSpPr>
          <p:nvPr/>
        </p:nvCxnSpPr>
        <p:spPr>
          <a:xfrm rot="16200000" flipV="1">
            <a:off x="2655561" y="3119829"/>
            <a:ext cx="1198971" cy="630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81137" y="2073116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29"/>
          <p:cNvCxnSpPr>
            <a:stCxn id="17" idx="3"/>
          </p:cNvCxnSpPr>
          <p:nvPr/>
        </p:nvCxnSpPr>
        <p:spPr>
          <a:xfrm flipV="1">
            <a:off x="4431321" y="2404473"/>
            <a:ext cx="8498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 flipH="1" flipV="1">
            <a:off x="4028829" y="2854010"/>
            <a:ext cx="1832102" cy="17953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053336" y="2081254"/>
          <a:ext cx="2170716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接箭头连接符 50"/>
          <p:cNvCxnSpPr/>
          <p:nvPr/>
        </p:nvCxnSpPr>
        <p:spPr>
          <a:xfrm flipV="1">
            <a:off x="7425047" y="2397484"/>
            <a:ext cx="628289" cy="6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59767" y="2053954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Unknow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data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NULL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334826" y="1548938"/>
            <a:ext cx="13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头节点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83453" y="2073318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曲线连接符 18"/>
          <p:cNvCxnSpPr/>
          <p:nvPr/>
        </p:nvCxnSpPr>
        <p:spPr>
          <a:xfrm flipV="1">
            <a:off x="4030718" y="2835634"/>
            <a:ext cx="4600754" cy="1832098"/>
          </a:xfrm>
          <a:prstGeom prst="curvedConnector3">
            <a:avLst>
              <a:gd name="adj1" fmla="val 1003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58659" y="15749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第一个节点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778304" y="15100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第二个节点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513817" y="561867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·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入队操作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19" y="5007108"/>
            <a:ext cx="6186488" cy="14648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9" y="17931"/>
            <a:ext cx="10495722" cy="68400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0989" y="483311"/>
            <a:ext cx="9672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spc="600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队列的基础操作</a:t>
            </a:r>
            <a:endParaRPr lang="zh-CN" altLang="en-US" sz="3200" spc="600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2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队列的应用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1"/>
          <p:cNvGrpSpPr/>
          <p:nvPr/>
        </p:nvGrpSpPr>
        <p:grpSpPr>
          <a:xfrm>
            <a:off x="3259088" y="3758631"/>
            <a:ext cx="6495143" cy="827316"/>
            <a:chOff x="1894114" y="3788226"/>
            <a:chExt cx="6495143" cy="827316"/>
          </a:xfrm>
        </p:grpSpPr>
        <p:sp>
          <p:nvSpPr>
            <p:cNvPr id="28" name="矩形 27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K+2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2684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33" name="直接连接符 16"/>
            <p:cNvCxnSpPr/>
            <p:nvPr/>
          </p:nvCxnSpPr>
          <p:spPr>
            <a:xfrm>
              <a:off x="1894114" y="3788226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19"/>
            <p:cNvCxnSpPr/>
            <p:nvPr/>
          </p:nvCxnSpPr>
          <p:spPr>
            <a:xfrm>
              <a:off x="1894114" y="4615541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标注 34"/>
          <p:cNvSpPr/>
          <p:nvPr/>
        </p:nvSpPr>
        <p:spPr>
          <a:xfrm>
            <a:off x="5936974" y="2445724"/>
            <a:ext cx="4049486" cy="773672"/>
          </a:xfrm>
          <a:prstGeom prst="wedgeRoundRectCallout">
            <a:avLst>
              <a:gd name="adj1" fmla="val -41012"/>
              <a:gd name="adj2" fmla="val 88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逻辑上：单向而有序</a:t>
            </a:r>
            <a:endParaRPr lang="en-US" altLang="zh-CN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21763" y="36323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解决输入输出问题</a:t>
            </a:r>
          </a:p>
        </p:txBody>
      </p:sp>
      <p:grpSp>
        <p:nvGrpSpPr>
          <p:cNvPr id="37" name="组合 18"/>
          <p:cNvGrpSpPr/>
          <p:nvPr/>
        </p:nvGrpSpPr>
        <p:grpSpPr>
          <a:xfrm>
            <a:off x="1722025" y="4890745"/>
            <a:ext cx="6239692" cy="827317"/>
            <a:chOff x="1103086" y="3788226"/>
            <a:chExt cx="6239692" cy="827317"/>
          </a:xfrm>
        </p:grpSpPr>
        <p:sp>
          <p:nvSpPr>
            <p:cNvPr id="38" name="矩形 37"/>
            <p:cNvSpPr/>
            <p:nvPr/>
          </p:nvSpPr>
          <p:spPr>
            <a:xfrm>
              <a:off x="1349829" y="3788228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43" name="直接连接符 29"/>
            <p:cNvCxnSpPr/>
            <p:nvPr/>
          </p:nvCxnSpPr>
          <p:spPr>
            <a:xfrm>
              <a:off x="1103086" y="3788226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0"/>
            <p:cNvCxnSpPr/>
            <p:nvPr/>
          </p:nvCxnSpPr>
          <p:spPr>
            <a:xfrm>
              <a:off x="1103086" y="4615541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888662" y="29270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数据输入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6" name="直接箭头连接符 34"/>
          <p:cNvCxnSpPr>
            <a:stCxn id="45" idx="3"/>
          </p:cNvCxnSpPr>
          <p:nvPr/>
        </p:nvCxnSpPr>
        <p:spPr>
          <a:xfrm>
            <a:off x="2714803" y="3219396"/>
            <a:ext cx="544285" cy="973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16457" y="5413794"/>
            <a:ext cx="162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数据输出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8" name="直接箭头连接符 36"/>
          <p:cNvCxnSpPr/>
          <p:nvPr/>
        </p:nvCxnSpPr>
        <p:spPr>
          <a:xfrm>
            <a:off x="7411623" y="5304403"/>
            <a:ext cx="1304834" cy="371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2"/>
          <p:cNvCxnSpPr/>
          <p:nvPr/>
        </p:nvCxnSpPr>
        <p:spPr>
          <a:xfrm>
            <a:off x="1688708" y="6003406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>
            <a:off x="2866944" y="1435521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下箭头 5"/>
          <p:cNvSpPr/>
          <p:nvPr/>
        </p:nvSpPr>
        <p:spPr>
          <a:xfrm>
            <a:off x="7600537" y="3010232"/>
            <a:ext cx="1158240" cy="1584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grpSp>
        <p:nvGrpSpPr>
          <p:cNvPr id="7" name="组合 17"/>
          <p:cNvGrpSpPr/>
          <p:nvPr/>
        </p:nvGrpSpPr>
        <p:grpSpPr>
          <a:xfrm>
            <a:off x="3813787" y="1530922"/>
            <a:ext cx="3724689" cy="472440"/>
            <a:chOff x="2784323" y="1590691"/>
            <a:chExt cx="3724689" cy="472440"/>
          </a:xfrm>
        </p:grpSpPr>
        <p:cxnSp>
          <p:nvCxnSpPr>
            <p:cNvPr id="8" name="直接箭头连接符 11"/>
            <p:cNvCxnSpPr/>
            <p:nvPr/>
          </p:nvCxnSpPr>
          <p:spPr>
            <a:xfrm>
              <a:off x="2784323" y="2047891"/>
              <a:ext cx="3724689" cy="152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732267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数据的传递</a:t>
              </a:r>
            </a:p>
          </p:txBody>
        </p:sp>
      </p:grpSp>
      <p:sp>
        <p:nvSpPr>
          <p:cNvPr id="10" name="下箭头 9"/>
          <p:cNvSpPr/>
          <p:nvPr/>
        </p:nvSpPr>
        <p:spPr>
          <a:xfrm>
            <a:off x="2880651" y="4595192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11" name="直接连接符 5"/>
          <p:cNvCxnSpPr/>
          <p:nvPr/>
        </p:nvCxnSpPr>
        <p:spPr>
          <a:xfrm>
            <a:off x="1688708" y="3010232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0"/>
          <p:cNvCxnSpPr/>
          <p:nvPr/>
        </p:nvCxnSpPr>
        <p:spPr>
          <a:xfrm>
            <a:off x="1688708" y="4595192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98460" y="272531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进程切换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98460" y="43000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进程切换</a:t>
            </a:r>
          </a:p>
        </p:txBody>
      </p:sp>
      <p:sp>
        <p:nvSpPr>
          <p:cNvPr id="15" name="文本框 14"/>
          <p:cNvSpPr txBox="1"/>
          <p:nvPr/>
        </p:nvSpPr>
        <p:spPr>
          <a:xfrm rot="1551050">
            <a:off x="7953661" y="1368407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+mj-ea"/>
                <a:ea typeface="+mj-ea"/>
              </a:rPr>
              <a:t>?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16" name="流程图: 直接访问存储器 19"/>
          <p:cNvSpPr/>
          <p:nvPr/>
        </p:nvSpPr>
        <p:spPr>
          <a:xfrm>
            <a:off x="7600536" y="1756620"/>
            <a:ext cx="2491943" cy="50700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消息队列</a:t>
            </a:r>
          </a:p>
        </p:txBody>
      </p:sp>
      <p:grpSp>
        <p:nvGrpSpPr>
          <p:cNvPr id="17" name="组合 20"/>
          <p:cNvGrpSpPr/>
          <p:nvPr/>
        </p:nvGrpSpPr>
        <p:grpSpPr>
          <a:xfrm rot="18904965">
            <a:off x="8082975" y="2389539"/>
            <a:ext cx="1514001" cy="461666"/>
            <a:chOff x="3241522" y="1590691"/>
            <a:chExt cx="1862343" cy="461665"/>
          </a:xfrm>
        </p:grpSpPr>
        <p:cxnSp>
          <p:nvCxnSpPr>
            <p:cNvPr id="18" name="直接箭头连接符 21"/>
            <p:cNvCxnSpPr/>
            <p:nvPr/>
          </p:nvCxnSpPr>
          <p:spPr>
            <a:xfrm>
              <a:off x="3241522" y="2047891"/>
              <a:ext cx="1862343" cy="44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258293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读取数据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知识回顾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8395" y="1822301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什么是线性表？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8395" y="3559946"/>
            <a:ext cx="778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将具有“一对一”关系的数据“线性”地存储到物理空间中，这种存储结构就称为线性存储结构（简称线性表）。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187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栈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36794" y="2840627"/>
            <a:ext cx="797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必做：</a:t>
            </a:r>
            <a:r>
              <a:rPr lang="zh-CN" altLang="en-US" b="1" dirty="0"/>
              <a:t>实现链栈、</a:t>
            </a:r>
            <a:r>
              <a:rPr lang="zh-CN" altLang="en-US" b="1" dirty="0">
                <a:sym typeface="+mn-ea"/>
              </a:rPr>
              <a:t>实现四则运算表达式（考虑带括号的优先级）求值的计算器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号（下周一）晚上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3516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队列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36794" y="2563767"/>
            <a:ext cx="948563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>
              <a:lnSpc>
                <a:spcPct val="110000"/>
              </a:lnSpc>
            </a:pPr>
            <a:r>
              <a:rPr lang="zh-CN" altLang="en-US" dirty="0"/>
              <a:t>必做：</a:t>
            </a:r>
            <a:r>
              <a:rPr lang="zh-CN" altLang="en-US" b="1" dirty="0"/>
              <a:t>实现</a:t>
            </a:r>
            <a:r>
              <a:rPr lang="zh-CN" altLang="en-US" b="1" dirty="0">
                <a:sym typeface="+mn-ea"/>
              </a:rPr>
              <a:t>链式存储的泛型队列</a:t>
            </a:r>
            <a:r>
              <a:rPr lang="zh-CN" altLang="en-US" b="1" dirty="0"/>
              <a:t>、周记一篇</a:t>
            </a:r>
            <a:endParaRPr lang="zh-CN" altLang="en-US" dirty="0"/>
          </a:p>
          <a:p>
            <a:pPr marL="0" lvl="2" algn="l">
              <a:lnSpc>
                <a:spcPct val="110000"/>
              </a:lnSpc>
            </a:pPr>
            <a:r>
              <a:rPr lang="en-US" altLang="zh-CN" dirty="0"/>
              <a:t>	   </a:t>
            </a:r>
            <a:r>
              <a:rPr lang="zh-CN" altLang="en-US" dirty="0">
                <a:sym typeface="+mn-ea"/>
              </a:rPr>
              <a:t>例如Java的Queue&lt; E &gt;使用者能够选择不同的存储方式。即使存储方式、以及内部方式</a:t>
            </a:r>
          </a:p>
          <a:p>
            <a:pPr marL="0" lvl="2" algn="l"/>
            <a:r>
              <a:rPr lang="en-US" altLang="zh-CN" dirty="0">
                <a:sym typeface="+mn-ea"/>
              </a:rPr>
              <a:t>	   </a:t>
            </a:r>
            <a:r>
              <a:rPr lang="zh-CN" altLang="en-US" dirty="0">
                <a:sym typeface="+mn-ea"/>
              </a:rPr>
              <a:t>不同，外部接口一定要相同。（提示：巧用void*(无类型指针)）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号（下周一）晚上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 bldLvl="0" animBg="1"/>
      <p:bldP spid="28" grpId="0" bldLvl="0" animBg="1"/>
      <p:bldP spid="21" grpId="0" bldLvl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/>
          <p:cNvSpPr/>
          <p:nvPr/>
        </p:nvSpPr>
        <p:spPr>
          <a:xfrm>
            <a:off x="1046817" y="2648598"/>
            <a:ext cx="8540243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是限定只能在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  <p:sp>
        <p:nvSpPr>
          <p:cNvPr id="115" name="矩形 114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117" name="矩形 116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/>
          <p:cNvSpPr txBox="1">
            <a:spLocks noChangeArrowheads="1"/>
          </p:cNvSpPr>
          <p:nvPr/>
        </p:nvSpPr>
        <p:spPr bwMode="auto">
          <a:xfrm>
            <a:off x="5280281" y="1252923"/>
            <a:ext cx="221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push()   </a:t>
            </a:r>
            <a:r>
              <a:rPr lang="zh-CN" altLang="en-US" dirty="0"/>
              <a:t>数据入栈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837906" y="777972"/>
            <a:ext cx="1953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pop()  </a:t>
            </a:r>
            <a:r>
              <a:rPr lang="zh-CN" altLang="en-US" dirty="0"/>
              <a:t>数据出栈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sp>
        <p:nvSpPr>
          <p:cNvPr id="25" name="矩形 24"/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26" name="矩形 25"/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27" name="矩形 26"/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</a:p>
        </p:txBody>
      </p:sp>
      <p:pic>
        <p:nvPicPr>
          <p:cNvPr id="16" name="图片 93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7" y="2582673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1296</TotalTime>
  <Words>2096</Words>
  <Application>Microsoft Office PowerPoint</Application>
  <PresentationFormat>宽屏</PresentationFormat>
  <Paragraphs>469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Adobe 繁黑體 Std B</vt:lpstr>
      <vt:lpstr>Adobe 黑体 Std R</vt:lpstr>
      <vt:lpstr>Menlo-Regular</vt:lpstr>
      <vt:lpstr>等线</vt:lpstr>
      <vt:lpstr>等线 Light</vt:lpstr>
      <vt:lpstr>黑体</vt:lpstr>
      <vt:lpstr>华文仿宋</vt:lpstr>
      <vt:lpstr>宋体</vt:lpstr>
      <vt:lpstr>Arial</vt:lpstr>
      <vt:lpstr>Helvetica</vt:lpstr>
      <vt:lpstr>Tw Cen MT</vt:lpstr>
      <vt:lpstr>Tw Cen MT Condensed</vt:lpstr>
      <vt:lpstr>Wingdings</vt:lpstr>
      <vt:lpstr>Wingdings 3</vt:lpstr>
      <vt:lpstr>积分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KK L</cp:lastModifiedBy>
  <cp:revision>485</cp:revision>
  <dcterms:created xsi:type="dcterms:W3CDTF">2019-02-20T13:01:00Z</dcterms:created>
  <dcterms:modified xsi:type="dcterms:W3CDTF">2023-03-29T14:33:48Z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AD34937F84134247A7D1DF85236364AC</vt:lpwstr>
  </property>
  <property fmtid="{D5CDD505-2E9C-101B-9397-08002B2CF9AE}" pid="3" name="KSOProductBuildVer">
    <vt:lpwstr>2052-11.1.0.9192</vt:lpwstr>
  </property>
</Properties>
</file>