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259EF-9933-453A-9F32-679CCC03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CEB73-D9B1-4A0D-87BE-E16287FD9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E57E2-05D2-46F2-8FE7-99790D24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0F6C8-ADEF-4D06-B47A-52CD6F29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B8346-97C1-43B2-B24A-9F9958E8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0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4C6B-0041-439D-AC7A-D49C6556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A5B0D-9A60-4AF1-886C-FEB5235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E1F46-554E-4D1D-9B38-FD423A5A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FBBE9-5B03-4602-A5B0-BC4B932D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CCEF4-3738-448C-9389-78E68837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0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D675B4-F2D4-4730-9FDA-96851BAA0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F659A-7D85-443F-8D43-7C7029AB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D54E5-770E-4195-B403-A6F9D58D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3729B-F59B-4CE8-9E87-2CD99DDE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4AEFD-97D7-4AC0-A25D-60CA7F82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E41A-7E3B-44B8-B74E-A6C4A774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AB8EB-36FC-42CB-99D4-595CE595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13810-F8B9-426B-A18A-1AD73C58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1051C-1F1F-4744-AAD8-22D4FD1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5FD43-7282-4570-8948-F00AC3E8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3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39BAD-D71B-4B0F-BA13-8C751B6C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C6183-AD5A-476B-AAB4-8B521C28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4101D-F1F0-40D2-BE7D-1FB0FA5C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1FDE-8CEB-4012-9C41-3383326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A4D8-FED3-4DE6-9AD7-41CF954A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82E91-5918-4941-BA94-3882A4EE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1225B-9583-4CC3-9F03-A50A24E73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5E8BA-2EA4-4417-833A-1CAE0348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AB2AD-9DF7-439A-A9DB-8E7F09E7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F7EAE-8DA6-4028-A75C-3F8C28F2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DCD78-3BCE-4843-9225-2BA57A19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9D92-3C5B-471D-892C-9B96DD87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EFB52-55C1-4BAC-A224-DC68F8F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DB13B-C19A-42FF-AA47-29AC47C9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8742C-67DA-4065-899A-E702163A2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364161-1DD5-44F2-A4C5-6848EE783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C768DB-E794-4223-B659-E0B9719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8023C6-1D82-4F80-970C-6BAED28C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9ABC2E-BE06-4594-9AE3-38316618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C596-8A0F-4B1F-8751-96DE42A6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EEA52-75B1-4B63-AC12-9D286794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CE563-8EA9-44EF-B0FF-E6B4583F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5137F-CB78-48BA-B715-B3E441CB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525B8C-CA25-4329-BF62-C548AD19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20330-AC9A-4ABE-8D3A-3EBE886A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1FD1D-9E56-4ECB-9B79-6B14DFCF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9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257DE-D44E-40F6-B04E-FEA27D2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F3C01-8C84-4E52-A4E2-0C4C0182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59806-E338-43F2-B388-D095DCA4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E3F74-E9CB-4BDD-9422-92AAF45A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4EB56-A355-4F8E-B398-629FED94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81852-3163-4731-8088-C8D5A8FF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62F9D-34BA-44B7-A3DB-4F8277F6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CE134B-5505-4645-AA76-FD70AEC9C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A6E40-B8E6-482C-8F31-D0B237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E8C4D-7C9E-464D-91D9-FA580C9F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20F5A-704C-40FD-92F1-A15993FC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324D8-550E-4E1B-98F0-1097FBE2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A6A2C-29A0-458B-8294-3A5769EC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B914-3E97-40B7-A1F1-CD2C26E6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54FD-D287-496A-8463-48126902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3F98-918A-41E1-A9AB-092CA8601063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0CD67-2744-4D4C-8AE1-0E491F897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59A92-2B12-4121-B19E-3CC6C751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617A-612B-4414-9D37-A1F63ADD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AB372457-5FAF-4024-BFF1-CD426100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5" y="0"/>
            <a:ext cx="11041470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C793C5-1B32-4A34-8AE5-36ACB50A96B2}"/>
              </a:ext>
            </a:extLst>
          </p:cNvPr>
          <p:cNvCxnSpPr>
            <a:cxnSpLocks/>
          </p:cNvCxnSpPr>
          <p:nvPr/>
        </p:nvCxnSpPr>
        <p:spPr>
          <a:xfrm flipH="1" flipV="1">
            <a:off x="9519920" y="3462438"/>
            <a:ext cx="243090" cy="812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14E90F3-BECE-4BA1-8CA0-6EE2B1B37B9B}"/>
              </a:ext>
            </a:extLst>
          </p:cNvPr>
          <p:cNvCxnSpPr>
            <a:cxnSpLocks/>
          </p:cNvCxnSpPr>
          <p:nvPr/>
        </p:nvCxnSpPr>
        <p:spPr>
          <a:xfrm>
            <a:off x="2651009" y="2364317"/>
            <a:ext cx="836780" cy="145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575FB3A-B88A-4182-B5BA-9BCD621AE56A}"/>
              </a:ext>
            </a:extLst>
          </p:cNvPr>
          <p:cNvCxnSpPr>
            <a:cxnSpLocks/>
          </p:cNvCxnSpPr>
          <p:nvPr/>
        </p:nvCxnSpPr>
        <p:spPr>
          <a:xfrm>
            <a:off x="9750784" y="4293652"/>
            <a:ext cx="836780" cy="145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96593FA-959C-492B-AA81-A85A5DA62486}"/>
              </a:ext>
            </a:extLst>
          </p:cNvPr>
          <p:cNvCxnSpPr>
            <a:cxnSpLocks/>
          </p:cNvCxnSpPr>
          <p:nvPr/>
        </p:nvCxnSpPr>
        <p:spPr>
          <a:xfrm>
            <a:off x="9487977" y="3310467"/>
            <a:ext cx="836780" cy="145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6F2825A-49DE-455B-9478-5D7F89005D63}"/>
              </a:ext>
            </a:extLst>
          </p:cNvPr>
          <p:cNvCxnSpPr>
            <a:cxnSpLocks/>
          </p:cNvCxnSpPr>
          <p:nvPr/>
        </p:nvCxnSpPr>
        <p:spPr>
          <a:xfrm flipH="1">
            <a:off x="8839200" y="3294164"/>
            <a:ext cx="656658" cy="52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606CE86-8FAA-4D0B-8DA9-AAD7363EE443}"/>
              </a:ext>
            </a:extLst>
          </p:cNvPr>
          <p:cNvCxnSpPr>
            <a:cxnSpLocks/>
          </p:cNvCxnSpPr>
          <p:nvPr/>
        </p:nvCxnSpPr>
        <p:spPr>
          <a:xfrm>
            <a:off x="5768868" y="2866916"/>
            <a:ext cx="836780" cy="145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44FEAA2-40BF-4CDA-AE9D-54CAC7FB771B}"/>
              </a:ext>
            </a:extLst>
          </p:cNvPr>
          <p:cNvCxnSpPr>
            <a:cxnSpLocks/>
          </p:cNvCxnSpPr>
          <p:nvPr/>
        </p:nvCxnSpPr>
        <p:spPr>
          <a:xfrm flipH="1">
            <a:off x="5116151" y="2860566"/>
            <a:ext cx="656658" cy="52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D87E9AA-B99C-4E6E-B368-8B28B42D389B}"/>
              </a:ext>
            </a:extLst>
          </p:cNvPr>
          <p:cNvCxnSpPr>
            <a:cxnSpLocks/>
          </p:cNvCxnSpPr>
          <p:nvPr/>
        </p:nvCxnSpPr>
        <p:spPr>
          <a:xfrm flipH="1">
            <a:off x="2017882" y="2356380"/>
            <a:ext cx="656658" cy="52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4C89ED6-8EA7-437B-AD09-FB3743A778ED}"/>
              </a:ext>
            </a:extLst>
          </p:cNvPr>
          <p:cNvCxnSpPr>
            <a:cxnSpLocks/>
          </p:cNvCxnSpPr>
          <p:nvPr/>
        </p:nvCxnSpPr>
        <p:spPr>
          <a:xfrm>
            <a:off x="2049760" y="2862679"/>
            <a:ext cx="836780" cy="145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4616A47-B006-4D9B-8A28-17754E8FF81B}"/>
              </a:ext>
            </a:extLst>
          </p:cNvPr>
          <p:cNvCxnSpPr>
            <a:cxnSpLocks/>
          </p:cNvCxnSpPr>
          <p:nvPr/>
        </p:nvCxnSpPr>
        <p:spPr>
          <a:xfrm>
            <a:off x="2261094" y="3663255"/>
            <a:ext cx="836780" cy="145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A70D10B-E916-4576-930D-A85006A44AE7}"/>
              </a:ext>
            </a:extLst>
          </p:cNvPr>
          <p:cNvCxnSpPr>
            <a:cxnSpLocks/>
          </p:cNvCxnSpPr>
          <p:nvPr/>
        </p:nvCxnSpPr>
        <p:spPr>
          <a:xfrm flipH="1">
            <a:off x="1604436" y="3663255"/>
            <a:ext cx="656658" cy="52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90CDB06-0AE1-4746-9641-E725D6187033}"/>
              </a:ext>
            </a:extLst>
          </p:cNvPr>
          <p:cNvCxnSpPr>
            <a:cxnSpLocks/>
          </p:cNvCxnSpPr>
          <p:nvPr/>
        </p:nvCxnSpPr>
        <p:spPr>
          <a:xfrm>
            <a:off x="2049760" y="2862679"/>
            <a:ext cx="195674" cy="793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60CBA18-2E9B-49D6-9518-CC3D96E07F00}"/>
              </a:ext>
            </a:extLst>
          </p:cNvPr>
          <p:cNvCxnSpPr>
            <a:cxnSpLocks/>
          </p:cNvCxnSpPr>
          <p:nvPr/>
        </p:nvCxnSpPr>
        <p:spPr>
          <a:xfrm>
            <a:off x="1604436" y="4182364"/>
            <a:ext cx="836780" cy="145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C5DC80C-4B63-4D10-9C5C-E261DA37BA6A}"/>
              </a:ext>
            </a:extLst>
          </p:cNvPr>
          <p:cNvCxnSpPr>
            <a:cxnSpLocks/>
          </p:cNvCxnSpPr>
          <p:nvPr/>
        </p:nvCxnSpPr>
        <p:spPr>
          <a:xfrm flipH="1">
            <a:off x="947778" y="4182364"/>
            <a:ext cx="656658" cy="52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13FFE61-9C6D-4E0E-A459-86C573E9E132}"/>
                  </a:ext>
                </a:extLst>
              </p:cNvPr>
              <p:cNvSpPr txBox="1"/>
              <p:nvPr/>
            </p:nvSpPr>
            <p:spPr>
              <a:xfrm>
                <a:off x="9597910" y="3499622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13FFE61-9C6D-4E0E-A459-86C573E9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910" y="3499622"/>
                <a:ext cx="330200" cy="276999"/>
              </a:xfrm>
              <a:prstGeom prst="rect">
                <a:avLst/>
              </a:prstGeom>
              <a:blipFill>
                <a:blip r:embed="rId3"/>
                <a:stretch>
                  <a:fillRect l="-9091" r="-181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D8FEE68-EB2B-4A7E-B60F-2FC477FCE01E}"/>
                  </a:ext>
                </a:extLst>
              </p:cNvPr>
              <p:cNvSpPr txBox="1"/>
              <p:nvPr/>
            </p:nvSpPr>
            <p:spPr>
              <a:xfrm>
                <a:off x="10422464" y="4509272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D8FEE68-EB2B-4A7E-B60F-2FC477FC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464" y="4509272"/>
                <a:ext cx="330200" cy="276999"/>
              </a:xfrm>
              <a:prstGeom prst="rect">
                <a:avLst/>
              </a:prstGeom>
              <a:blipFill>
                <a:blip r:embed="rId4"/>
                <a:stretch>
                  <a:fillRect l="-12963" r="-18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293F4E7-B2C7-4BBA-8904-699AD81AE194}"/>
                  </a:ext>
                </a:extLst>
              </p:cNvPr>
              <p:cNvSpPr txBox="1"/>
              <p:nvPr/>
            </p:nvSpPr>
            <p:spPr>
              <a:xfrm>
                <a:off x="10324757" y="3294164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293F4E7-B2C7-4BBA-8904-699AD81AE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757" y="3294164"/>
                <a:ext cx="330200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97D9ADA-2757-49AF-9D04-7CEB243C9421}"/>
                  </a:ext>
                </a:extLst>
              </p:cNvPr>
              <p:cNvSpPr txBox="1"/>
              <p:nvPr/>
            </p:nvSpPr>
            <p:spPr>
              <a:xfrm>
                <a:off x="8815138" y="3821634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97D9ADA-2757-49AF-9D04-7CEB243C9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38" y="3821634"/>
                <a:ext cx="330200" cy="276999"/>
              </a:xfrm>
              <a:prstGeom prst="rect">
                <a:avLst/>
              </a:prstGeom>
              <a:blipFill>
                <a:blip r:embed="rId6"/>
                <a:stretch>
                  <a:fillRect l="-9259" r="-18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63A6D5F-3777-4574-A2FC-B44DFA819E7A}"/>
                  </a:ext>
                </a:extLst>
              </p:cNvPr>
              <p:cNvSpPr txBox="1"/>
              <p:nvPr/>
            </p:nvSpPr>
            <p:spPr>
              <a:xfrm>
                <a:off x="4837197" y="3106278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63A6D5F-3777-4574-A2FC-B44DFA81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97" y="3106278"/>
                <a:ext cx="330200" cy="276999"/>
              </a:xfrm>
              <a:prstGeom prst="rect">
                <a:avLst/>
              </a:prstGeom>
              <a:blipFill>
                <a:blip r:embed="rId7"/>
                <a:stretch>
                  <a:fillRect l="-11111" r="-18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5624FE0-999D-4511-B2C4-21D02C46542D}"/>
                  </a:ext>
                </a:extLst>
              </p:cNvPr>
              <p:cNvSpPr txBox="1"/>
              <p:nvPr/>
            </p:nvSpPr>
            <p:spPr>
              <a:xfrm>
                <a:off x="6521107" y="2658490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5624FE0-999D-4511-B2C4-21D02C46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07" y="2658490"/>
                <a:ext cx="330200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5F7631BB-C9DA-4B23-9350-AA061C4361A7}"/>
                  </a:ext>
                </a:extLst>
              </p:cNvPr>
              <p:cNvSpPr txBox="1"/>
              <p:nvPr/>
            </p:nvSpPr>
            <p:spPr>
              <a:xfrm>
                <a:off x="3421202" y="2177905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5F7631BB-C9DA-4B23-9350-AA061C43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02" y="2177905"/>
                <a:ext cx="330200" cy="276999"/>
              </a:xfrm>
              <a:prstGeom prst="rect">
                <a:avLst/>
              </a:prstGeom>
              <a:blipFill>
                <a:blip r:embed="rId9"/>
                <a:stretch>
                  <a:fillRect l="-11111" r="-37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0861000-5B64-4AFF-B9F4-0453FC45BA07}"/>
                  </a:ext>
                </a:extLst>
              </p:cNvPr>
              <p:cNvSpPr txBox="1"/>
              <p:nvPr/>
            </p:nvSpPr>
            <p:spPr>
              <a:xfrm>
                <a:off x="1687682" y="2515509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0861000-5B64-4AFF-B9F4-0453FC45B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82" y="2515509"/>
                <a:ext cx="330200" cy="276999"/>
              </a:xfrm>
              <a:prstGeom prst="rect">
                <a:avLst/>
              </a:prstGeom>
              <a:blipFill>
                <a:blip r:embed="rId10"/>
                <a:stretch>
                  <a:fillRect l="-11111" r="-18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8AF66A7E-0F41-4843-9E4C-F31B5A5FB8CC}"/>
                  </a:ext>
                </a:extLst>
              </p:cNvPr>
              <p:cNvSpPr txBox="1"/>
              <p:nvPr/>
            </p:nvSpPr>
            <p:spPr>
              <a:xfrm>
                <a:off x="1762165" y="3376099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8AF66A7E-0F41-4843-9E4C-F31B5A5F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65" y="3376099"/>
                <a:ext cx="330200" cy="276999"/>
              </a:xfrm>
              <a:prstGeom prst="rect">
                <a:avLst/>
              </a:prstGeom>
              <a:blipFill>
                <a:blip r:embed="rId11"/>
                <a:stretch>
                  <a:fillRect l="-9259" r="-37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B9F972C-CF7F-4AB1-87C9-7CE2B6AA564A}"/>
                  </a:ext>
                </a:extLst>
              </p:cNvPr>
              <p:cNvSpPr txBox="1"/>
              <p:nvPr/>
            </p:nvSpPr>
            <p:spPr>
              <a:xfrm>
                <a:off x="1276756" y="3900286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B9F972C-CF7F-4AB1-87C9-7CE2B6AA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56" y="3900286"/>
                <a:ext cx="330200" cy="276999"/>
              </a:xfrm>
              <a:prstGeom prst="rect">
                <a:avLst/>
              </a:prstGeom>
              <a:blipFill>
                <a:blip r:embed="rId12"/>
                <a:stretch>
                  <a:fillRect l="-9091" r="-181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47EDC38-097C-40E8-88FB-585252252A73}"/>
                  </a:ext>
                </a:extLst>
              </p:cNvPr>
              <p:cNvSpPr txBox="1"/>
              <p:nvPr/>
            </p:nvSpPr>
            <p:spPr>
              <a:xfrm>
                <a:off x="615058" y="4357197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47EDC38-097C-40E8-88FB-58525225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58" y="4357197"/>
                <a:ext cx="330200" cy="276999"/>
              </a:xfrm>
              <a:prstGeom prst="rect">
                <a:avLst/>
              </a:prstGeom>
              <a:blipFill>
                <a:blip r:embed="rId13"/>
                <a:stretch>
                  <a:fillRect l="-11111" r="-185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7362B4D-7B90-4C20-A401-904C7CDE502A}"/>
                  </a:ext>
                </a:extLst>
              </p:cNvPr>
              <p:cNvSpPr txBox="1"/>
              <p:nvPr/>
            </p:nvSpPr>
            <p:spPr>
              <a:xfrm>
                <a:off x="2865596" y="2935489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7362B4D-7B90-4C20-A401-904C7CDE5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96" y="2935489"/>
                <a:ext cx="330200" cy="276999"/>
              </a:xfrm>
              <a:prstGeom prst="rect">
                <a:avLst/>
              </a:prstGeom>
              <a:blipFill>
                <a:blip r:embed="rId14"/>
                <a:stretch>
                  <a:fillRect l="-11111" r="-37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B2F303C-B9F8-4617-8972-127D94844565}"/>
                  </a:ext>
                </a:extLst>
              </p:cNvPr>
              <p:cNvSpPr txBox="1"/>
              <p:nvPr/>
            </p:nvSpPr>
            <p:spPr>
              <a:xfrm>
                <a:off x="3089863" y="3730128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B2F303C-B9F8-4617-8972-127D94844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863" y="3730128"/>
                <a:ext cx="330200" cy="276999"/>
              </a:xfrm>
              <a:prstGeom prst="rect">
                <a:avLst/>
              </a:prstGeom>
              <a:blipFill>
                <a:blip r:embed="rId15"/>
                <a:stretch>
                  <a:fillRect l="-12963" r="-370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6FE9D55F-B69B-42BD-A90B-2F856DC11FE5}"/>
                  </a:ext>
                </a:extLst>
              </p:cNvPr>
              <p:cNvSpPr txBox="1"/>
              <p:nvPr/>
            </p:nvSpPr>
            <p:spPr>
              <a:xfrm>
                <a:off x="2448531" y="4255174"/>
                <a:ext cx="33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6FE9D55F-B69B-42BD-A90B-2F856DC1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531" y="4255174"/>
                <a:ext cx="330200" cy="276999"/>
              </a:xfrm>
              <a:prstGeom prst="rect">
                <a:avLst/>
              </a:prstGeom>
              <a:blipFill>
                <a:blip r:embed="rId16"/>
                <a:stretch>
                  <a:fillRect l="-12963" r="-185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22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8207F5-BC5E-4574-9DE0-ACD3FFE34E5F}"/>
                  </a:ext>
                </a:extLst>
              </p:cNvPr>
              <p:cNvSpPr txBox="1"/>
              <p:nvPr/>
            </p:nvSpPr>
            <p:spPr>
              <a:xfrm>
                <a:off x="1176670" y="0"/>
                <a:ext cx="9838660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6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8207F5-BC5E-4574-9DE0-ACD3FFE3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70" y="0"/>
                <a:ext cx="9838660" cy="871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9327D7-DB78-4F24-9C67-10762F52EC9A}"/>
                  </a:ext>
                </a:extLst>
              </p:cNvPr>
              <p:cNvSpPr txBox="1"/>
              <p:nvPr/>
            </p:nvSpPr>
            <p:spPr>
              <a:xfrm>
                <a:off x="-1" y="1507720"/>
                <a:ext cx="12191999" cy="17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上图中，蓝色的坐标系为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坐标系，红色的虚线坐标系为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坐标系，红色的实线坐标系为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在使用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DH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方法进行建模时，我们会建立诸如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坐标系这样的坐标系。虚线坐标系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代表的是理想坐标系，是连杆不存在制造、组装误差时的坐标系。实线坐标系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代表实际坐标系，是引入误差后的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坐标系。我们使用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代表从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坐标系变换到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坐标系的齐次变换矩阵。当使用标准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DH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方法时，有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9327D7-DB78-4F24-9C67-10762F52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07720"/>
                <a:ext cx="12191999" cy="1701748"/>
              </a:xfrm>
              <a:prstGeom prst="rect">
                <a:avLst/>
              </a:prstGeom>
              <a:blipFill>
                <a:blip r:embed="rId2"/>
                <a:stretch>
                  <a:fillRect l="-400" r="-400" b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EF27CFF4-20B4-4CDF-86BF-E588B866B413}"/>
              </a:ext>
            </a:extLst>
          </p:cNvPr>
          <p:cNvGrpSpPr/>
          <p:nvPr/>
        </p:nvGrpSpPr>
        <p:grpSpPr>
          <a:xfrm>
            <a:off x="4596025" y="56706"/>
            <a:ext cx="2999948" cy="1394764"/>
            <a:chOff x="4599215" y="19396"/>
            <a:chExt cx="2999948" cy="139476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0A60A0B-C23C-4459-93C6-4DE66C7FDB4E}"/>
                </a:ext>
              </a:extLst>
            </p:cNvPr>
            <p:cNvCxnSpPr/>
            <p:nvPr/>
          </p:nvCxnSpPr>
          <p:spPr>
            <a:xfrm>
              <a:off x="5188024" y="982160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2C49826-6BA1-429E-9507-EF47F8AD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105" y="982160"/>
              <a:ext cx="324000" cy="432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4E8C2B1-7C0F-4709-81C9-02CCC89D1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105" y="442160"/>
              <a:ext cx="0" cy="54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F39B2C4-F6B0-43F1-BB17-BA59C9FF6F64}"/>
                </a:ext>
              </a:extLst>
            </p:cNvPr>
            <p:cNvCxnSpPr/>
            <p:nvPr/>
          </p:nvCxnSpPr>
          <p:spPr>
            <a:xfrm>
              <a:off x="6889824" y="651000"/>
              <a:ext cx="540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599F6FA-0B6F-43B3-A076-540F0C6B4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3905" y="651000"/>
              <a:ext cx="324000" cy="432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AA21F00-E60A-463E-8F0C-751E238E0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7905" y="111000"/>
              <a:ext cx="0" cy="54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C3AC5CB-AE18-47E6-8146-A5DA90B1B287}"/>
                </a:ext>
              </a:extLst>
            </p:cNvPr>
            <p:cNvCxnSpPr/>
            <p:nvPr/>
          </p:nvCxnSpPr>
          <p:spPr>
            <a:xfrm rot="21067514">
              <a:off x="7059163" y="514213"/>
              <a:ext cx="540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BFB990D-50D5-4D37-976D-80BB4B18D80F}"/>
                </a:ext>
              </a:extLst>
            </p:cNvPr>
            <p:cNvCxnSpPr>
              <a:cxnSpLocks/>
            </p:cNvCxnSpPr>
            <p:nvPr/>
          </p:nvCxnSpPr>
          <p:spPr>
            <a:xfrm rot="21067514" flipH="1">
              <a:off x="6771762" y="578570"/>
              <a:ext cx="324000" cy="432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F460586-4588-4BC7-BD7F-BFD9A3AB5263}"/>
                </a:ext>
              </a:extLst>
            </p:cNvPr>
            <p:cNvCxnSpPr>
              <a:cxnSpLocks/>
            </p:cNvCxnSpPr>
            <p:nvPr/>
          </p:nvCxnSpPr>
          <p:spPr>
            <a:xfrm rot="21067514" flipV="1">
              <a:off x="7018845" y="19396"/>
              <a:ext cx="0" cy="540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8F515A3-8127-4A68-A14B-8E25245C5D29}"/>
                    </a:ext>
                  </a:extLst>
                </p:cNvPr>
                <p:cNvSpPr txBox="1"/>
                <p:nvPr/>
              </p:nvSpPr>
              <p:spPr>
                <a:xfrm>
                  <a:off x="4599215" y="794570"/>
                  <a:ext cx="547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8F515A3-8127-4A68-A14B-8E25245C5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215" y="794570"/>
                  <a:ext cx="54752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r="-7778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B6A90F-B619-42C4-AE02-645B2E2568DD}"/>
                    </a:ext>
                  </a:extLst>
                </p:cNvPr>
                <p:cNvSpPr txBox="1"/>
                <p:nvPr/>
              </p:nvSpPr>
              <p:spPr>
                <a:xfrm>
                  <a:off x="6475364" y="667502"/>
                  <a:ext cx="143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B6A90F-B619-42C4-AE02-645B2E256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64" y="667502"/>
                  <a:ext cx="143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130" r="-34783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43FCD10-2421-4F65-8BDF-605F4262FA38}"/>
                    </a:ext>
                  </a:extLst>
                </p:cNvPr>
                <p:cNvSpPr txBox="1"/>
                <p:nvPr/>
              </p:nvSpPr>
              <p:spPr>
                <a:xfrm>
                  <a:off x="7127146" y="195082"/>
                  <a:ext cx="20201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43FCD10-2421-4F65-8BDF-605F4262F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6" y="195082"/>
                  <a:ext cx="2020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424" t="-4348" r="-2121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C256E2-585D-44E1-9508-4AA1AE1C4631}"/>
                  </a:ext>
                </a:extLst>
              </p:cNvPr>
              <p:cNvSpPr txBox="1"/>
              <p:nvPr/>
            </p:nvSpPr>
            <p:spPr>
              <a:xfrm>
                <a:off x="3024186" y="3209468"/>
                <a:ext cx="6143624" cy="1127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C256E2-585D-44E1-9508-4AA1AE1C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6" y="3209468"/>
                <a:ext cx="6143624" cy="1127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7978844-2902-4363-963F-7D27D8E9E8C0}"/>
                  </a:ext>
                </a:extLst>
              </p:cNvPr>
              <p:cNvSpPr txBox="1"/>
              <p:nvPr/>
            </p:nvSpPr>
            <p:spPr>
              <a:xfrm>
                <a:off x="1" y="4337084"/>
                <a:ext cx="12191999" cy="86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坐标系运动到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坐标系，有两种方法。方法一：使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坐标系沿着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坐标系的三个轴分别运动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距离，再绕着这三个轴旋转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弧度。这里的六个量都是微量，因此满足以下的等式：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7978844-2902-4363-963F-7D27D8E9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337084"/>
                <a:ext cx="12191999" cy="868571"/>
              </a:xfrm>
              <a:prstGeom prst="rect">
                <a:avLst/>
              </a:prstGeom>
              <a:blipFill>
                <a:blip r:embed="rId7"/>
                <a:stretch>
                  <a:fillRect l="-400" r="-400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7852FAA-976D-4689-9747-7C08A9E03495}"/>
                  </a:ext>
                </a:extLst>
              </p:cNvPr>
              <p:cNvSpPr txBox="1"/>
              <p:nvPr/>
            </p:nvSpPr>
            <p:spPr>
              <a:xfrm>
                <a:off x="3020280" y="5205655"/>
                <a:ext cx="6147530" cy="1135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7852FAA-976D-4689-9747-7C08A9E03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80" y="5205655"/>
                <a:ext cx="6147530" cy="1135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4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87455F-28EB-44F3-810A-4871D7F98DD2}"/>
                  </a:ext>
                </a:extLst>
              </p:cNvPr>
              <p:cNvSpPr txBox="1"/>
              <p:nvPr/>
            </p:nvSpPr>
            <p:spPr>
              <a:xfrm>
                <a:off x="3048549" y="2886769"/>
                <a:ext cx="6094902" cy="1127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87455F-28EB-44F3-810A-4871D7F9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49" y="2886769"/>
                <a:ext cx="6094902" cy="112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6A9588-B7D9-4E48-ABD1-F95F8F031A3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1999" cy="1291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我们令：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则有：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6A9588-B7D9-4E48-ABD1-F95F8F031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1999" cy="1291957"/>
              </a:xfrm>
              <a:prstGeom prst="rect">
                <a:avLst/>
              </a:prstGeom>
              <a:blipFill>
                <a:blip r:embed="rId3"/>
                <a:stretch>
                  <a:fillRect l="-40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9E5B08-C74A-470B-B833-6955E258D5AD}"/>
                  </a:ext>
                </a:extLst>
              </p:cNvPr>
              <p:cNvSpPr txBox="1"/>
              <p:nvPr/>
            </p:nvSpPr>
            <p:spPr>
              <a:xfrm>
                <a:off x="2054931" y="1291957"/>
                <a:ext cx="8082134" cy="1135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9E5B08-C74A-470B-B833-6955E258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31" y="1291957"/>
                <a:ext cx="8082134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E04703A-B300-49C8-9EE3-143A20FFD831}"/>
              </a:ext>
            </a:extLst>
          </p:cNvPr>
          <p:cNvSpPr txBox="1"/>
          <p:nvPr/>
        </p:nvSpPr>
        <p:spPr>
          <a:xfrm>
            <a:off x="0" y="2427332"/>
            <a:ext cx="6121216" cy="46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令：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F9993F-058F-41F7-A9C5-323AE8653521}"/>
                  </a:ext>
                </a:extLst>
              </p:cNvPr>
              <p:cNvSpPr txBox="1"/>
              <p:nvPr/>
            </p:nvSpPr>
            <p:spPr>
              <a:xfrm>
                <a:off x="1" y="4012866"/>
                <a:ext cx="12191998" cy="464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的上标代表其内部的六个微分量都是相对于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坐标系定义的。那么上式即可写为：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F9993F-058F-41F7-A9C5-323AE8653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012866"/>
                <a:ext cx="12191998" cy="464679"/>
              </a:xfrm>
              <a:prstGeom prst="rect">
                <a:avLst/>
              </a:prstGeom>
              <a:blipFill>
                <a:blip r:embed="rId5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6AE6425-12D0-4928-A441-B41E1E9ABAF5}"/>
                  </a:ext>
                </a:extLst>
              </p:cNvPr>
              <p:cNvSpPr txBox="1"/>
              <p:nvPr/>
            </p:nvSpPr>
            <p:spPr>
              <a:xfrm>
                <a:off x="3035390" y="4473822"/>
                <a:ext cx="612121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6AE6425-12D0-4928-A441-B41E1E9AB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90" y="4473822"/>
                <a:ext cx="6121216" cy="378245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6B0764-A93D-4250-A1F9-8AA0754540C9}"/>
                  </a:ext>
                </a:extLst>
              </p:cNvPr>
              <p:cNvSpPr txBox="1"/>
              <p:nvPr/>
            </p:nvSpPr>
            <p:spPr>
              <a:xfrm>
                <a:off x="2" y="4852067"/>
                <a:ext cx="12191997" cy="87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方法二：使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坐标系沿着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坐标系的三个轴分别运动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距离，再绕着这三个轴旋转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弧度。这时候方法一中左乘的规则变为了右乘，这里直接给出结论：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6B0764-A93D-4250-A1F9-8AA07545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4852067"/>
                <a:ext cx="12191997" cy="876458"/>
              </a:xfrm>
              <a:prstGeom prst="rect">
                <a:avLst/>
              </a:prstGeom>
              <a:blipFill>
                <a:blip r:embed="rId7"/>
                <a:stretch>
                  <a:fillRect l="-400" r="-400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D64B831-7ACB-4798-9982-292BFDA30CCE}"/>
                  </a:ext>
                </a:extLst>
              </p:cNvPr>
              <p:cNvSpPr txBox="1"/>
              <p:nvPr/>
            </p:nvSpPr>
            <p:spPr>
              <a:xfrm>
                <a:off x="3035392" y="5728525"/>
                <a:ext cx="612121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D64B831-7ACB-4798-9982-292BFDA30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92" y="5728525"/>
                <a:ext cx="6121216" cy="378245"/>
              </a:xfrm>
              <a:prstGeom prst="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6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C08D09-E31C-4AA9-9CBD-58FFDE612BB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36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根据微分理论：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C08D09-E31C-4AA9-9CBD-58FFDE61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368195"/>
              </a:xfrm>
              <a:prstGeom prst="rect">
                <a:avLst/>
              </a:prstGeo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2E24E5-122C-4EED-9782-528862B0C07D}"/>
                  </a:ext>
                </a:extLst>
              </p:cNvPr>
              <p:cNvSpPr txBox="1"/>
              <p:nvPr/>
            </p:nvSpPr>
            <p:spPr>
              <a:xfrm>
                <a:off x="3035596" y="1368195"/>
                <a:ext cx="6120808" cy="1127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2E24E5-122C-4EED-9782-528862B0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96" y="1368195"/>
                <a:ext cx="6120808" cy="1127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15387-1DB3-4451-99C1-9F99973EB1E5}"/>
                  </a:ext>
                </a:extLst>
              </p:cNvPr>
              <p:cNvSpPr txBox="1"/>
              <p:nvPr/>
            </p:nvSpPr>
            <p:spPr>
              <a:xfrm>
                <a:off x="3035596" y="2495811"/>
                <a:ext cx="6120808" cy="1127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15387-1DB3-4451-99C1-9F99973EB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96" y="2495811"/>
                <a:ext cx="6120808" cy="1127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D9A899-864D-4A4A-BB24-C27647142305}"/>
                  </a:ext>
                </a:extLst>
              </p:cNvPr>
              <p:cNvSpPr txBox="1"/>
              <p:nvPr/>
            </p:nvSpPr>
            <p:spPr>
              <a:xfrm>
                <a:off x="3035596" y="3623427"/>
                <a:ext cx="6120808" cy="1127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D9A899-864D-4A4A-BB24-C2764714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96" y="3623427"/>
                <a:ext cx="6120808" cy="1127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AF4A4A-F98B-45AC-AB48-9212C3196A33}"/>
                  </a:ext>
                </a:extLst>
              </p:cNvPr>
              <p:cNvSpPr txBox="1"/>
              <p:nvPr/>
            </p:nvSpPr>
            <p:spPr>
              <a:xfrm>
                <a:off x="3035596" y="4751043"/>
                <a:ext cx="6120808" cy="1127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AF4A4A-F98B-45AC-AB48-9212C319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96" y="4751043"/>
                <a:ext cx="6120808" cy="1127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18B40E-494A-4EBF-914A-FF480A34A842}"/>
                  </a:ext>
                </a:extLst>
              </p:cNvPr>
              <p:cNvSpPr txBox="1"/>
              <p:nvPr/>
            </p:nvSpPr>
            <p:spPr>
              <a:xfrm>
                <a:off x="-1" y="5878659"/>
                <a:ext cx="12191999" cy="936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按照之前的第一种方法：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18B40E-494A-4EBF-914A-FF480A34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78659"/>
                <a:ext cx="12191999" cy="936731"/>
              </a:xfrm>
              <a:prstGeom prst="rect">
                <a:avLst/>
              </a:prstGeom>
              <a:blipFill>
                <a:blip r:embed="rId7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B3EC1A-0368-4A5F-8A46-0ED3C8795CD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1999" cy="2717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则有：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则有：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B3EC1A-0368-4A5F-8A46-0ED3C8795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1999" cy="2717219"/>
              </a:xfrm>
              <a:prstGeom prst="rect">
                <a:avLst/>
              </a:prstGeo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17EBEB-263B-4AC2-B93A-A9415101CAFD}"/>
                  </a:ext>
                </a:extLst>
              </p:cNvPr>
              <p:cNvSpPr txBox="1"/>
              <p:nvPr/>
            </p:nvSpPr>
            <p:spPr>
              <a:xfrm>
                <a:off x="995029" y="2888292"/>
                <a:ext cx="10201940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17EBEB-263B-4AC2-B93A-A9415101C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9" y="2888292"/>
                <a:ext cx="10201940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1B519D2-0FDB-40C4-AF1A-E28BC78FEC3C}"/>
              </a:ext>
            </a:extLst>
          </p:cNvPr>
          <p:cNvSpPr txBox="1"/>
          <p:nvPr/>
        </p:nvSpPr>
        <p:spPr>
          <a:xfrm>
            <a:off x="0" y="2427332"/>
            <a:ext cx="6121216" cy="46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而：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A21B8D-125F-429B-B692-50E18BCBB086}"/>
              </a:ext>
            </a:extLst>
          </p:cNvPr>
          <p:cNvSpPr txBox="1"/>
          <p:nvPr/>
        </p:nvSpPr>
        <p:spPr>
          <a:xfrm>
            <a:off x="0" y="4019114"/>
            <a:ext cx="6121216" cy="46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所以：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7A7E72-B92E-4C6D-8530-673F794CFF12}"/>
                  </a:ext>
                </a:extLst>
              </p:cNvPr>
              <p:cNvSpPr txBox="1"/>
              <p:nvPr/>
            </p:nvSpPr>
            <p:spPr>
              <a:xfrm>
                <a:off x="1" y="4480074"/>
                <a:ext cx="12191999" cy="2174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7A7E72-B92E-4C6D-8530-673F794C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80074"/>
                <a:ext cx="12191999" cy="2174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D19A4B-FB2A-4948-B728-530D08FF929A}"/>
              </a:ext>
            </a:extLst>
          </p:cNvPr>
          <p:cNvSpPr txBox="1"/>
          <p:nvPr/>
        </p:nvSpPr>
        <p:spPr>
          <a:xfrm>
            <a:off x="0" y="0"/>
            <a:ext cx="12192000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我们以六轴机械臂为例：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835B06-1EA9-4A0B-94ED-29A11E6FAE27}"/>
                  </a:ext>
                </a:extLst>
              </p:cNvPr>
              <p:cNvSpPr txBox="1"/>
              <p:nvPr/>
            </p:nvSpPr>
            <p:spPr>
              <a:xfrm>
                <a:off x="0" y="442878"/>
                <a:ext cx="12192000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835B06-1EA9-4A0B-94ED-29A11E6F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878"/>
                <a:ext cx="12192000" cy="871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0DD8788-3BFB-45DD-A445-7EAA3754952F}"/>
              </a:ext>
            </a:extLst>
          </p:cNvPr>
          <p:cNvSpPr txBox="1"/>
          <p:nvPr/>
        </p:nvSpPr>
        <p:spPr>
          <a:xfrm>
            <a:off x="0" y="1314014"/>
            <a:ext cx="12192000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上式展开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省略二阶及更高项后，可得：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764EB-7350-43F3-B0DB-ACAEF653CB28}"/>
                  </a:ext>
                </a:extLst>
              </p:cNvPr>
              <p:cNvSpPr txBox="1"/>
              <p:nvPr/>
            </p:nvSpPr>
            <p:spPr>
              <a:xfrm>
                <a:off x="0" y="1756892"/>
                <a:ext cx="12192000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764EB-7350-43F3-B0DB-ACAEF653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6892"/>
                <a:ext cx="12192000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C1316EA-5B33-4B67-88A9-5F7208FC41CB}"/>
                  </a:ext>
                </a:extLst>
              </p:cNvPr>
              <p:cNvSpPr txBox="1"/>
              <p:nvPr/>
            </p:nvSpPr>
            <p:spPr>
              <a:xfrm>
                <a:off x="0" y="2657267"/>
                <a:ext cx="12192000" cy="464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𝑑𝐴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带入上式后，可得：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C1316EA-5B33-4B67-88A9-5F7208FC4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57267"/>
                <a:ext cx="12192000" cy="464679"/>
              </a:xfrm>
              <a:prstGeom prst="rect">
                <a:avLst/>
              </a:prstGeom>
              <a:blipFill>
                <a:blip r:embed="rId4"/>
                <a:stretch>
                  <a:fillRect l="-400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EEE4D6-9474-4366-9DEB-108972FF10A5}"/>
                  </a:ext>
                </a:extLst>
              </p:cNvPr>
              <p:cNvSpPr txBox="1"/>
              <p:nvPr/>
            </p:nvSpPr>
            <p:spPr>
              <a:xfrm>
                <a:off x="0" y="3100145"/>
                <a:ext cx="12192000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6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EEE4D6-9474-4366-9DEB-108972FF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00145"/>
                <a:ext cx="12192000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F959FC3-0D7B-40D6-8A41-9431593CA33E}"/>
              </a:ext>
            </a:extLst>
          </p:cNvPr>
          <p:cNvSpPr txBox="1"/>
          <p:nvPr/>
        </p:nvSpPr>
        <p:spPr>
          <a:xfrm>
            <a:off x="0" y="3990591"/>
            <a:ext cx="12192000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所以：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264280-E031-4297-8999-9CA553C882CE}"/>
                  </a:ext>
                </a:extLst>
              </p:cNvPr>
              <p:cNvSpPr txBox="1"/>
              <p:nvPr/>
            </p:nvSpPr>
            <p:spPr>
              <a:xfrm>
                <a:off x="1176670" y="4430978"/>
                <a:ext cx="9838660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6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264280-E031-4297-8999-9CA553C8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70" y="4430978"/>
                <a:ext cx="9838660" cy="871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AE4989-8D67-49AB-9803-10CCDE5026BF}"/>
                  </a:ext>
                </a:extLst>
              </p:cNvPr>
              <p:cNvSpPr txBox="1"/>
              <p:nvPr/>
            </p:nvSpPr>
            <p:spPr>
              <a:xfrm>
                <a:off x="0" y="5302114"/>
                <a:ext cx="12192000" cy="54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p>
                        </m:sSubSup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代表的是那六个微分量从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坐标系转换到基坐标系后的表示，其结果也是反对称阵。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AE4989-8D67-49AB-9803-10CCDE50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2114"/>
                <a:ext cx="12192000" cy="542521"/>
              </a:xfrm>
              <a:prstGeom prst="rect">
                <a:avLst/>
              </a:prstGeom>
              <a:blipFill>
                <a:blip r:embed="rId7"/>
                <a:stretch>
                  <a:fillRect l="-400" b="-1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3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10">
                <a:extLst>
                  <a:ext uri="{FF2B5EF4-FFF2-40B4-BE49-F238E27FC236}">
                    <a16:creationId xmlns:a16="http://schemas.microsoft.com/office/drawing/2014/main" id="{8E3B4612-7896-4237-90F9-D2E59F3EA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135150"/>
                  </p:ext>
                </p:extLst>
              </p:nvPr>
            </p:nvGraphicFramePr>
            <p:xfrm>
              <a:off x="686410" y="1352386"/>
              <a:ext cx="10869612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602">
                      <a:extLst>
                        <a:ext uri="{9D8B030D-6E8A-4147-A177-3AD203B41FA5}">
                          <a16:colId xmlns:a16="http://schemas.microsoft.com/office/drawing/2014/main" val="1530410817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505791143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2806048122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1481045534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1969781610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664581718"/>
                        </a:ext>
                      </a:extLst>
                    </a:gridCol>
                  </a:tblGrid>
                  <a:tr h="3161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749095"/>
                      </a:ext>
                    </a:extLst>
                  </a:tr>
                  <a:tr h="3161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=0.089159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580972"/>
                      </a:ext>
                    </a:extLst>
                  </a:tr>
                  <a:tr h="3161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=−0.425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5589084"/>
                      </a:ext>
                    </a:extLst>
                  </a:tr>
                  <a:tr h="3161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=−0.39225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4050785"/>
                      </a:ext>
                    </a:extLst>
                  </a:tr>
                  <a:tr h="3161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=0.10915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125203"/>
                      </a:ext>
                    </a:extLst>
                  </a:tr>
                  <a:tr h="316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=0.09465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97725"/>
                      </a:ext>
                    </a:extLst>
                  </a:tr>
                  <a:tr h="316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=0.0823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903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10">
                <a:extLst>
                  <a:ext uri="{FF2B5EF4-FFF2-40B4-BE49-F238E27FC236}">
                    <a16:creationId xmlns:a16="http://schemas.microsoft.com/office/drawing/2014/main" id="{8E3B4612-7896-4237-90F9-D2E59F3EA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135150"/>
                  </p:ext>
                </p:extLst>
              </p:nvPr>
            </p:nvGraphicFramePr>
            <p:xfrm>
              <a:off x="686410" y="1352386"/>
              <a:ext cx="10869612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602">
                      <a:extLst>
                        <a:ext uri="{9D8B030D-6E8A-4147-A177-3AD203B41FA5}">
                          <a16:colId xmlns:a16="http://schemas.microsoft.com/office/drawing/2014/main" val="1530410817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505791143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2806048122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1481045534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1969781610"/>
                        </a:ext>
                      </a:extLst>
                    </a:gridCol>
                    <a:gridCol w="1811602">
                      <a:extLst>
                        <a:ext uri="{9D8B030D-6E8A-4147-A177-3AD203B41FA5}">
                          <a16:colId xmlns:a16="http://schemas.microsoft.com/office/drawing/2014/main" val="66458171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7" t="-1667" r="-50202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400336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73" t="-1667" r="-30168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1667" r="-20168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29" t="-1667" r="-101007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010" t="-1667" r="-1347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7490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7" t="-101667" r="-50202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667" r="-400336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73" t="-101667" r="-30168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101667" r="-20168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29" t="-101667" r="-10100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010" t="-101667" r="-1347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5809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7" t="-201667" r="-502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1667" r="-40033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201667" r="-20168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29" t="-201667" r="-10100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010" t="-201667" r="-134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5890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7" t="-296721" r="-50202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6721" r="-40033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296721" r="-20168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29" t="-296721" r="-101007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010" t="-296721" r="-1347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0507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7" t="-403333" r="-50202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3333" r="-40033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73" t="-403333" r="-30168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403333" r="-20168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29" t="-403333" r="-10100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010" t="-403333" r="-1347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252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3333" r="-40033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73" t="-503333" r="-30168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503333" r="-20168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29" t="-503333" r="-10100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010" t="-503333" r="-134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97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03333" r="-40033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73" t="-603333" r="-30168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73" t="-603333" r="-20168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29" t="-603333" r="-10100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010" t="-603333" r="-13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903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EFAAB6E-4486-4A5E-AC81-63927A777479}"/>
              </a:ext>
            </a:extLst>
          </p:cNvPr>
          <p:cNvSpPr txBox="1"/>
          <p:nvPr/>
        </p:nvSpPr>
        <p:spPr>
          <a:xfrm>
            <a:off x="0" y="891426"/>
            <a:ext cx="6121216" cy="46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参数表：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45BBA0-67E8-41EB-B929-C49A2D05919C}"/>
              </a:ext>
            </a:extLst>
          </p:cNvPr>
          <p:cNvSpPr txBox="1"/>
          <p:nvPr/>
        </p:nvSpPr>
        <p:spPr>
          <a:xfrm>
            <a:off x="-25216" y="3912706"/>
            <a:ext cx="6121216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齐次变换矩阵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DA6DA2-CD10-46B8-9482-E7A91F4FCBBF}"/>
                  </a:ext>
                </a:extLst>
              </p:cNvPr>
              <p:cNvSpPr txBox="1"/>
              <p:nvPr/>
            </p:nvSpPr>
            <p:spPr>
              <a:xfrm>
                <a:off x="0" y="5489805"/>
                <a:ext cx="12192000" cy="136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根据微分理论：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DA6DA2-CD10-46B8-9482-E7A91F4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9805"/>
                <a:ext cx="12192000" cy="1368195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E3A116-DA8A-4735-AAFA-DE46440426CA}"/>
                  </a:ext>
                </a:extLst>
              </p:cNvPr>
              <p:cNvSpPr txBox="1"/>
              <p:nvPr/>
            </p:nvSpPr>
            <p:spPr>
              <a:xfrm>
                <a:off x="1311755" y="4355584"/>
                <a:ext cx="9618922" cy="113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E3A116-DA8A-4735-AAFA-DE464404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55" y="4355584"/>
                <a:ext cx="9618922" cy="1134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5ACE7B-45A4-4461-ABAF-C6B703EA6A67}"/>
                  </a:ext>
                </a:extLst>
              </p:cNvPr>
              <p:cNvSpPr txBox="1"/>
              <p:nvPr/>
            </p:nvSpPr>
            <p:spPr>
              <a:xfrm>
                <a:off x="1286539" y="0"/>
                <a:ext cx="9618922" cy="113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5ACE7B-45A4-4461-ABAF-C6B703EA6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39" y="0"/>
                <a:ext cx="9618922" cy="1134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5F4543-94ED-4576-B73F-D60F0205A23B}"/>
                  </a:ext>
                </a:extLst>
              </p:cNvPr>
              <p:cNvSpPr txBox="1"/>
              <p:nvPr/>
            </p:nvSpPr>
            <p:spPr>
              <a:xfrm>
                <a:off x="953384" y="1134221"/>
                <a:ext cx="10292317" cy="113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5F4543-94ED-4576-B73F-D60F0205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84" y="1134221"/>
                <a:ext cx="10292317" cy="1134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E75A36-97BC-488C-89E7-09195CCAAE67}"/>
                  </a:ext>
                </a:extLst>
              </p:cNvPr>
              <p:cNvSpPr txBox="1"/>
              <p:nvPr/>
            </p:nvSpPr>
            <p:spPr>
              <a:xfrm>
                <a:off x="136449" y="2268442"/>
                <a:ext cx="11759609" cy="113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E75A36-97BC-488C-89E7-09195CCAA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9" y="2268442"/>
                <a:ext cx="11759609" cy="1134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1966A6-DC97-4BA3-AB46-B431D87195E3}"/>
                  </a:ext>
                </a:extLst>
              </p:cNvPr>
              <p:cNvSpPr txBox="1"/>
              <p:nvPr/>
            </p:nvSpPr>
            <p:spPr>
              <a:xfrm>
                <a:off x="866553" y="3402663"/>
                <a:ext cx="10458893" cy="113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1966A6-DC97-4BA3-AB46-B431D871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3" y="3402663"/>
                <a:ext cx="10458893" cy="1134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D387D5-5684-4619-A65C-5AD16F20DCB9}"/>
                  </a:ext>
                </a:extLst>
              </p:cNvPr>
              <p:cNvSpPr txBox="1"/>
              <p:nvPr/>
            </p:nvSpPr>
            <p:spPr>
              <a:xfrm>
                <a:off x="731872" y="4536884"/>
                <a:ext cx="10568762" cy="113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D387D5-5684-4619-A65C-5AD16F20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2" y="4536884"/>
                <a:ext cx="10568762" cy="113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B9C4EF-0B3D-479D-BAFD-DDD4E7D0E81F}"/>
                  </a:ext>
                </a:extLst>
              </p:cNvPr>
              <p:cNvSpPr txBox="1"/>
              <p:nvPr/>
            </p:nvSpPr>
            <p:spPr>
              <a:xfrm>
                <a:off x="1151859" y="5664226"/>
                <a:ext cx="9888279" cy="113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B9C4EF-0B3D-479D-BAFD-DDD4E7D0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59" y="5664226"/>
                <a:ext cx="9888279" cy="1134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4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F9D853-5FDB-4A39-9968-E7D2C61E504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1999" cy="5204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则有：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则有：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𝛿𝛽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𝛿𝛽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F9D853-5FDB-4A39-9968-E7D2C61E5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1999" cy="5204566"/>
              </a:xfrm>
              <a:prstGeom prst="rect">
                <a:avLst/>
              </a:prstGeo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97E581-1D4A-47CF-8030-1DCD1220E58D}"/>
                  </a:ext>
                </a:extLst>
              </p:cNvPr>
              <p:cNvSpPr txBox="1"/>
              <p:nvPr/>
            </p:nvSpPr>
            <p:spPr>
              <a:xfrm>
                <a:off x="2298699" y="5204566"/>
                <a:ext cx="7594600" cy="945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𝛿𝛽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97E581-1D4A-47CF-8030-1DCD1220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99" y="5204566"/>
                <a:ext cx="7594600" cy="945259"/>
              </a:xfrm>
              <a:prstGeom prst="rect">
                <a:avLst/>
              </a:prstGeom>
              <a:blipFill>
                <a:blip r:embed="rId3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837</Words>
  <Application>Microsoft Office PowerPoint</Application>
  <PresentationFormat>宽屏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XUKUN</dc:creator>
  <cp:lastModifiedBy>XUKUN</cp:lastModifiedBy>
  <cp:revision>87</cp:revision>
  <dcterms:created xsi:type="dcterms:W3CDTF">2023-11-03T03:01:55Z</dcterms:created>
  <dcterms:modified xsi:type="dcterms:W3CDTF">2024-07-31T05:33:00Z</dcterms:modified>
</cp:coreProperties>
</file>